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98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2120-EBB6-4CAE-9662-12111EE4EC3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8F32-DF42-47B3-94D6-889976AA8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1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입출력을 갖춘 알고리즘</a:t>
            </a:r>
            <a:endParaRPr lang="en-US" altLang="ko-KR" dirty="0" smtClean="0"/>
          </a:p>
          <a:p>
            <a:r>
              <a:rPr lang="ko-KR" altLang="en-US" dirty="0" smtClean="0"/>
              <a:t>입력을 주면 정해진 규칙에 따른 값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9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9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오탈자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err="1" smtClean="0"/>
              <a:t>만다르다임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6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직선 하나로 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동그라미세모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구분할 수 없어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0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퍼셉트론</a:t>
            </a:r>
            <a:r>
              <a:rPr lang="ko-KR" altLang="en-US" dirty="0" smtClean="0"/>
              <a:t> 기본적으로 수식 형태가 </a:t>
            </a:r>
            <a:r>
              <a:rPr lang="ko-KR" altLang="en-US" dirty="0" err="1" smtClean="0"/>
              <a:t>직선임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식을 살펴보면 상수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w1, w2, 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어떤 값을 대입했을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축으로 하는 좌표에서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직선을 기준으로 영역이 나뉨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알 수 있다 </a:t>
            </a:r>
            <a:r>
              <a:rPr lang="ko-KR" altLang="en-US" b="1" dirty="0" smtClean="0"/>
              <a:t>비선형 영역 분리 불가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 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표현하기 위해서는 위의 좌표에서의 결과 값을 직선으로 나눌 수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퍼셉트론</a:t>
            </a:r>
            <a:r>
              <a:rPr lang="ko-KR" altLang="en-US" dirty="0" smtClean="0"/>
              <a:t> 기본적으로 수식 형태가 </a:t>
            </a:r>
            <a:r>
              <a:rPr lang="ko-KR" altLang="en-US" dirty="0" err="1" smtClean="0"/>
              <a:t>직선임</a:t>
            </a: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식을 살펴보면 상수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w1, w2, 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어떤 값을 대입했을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축으로 하는 좌표에서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직선을 기준으로 영역이 나뉨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알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 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표현하기 위해서는 위의 좌표에서의 결과 값을 직선으로 나눌 수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x1,x2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입력이되고</a:t>
            </a:r>
            <a:r>
              <a:rPr lang="en-US" altLang="ko-KR" dirty="0" smtClean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출력이 </a:t>
            </a:r>
            <a:r>
              <a:rPr lang="en-US" altLang="ko-KR" dirty="0" smtClean="0"/>
              <a:t>and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gate</a:t>
            </a:r>
            <a:r>
              <a:rPr lang="ko-KR" altLang="en-US" baseline="0" dirty="0" smtClean="0"/>
              <a:t>의 입력이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x1,x2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입력이되고</a:t>
            </a:r>
            <a:r>
              <a:rPr lang="en-US" altLang="ko-KR" dirty="0" smtClean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nand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출력이 </a:t>
            </a:r>
            <a:r>
              <a:rPr lang="en-US" altLang="ko-KR" dirty="0" smtClean="0"/>
              <a:t>and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gate</a:t>
            </a:r>
            <a:r>
              <a:rPr lang="ko-KR" altLang="en-US" baseline="0" dirty="0" smtClean="0"/>
              <a:t>의 입력이 됨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가중치 갖는 층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층이라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사이사이</a:t>
            </a:r>
            <a:r>
              <a:rPr lang="en-US" altLang="ko-KR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층 두 </a:t>
            </a:r>
            <a:r>
              <a:rPr lang="ko-KR" altLang="en-US" baseline="0" dirty="0" err="1" smtClean="0"/>
              <a:t>뉴련이</a:t>
            </a:r>
            <a:r>
              <a:rPr lang="ko-KR" altLang="en-US" baseline="0" dirty="0" smtClean="0"/>
              <a:t> 입력 </a:t>
            </a:r>
            <a:r>
              <a:rPr lang="ko-KR" altLang="en-US" baseline="0" dirty="0" err="1" smtClean="0"/>
              <a:t>신호받고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층 뉴런으로 신호 보내고</a:t>
            </a:r>
            <a:r>
              <a:rPr lang="en-US" altLang="ko-KR" baseline="0" dirty="0" smtClean="0"/>
              <a:t> / 1</a:t>
            </a:r>
            <a:r>
              <a:rPr lang="ko-KR" altLang="en-US" baseline="0" dirty="0" smtClean="0"/>
              <a:t>층 뉴런이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 뉴런으로 신호 보내고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층 뉴런은 </a:t>
            </a:r>
            <a:r>
              <a:rPr lang="en-US" altLang="ko-KR" baseline="0" dirty="0" smtClean="0"/>
              <a:t>y </a:t>
            </a:r>
            <a:r>
              <a:rPr lang="ko-KR" altLang="en-US" baseline="0" dirty="0" smtClean="0"/>
              <a:t>출력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공장마냥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55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컴퓨터에 무언가 입력하면 정해진 방법으로 처리하고 그 결과를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6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동작원리 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6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7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 모두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경우에만 출력이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하나라도 있으면 출력이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1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6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6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본래는 어떤 데이터도 화면에 출력을 하려면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써야 해요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 노트북이라는 툴이 셀 안에 있는 코드의 맨 마지막 줄에 있는 변수나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리턴값은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자동으로 화면에 출력하도록 해놓았습니다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기능이 굉장히 유용하죠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시각적으로 확인할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이해도가 높아지니까요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그러다보니까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말씀하신 것처럼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함수명만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써도 함수가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 값이 주피터 노트북에 출력이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print_hello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써도 동일하게 화면에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리턴값이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출력이 되는 것처럼 보이는 것인데요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주피터 노트북 툴이 아니라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아예 동일 코드를 다른 방법으로 실행하면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리턴값이든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변수값이든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안쓰면 출력이 안된다고 이해하시면 좋을 것 같습니다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3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2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8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BFAC-2516-4364-9DFA-DEFF3841170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3424-9D8C-44E3-B9A1-702CC2D5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3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smtClean="0"/>
              <a:t>밑바닥부터 시작하는 </a:t>
            </a:r>
            <a:r>
              <a:rPr lang="ko-KR" altLang="en-US" sz="5300" b="1" err="1" smtClean="0"/>
              <a:t>딥러닝</a:t>
            </a:r>
            <a:r>
              <a:rPr lang="en-US" altLang="ko-KR" sz="5300" b="1" smtClean="0"/>
              <a:t/>
            </a:r>
            <a:br>
              <a:rPr lang="en-US" altLang="ko-KR" sz="5300" b="1" smtClean="0"/>
            </a:br>
            <a:r>
              <a:rPr lang="en-US" altLang="ko-KR" sz="5300" b="1" smtClean="0"/>
              <a:t>-</a:t>
            </a:r>
            <a:r>
              <a:rPr lang="ko-KR" altLang="en-US" sz="5300" smtClean="0"/>
              <a:t>사이토 </a:t>
            </a:r>
            <a:r>
              <a:rPr lang="ko-KR" altLang="en-US" sz="5300" err="1" smtClean="0"/>
              <a:t>고키</a:t>
            </a:r>
            <a:r>
              <a:rPr lang="en-US" altLang="ko-KR" sz="5300" smtClean="0"/>
              <a:t>-</a:t>
            </a:r>
            <a:br>
              <a:rPr lang="en-US" altLang="ko-KR" sz="5300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 sz="4000" smtClean="0"/>
              <a:t>황의지</a:t>
            </a:r>
            <a:endParaRPr lang="ko-KR" altLang="en-US" sz="400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2.3.1 </a:t>
            </a:r>
            <a:r>
              <a:rPr lang="ko-KR" altLang="en-US" smtClean="0">
                <a:solidFill>
                  <a:srgbClr val="FF0000"/>
                </a:solidFill>
              </a:rPr>
              <a:t>간단한 구현부터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370611" cy="42288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06" y="1690688"/>
            <a:ext cx="5031120" cy="273900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71905" y="5454502"/>
            <a:ext cx="973542" cy="3829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83842" y="3164715"/>
            <a:ext cx="792186" cy="12649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velog.velcdn.com/images%2Fkyj93790%2Fpost%2F05cb88f2-bd12-46a7-b6c8-f87521e0b7f4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8522"/>
            <a:ext cx="5715021" cy="18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 </a:t>
            </a:r>
            <a:r>
              <a:rPr lang="ko-KR" altLang="en-US" smtClean="0"/>
              <a:t>가중치와 편향 도입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-&gt; -b</a:t>
                </a:r>
              </a:p>
              <a:p>
                <a:pPr lvl="1"/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bias</a:t>
                </a:r>
              </a:p>
              <a:p>
                <a:r>
                  <a:rPr lang="ko-KR" altLang="en-US" dirty="0" err="1" smtClean="0">
                    <a:solidFill>
                      <a:srgbClr val="0070C0"/>
                    </a:solidFill>
                  </a:rPr>
                  <a:t>퍼셉트론은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입력 신호에 가중치를 곱한 값과 편향을 합하여 그 값이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0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을 넘으면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1, else 0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2.3.2 </a:t>
            </a:r>
            <a:r>
              <a:rPr lang="ko-KR" altLang="en-US" dirty="0" smtClean="0">
                <a:solidFill>
                  <a:srgbClr val="FF0000"/>
                </a:solidFill>
              </a:rPr>
              <a:t>가중치와 편향 도입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넘파이로</a:t>
            </a:r>
            <a:r>
              <a:rPr lang="ko-KR" altLang="en-US" dirty="0" smtClean="0">
                <a:solidFill>
                  <a:srgbClr val="0070C0"/>
                </a:solidFill>
              </a:rPr>
              <a:t>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np.sum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원소 총합 계산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51" y="1376424"/>
            <a:ext cx="4664149" cy="5249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9651" y="4075720"/>
            <a:ext cx="447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array([ 0. , 0.5])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689650" y="4388491"/>
            <a:ext cx="1231605" cy="34299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89650" y="5282727"/>
            <a:ext cx="1231605" cy="34299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</a:t>
            </a:r>
            <a:r>
              <a:rPr lang="ko-KR" altLang="en-US" dirty="0" smtClean="0"/>
              <a:t>가중치와 편향 구현하기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 gate</a:t>
            </a:r>
          </a:p>
          <a:p>
            <a:r>
              <a:rPr lang="ko-KR" altLang="en-US" dirty="0" smtClean="0"/>
              <a:t>가중치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신호가 결과에 주는 영향력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중요도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편향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뉴런</a:t>
            </a:r>
            <a:r>
              <a:rPr lang="ko-KR" altLang="en-US" dirty="0" smtClean="0"/>
              <a:t>이 얼마나 쉽게 </a:t>
            </a:r>
            <a:r>
              <a:rPr lang="ko-KR" altLang="en-US" dirty="0" smtClean="0">
                <a:solidFill>
                  <a:srgbClr val="0070C0"/>
                </a:solidFill>
              </a:rPr>
              <a:t>활성화 </a:t>
            </a:r>
            <a:r>
              <a:rPr lang="ko-KR" altLang="en-US" dirty="0" smtClean="0"/>
              <a:t>되는지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쪽으로 치우쳐 </a:t>
            </a:r>
            <a:r>
              <a:rPr lang="ko-KR" altLang="en-US" dirty="0"/>
              <a:t>균</a:t>
            </a:r>
            <a:r>
              <a:rPr lang="ko-KR" altLang="en-US" dirty="0" smtClean="0"/>
              <a:t>형을 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입력이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이어도 결과로 편향 값이 출력됨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72" y="3789455"/>
            <a:ext cx="3628264" cy="27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</a:t>
            </a:r>
            <a:r>
              <a:rPr lang="ko-KR" altLang="en-US" dirty="0" smtClean="0"/>
              <a:t>가중치와 편향 구현하기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7" y="2691659"/>
            <a:ext cx="3499884" cy="2619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94" y="2207415"/>
            <a:ext cx="6059573" cy="4529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100" y="4947568"/>
            <a:ext cx="2697407" cy="17896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89" y="3487479"/>
            <a:ext cx="1461975" cy="3249715"/>
          </a:xfrm>
          <a:prstGeom prst="rect">
            <a:avLst/>
          </a:prstGeom>
        </p:spPr>
      </p:pic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같은 구조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가중치만 다름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0420" y="4598409"/>
            <a:ext cx="2745043" cy="416383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0132828" y="4598408"/>
            <a:ext cx="569420" cy="349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한계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2.4.1 </a:t>
            </a:r>
            <a:r>
              <a:rPr lang="ko-KR" altLang="en-US" dirty="0" smtClean="0"/>
              <a:t>도전</a:t>
            </a:r>
            <a:r>
              <a:rPr lang="en-US" altLang="ko-KR" dirty="0" smtClean="0"/>
              <a:t>! XOR </a:t>
            </a:r>
            <a:r>
              <a:rPr lang="ko-KR" altLang="en-US" dirty="0" smtClean="0"/>
              <a:t>게이트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회로 中</a:t>
            </a:r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배</a:t>
            </a:r>
            <a:r>
              <a:rPr lang="ko-KR" altLang="en-US" dirty="0" smtClean="0">
                <a:solidFill>
                  <a:srgbClr val="0070C0"/>
                </a:solidFill>
              </a:rPr>
              <a:t>타적 논리합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자기 외에 거부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한 쪽이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일 때만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퍼셉트론으로</a:t>
            </a:r>
            <a:r>
              <a:rPr lang="ko-KR" altLang="en-US" dirty="0" smtClean="0">
                <a:solidFill>
                  <a:srgbClr val="0070C0"/>
                </a:solidFill>
              </a:rPr>
              <a:t> 구현 불가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가중치 매개변수 값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6230"/>
            <a:ext cx="3328254" cy="2285670"/>
          </a:xfrm>
          <a:prstGeom prst="rect">
            <a:avLst/>
          </a:prstGeom>
        </p:spPr>
      </p:pic>
      <p:pic>
        <p:nvPicPr>
          <p:cNvPr id="10242" name="Picture 2" descr="https://blog.kakaocdn.net/dn/DIQVZ/btqELxdRDxJ/jQZEOpUJkEMbM8TzhHte8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27" y="575631"/>
            <a:ext cx="3185440" cy="304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blog.kakaocdn.net/dn/F8bOY/btqEK7Ng3t8/vKc086Uqx06fDpM6YA1K9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27" y="3442953"/>
            <a:ext cx="3384306" cy="33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2.4.2 </a:t>
            </a:r>
            <a:r>
              <a:rPr lang="ko-KR" altLang="en-US" dirty="0" smtClean="0"/>
              <a:t>선형과 비선형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단층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한계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직선 하나로 나눈 영역만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(XOR)</a:t>
            </a:r>
            <a:r>
              <a:rPr lang="ko-KR" altLang="en-US" dirty="0" smtClean="0">
                <a:solidFill>
                  <a:srgbClr val="0070C0"/>
                </a:solidFill>
              </a:rPr>
              <a:t>비선형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곡선의 영역</a:t>
            </a:r>
            <a:endParaRPr lang="ko-KR" altLang="en-US" dirty="0"/>
          </a:p>
        </p:txBody>
      </p:sp>
      <p:pic>
        <p:nvPicPr>
          <p:cNvPr id="17410" name="Picture 2" descr="https://velog.velcdn.com/images%2Fkyj93790%2Fpost%2Fe292564f-7750-4e33-96a2-931b4b105f35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18" y="375289"/>
            <a:ext cx="4136582" cy="131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velog.velcdn.com/images%2Fkyj93790%2Fpost%2Ff266da24-f078-4e1d-b684-20437cc588b1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8228"/>
            <a:ext cx="4746034" cy="47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퍼셉트론이</a:t>
            </a:r>
            <a:r>
              <a:rPr lang="ko-KR" altLang="en-US" dirty="0" smtClean="0"/>
              <a:t> 출동한다면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XOR gate : </a:t>
            </a:r>
            <a:r>
              <a:rPr lang="ko-KR" altLang="en-US" dirty="0" smtClean="0">
                <a:solidFill>
                  <a:srgbClr val="0070C0"/>
                </a:solidFill>
              </a:rPr>
              <a:t>다층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퍼셉트론으</a:t>
            </a:r>
            <a:r>
              <a:rPr lang="ko-KR" altLang="en-US" dirty="0" err="1">
                <a:solidFill>
                  <a:srgbClr val="0070C0"/>
                </a:solidFill>
              </a:rPr>
              <a:t>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multi-layer perceptron : </a:t>
            </a:r>
            <a:r>
              <a:rPr lang="ko-KR" altLang="en-US" dirty="0" smtClean="0">
                <a:solidFill>
                  <a:srgbClr val="0070C0"/>
                </a:solidFill>
              </a:rPr>
              <a:t>층을 쌓은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2.5.1 </a:t>
            </a:r>
            <a:r>
              <a:rPr lang="ko-KR" altLang="en-US" dirty="0" smtClean="0"/>
              <a:t>기존 게이트 조합하기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AND/NAND/OR </a:t>
            </a:r>
            <a:r>
              <a:rPr lang="ko-KR" altLang="en-US" dirty="0" smtClean="0">
                <a:solidFill>
                  <a:srgbClr val="0070C0"/>
                </a:solidFill>
              </a:rPr>
              <a:t>조합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O </a:t>
            </a:r>
            <a:r>
              <a:rPr lang="ko-KR" altLang="en-US" dirty="0" smtClean="0">
                <a:solidFill>
                  <a:srgbClr val="0070C0"/>
                </a:solidFill>
              </a:rPr>
              <a:t>기호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출력 반전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8434" name="Picture 2" descr="https://blog.kakaocdn.net/dn/bZh378/btqEL5BdMLt/NocgoNZhAdp2IUhQLMWEz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03" y="3069265"/>
            <a:ext cx="52101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blog.kakaocdn.net/dn/pw35M/btqEK8ek0tH/UEbtOyFWxkYyM5AfteHVf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19" y="2048910"/>
            <a:ext cx="3748940" cy="34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2. </a:t>
            </a:r>
            <a:r>
              <a:rPr lang="ko-KR" altLang="en-US" err="1" smtClean="0"/>
              <a:t>퍼셉트론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Perceptron Algorithm</a:t>
            </a:r>
          </a:p>
          <a:p>
            <a:pPr lvl="1"/>
            <a:r>
              <a:rPr lang="en-US" altLang="ko-KR" dirty="0" smtClean="0"/>
              <a:t>Frank Rosenblatt, 1957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신경망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딥러닝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기원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2.5.2 XOR </a:t>
            </a:r>
            <a:r>
              <a:rPr lang="ko-KR" altLang="en-US" dirty="0" smtClean="0">
                <a:solidFill>
                  <a:srgbClr val="FF0000"/>
                </a:solidFill>
              </a:rPr>
              <a:t>게이트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다층 구조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다층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XOR : 2</a:t>
            </a:r>
            <a:r>
              <a:rPr lang="ko-KR" altLang="en-US" dirty="0" smtClean="0">
                <a:solidFill>
                  <a:srgbClr val="0070C0"/>
                </a:solidFill>
              </a:rPr>
              <a:t>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층으로 보기도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AND, OR : </a:t>
            </a:r>
            <a:r>
              <a:rPr lang="ko-KR" altLang="en-US" dirty="0" smtClean="0"/>
              <a:t>단층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단층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퍼셉트론으로</a:t>
            </a:r>
            <a:r>
              <a:rPr lang="ko-KR" altLang="en-US" dirty="0" smtClean="0">
                <a:solidFill>
                  <a:srgbClr val="0070C0"/>
                </a:solidFill>
              </a:rPr>
              <a:t> 불가능한 다양한 것 표현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46" y="1027906"/>
            <a:ext cx="3291634" cy="5630135"/>
          </a:xfrm>
          <a:prstGeom prst="rect">
            <a:avLst/>
          </a:prstGeom>
        </p:spPr>
      </p:pic>
      <p:pic>
        <p:nvPicPr>
          <p:cNvPr id="20482" name="Picture 2" descr="https://velog.velcdn.com/images%2Fkyj93790%2Fpost%2F9cb92366-c868-475c-9f27-4aa024da7c4b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5299"/>
            <a:ext cx="4490853" cy="271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8127146" y="3842973"/>
            <a:ext cx="610940" cy="467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7201" y="5499185"/>
            <a:ext cx="743148" cy="11887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NAND</a:t>
            </a:r>
            <a:r>
              <a:rPr lang="ko-KR" altLang="en-US" dirty="0" smtClean="0"/>
              <a:t>에서 컴퓨터까지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855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다층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복잡한 회로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덧셈 처리 가산기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변환 인코더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패리티 검사 회로 등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  <a:r>
              <a:rPr lang="ko-KR" altLang="en-US" dirty="0" smtClean="0">
                <a:solidFill>
                  <a:srgbClr val="0070C0"/>
                </a:solidFill>
              </a:rPr>
              <a:t>이론상</a:t>
            </a:r>
            <a:r>
              <a:rPr lang="en-US" altLang="ko-KR" dirty="0" smtClean="0">
                <a:solidFill>
                  <a:srgbClr val="0070C0"/>
                </a:solidFill>
              </a:rPr>
              <a:t> 2</a:t>
            </a:r>
            <a:r>
              <a:rPr lang="ko-KR" altLang="en-US" dirty="0" smtClean="0">
                <a:solidFill>
                  <a:srgbClr val="0070C0"/>
                </a:solidFill>
              </a:rPr>
              <a:t>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퍼셉트론이면</a:t>
            </a:r>
            <a:r>
              <a:rPr lang="ko-KR" altLang="en-US" dirty="0" smtClean="0">
                <a:solidFill>
                  <a:srgbClr val="0070C0"/>
                </a:solidFill>
              </a:rPr>
              <a:t> 컴퓨터를 만들 수 있다</a:t>
            </a:r>
            <a:r>
              <a:rPr lang="en-US" altLang="ko-KR" dirty="0" smtClean="0">
                <a:solidFill>
                  <a:srgbClr val="0070C0"/>
                </a:solidFill>
              </a:rPr>
              <a:t>.”</a:t>
            </a:r>
          </a:p>
          <a:p>
            <a:pPr lvl="1"/>
            <a:r>
              <a:rPr lang="ko-KR" altLang="en-US" dirty="0" smtClean="0"/>
              <a:t>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정해진 방법으로 처리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규칙대로 계산 수행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NAND </a:t>
            </a:r>
            <a:r>
              <a:rPr lang="ko-KR" altLang="en-US" dirty="0" smtClean="0">
                <a:solidFill>
                  <a:srgbClr val="0070C0"/>
                </a:solidFill>
              </a:rPr>
              <a:t>게이트의 조합으로 </a:t>
            </a:r>
            <a:r>
              <a:rPr lang="ko-KR" altLang="en-US" dirty="0" smtClean="0"/>
              <a:t>재현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NAND </a:t>
            </a:r>
            <a:r>
              <a:rPr lang="ko-KR" altLang="en-US" dirty="0" smtClean="0"/>
              <a:t>게이트는 </a:t>
            </a:r>
            <a:r>
              <a:rPr lang="ko-KR" altLang="en-US" dirty="0" err="1" smtClean="0"/>
              <a:t>퍼셉트론으로</a:t>
            </a:r>
            <a:r>
              <a:rPr lang="ko-KR" altLang="en-US" dirty="0" smtClean="0"/>
              <a:t> 구현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퍼셉트론으로</a:t>
            </a:r>
            <a:r>
              <a:rPr lang="ko-KR" altLang="en-US" dirty="0" smtClean="0"/>
              <a:t> 컴퓨터 표현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비선형 </a:t>
            </a:r>
            <a:r>
              <a:rPr lang="ko-KR" altLang="en-US" dirty="0" err="1" smtClean="0">
                <a:solidFill>
                  <a:srgbClr val="0070C0"/>
                </a:solidFill>
              </a:rPr>
              <a:t>시그모이드</a:t>
            </a:r>
            <a:r>
              <a:rPr lang="ko-KR" altLang="en-US" dirty="0" smtClean="0">
                <a:solidFill>
                  <a:srgbClr val="0070C0"/>
                </a:solidFill>
              </a:rPr>
              <a:t> 함수를 활성화 함수로 이용하면 임의의 함수를 표현할 수 있음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그러나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층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r>
              <a:rPr lang="ko-KR" altLang="en-US" dirty="0" smtClean="0">
                <a:solidFill>
                  <a:srgbClr val="0070C0"/>
                </a:solidFill>
              </a:rPr>
              <a:t> 구조에서 가중치 적절히 설정해서 만들기란 어렵다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층을 다시 층층이 겹친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AND/OR </a:t>
            </a:r>
            <a:r>
              <a:rPr lang="ko-KR" altLang="en-US" dirty="0" smtClean="0"/>
              <a:t>게이트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반가산기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전가산기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산술 논리 연산 장치</a:t>
            </a:r>
            <a:r>
              <a:rPr lang="en-US" altLang="ko-KR" dirty="0" smtClean="0"/>
              <a:t>(ALU)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CPU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비선형적 표현 </a:t>
            </a:r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ko-KR" altLang="en-US" dirty="0" smtClean="0">
                <a:solidFill>
                  <a:srgbClr val="0070C0"/>
                </a:solidFill>
              </a:rPr>
              <a:t>컴퓨터가 수행하는 처리 모두 표현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err="1" smtClean="0"/>
              <a:t>퍼셉트론이란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인공 뉴런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단순 </a:t>
            </a:r>
            <a:r>
              <a:rPr lang="ko-KR" altLang="en-US" dirty="0" err="1" smtClean="0"/>
              <a:t>퍼셉트론</a:t>
            </a:r>
            <a:endParaRPr lang="en-US" altLang="ko-KR" dirty="0"/>
          </a:p>
          <a:p>
            <a:r>
              <a:rPr lang="ko-KR" altLang="en-US" dirty="0" smtClean="0">
                <a:solidFill>
                  <a:srgbClr val="0070C0"/>
                </a:solidFill>
              </a:rPr>
              <a:t>다수의 신호를 입력으로 받아 하나의 신호를 출력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신호 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smtClean="0">
                <a:solidFill>
                  <a:srgbClr val="0070C0"/>
                </a:solidFill>
              </a:rPr>
              <a:t> flow</a:t>
            </a:r>
            <a:r>
              <a:rPr lang="ko-KR" altLang="en-US" dirty="0" smtClean="0">
                <a:solidFill>
                  <a:srgbClr val="0070C0"/>
                </a:solidFill>
              </a:rPr>
              <a:t>가 있는 것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1 : </a:t>
            </a:r>
            <a:r>
              <a:rPr lang="ko-KR" altLang="en-US" dirty="0" smtClean="0"/>
              <a:t>신호가 흐른다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 : </a:t>
            </a:r>
            <a:r>
              <a:rPr lang="ko-KR" altLang="en-US" dirty="0" smtClean="0"/>
              <a:t>신호가 흐르지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Picture 2" descr="퍼셉트론 — 딥러닝 개론 및 연습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51" y="3470880"/>
            <a:ext cx="2970398" cy="270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velog.velcdn.com/images%2Fkyj93790%2Fpost%2Fe292564f-7750-4e33-96a2-931b4b105f35%2F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31" y="4891568"/>
            <a:ext cx="5743353" cy="18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err="1" smtClean="0"/>
              <a:t>퍼셉트론이란</a:t>
            </a:r>
            <a:r>
              <a:rPr lang="en-US" altLang="ko-KR" smtClean="0"/>
              <a:t>?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mtClean="0"/>
                  <a:t>각각의 원은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뉴런</a:t>
                </a:r>
                <a:r>
                  <a:rPr lang="ko-KR" altLang="en-US" smtClean="0"/>
                  <a:t> 혹은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노드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ko-KR"/>
                  <a:t>x</a:t>
                </a:r>
                <a:r>
                  <a:rPr lang="en-US" altLang="ko-KR" smtClean="0"/>
                  <a:t>1, x2 : </a:t>
                </a:r>
                <a:r>
                  <a:rPr lang="ko-KR" altLang="en-US" smtClean="0"/>
                  <a:t>입력 신호 </a:t>
                </a:r>
                <a:r>
                  <a:rPr lang="en-US" altLang="ko-KR" smtClean="0"/>
                  <a:t>/ y : </a:t>
                </a:r>
                <a:r>
                  <a:rPr lang="ko-KR" altLang="en-US" smtClean="0"/>
                  <a:t>출력 신호</a:t>
                </a:r>
                <a:endParaRPr lang="en-US" altLang="ko-KR"/>
              </a:p>
              <a:p>
                <a:r>
                  <a:rPr lang="en-US" altLang="ko-KR" smtClean="0"/>
                  <a:t>w1, w2 : </a:t>
                </a:r>
                <a:r>
                  <a:rPr lang="ko-KR" altLang="en-US" smtClean="0"/>
                  <a:t>가중치</a:t>
                </a:r>
                <a:endParaRPr lang="en-US" altLang="ko-KR" smtClean="0"/>
              </a:p>
              <a:p>
                <a:pPr lvl="1"/>
                <a:r>
                  <a:rPr lang="ko-KR" altLang="en-US" smtClean="0">
                    <a:solidFill>
                      <a:srgbClr val="0070C0"/>
                    </a:solidFill>
                  </a:rPr>
                  <a:t>가중치는 각 신호가 결과에 주는 영향력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smtClean="0">
                    <a:solidFill>
                      <a:srgbClr val="0070C0"/>
                    </a:solidFill>
                  </a:rPr>
                  <a:t>클수록 해당 신호 더 중요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smtClean="0"/>
                  <a:t>저항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신호 통제</a:t>
                </a:r>
                <a:endParaRPr lang="en-US" altLang="ko-KR" smtClean="0"/>
              </a:p>
              <a:p>
                <a:r>
                  <a:rPr lang="ko-KR" altLang="en-US" smtClean="0">
                    <a:solidFill>
                      <a:srgbClr val="0070C0"/>
                    </a:solidFill>
                  </a:rPr>
                  <a:t>뉴런에서 보내온 신호의 총합이 </a:t>
                </a:r>
                <a:r>
                  <a:rPr lang="ko-KR" altLang="en-US" err="1" smtClean="0">
                    <a:solidFill>
                      <a:srgbClr val="0070C0"/>
                    </a:solidFill>
                  </a:rPr>
                  <a:t>임계값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 넘을 때만 </a:t>
                </a:r>
                <a:r>
                  <a:rPr lang="en-US" altLang="ko-KR" smtClean="0">
                    <a:solidFill>
                      <a:srgbClr val="0070C0"/>
                    </a:solidFill>
                  </a:rPr>
                  <a:t>1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을 출력</a:t>
                </a:r>
                <a:endParaRPr lang="en-US" altLang="ko-KR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smtClean="0">
                    <a:solidFill>
                      <a:schemeClr val="tx1"/>
                    </a:solidFill>
                  </a:rPr>
                  <a:t>임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mtClean="0">
                  <a:solidFill>
                    <a:schemeClr val="tx1"/>
                  </a:solidFill>
                </a:endParaRPr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퍼셉트론 — 딥러닝 개론 및 연습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351" y="610721"/>
            <a:ext cx="3297797" cy="30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단순한 논리회로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AND/NAND/OR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6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2.2.1 AND </a:t>
            </a:r>
            <a:r>
              <a:rPr lang="ko-KR" altLang="en-US" smtClean="0"/>
              <a:t>게이트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Input 2 / Output 1</a:t>
            </a:r>
            <a:endParaRPr lang="en-US" altLang="ko-KR" smtClean="0">
              <a:solidFill>
                <a:srgbClr val="0070C0"/>
              </a:solidFill>
            </a:endParaRPr>
          </a:p>
          <a:p>
            <a:pPr lvl="1"/>
            <a:r>
              <a:rPr lang="en-US" altLang="ko-KR" smtClean="0"/>
              <a:t>x1, x2 : </a:t>
            </a:r>
            <a:r>
              <a:rPr lang="ko-KR" altLang="en-US" smtClean="0"/>
              <a:t>입력 신호 </a:t>
            </a:r>
            <a:r>
              <a:rPr lang="en-US" altLang="ko-KR" smtClean="0"/>
              <a:t>/ y : </a:t>
            </a:r>
            <a:r>
              <a:rPr lang="ko-KR" altLang="en-US" smtClean="0"/>
              <a:t>출력 신호</a:t>
            </a:r>
            <a:endParaRPr lang="en-US" altLang="ko-KR" smtClean="0"/>
          </a:p>
          <a:p>
            <a:r>
              <a:rPr lang="ko-KR" altLang="en-US" err="1" smtClean="0"/>
              <a:t>진리표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입출력 신호 대응 표</a:t>
            </a:r>
            <a:endParaRPr lang="en-US" altLang="ko-KR" smtClean="0"/>
          </a:p>
          <a:p>
            <a:r>
              <a:rPr lang="en-US" altLang="ko-KR" smtClean="0">
                <a:solidFill>
                  <a:srgbClr val="0070C0"/>
                </a:solidFill>
              </a:rPr>
              <a:t>AND gate</a:t>
            </a:r>
            <a:r>
              <a:rPr lang="ko-KR" altLang="en-US" smtClean="0">
                <a:solidFill>
                  <a:srgbClr val="0070C0"/>
                </a:solidFill>
              </a:rPr>
              <a:t>를 어떻게 퍼센트론으로 표현</a:t>
            </a:r>
            <a:r>
              <a:rPr lang="en-US" altLang="ko-KR" smtClean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en-US" altLang="ko-KR" smtClean="0">
                <a:solidFill>
                  <a:srgbClr val="0070C0"/>
                </a:solidFill>
              </a:rPr>
              <a:t>w1, w2, </a:t>
            </a:r>
            <a:r>
              <a:rPr lang="el-GR" altLang="ko-KR" smtClean="0">
                <a:solidFill>
                  <a:srgbClr val="0070C0"/>
                </a:solidFill>
              </a:rPr>
              <a:t>θ </a:t>
            </a:r>
            <a:r>
              <a:rPr lang="ko-KR" altLang="en-US" smtClean="0">
                <a:solidFill>
                  <a:srgbClr val="0070C0"/>
                </a:solidFill>
              </a:rPr>
              <a:t>의 값 정해야 함</a:t>
            </a:r>
            <a:r>
              <a:rPr lang="en-US" altLang="ko-KR" smtClean="0">
                <a:solidFill>
                  <a:srgbClr val="0070C0"/>
                </a:solidFill>
              </a:rPr>
              <a:t>!</a:t>
            </a:r>
          </a:p>
          <a:p>
            <a:pPr lvl="2"/>
            <a:r>
              <a:rPr lang="ko-KR" altLang="en-US" smtClean="0"/>
              <a:t>다양한 매개변수 조합 가능</a:t>
            </a:r>
            <a:endParaRPr lang="en-US" altLang="ko-KR" smtClean="0"/>
          </a:p>
          <a:p>
            <a:pPr lvl="1"/>
            <a:r>
              <a:rPr lang="en-US" altLang="ko-KR" smtClean="0"/>
              <a:t>x1&amp;x2 = 1</a:t>
            </a:r>
            <a:r>
              <a:rPr lang="ko-KR" altLang="en-US" smtClean="0"/>
              <a:t>일 때만 신호 총합 </a:t>
            </a:r>
            <a:r>
              <a:rPr lang="ko-KR" altLang="en-US" err="1" smtClean="0"/>
              <a:t>임계값</a:t>
            </a:r>
            <a:r>
              <a:rPr lang="ko-KR" altLang="en-US" smtClean="0"/>
              <a:t> 근처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52" y="3742448"/>
            <a:ext cx="3586948" cy="24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2.2.2 NAND </a:t>
            </a:r>
            <a:r>
              <a:rPr lang="ko-KR" altLang="en-US" smtClean="0"/>
              <a:t>게이트와 </a:t>
            </a:r>
            <a:r>
              <a:rPr lang="en-US" altLang="ko-KR" smtClean="0"/>
              <a:t>OR </a:t>
            </a:r>
            <a:r>
              <a:rPr lang="ko-KR" altLang="en-US" smtClean="0"/>
              <a:t>게이트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NAND = Not AND &lt;-&gt; AND </a:t>
            </a:r>
            <a:r>
              <a:rPr lang="ko-KR" altLang="en-US" dirty="0" smtClean="0">
                <a:solidFill>
                  <a:srgbClr val="0070C0"/>
                </a:solidFill>
              </a:rPr>
              <a:t>게이트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x1&amp;x2 = 1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0, else 1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AND </a:t>
            </a:r>
            <a:r>
              <a:rPr lang="ko-KR" altLang="en-US" dirty="0" smtClean="0">
                <a:solidFill>
                  <a:srgbClr val="0070C0"/>
                </a:solidFill>
              </a:rPr>
              <a:t>게이트 구현하는 매개변수의 부호를 반전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OR gate : </a:t>
            </a:r>
            <a:r>
              <a:rPr lang="ko-KR" altLang="en-US" dirty="0" smtClean="0"/>
              <a:t>입력 신호 중 </a:t>
            </a:r>
            <a:r>
              <a:rPr lang="ko-KR" altLang="en-US" dirty="0" smtClean="0">
                <a:solidFill>
                  <a:srgbClr val="0070C0"/>
                </a:solidFill>
              </a:rPr>
              <a:t>하나 이상이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이면 출력이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009" y="1690688"/>
            <a:ext cx="3251791" cy="21592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25" y="4442861"/>
            <a:ext cx="3252475" cy="21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2.2.2 NAND </a:t>
            </a:r>
            <a:r>
              <a:rPr lang="ko-KR" altLang="en-US" smtClean="0"/>
              <a:t>게이트와 </a:t>
            </a:r>
            <a:r>
              <a:rPr lang="en-US" altLang="ko-KR" smtClean="0"/>
              <a:t>OR </a:t>
            </a:r>
            <a:r>
              <a:rPr lang="ko-KR" altLang="en-US" smtClean="0"/>
              <a:t>게이트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 smtClean="0">
                <a:solidFill>
                  <a:srgbClr val="0070C0"/>
                </a:solidFill>
              </a:rPr>
              <a:t>퍼셉트론의</a:t>
            </a:r>
            <a:r>
              <a:rPr lang="ko-KR" altLang="en-US" smtClean="0">
                <a:solidFill>
                  <a:srgbClr val="0070C0"/>
                </a:solidFill>
              </a:rPr>
              <a:t> 구조는 모든 게이트에서 동일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매개변수</a:t>
            </a:r>
            <a:r>
              <a:rPr lang="en-US" altLang="ko-KR" smtClean="0">
                <a:solidFill>
                  <a:srgbClr val="0070C0"/>
                </a:solidFill>
              </a:rPr>
              <a:t>(</a:t>
            </a:r>
            <a:r>
              <a:rPr lang="ko-KR" altLang="en-US" smtClean="0">
                <a:solidFill>
                  <a:srgbClr val="0070C0"/>
                </a:solidFill>
              </a:rPr>
              <a:t>가중치</a:t>
            </a:r>
            <a:r>
              <a:rPr lang="en-US" altLang="ko-KR" smtClean="0">
                <a:solidFill>
                  <a:srgbClr val="0070C0"/>
                </a:solidFill>
              </a:rPr>
              <a:t>, </a:t>
            </a:r>
            <a:r>
              <a:rPr lang="ko-KR" altLang="en-US" err="1" smtClean="0">
                <a:solidFill>
                  <a:srgbClr val="0070C0"/>
                </a:solidFill>
              </a:rPr>
              <a:t>임계값</a:t>
            </a:r>
            <a:r>
              <a:rPr lang="en-US" altLang="ko-KR" smtClean="0">
                <a:solidFill>
                  <a:srgbClr val="0070C0"/>
                </a:solidFill>
              </a:rPr>
              <a:t>)</a:t>
            </a:r>
            <a:r>
              <a:rPr lang="ko-KR" altLang="en-US" smtClean="0">
                <a:solidFill>
                  <a:srgbClr val="0070C0"/>
                </a:solidFill>
              </a:rPr>
              <a:t>만 다름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학습 </a:t>
            </a:r>
            <a:r>
              <a:rPr lang="en-US" altLang="ko-KR" smtClean="0">
                <a:solidFill>
                  <a:srgbClr val="0070C0"/>
                </a:solidFill>
              </a:rPr>
              <a:t>: </a:t>
            </a:r>
            <a:r>
              <a:rPr lang="ko-KR" altLang="en-US" smtClean="0">
                <a:solidFill>
                  <a:srgbClr val="0070C0"/>
                </a:solidFill>
              </a:rPr>
              <a:t>컴퓨터가 매개변수 값 자동으로 정함</a:t>
            </a:r>
            <a:endParaRPr lang="en-US" altLang="ko-KR" smtClean="0">
              <a:solidFill>
                <a:srgbClr val="0070C0"/>
              </a:solidFill>
            </a:endParaRPr>
          </a:p>
          <a:p>
            <a:pPr lvl="1"/>
            <a:r>
              <a:rPr lang="ko-KR" altLang="en-US" smtClean="0"/>
              <a:t>인간은 </a:t>
            </a:r>
            <a:r>
              <a:rPr lang="ko-KR" altLang="en-US" err="1" smtClean="0"/>
              <a:t>퍼셉트론의</a:t>
            </a:r>
            <a:r>
              <a:rPr lang="ko-KR" altLang="en-US" smtClean="0"/>
              <a:t> 구조</a:t>
            </a:r>
            <a:r>
              <a:rPr lang="en-US" altLang="ko-KR" smtClean="0"/>
              <a:t>(</a:t>
            </a:r>
            <a:r>
              <a:rPr lang="ko-KR" altLang="en-US" smtClean="0"/>
              <a:t>모델</a:t>
            </a:r>
            <a:r>
              <a:rPr lang="en-US" altLang="ko-KR" smtClean="0"/>
              <a:t>)</a:t>
            </a:r>
            <a:r>
              <a:rPr lang="ko-KR" altLang="en-US" smtClean="0"/>
              <a:t>을 고민하고 학습 데이터를 줌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 err="1" smtClean="0"/>
              <a:t>퍼셉트론</a:t>
            </a:r>
            <a:r>
              <a:rPr lang="ko-KR" altLang="en-US" smtClean="0"/>
              <a:t> 구현하기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8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780</Words>
  <Application>Microsoft Office PowerPoint</Application>
  <PresentationFormat>와이드스크린</PresentationFormat>
  <Paragraphs>140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밑바닥부터 시작하는 딥러닝 -사이토 고키-  황의지</vt:lpstr>
      <vt:lpstr>CHAPTER 2. 퍼셉트론</vt:lpstr>
      <vt:lpstr>2.1 퍼셉트론이란?</vt:lpstr>
      <vt:lpstr>2.1 퍼셉트론이란?</vt:lpstr>
      <vt:lpstr>2.2 단순한 논리회로</vt:lpstr>
      <vt:lpstr>2.2.1 AND 게이트</vt:lpstr>
      <vt:lpstr>2.2.2 NAND 게이트와 OR 게이트</vt:lpstr>
      <vt:lpstr>2.2.2 NAND 게이트와 OR 게이트</vt:lpstr>
      <vt:lpstr>2.3 퍼셉트론 구현하기</vt:lpstr>
      <vt:lpstr>2.3.1 간단한 구현부터</vt:lpstr>
      <vt:lpstr>2.3.2 가중치와 편향 도입</vt:lpstr>
      <vt:lpstr>2.3.2 가중치와 편향 도입</vt:lpstr>
      <vt:lpstr>2.3.3 가중치와 편향 구현하기 </vt:lpstr>
      <vt:lpstr>2.3.3 가중치와 편향 구현하기 </vt:lpstr>
      <vt:lpstr>2.4 퍼셉트론의 한계</vt:lpstr>
      <vt:lpstr>2.4.1 도전! XOR 게이트</vt:lpstr>
      <vt:lpstr>2.4.2 선형과 비선형</vt:lpstr>
      <vt:lpstr>2.5 다층 퍼셉트론이 출동한다면</vt:lpstr>
      <vt:lpstr>2.5.1 기존 게이트 조합하기</vt:lpstr>
      <vt:lpstr>2.5.2 XOR 게이트 구현하기</vt:lpstr>
      <vt:lpstr>2.6 NAND에서 컴퓨터까지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20</cp:revision>
  <dcterms:created xsi:type="dcterms:W3CDTF">2024-02-01T08:11:26Z</dcterms:created>
  <dcterms:modified xsi:type="dcterms:W3CDTF">2024-02-02T10:57:02Z</dcterms:modified>
</cp:coreProperties>
</file>