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5" r:id="rId3"/>
    <p:sldId id="431" r:id="rId4"/>
    <p:sldId id="466" r:id="rId5"/>
    <p:sldId id="472" r:id="rId6"/>
    <p:sldId id="473" r:id="rId7"/>
    <p:sldId id="477" r:id="rId8"/>
    <p:sldId id="475" r:id="rId9"/>
    <p:sldId id="476" r:id="rId10"/>
    <p:sldId id="474" r:id="rId11"/>
    <p:sldId id="478" r:id="rId12"/>
    <p:sldId id="479" r:id="rId13"/>
    <p:sldId id="395" r:id="rId14"/>
    <p:sldId id="467" r:id="rId15"/>
    <p:sldId id="468" r:id="rId16"/>
    <p:sldId id="396" r:id="rId17"/>
    <p:sldId id="432" r:id="rId18"/>
    <p:sldId id="433" r:id="rId19"/>
    <p:sldId id="471" r:id="rId20"/>
    <p:sldId id="469" r:id="rId21"/>
    <p:sldId id="4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1" autoAdjust="0"/>
    <p:restoredTop sz="88824" autoAdjust="0"/>
  </p:normalViewPr>
  <p:slideViewPr>
    <p:cSldViewPr snapToGrid="0">
      <p:cViewPr varScale="1">
        <p:scale>
          <a:sx n="109" d="100"/>
          <a:sy n="109" d="100"/>
        </p:scale>
        <p:origin x="3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DA9C8-F285-4034-BCED-7AFC06A96F6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B881B-D397-4B29-BA41-4510EC719C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84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63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가중치가 다르게 학습되었고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 역시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그러니까 인식하지 못한 이미지들도 차이가 있을 수 밖에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9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가중치가 다르게 학습되었고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정확도 역시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그러니까 인식하지 못한 이미지들도 차이가 있을 수 밖에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5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09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3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b="1" dirty="0" smtClean="0"/>
              <a:t>https://heeya-stupidbutstudying.tistory.com/entry/DL-Transfer-Learning-vs-Fine-tuning-%EA%B7%B8%EB%A6%AC%EA%B3%A0-Pre-training</a:t>
            </a:r>
            <a:endParaRPr lang="ko-KR" altLang="en-US" b="1" dirty="0" smtClean="0"/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26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8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8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46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2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합성곱계층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 </a:t>
            </a:r>
            <a:r>
              <a:rPr lang="ko-KR" altLang="en-US" b="1" dirty="0" err="1" smtClean="0"/>
              <a:t>완전연결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58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3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5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4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</a:t>
            </a:r>
            <a:endParaRPr lang="en-US" altLang="ko-KR" dirty="0" smtClean="0"/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key, layer in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self.layers.items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if "Dropout" in key or "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BatchNorm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in key: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3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클래스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0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35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0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ko-KR" dirty="0" smtClean="0"/>
              <a:t>zero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어레이만들어서</a:t>
            </a:r>
            <a:r>
              <a:rPr lang="ko-KR" altLang="en-US" dirty="0" smtClean="0"/>
              <a:t> 복사하는 것보다 코스트가 적을 것</a:t>
            </a:r>
            <a:r>
              <a:rPr lang="en-US" altLang="ko-KR" dirty="0" smtClean="0"/>
              <a:t>. list to array!</a:t>
            </a:r>
            <a:endParaRPr lang="da-DK" altLang="ko-KR" dirty="0" smtClean="0"/>
          </a:p>
          <a:p>
            <a:endParaRPr lang="da-DK" altLang="ko-KR" dirty="0" smtClean="0"/>
          </a:p>
          <a:p>
            <a:r>
              <a:rPr lang="da-DK" altLang="ko-KR" dirty="0" smtClean="0"/>
              <a:t>0 False 1 False 2 False 3 False 4 False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B881B-D397-4B29-BA41-4510EC719C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9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6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4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9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989A-42F5-48C8-9D6A-B75CB184FD4B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1B0F-CC68-4340-BD71-AE3B2B5F4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38799" y="1641475"/>
            <a:ext cx="6257925" cy="3575050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 smtClean="0"/>
              <a:t>밑바닥부터 시작하는 </a:t>
            </a:r>
            <a:r>
              <a:rPr lang="ko-KR" altLang="en-US" sz="5300" b="1" dirty="0" err="1" smtClean="0"/>
              <a:t>딥러닝</a:t>
            </a:r>
            <a:r>
              <a:rPr lang="en-US" altLang="ko-KR" sz="5300" b="1" dirty="0" smtClean="0"/>
              <a:t/>
            </a:r>
            <a:br>
              <a:rPr lang="en-US" altLang="ko-KR" sz="5300" b="1" dirty="0" smtClean="0"/>
            </a:br>
            <a:r>
              <a:rPr lang="en-US" altLang="ko-KR" sz="5300" b="1" dirty="0" smtClean="0"/>
              <a:t>-</a:t>
            </a:r>
            <a:r>
              <a:rPr lang="ko-KR" altLang="en-US" sz="5300" dirty="0" smtClean="0"/>
              <a:t>사이토 </a:t>
            </a:r>
            <a:r>
              <a:rPr lang="ko-KR" altLang="en-US" sz="5300" dirty="0" err="1" smtClean="0"/>
              <a:t>고키</a:t>
            </a:r>
            <a:r>
              <a:rPr lang="en-US" altLang="ko-KR" sz="5300" dirty="0" smtClean="0"/>
              <a:t>-</a:t>
            </a:r>
            <a:br>
              <a:rPr lang="en-US" altLang="ko-KR" sz="5300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000" dirty="0" smtClean="0"/>
              <a:t>황의지</a:t>
            </a:r>
            <a:endParaRPr lang="ko-KR" altLang="en-US" sz="4000" dirty="0"/>
          </a:p>
        </p:txBody>
      </p:sp>
      <p:pic>
        <p:nvPicPr>
          <p:cNvPr id="1026" name="Picture 2" descr="https://github.com/WegraLee/deep-learning-from-scratch/raw/master/cover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24961"/>
            <a:ext cx="4305299" cy="600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-56446" y="-3788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rgbClr val="FFC000"/>
                </a:solidFill>
              </a:rPr>
              <a:t>8.1.1 </a:t>
            </a:r>
            <a:r>
              <a:rPr lang="ko-KR" altLang="en-US" sz="3200" dirty="0" smtClean="0">
                <a:solidFill>
                  <a:srgbClr val="FFC000"/>
                </a:solidFill>
              </a:rPr>
              <a:t>더 깊은 신경망으로 </a:t>
            </a:r>
            <a:r>
              <a:rPr lang="en-US" altLang="ko-KR" sz="3200" dirty="0" smtClean="0">
                <a:solidFill>
                  <a:srgbClr val="FFC000"/>
                </a:solidFill>
              </a:rPr>
              <a:t>– </a:t>
            </a:r>
            <a:r>
              <a:rPr lang="ko-KR" altLang="en-US" sz="3200" dirty="0" smtClean="0">
                <a:solidFill>
                  <a:srgbClr val="FFC000"/>
                </a:solidFill>
              </a:rPr>
              <a:t>인식하지 못한 이미지들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" y="463203"/>
            <a:ext cx="4739818" cy="3433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t="186" b="34455"/>
          <a:stretch/>
        </p:blipFill>
        <p:spPr>
          <a:xfrm>
            <a:off x="20376" y="3897153"/>
            <a:ext cx="5802923" cy="2058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331" y="463203"/>
            <a:ext cx="1521555" cy="5492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6" y="5955465"/>
            <a:ext cx="6234510" cy="7294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178" y="1400278"/>
            <a:ext cx="6739436" cy="393372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375" y="2437700"/>
            <a:ext cx="3367593" cy="2175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4145" y="4630456"/>
            <a:ext cx="3103824" cy="2053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375" y="6013939"/>
            <a:ext cx="3033488" cy="3800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03178" y="2590101"/>
            <a:ext cx="3418437" cy="199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807" y="3183267"/>
            <a:ext cx="1384685" cy="2053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90" y="638881"/>
            <a:ext cx="11094020" cy="10668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216" y="1789603"/>
            <a:ext cx="6191568" cy="467384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-56446" y="-3788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rgbClr val="FF0000"/>
                </a:solidFill>
              </a:rPr>
              <a:t>8.1.1 </a:t>
            </a:r>
            <a:r>
              <a:rPr lang="ko-KR" altLang="en-US" sz="3200" dirty="0" smtClean="0">
                <a:solidFill>
                  <a:srgbClr val="FF0000"/>
                </a:solidFill>
              </a:rPr>
              <a:t>더 깊은 신경망으로 </a:t>
            </a:r>
            <a:r>
              <a:rPr lang="en-US" altLang="ko-KR" sz="3200" dirty="0" smtClean="0">
                <a:solidFill>
                  <a:srgbClr val="FF0000"/>
                </a:solidFill>
              </a:rPr>
              <a:t>– </a:t>
            </a:r>
            <a:r>
              <a:rPr lang="ko-KR" altLang="en-US" sz="3200" dirty="0" smtClean="0">
                <a:solidFill>
                  <a:srgbClr val="FF0000"/>
                </a:solidFill>
              </a:rPr>
              <a:t>인식하지 못한 이미지들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53307" y="1160585"/>
            <a:ext cx="1365739" cy="2051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191784" y="2569617"/>
            <a:ext cx="2410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  <a:latin typeface="-apple-system"/>
              </a:rPr>
              <a:t>인간과 비슷한 인식 오류</a:t>
            </a:r>
            <a:r>
              <a:rPr lang="en-US" altLang="ko-KR" sz="1400" b="1" dirty="0" smtClean="0">
                <a:solidFill>
                  <a:srgbClr val="0070C0"/>
                </a:solidFill>
                <a:latin typeface="-apple-system"/>
              </a:rPr>
              <a:t>!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216" y="1789603"/>
            <a:ext cx="6191568" cy="467384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-56446" y="-3788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solidFill>
                  <a:srgbClr val="FF0000"/>
                </a:solidFill>
              </a:rPr>
              <a:t>8.1.1 </a:t>
            </a:r>
            <a:r>
              <a:rPr lang="ko-KR" altLang="en-US" sz="3200" dirty="0" smtClean="0">
                <a:solidFill>
                  <a:srgbClr val="FF0000"/>
                </a:solidFill>
              </a:rPr>
              <a:t>더 깊은 신경망으로 </a:t>
            </a:r>
            <a:r>
              <a:rPr lang="en-US" altLang="ko-KR" sz="3200" dirty="0" smtClean="0">
                <a:solidFill>
                  <a:srgbClr val="FF0000"/>
                </a:solidFill>
              </a:rPr>
              <a:t>– </a:t>
            </a:r>
            <a:r>
              <a:rPr lang="ko-KR" altLang="en-US" sz="3200" dirty="0" smtClean="0">
                <a:solidFill>
                  <a:srgbClr val="FF0000"/>
                </a:solidFill>
              </a:rPr>
              <a:t>인식하지 못한 이미지들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3456" b="4634"/>
          <a:stretch/>
        </p:blipFill>
        <p:spPr>
          <a:xfrm>
            <a:off x="2488493" y="503048"/>
            <a:ext cx="7215015" cy="13150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13537" y="1294870"/>
            <a:ext cx="5152293" cy="2056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939" y="1294870"/>
            <a:ext cx="1575585" cy="1646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345" y="1818122"/>
            <a:ext cx="6329310" cy="48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8.1.2 </a:t>
            </a:r>
            <a:r>
              <a:rPr lang="ko-KR" altLang="en-US" dirty="0" smtClean="0"/>
              <a:t>정확도를 더 높이려면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CNN : </a:t>
            </a:r>
            <a:r>
              <a:rPr lang="ko-KR" altLang="en-US" dirty="0" err="1" smtClean="0">
                <a:solidFill>
                  <a:srgbClr val="0070C0"/>
                </a:solidFill>
              </a:rPr>
              <a:t>합성곱</a:t>
            </a:r>
            <a:r>
              <a:rPr lang="ko-KR" altLang="en-US" dirty="0" smtClean="0">
                <a:solidFill>
                  <a:srgbClr val="0070C0"/>
                </a:solidFill>
              </a:rPr>
              <a:t> 계층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개 </a:t>
            </a:r>
            <a:r>
              <a:rPr lang="en-US" altLang="ko-KR" dirty="0" smtClean="0">
                <a:solidFill>
                  <a:srgbClr val="0070C0"/>
                </a:solidFill>
              </a:rPr>
              <a:t>+ </a:t>
            </a:r>
            <a:r>
              <a:rPr lang="ko-KR" altLang="en-US" dirty="0" err="1" smtClean="0">
                <a:solidFill>
                  <a:srgbClr val="0070C0"/>
                </a:solidFill>
              </a:rPr>
              <a:t>완전연결</a:t>
            </a:r>
            <a:r>
              <a:rPr lang="ko-KR" altLang="en-US" dirty="0" smtClean="0">
                <a:solidFill>
                  <a:srgbClr val="0070C0"/>
                </a:solidFill>
              </a:rPr>
              <a:t> 계층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개 충분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데이터 확장</a:t>
            </a:r>
            <a:r>
              <a:rPr lang="en-US" altLang="ko-KR" dirty="0" smtClean="0">
                <a:solidFill>
                  <a:srgbClr val="0070C0"/>
                </a:solidFill>
              </a:rPr>
              <a:t>data augmentation -&gt; </a:t>
            </a:r>
            <a:r>
              <a:rPr lang="ko-KR" altLang="en-US" dirty="0" smtClean="0">
                <a:solidFill>
                  <a:srgbClr val="0070C0"/>
                </a:solidFill>
              </a:rPr>
              <a:t>이미지 알고리즘으로 인위적으로 훈련 이미지 개수 늘림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데이터 적을 때 좋음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회전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ko-KR" altLang="en-US" dirty="0" smtClean="0">
                <a:solidFill>
                  <a:srgbClr val="0070C0"/>
                </a:solidFill>
              </a:rPr>
              <a:t>이동</a:t>
            </a:r>
            <a:r>
              <a:rPr lang="en-US" altLang="ko-KR" dirty="0" smtClean="0">
                <a:solidFill>
                  <a:srgbClr val="0070C0"/>
                </a:solidFill>
              </a:rPr>
              <a:t>/crop/flip/</a:t>
            </a:r>
            <a:r>
              <a:rPr lang="ko-KR" altLang="en-US" dirty="0" smtClean="0">
                <a:solidFill>
                  <a:srgbClr val="0070C0"/>
                </a:solidFill>
              </a:rPr>
              <a:t>밝기 등 외형 변화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ko-KR" altLang="en-US" dirty="0" smtClean="0">
                <a:solidFill>
                  <a:srgbClr val="0070C0"/>
                </a:solidFill>
              </a:rPr>
              <a:t>확대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축</a:t>
            </a:r>
            <a:r>
              <a:rPr lang="ko-KR" altLang="en-US" dirty="0" smtClean="0">
                <a:solidFill>
                  <a:srgbClr val="0070C0"/>
                </a:solidFill>
              </a:rPr>
              <a:t>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93" y="3847973"/>
            <a:ext cx="7055213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8.1.3 </a:t>
            </a:r>
            <a:r>
              <a:rPr lang="ko-KR" altLang="en-US" dirty="0" smtClean="0"/>
              <a:t>깊게 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매개변수 수가 줄어든다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적은 매개변수로 좋은 표현력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층 마다 </a:t>
            </a:r>
            <a:r>
              <a:rPr lang="en-US" altLang="ko-KR" dirty="0" smtClean="0">
                <a:solidFill>
                  <a:srgbClr val="0070C0"/>
                </a:solidFill>
              </a:rPr>
              <a:t>activation fun -&gt; </a:t>
            </a:r>
            <a:r>
              <a:rPr lang="ko-KR" altLang="en-US" dirty="0" smtClean="0">
                <a:solidFill>
                  <a:srgbClr val="0070C0"/>
                </a:solidFill>
              </a:rPr>
              <a:t>비선형 힘을 가하고 복잡 표현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층 깊어질수록 더 복잡한 것에 뉴런이 반응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텍스쳐</a:t>
            </a:r>
            <a:r>
              <a:rPr lang="ko-KR" altLang="en-US" dirty="0" smtClean="0">
                <a:solidFill>
                  <a:srgbClr val="0070C0"/>
                </a:solidFill>
              </a:rPr>
              <a:t> 등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or </a:t>
            </a:r>
            <a:r>
              <a:rPr lang="ko-KR" altLang="en-US" dirty="0" smtClean="0">
                <a:solidFill>
                  <a:srgbClr val="0070C0"/>
                </a:solidFill>
              </a:rPr>
              <a:t>한번에 모든 특징 파악해야 함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즉 단순한 문제로 분해해가는 것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8.2.1 </a:t>
            </a:r>
            <a:r>
              <a:rPr lang="ko-KR" altLang="en-US" dirty="0" err="1" smtClean="0"/>
              <a:t>이미지넷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레이블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붙어 있는 이미지 담고 있는 데이터 셋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AlexNet</a:t>
            </a:r>
            <a:r>
              <a:rPr lang="en-US" altLang="ko-KR" dirty="0" smtClean="0">
                <a:solidFill>
                  <a:srgbClr val="0070C0"/>
                </a:solidFill>
              </a:rPr>
              <a:t> 2012 ~ </a:t>
            </a:r>
            <a:r>
              <a:rPr lang="ko-KR" altLang="en-US" dirty="0" err="1" smtClean="0">
                <a:solidFill>
                  <a:srgbClr val="0070C0"/>
                </a:solidFill>
              </a:rPr>
              <a:t>딥러닝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ResNet</a:t>
            </a:r>
            <a:r>
              <a:rPr lang="en-US" altLang="ko-KR" dirty="0" smtClean="0">
                <a:solidFill>
                  <a:srgbClr val="0070C0"/>
                </a:solidFill>
              </a:rPr>
              <a:t> 3.5% -&gt; </a:t>
            </a:r>
            <a:r>
              <a:rPr lang="ko-KR" altLang="en-US" dirty="0" smtClean="0">
                <a:solidFill>
                  <a:srgbClr val="0070C0"/>
                </a:solidFill>
              </a:rPr>
              <a:t>인간의 인식 능력 넘어섰음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8.2.2~8.2.4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VGG : </a:t>
            </a:r>
            <a:r>
              <a:rPr lang="ko-KR" altLang="en-US" dirty="0" smtClean="0">
                <a:solidFill>
                  <a:srgbClr val="0070C0"/>
                </a:solidFill>
              </a:rPr>
              <a:t>기본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합성곱</a:t>
            </a:r>
            <a:r>
              <a:rPr lang="ko-KR" altLang="en-US" dirty="0" smtClean="0">
                <a:solidFill>
                  <a:srgbClr val="0070C0"/>
                </a:solidFill>
              </a:rPr>
              <a:t> 계층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err="1" smtClean="0">
                <a:solidFill>
                  <a:srgbClr val="0070C0"/>
                </a:solidFill>
              </a:rPr>
              <a:t>풀링</a:t>
            </a:r>
            <a:r>
              <a:rPr lang="ko-KR" altLang="en-US" dirty="0" smtClean="0">
                <a:solidFill>
                  <a:srgbClr val="0070C0"/>
                </a:solidFill>
              </a:rPr>
              <a:t> 계층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3x3 </a:t>
            </a:r>
            <a:r>
              <a:rPr lang="ko-KR" altLang="en-US" dirty="0" smtClean="0">
                <a:solidFill>
                  <a:srgbClr val="0070C0"/>
                </a:solidFill>
              </a:rPr>
              <a:t>작은 필터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연속 </a:t>
            </a:r>
            <a:r>
              <a:rPr lang="ko-KR" altLang="en-US" dirty="0" err="1" smtClean="0">
                <a:solidFill>
                  <a:srgbClr val="0070C0"/>
                </a:solidFill>
              </a:rPr>
              <a:t>풀링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크기 절반으로 줄임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GoogLeNet</a:t>
            </a:r>
            <a:r>
              <a:rPr lang="en-US" altLang="ko-KR" dirty="0" smtClean="0">
                <a:solidFill>
                  <a:srgbClr val="0070C0"/>
                </a:solidFill>
              </a:rPr>
              <a:t> : </a:t>
            </a:r>
            <a:r>
              <a:rPr lang="ko-KR" altLang="en-US" dirty="0" smtClean="0">
                <a:solidFill>
                  <a:srgbClr val="0070C0"/>
                </a:solidFill>
              </a:rPr>
              <a:t>세로 뿐만 아니라 가로 방향도 깊다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dirty="0" err="1" smtClean="0">
                <a:solidFill>
                  <a:srgbClr val="0070C0"/>
                </a:solidFill>
              </a:rPr>
              <a:t>인셉션</a:t>
            </a:r>
            <a:r>
              <a:rPr lang="ko-KR" altLang="en-US" dirty="0" smtClean="0">
                <a:solidFill>
                  <a:srgbClr val="0070C0"/>
                </a:solidFill>
              </a:rPr>
              <a:t> 구조</a:t>
            </a:r>
            <a:r>
              <a:rPr lang="en-US" altLang="ko-KR" dirty="0" smtClean="0">
                <a:solidFill>
                  <a:srgbClr val="0070C0"/>
                </a:solidFill>
              </a:rPr>
              <a:t>’</a:t>
            </a: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ResNet</a:t>
            </a:r>
            <a:r>
              <a:rPr lang="en-US" altLang="ko-KR" dirty="0" smtClean="0">
                <a:solidFill>
                  <a:srgbClr val="0070C0"/>
                </a:solidFill>
              </a:rPr>
              <a:t> : skip-connection -&gt; </a:t>
            </a:r>
            <a:r>
              <a:rPr lang="ko-KR" altLang="en-US" dirty="0" smtClean="0">
                <a:solidFill>
                  <a:srgbClr val="0070C0"/>
                </a:solidFill>
              </a:rPr>
              <a:t>기울기 그대로 흘려서</a:t>
            </a:r>
            <a:r>
              <a:rPr lang="en-US" altLang="ko-KR" dirty="0" smtClean="0">
                <a:solidFill>
                  <a:srgbClr val="0070C0"/>
                </a:solidFill>
              </a:rPr>
              <a:t> g/v</a:t>
            </a:r>
            <a:r>
              <a:rPr lang="ko-KR" altLang="en-US" dirty="0" smtClean="0">
                <a:solidFill>
                  <a:srgbClr val="0070C0"/>
                </a:solidFill>
              </a:rPr>
              <a:t> 방지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VGG </a:t>
            </a:r>
            <a:r>
              <a:rPr lang="ko-KR" altLang="en-US" dirty="0" smtClean="0">
                <a:solidFill>
                  <a:srgbClr val="0070C0"/>
                </a:solidFill>
              </a:rPr>
              <a:t>신경망 기반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transfer learning : </a:t>
            </a:r>
            <a:r>
              <a:rPr lang="ko-KR" altLang="en-US" dirty="0">
                <a:solidFill>
                  <a:srgbClr val="0070C0"/>
                </a:solidFill>
              </a:rPr>
              <a:t>미리 학습된 가중치</a:t>
            </a:r>
            <a:r>
              <a:rPr lang="en-US" altLang="ko-KR" dirty="0">
                <a:solidFill>
                  <a:srgbClr val="0070C0"/>
                </a:solidFill>
              </a:rPr>
              <a:t>(pre-trained)</a:t>
            </a:r>
            <a:r>
              <a:rPr lang="ko-KR" altLang="en-US" dirty="0">
                <a:solidFill>
                  <a:srgbClr val="0070C0"/>
                </a:solidFill>
              </a:rPr>
              <a:t>를 </a:t>
            </a:r>
            <a:r>
              <a:rPr lang="ko-KR" altLang="en-US" dirty="0" err="1">
                <a:solidFill>
                  <a:srgbClr val="0070C0"/>
                </a:solidFill>
              </a:rPr>
              <a:t>초깃값으로</a:t>
            </a:r>
            <a:r>
              <a:rPr lang="ko-KR" altLang="en-US" dirty="0">
                <a:solidFill>
                  <a:srgbClr val="0070C0"/>
                </a:solidFill>
              </a:rPr>
              <a:t> 설정한 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새로운 </a:t>
            </a:r>
            <a:r>
              <a:rPr lang="ko-KR" altLang="en-US" dirty="0" err="1">
                <a:solidFill>
                  <a:srgbClr val="0070C0"/>
                </a:solidFill>
              </a:rPr>
              <a:t>데이터셋을</a:t>
            </a:r>
            <a:r>
              <a:rPr lang="ko-KR" altLang="en-US" dirty="0">
                <a:solidFill>
                  <a:srgbClr val="0070C0"/>
                </a:solidFill>
              </a:rPr>
              <a:t> 대상으로 </a:t>
            </a:r>
            <a:r>
              <a:rPr lang="ko-KR" altLang="en-US" dirty="0" err="1">
                <a:solidFill>
                  <a:srgbClr val="0070C0"/>
                </a:solidFill>
              </a:rPr>
              <a:t>재학습</a:t>
            </a:r>
            <a:r>
              <a:rPr lang="en-US" altLang="ko-KR" dirty="0">
                <a:solidFill>
                  <a:srgbClr val="0070C0"/>
                </a:solidFill>
              </a:rPr>
              <a:t>(fine-tuning)</a:t>
            </a: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더 빠르게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고속화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</a:rPr>
              <a:t>합성곱</a:t>
            </a:r>
            <a:r>
              <a:rPr lang="ko-KR" altLang="en-US" dirty="0" smtClean="0">
                <a:solidFill>
                  <a:srgbClr val="0070C0"/>
                </a:solidFill>
              </a:rPr>
              <a:t> 계층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단일 곱셈</a:t>
            </a: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ko-KR" altLang="en-US" dirty="0" err="1" smtClean="0">
                <a:solidFill>
                  <a:srgbClr val="0070C0"/>
                </a:solidFill>
              </a:rPr>
              <a:t>누산을</a:t>
            </a:r>
            <a:r>
              <a:rPr lang="ko-KR" altLang="en-US" dirty="0" smtClean="0">
                <a:solidFill>
                  <a:srgbClr val="0070C0"/>
                </a:solidFill>
              </a:rPr>
              <a:t> 어떻게 고속으로 효율적으로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GPU </a:t>
            </a:r>
            <a:r>
              <a:rPr lang="ko-KR" altLang="en-US" dirty="0" smtClean="0">
                <a:solidFill>
                  <a:srgbClr val="0070C0"/>
                </a:solidFill>
              </a:rPr>
              <a:t>컴퓨팅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범용 수치 연산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엔비디아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개발 환경 </a:t>
            </a:r>
            <a:r>
              <a:rPr lang="en-US" altLang="ko-KR" dirty="0" smtClean="0">
                <a:solidFill>
                  <a:srgbClr val="0070C0"/>
                </a:solidFill>
              </a:rPr>
              <a:t>– CUDA, </a:t>
            </a:r>
            <a:r>
              <a:rPr lang="en-US" altLang="ko-KR" dirty="0" err="1" smtClean="0">
                <a:solidFill>
                  <a:srgbClr val="0070C0"/>
                </a:solidFill>
              </a:rPr>
              <a:t>cuDNN</a:t>
            </a:r>
            <a:r>
              <a:rPr lang="ko-KR" altLang="en-US" dirty="0" smtClean="0">
                <a:solidFill>
                  <a:srgbClr val="0070C0"/>
                </a:solidFill>
              </a:rPr>
              <a:t>은 </a:t>
            </a:r>
            <a:r>
              <a:rPr lang="en-US" altLang="ko-KR" dirty="0" smtClean="0">
                <a:solidFill>
                  <a:srgbClr val="0070C0"/>
                </a:solidFill>
              </a:rPr>
              <a:t>CUDA</a:t>
            </a:r>
            <a:r>
              <a:rPr lang="ko-KR" altLang="en-US" dirty="0" smtClean="0">
                <a:solidFill>
                  <a:srgbClr val="0070C0"/>
                </a:solidFill>
              </a:rPr>
              <a:t>위에서 동작하는 라이브러리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, AMD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분산 학습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여러 기기와 </a:t>
            </a:r>
            <a:r>
              <a:rPr lang="en-US" altLang="ko-KR" dirty="0" smtClean="0">
                <a:solidFill>
                  <a:srgbClr val="0070C0"/>
                </a:solidFill>
              </a:rPr>
              <a:t>GPU</a:t>
            </a:r>
            <a:r>
              <a:rPr lang="ko-KR" altLang="en-US" dirty="0" smtClean="0">
                <a:solidFill>
                  <a:srgbClr val="0070C0"/>
                </a:solidFill>
              </a:rPr>
              <a:t>로 수평 확장</a:t>
            </a:r>
            <a:r>
              <a:rPr lang="en-US" altLang="ko-KR" dirty="0" smtClean="0">
                <a:solidFill>
                  <a:srgbClr val="0070C0"/>
                </a:solidFill>
              </a:rPr>
              <a:t>scale out</a:t>
            </a:r>
          </a:p>
        </p:txBody>
      </p:sp>
    </p:spTree>
    <p:extLst>
      <p:ext uri="{BB962C8B-B14F-4D97-AF65-F5344CB8AC3E}">
        <p14:creationId xmlns:p14="http://schemas.microsoft.com/office/powerpoint/2010/main" val="40156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8.3.4 </a:t>
            </a:r>
            <a:r>
              <a:rPr lang="ko-KR" altLang="en-US" dirty="0" smtClean="0"/>
              <a:t>연산 정밀도와 비트 줄이기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컴퓨터</a:t>
            </a:r>
            <a:r>
              <a:rPr lang="en-US" altLang="ko-KR" dirty="0" smtClean="0">
                <a:solidFill>
                  <a:srgbClr val="0070C0"/>
                </a:solidFill>
              </a:rPr>
              <a:t>, 64</a:t>
            </a:r>
            <a:r>
              <a:rPr lang="ko-KR" altLang="en-US" dirty="0" smtClean="0">
                <a:solidFill>
                  <a:srgbClr val="0070C0"/>
                </a:solidFill>
              </a:rPr>
              <a:t>비트나 </a:t>
            </a:r>
            <a:r>
              <a:rPr lang="en-US" altLang="ko-KR" dirty="0" smtClean="0">
                <a:solidFill>
                  <a:srgbClr val="0070C0"/>
                </a:solidFill>
              </a:rPr>
              <a:t>32</a:t>
            </a:r>
            <a:r>
              <a:rPr lang="ko-KR" altLang="en-US" dirty="0" smtClean="0">
                <a:solidFill>
                  <a:srgbClr val="0070C0"/>
                </a:solidFill>
              </a:rPr>
              <a:t>비트 부동소수점 수 사용하여 수를 표현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많은 비트 사용하면 오차는 줄어들지만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비용과 메모리 사용량이 늘고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버스 대역폭에 부담을 준다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딥러닝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높은 수치 정밀도 요구하지 않음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노이즈 강건함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16</a:t>
            </a:r>
            <a:r>
              <a:rPr lang="ko-KR" altLang="en-US" dirty="0" smtClean="0">
                <a:solidFill>
                  <a:srgbClr val="0070C0"/>
                </a:solidFill>
              </a:rPr>
              <a:t>비트 </a:t>
            </a:r>
            <a:r>
              <a:rPr lang="ko-KR" altLang="en-US" dirty="0" err="1" smtClean="0">
                <a:solidFill>
                  <a:srgbClr val="0070C0"/>
                </a:solidFill>
              </a:rPr>
              <a:t>반정밀도만</a:t>
            </a:r>
            <a:r>
              <a:rPr lang="ko-KR" altLang="en-US" dirty="0" smtClean="0">
                <a:solidFill>
                  <a:srgbClr val="0070C0"/>
                </a:solidFill>
              </a:rPr>
              <a:t> 사용해도 됨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반정밀도</a:t>
            </a:r>
            <a:r>
              <a:rPr lang="ko-KR" altLang="en-US" dirty="0" smtClean="0">
                <a:solidFill>
                  <a:srgbClr val="0070C0"/>
                </a:solidFill>
              </a:rPr>
              <a:t> 부동소수점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파이썬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– 64</a:t>
            </a:r>
            <a:r>
              <a:rPr lang="ko-KR" altLang="en-US" dirty="0" smtClean="0">
                <a:solidFill>
                  <a:srgbClr val="0070C0"/>
                </a:solidFill>
              </a:rPr>
              <a:t>비트 </a:t>
            </a:r>
            <a:r>
              <a:rPr lang="ko-KR" altLang="en-US" dirty="0" err="1" smtClean="0">
                <a:solidFill>
                  <a:srgbClr val="0070C0"/>
                </a:solidFill>
              </a:rPr>
              <a:t>배정밀도</a:t>
            </a:r>
            <a:r>
              <a:rPr lang="ko-KR" altLang="en-US" dirty="0" smtClean="0">
                <a:solidFill>
                  <a:srgbClr val="0070C0"/>
                </a:solidFill>
              </a:rPr>
              <a:t> 부동소수점 수 사용 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err="1" smtClean="0">
                <a:solidFill>
                  <a:srgbClr val="0070C0"/>
                </a:solidFill>
              </a:rPr>
              <a:t>넘파이</a:t>
            </a:r>
            <a:r>
              <a:rPr lang="en-US" altLang="ko-KR" dirty="0" smtClean="0">
                <a:solidFill>
                  <a:srgbClr val="0070C0"/>
                </a:solidFill>
              </a:rPr>
              <a:t>, 16</a:t>
            </a:r>
            <a:r>
              <a:rPr lang="ko-KR" altLang="en-US" dirty="0" smtClean="0">
                <a:solidFill>
                  <a:srgbClr val="0070C0"/>
                </a:solidFill>
              </a:rPr>
              <a:t>비트 </a:t>
            </a:r>
            <a:r>
              <a:rPr lang="ko-KR" altLang="en-US" dirty="0" err="1" smtClean="0">
                <a:solidFill>
                  <a:srgbClr val="0070C0"/>
                </a:solidFill>
              </a:rPr>
              <a:t>반정밀도</a:t>
            </a:r>
            <a:r>
              <a:rPr lang="ko-KR" altLang="en-US" dirty="0" smtClean="0">
                <a:solidFill>
                  <a:srgbClr val="0070C0"/>
                </a:solidFill>
              </a:rPr>
              <a:t> 지원하긴 함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스토리지로서 </a:t>
            </a:r>
            <a:r>
              <a:rPr lang="en-US" altLang="ko-KR" dirty="0" smtClean="0">
                <a:solidFill>
                  <a:srgbClr val="0070C0"/>
                </a:solidFill>
              </a:rPr>
              <a:t>16</a:t>
            </a:r>
            <a:r>
              <a:rPr lang="ko-KR" altLang="en-US" dirty="0" err="1" smtClean="0">
                <a:solidFill>
                  <a:srgbClr val="0070C0"/>
                </a:solidFill>
              </a:rPr>
              <a:t>비트라는</a:t>
            </a:r>
            <a:r>
              <a:rPr lang="ko-KR" altLang="en-US" dirty="0" smtClean="0">
                <a:solidFill>
                  <a:srgbClr val="0070C0"/>
                </a:solidFill>
              </a:rPr>
              <a:t> 틀이 있을 뿐 연산 자체는 </a:t>
            </a:r>
            <a:r>
              <a:rPr lang="en-US" altLang="ko-KR" dirty="0" smtClean="0">
                <a:solidFill>
                  <a:srgbClr val="0070C0"/>
                </a:solidFill>
              </a:rPr>
              <a:t>16</a:t>
            </a:r>
            <a:r>
              <a:rPr lang="ko-KR" altLang="en-US" dirty="0" smtClean="0">
                <a:solidFill>
                  <a:srgbClr val="0070C0"/>
                </a:solidFill>
              </a:rPr>
              <a:t>비트로 수행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16</a:t>
            </a:r>
            <a:r>
              <a:rPr lang="ko-KR" altLang="en-US" dirty="0" smtClean="0">
                <a:solidFill>
                  <a:srgbClr val="0070C0"/>
                </a:solidFill>
              </a:rPr>
              <a:t>비트도 정확도 크게 떨어지지 않음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따라서 비트 수 줄이는 연구 </a:t>
            </a:r>
            <a:r>
              <a:rPr lang="en-US" altLang="ko-KR" dirty="0" smtClean="0">
                <a:solidFill>
                  <a:srgbClr val="0070C0"/>
                </a:solidFill>
              </a:rPr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고속화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8.3.4 </a:t>
            </a:r>
            <a:r>
              <a:rPr lang="ko-KR" altLang="en-US" dirty="0" smtClean="0">
                <a:solidFill>
                  <a:srgbClr val="FFC000"/>
                </a:solidFill>
              </a:rPr>
              <a:t>연산 정밀도와 비트 줄이기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679" y="1606538"/>
            <a:ext cx="5036642" cy="45415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85600" y="5588949"/>
            <a:ext cx="4137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400" b="1" dirty="0">
                <a:solidFill>
                  <a:srgbClr val="0070C0"/>
                </a:solidFill>
              </a:rPr>
              <a:t>16</a:t>
            </a:r>
            <a:r>
              <a:rPr lang="ko-KR" altLang="en-US" sz="1400" b="1" dirty="0">
                <a:solidFill>
                  <a:srgbClr val="0070C0"/>
                </a:solidFill>
              </a:rPr>
              <a:t>비트도 정확도 크게 떨어지지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않음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!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7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3135238" y="25625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CHAPTER 8.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2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사물 검출 </a:t>
            </a:r>
            <a:r>
              <a:rPr lang="en-US" altLang="ko-KR" dirty="0" smtClean="0">
                <a:solidFill>
                  <a:srgbClr val="0070C0"/>
                </a:solidFill>
              </a:rPr>
              <a:t>: R-CNN (</a:t>
            </a:r>
            <a:r>
              <a:rPr lang="ko-KR" altLang="en-US" dirty="0" smtClean="0">
                <a:solidFill>
                  <a:srgbClr val="0070C0"/>
                </a:solidFill>
              </a:rPr>
              <a:t>후보영역추출 </a:t>
            </a:r>
            <a:r>
              <a:rPr lang="en-US" altLang="ko-KR" dirty="0" smtClean="0">
                <a:solidFill>
                  <a:srgbClr val="0070C0"/>
                </a:solidFill>
              </a:rPr>
              <a:t>+ CNN</a:t>
            </a:r>
            <a:r>
              <a:rPr lang="ko-KR" altLang="en-US" dirty="0" err="1" smtClean="0">
                <a:solidFill>
                  <a:srgbClr val="0070C0"/>
                </a:solidFill>
              </a:rPr>
              <a:t>특징계산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분할</a:t>
            </a:r>
            <a:r>
              <a:rPr lang="en-US" altLang="ko-KR" dirty="0" smtClean="0">
                <a:solidFill>
                  <a:srgbClr val="0070C0"/>
                </a:solidFill>
              </a:rPr>
              <a:t>segmentation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smtClean="0">
                <a:solidFill>
                  <a:srgbClr val="0070C0"/>
                </a:solidFill>
              </a:rPr>
              <a:t>픽셀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수준에서 분류</a:t>
            </a:r>
            <a:r>
              <a:rPr lang="en-US" altLang="ko-KR" dirty="0" smtClean="0">
                <a:solidFill>
                  <a:srgbClr val="0070C0"/>
                </a:solidFill>
              </a:rPr>
              <a:t>(FCN)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Fully Convolutional Network : </a:t>
            </a:r>
            <a:r>
              <a:rPr lang="ko-KR" altLang="en-US" dirty="0" smtClean="0">
                <a:solidFill>
                  <a:srgbClr val="0070C0"/>
                </a:solidFill>
              </a:rPr>
              <a:t>완전 연결 </a:t>
            </a:r>
            <a:r>
              <a:rPr lang="en-US" altLang="ko-KR" dirty="0" smtClean="0">
                <a:solidFill>
                  <a:srgbClr val="0070C0"/>
                </a:solidFill>
              </a:rPr>
              <a:t>x -&gt; </a:t>
            </a:r>
            <a:r>
              <a:rPr lang="ko-KR" altLang="en-US" dirty="0" smtClean="0">
                <a:solidFill>
                  <a:srgbClr val="0070C0"/>
                </a:solidFill>
              </a:rPr>
              <a:t>중간 볼륨 유지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확대 처리 </a:t>
            </a:r>
            <a:r>
              <a:rPr lang="en-US" altLang="ko-KR" dirty="0" smtClean="0">
                <a:solidFill>
                  <a:srgbClr val="0070C0"/>
                </a:solidFill>
              </a:rPr>
              <a:t>&lt;- </a:t>
            </a:r>
            <a:r>
              <a:rPr lang="ko-KR" altLang="en-US" dirty="0" smtClean="0">
                <a:solidFill>
                  <a:srgbClr val="0070C0"/>
                </a:solidFill>
              </a:rPr>
              <a:t>이중 선형 보간 </a:t>
            </a:r>
            <a:r>
              <a:rPr lang="en-US" altLang="ko-KR" dirty="0" smtClean="0">
                <a:solidFill>
                  <a:srgbClr val="0070C0"/>
                </a:solidFill>
              </a:rPr>
              <a:t>&lt;- </a:t>
            </a:r>
            <a:r>
              <a:rPr lang="ko-KR" altLang="en-US" dirty="0" err="1" smtClean="0">
                <a:solidFill>
                  <a:srgbClr val="0070C0"/>
                </a:solidFill>
              </a:rPr>
              <a:t>역합성곱</a:t>
            </a:r>
            <a:r>
              <a:rPr lang="ko-KR" altLang="en-US" dirty="0" smtClean="0">
                <a:solidFill>
                  <a:srgbClr val="0070C0"/>
                </a:solidFill>
              </a:rPr>
              <a:t> 연산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사진 캡션 생성 </a:t>
            </a:r>
            <a:r>
              <a:rPr lang="en-US" altLang="ko-KR" dirty="0" smtClean="0">
                <a:solidFill>
                  <a:srgbClr val="0070C0"/>
                </a:solidFill>
              </a:rPr>
              <a:t>: NIC (CNN + RNN) = Multimodal Processing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Neural Image Caption (cv + </a:t>
            </a:r>
            <a:r>
              <a:rPr lang="en-US" altLang="ko-KR" dirty="0" err="1" smtClean="0">
                <a:solidFill>
                  <a:srgbClr val="0070C0"/>
                </a:solidFill>
              </a:rPr>
              <a:t>nlp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8.5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미래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화풍 변환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이미지 생성 </a:t>
            </a:r>
            <a:r>
              <a:rPr lang="en-US" altLang="ko-KR" dirty="0" smtClean="0">
                <a:solidFill>
                  <a:srgbClr val="0070C0"/>
                </a:solidFill>
              </a:rPr>
              <a:t>: DCGAN(</a:t>
            </a:r>
            <a:r>
              <a:rPr lang="ko-KR" altLang="en-US" dirty="0" err="1" smtClean="0">
                <a:solidFill>
                  <a:srgbClr val="0070C0"/>
                </a:solidFill>
              </a:rPr>
              <a:t>생성자와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err="1" smtClean="0">
                <a:solidFill>
                  <a:srgbClr val="0070C0"/>
                </a:solidFill>
              </a:rPr>
              <a:t>식별자</a:t>
            </a:r>
            <a:r>
              <a:rPr lang="en-US" altLang="ko-KR" dirty="0" smtClean="0">
                <a:solidFill>
                  <a:srgbClr val="0070C0"/>
                </a:solidFill>
              </a:rPr>
              <a:t>) -&gt; GAN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Deep Convolutional Generative Adversarial </a:t>
            </a:r>
            <a:r>
              <a:rPr lang="en-US" altLang="ko-KR" dirty="0" smtClean="0">
                <a:solidFill>
                  <a:srgbClr val="0070C0"/>
                </a:solidFill>
              </a:rPr>
              <a:t>Networks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Generative Adversarial Network</a:t>
            </a:r>
          </a:p>
          <a:p>
            <a:r>
              <a:rPr lang="ko-KR" altLang="en-US" dirty="0" smtClean="0">
                <a:solidFill>
                  <a:srgbClr val="0070C0"/>
                </a:solidFill>
              </a:rPr>
              <a:t>자율 주행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en-US" altLang="ko-KR" dirty="0" err="1" smtClean="0">
                <a:solidFill>
                  <a:srgbClr val="0070C0"/>
                </a:solidFill>
              </a:rPr>
              <a:t>SegNet</a:t>
            </a:r>
            <a:r>
              <a:rPr lang="en-US" altLang="ko-KR" dirty="0" smtClean="0">
                <a:solidFill>
                  <a:srgbClr val="0070C0"/>
                </a:solidFill>
              </a:rPr>
              <a:t> (</a:t>
            </a:r>
            <a:r>
              <a:rPr lang="ko-KR" altLang="en-US" dirty="0" smtClean="0">
                <a:solidFill>
                  <a:srgbClr val="0070C0"/>
                </a:solidFill>
              </a:rPr>
              <a:t>주변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환경 인식 </a:t>
            </a:r>
            <a:r>
              <a:rPr lang="en-US" altLang="ko-KR" dirty="0" smtClean="0">
                <a:solidFill>
                  <a:srgbClr val="0070C0"/>
                </a:solidFill>
              </a:rPr>
              <a:t>– </a:t>
            </a:r>
            <a:r>
              <a:rPr lang="ko-KR" altLang="en-US" dirty="0" smtClean="0">
                <a:solidFill>
                  <a:srgbClr val="0070C0"/>
                </a:solidFill>
              </a:rPr>
              <a:t>픽셀 수준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r>
              <a:rPr lang="ko-KR" altLang="en-US" dirty="0" err="1" smtClean="0">
                <a:solidFill>
                  <a:srgbClr val="0070C0"/>
                </a:solidFill>
              </a:rPr>
              <a:t>강화학습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: Deep Q-Network, DQN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에이전트가 환경에 맞게 행동을 선택하고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그 행동에 의해 환경이 변한다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ko-KR" altLang="en-US" dirty="0" smtClean="0">
                <a:solidFill>
                  <a:srgbClr val="0070C0"/>
                </a:solidFill>
              </a:rPr>
              <a:t>환경이 </a:t>
            </a:r>
            <a:r>
              <a:rPr lang="ko-KR" altLang="en-US" dirty="0" err="1" smtClean="0">
                <a:solidFill>
                  <a:srgbClr val="0070C0"/>
                </a:solidFill>
              </a:rPr>
              <a:t>변화면</a:t>
            </a:r>
            <a:r>
              <a:rPr lang="ko-KR" altLang="en-US" dirty="0" smtClean="0">
                <a:solidFill>
                  <a:srgbClr val="0070C0"/>
                </a:solidFill>
              </a:rPr>
              <a:t> 에이전트는 보상을 얻는다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ko-KR" altLang="en-US" dirty="0" smtClean="0">
                <a:solidFill>
                  <a:srgbClr val="0070C0"/>
                </a:solidFill>
              </a:rPr>
              <a:t>더 나은 보상을 받는 쪽으로 행동 지침을 바로 잡는 것이다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보상은 정해진 것이 아니라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명확한 지표로부터 역산해서 </a:t>
            </a:r>
            <a:r>
              <a:rPr lang="en-US" altLang="ko-KR" dirty="0" smtClean="0">
                <a:solidFill>
                  <a:srgbClr val="0070C0"/>
                </a:solidFill>
              </a:rPr>
              <a:t>‘</a:t>
            </a:r>
            <a:r>
              <a:rPr lang="ko-KR" altLang="en-US" dirty="0" smtClean="0">
                <a:solidFill>
                  <a:srgbClr val="0070C0"/>
                </a:solidFill>
              </a:rPr>
              <a:t>예상 보상</a:t>
            </a:r>
            <a:r>
              <a:rPr lang="en-US" altLang="ko-KR" dirty="0" smtClean="0">
                <a:solidFill>
                  <a:srgbClr val="0070C0"/>
                </a:solidFill>
              </a:rPr>
              <a:t>’</a:t>
            </a: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938" y="154783"/>
            <a:ext cx="2939689" cy="26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74" y="3237118"/>
            <a:ext cx="6661026" cy="3562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8.1.1 </a:t>
            </a:r>
            <a:r>
              <a:rPr lang="ko-KR" altLang="en-US" dirty="0" smtClean="0"/>
              <a:t>더 깊은 신경망으로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7368" y="110196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3x3 </a:t>
            </a:r>
            <a:r>
              <a:rPr lang="ko-KR" altLang="en-US" sz="2400" dirty="0" smtClean="0">
                <a:solidFill>
                  <a:srgbClr val="0070C0"/>
                </a:solidFill>
              </a:rPr>
              <a:t>작은 필터를 사용한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합성곱</a:t>
            </a:r>
            <a:r>
              <a:rPr lang="ko-KR" altLang="en-US" sz="2400" dirty="0" smtClean="0">
                <a:solidFill>
                  <a:srgbClr val="0070C0"/>
                </a:solidFill>
              </a:rPr>
              <a:t> 계층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ReLu</a:t>
            </a:r>
            <a:r>
              <a:rPr lang="en-US" altLang="ko-KR" sz="2400" dirty="0" smtClean="0">
                <a:solidFill>
                  <a:srgbClr val="0070C0"/>
                </a:solidFill>
              </a:rPr>
              <a:t> / He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초깃값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/ Adam</a:t>
            </a:r>
          </a:p>
          <a:p>
            <a:r>
              <a:rPr lang="ko-KR" altLang="en-US" sz="2400" dirty="0" err="1" smtClean="0">
                <a:solidFill>
                  <a:srgbClr val="0070C0"/>
                </a:solidFill>
              </a:rPr>
              <a:t>완전연결</a:t>
            </a:r>
            <a:r>
              <a:rPr lang="ko-KR" altLang="en-US" sz="2400" dirty="0" smtClean="0">
                <a:solidFill>
                  <a:srgbClr val="0070C0"/>
                </a:solidFill>
              </a:rPr>
              <a:t> 계층 뒤에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드롭아웃</a:t>
            </a:r>
            <a:r>
              <a:rPr lang="ko-KR" altLang="en-US" sz="2400" dirty="0" smtClean="0">
                <a:solidFill>
                  <a:srgbClr val="0070C0"/>
                </a:solidFill>
              </a:rPr>
              <a:t> 계층 사용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층 깊어지면서 채널 수 증가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:</a:t>
            </a:r>
            <a:r>
              <a:rPr lang="ko-KR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16, 16, 32, 32, 64, 64</a:t>
            </a:r>
          </a:p>
          <a:p>
            <a:r>
              <a:rPr lang="ko-KR" altLang="en-US" sz="2400" dirty="0" err="1" smtClean="0">
                <a:solidFill>
                  <a:srgbClr val="0070C0"/>
                </a:solidFill>
              </a:rPr>
              <a:t>풀링</a:t>
            </a:r>
            <a:r>
              <a:rPr lang="ko-KR" altLang="en-US" sz="2400" dirty="0" smtClean="0">
                <a:solidFill>
                  <a:srgbClr val="0070C0"/>
                </a:solidFill>
              </a:rPr>
              <a:t> 계층 추가 </a:t>
            </a:r>
            <a:r>
              <a:rPr lang="en-US" altLang="ko-KR" sz="2400" dirty="0" smtClean="0">
                <a:solidFill>
                  <a:srgbClr val="0070C0"/>
                </a:solidFill>
              </a:rPr>
              <a:t>-&gt; </a:t>
            </a:r>
            <a:r>
              <a:rPr lang="ko-KR" altLang="en-US" sz="2400" dirty="0" smtClean="0">
                <a:solidFill>
                  <a:srgbClr val="0070C0"/>
                </a:solidFill>
              </a:rPr>
              <a:t>중간 데이터 공간 크기 </a:t>
            </a:r>
            <a:r>
              <a:rPr lang="ko-KR" altLang="en-US" sz="2400" dirty="0" err="1" smtClean="0">
                <a:solidFill>
                  <a:srgbClr val="0070C0"/>
                </a:solidFill>
              </a:rPr>
              <a:t>줄여감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8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819769" y="5628189"/>
            <a:ext cx="2410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-apple-system"/>
              </a:rPr>
              <a:t>인간과 비슷한 인식 오류</a:t>
            </a:r>
            <a:r>
              <a:rPr lang="en-US" altLang="ko-KR" sz="1400" b="1" dirty="0" smtClean="0">
                <a:solidFill>
                  <a:srgbClr val="FF0000"/>
                </a:solidFill>
                <a:latin typeface="-apple-system"/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7" y="152400"/>
            <a:ext cx="8865056" cy="32069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77" y="3359315"/>
            <a:ext cx="10027165" cy="32831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6127" y="152399"/>
            <a:ext cx="1263715" cy="32069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11821" y="3692769"/>
            <a:ext cx="848256" cy="104335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55175" y="6277708"/>
            <a:ext cx="4834102" cy="1934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344" y="152398"/>
            <a:ext cx="4071498" cy="27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69" y="0"/>
            <a:ext cx="8333377" cy="20322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769" y="2032254"/>
            <a:ext cx="8340969" cy="27379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1673" r="1746"/>
          <a:stretch/>
        </p:blipFill>
        <p:spPr>
          <a:xfrm>
            <a:off x="1787769" y="4770187"/>
            <a:ext cx="8333377" cy="206915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883220" y="562708"/>
            <a:ext cx="8245517" cy="6975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83220" y="2174631"/>
            <a:ext cx="953765" cy="1582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6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062"/>
            <a:ext cx="6600092" cy="40634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5551"/>
            <a:ext cx="8042031" cy="2666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420" y="82062"/>
            <a:ext cx="1605611" cy="40634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230" y="1672408"/>
            <a:ext cx="4273770" cy="330217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0928" y="597877"/>
            <a:ext cx="1803688" cy="1699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12678" y="3171092"/>
            <a:ext cx="2253968" cy="1524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1989" y="5308866"/>
            <a:ext cx="1856441" cy="1775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416395" y="6224954"/>
            <a:ext cx="2376020" cy="1406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/>
          <a:srcRect r="2151" b="-7980"/>
          <a:stretch/>
        </p:blipFill>
        <p:spPr>
          <a:xfrm>
            <a:off x="25400" y="4169632"/>
            <a:ext cx="5763683" cy="11661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55" y="4275195"/>
            <a:ext cx="12065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772" y="1403426"/>
            <a:ext cx="5644457" cy="40511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273772" y="2907323"/>
            <a:ext cx="1978166" cy="2110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73772" y="1838853"/>
            <a:ext cx="3132890" cy="1716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C000"/>
                </a:solidFill>
              </a:rPr>
              <a:t>8.1.1 </a:t>
            </a:r>
            <a:r>
              <a:rPr lang="ko-KR" altLang="en-US" dirty="0" smtClean="0">
                <a:solidFill>
                  <a:srgbClr val="FFC000"/>
                </a:solidFill>
              </a:rPr>
              <a:t>더 깊은 신경망으로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19880" y="3323492"/>
            <a:ext cx="609600" cy="20710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686" y="2967884"/>
            <a:ext cx="2867086" cy="3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061" y="-8581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8.1.1 </a:t>
            </a:r>
            <a:r>
              <a:rPr lang="ko-KR" altLang="en-US" dirty="0" smtClean="0">
                <a:solidFill>
                  <a:srgbClr val="FF0000"/>
                </a:solidFill>
              </a:rPr>
              <a:t>더 깊은 신경망으로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7" y="1633487"/>
            <a:ext cx="11475040" cy="43817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938" y="264754"/>
            <a:ext cx="4140413" cy="34482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17" y="969932"/>
            <a:ext cx="2538222" cy="8220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32721" y="1469784"/>
            <a:ext cx="24102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 smtClean="0">
                <a:solidFill>
                  <a:srgbClr val="FF0000"/>
                </a:solidFill>
                <a:latin typeface="-apple-system"/>
              </a:rPr>
              <a:t>에폭</a:t>
            </a:r>
            <a:r>
              <a:rPr lang="ko-KR" altLang="en-US" sz="1100" b="1" dirty="0" smtClean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-apple-system"/>
              </a:rPr>
              <a:t>20</a:t>
            </a:r>
            <a:r>
              <a:rPr lang="ko-KR" altLang="en-US" sz="1100" b="1" dirty="0" smtClean="0">
                <a:solidFill>
                  <a:srgbClr val="FF0000"/>
                </a:solidFill>
                <a:latin typeface="-apple-system"/>
              </a:rPr>
              <a:t>번</a:t>
            </a:r>
            <a:endParaRPr lang="en-US" altLang="ko-KR" sz="1100" b="1" dirty="0" smtClean="0">
              <a:solidFill>
                <a:srgbClr val="FF0000"/>
              </a:solidFill>
              <a:latin typeface="-apple-system"/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  <a:latin typeface="-apple-system"/>
              </a:rPr>
              <a:t>총 </a:t>
            </a:r>
            <a:r>
              <a:rPr lang="en-US" altLang="ko-KR" sz="1100" b="1" dirty="0" smtClean="0">
                <a:solidFill>
                  <a:srgbClr val="FF0000"/>
                </a:solidFill>
                <a:latin typeface="-apple-system"/>
              </a:rPr>
              <a:t>12000</a:t>
            </a:r>
            <a:r>
              <a:rPr lang="ko-KR" altLang="en-US" sz="1100" b="1" dirty="0" smtClean="0">
                <a:solidFill>
                  <a:srgbClr val="FF0000"/>
                </a:solidFill>
                <a:latin typeface="-apple-system"/>
              </a:rPr>
              <a:t>번</a:t>
            </a:r>
            <a:r>
              <a:rPr lang="en-US" altLang="ko-KR" sz="1100" b="1" dirty="0" smtClean="0">
                <a:solidFill>
                  <a:srgbClr val="FF0000"/>
                </a:solidFill>
                <a:latin typeface="-apple-system"/>
              </a:rPr>
              <a:t>!!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870" y="969932"/>
            <a:ext cx="2665333" cy="6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381" y="1957324"/>
            <a:ext cx="4655144" cy="31343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08" y="2220687"/>
            <a:ext cx="4960504" cy="28710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12522" y="4713789"/>
            <a:ext cx="1166447" cy="198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04307" y="4713789"/>
            <a:ext cx="2410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-apple-system"/>
              </a:rPr>
              <a:t>실패할 확률 </a:t>
            </a:r>
            <a:r>
              <a:rPr lang="en-US" altLang="ko-KR" sz="1400" b="1" dirty="0" smtClean="0">
                <a:solidFill>
                  <a:srgbClr val="FF0000"/>
                </a:solidFill>
                <a:latin typeface="-apple-system"/>
              </a:rPr>
              <a:t>: 0.74% / 0.62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9061" y="-858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rgbClr val="FF0000"/>
                </a:solidFill>
              </a:rPr>
              <a:t>8.1.1 </a:t>
            </a:r>
            <a:r>
              <a:rPr lang="ko-KR" altLang="en-US" smtClean="0">
                <a:solidFill>
                  <a:srgbClr val="FF0000"/>
                </a:solidFill>
              </a:rPr>
              <a:t>더 깊은 신경망으로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11515</TotalTime>
  <Words>689</Words>
  <Application>Microsoft Office PowerPoint</Application>
  <PresentationFormat>와이드스크린</PresentationFormat>
  <Paragraphs>106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-apple-system</vt:lpstr>
      <vt:lpstr>맑은 고딕</vt:lpstr>
      <vt:lpstr>Arial</vt:lpstr>
      <vt:lpstr>Office 테마</vt:lpstr>
      <vt:lpstr>밑바닥부터 시작하는 딥러닝 -사이토 고키-  황의지</vt:lpstr>
      <vt:lpstr>CHAPTER 8. 딥러닝</vt:lpstr>
      <vt:lpstr>8.1.1 더 깊은 신경망으로</vt:lpstr>
      <vt:lpstr>PowerPoint 프레젠테이션</vt:lpstr>
      <vt:lpstr>PowerPoint 프레젠테이션</vt:lpstr>
      <vt:lpstr>PowerPoint 프레젠테이션</vt:lpstr>
      <vt:lpstr>8.1.1 더 깊은 신경망으로</vt:lpstr>
      <vt:lpstr>8.1.1 더 깊은 신경망으로</vt:lpstr>
      <vt:lpstr>PowerPoint 프레젠테이션</vt:lpstr>
      <vt:lpstr>PowerPoint 프레젠테이션</vt:lpstr>
      <vt:lpstr>PowerPoint 프레젠테이션</vt:lpstr>
      <vt:lpstr>PowerPoint 프레젠테이션</vt:lpstr>
      <vt:lpstr>8.1.2 정확도를 더 높이려면</vt:lpstr>
      <vt:lpstr>8.1.3 깊게 하는 이유</vt:lpstr>
      <vt:lpstr>8.2.1 이미지넷</vt:lpstr>
      <vt:lpstr>8.2.2~8.2.4</vt:lpstr>
      <vt:lpstr>8.3 더 빠르게(딥러닝 고속화)</vt:lpstr>
      <vt:lpstr>8.3.4 연산 정밀도와 비트 줄이기</vt:lpstr>
      <vt:lpstr>8.3.4 연산 정밀도와 비트 줄이기</vt:lpstr>
      <vt:lpstr>8.4 딥러닝의 활용</vt:lpstr>
      <vt:lpstr>8.5 딥러닝의 미래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밑바닥부터 시작하는 딥러닝 -사이토 고키-  황의지</dc:title>
  <dc:creator>황의지</dc:creator>
  <cp:lastModifiedBy>Uiji</cp:lastModifiedBy>
  <cp:revision>684</cp:revision>
  <dcterms:created xsi:type="dcterms:W3CDTF">2024-01-23T12:02:33Z</dcterms:created>
  <dcterms:modified xsi:type="dcterms:W3CDTF">2024-02-19T14:03:23Z</dcterms:modified>
</cp:coreProperties>
</file>