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7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81951" autoAdjust="0"/>
  </p:normalViewPr>
  <p:slideViewPr>
    <p:cSldViewPr snapToGrid="0">
      <p:cViewPr>
        <p:scale>
          <a:sx n="63" d="100"/>
          <a:sy n="63" d="100"/>
        </p:scale>
        <p:origin x="864" y="32"/>
      </p:cViewPr>
      <p:guideLst/>
    </p:cSldViewPr>
  </p:slideViewPr>
  <p:notesTextViewPr>
    <p:cViewPr>
      <p:scale>
        <a:sx n="1" d="1"/>
        <a:sy n="1" d="1"/>
      </p:scale>
      <p:origin x="0" y="-43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DA9C8-F285-4034-BCED-7AFC06A96F6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B881B-D397-4B29-BA41-4510EC719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4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r>
              <a:rPr lang="ko-KR" altLang="en-US" dirty="0" smtClean="0"/>
              <a:t>은 알고리즘을 구현할 때 </a:t>
            </a:r>
            <a:r>
              <a:rPr lang="en-US" altLang="ko-KR" dirty="0" err="1" smtClean="0"/>
              <a:t>SciPy</a:t>
            </a:r>
            <a:r>
              <a:rPr lang="ko-KR" altLang="en-US" dirty="0" smtClean="0"/>
              <a:t>의 여러 함수를 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중에서 가장 중요한 기능은 </a:t>
            </a:r>
            <a:r>
              <a:rPr lang="en-US" altLang="ko-KR" dirty="0" err="1" smtClean="0"/>
              <a:t>scipy.sparse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모듈은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r>
              <a:rPr lang="ko-KR" altLang="en-US" dirty="0" smtClean="0"/>
              <a:t>에서 데이터를 표현하는 또 하나의 방법인 희소 행렬 기능을 제공합니다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Scipy</a:t>
            </a:r>
            <a:r>
              <a:rPr lang="ko-KR" altLang="en-US" dirty="0" smtClean="0"/>
              <a:t>는 수치해석을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를 이용하여 보다 본격적으로 이용할 수 있게 해 줍니다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Scipy</a:t>
            </a:r>
            <a:r>
              <a:rPr lang="ko-KR" altLang="en-US" dirty="0" smtClean="0"/>
              <a:t>를 이용하면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만으로는 길게 코딩해야 하는 기법들을 단 </a:t>
            </a:r>
            <a:r>
              <a:rPr lang="en-US" altLang="ko-KR" dirty="0" smtClean="0"/>
              <a:t>2~3 </a:t>
            </a:r>
            <a:r>
              <a:rPr lang="ko-KR" altLang="en-US" dirty="0" smtClean="0"/>
              <a:t>줄에 구현할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게다가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로 구현하기 </a:t>
            </a:r>
            <a:r>
              <a:rPr lang="ko-KR" altLang="en-US" dirty="0" err="1" smtClean="0"/>
              <a:t>막막하거나</a:t>
            </a:r>
            <a:r>
              <a:rPr lang="ko-KR" altLang="en-US" dirty="0" smtClean="0"/>
              <a:t> 사실상 불가능한 것들도 </a:t>
            </a:r>
            <a:r>
              <a:rPr lang="en-US" altLang="ko-KR" dirty="0" err="1" smtClean="0"/>
              <a:t>Scipy</a:t>
            </a:r>
            <a:r>
              <a:rPr lang="ko-KR" altLang="en-US" dirty="0" smtClean="0"/>
              <a:t>로는 쉽게 결과를 얻을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Scipy</a:t>
            </a:r>
            <a:r>
              <a:rPr lang="ko-KR" altLang="en-US" dirty="0" smtClean="0"/>
              <a:t>를 적절하게 혼용하게 되면 더욱 생산성이 높습니다</a:t>
            </a:r>
            <a:r>
              <a:rPr lang="en-US" altLang="ko-KR" dirty="0" smtClean="0"/>
              <a:t>.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프레임워크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(Framework)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 응용 프로그램을 개발하기 위한 여러 라이브러리나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 등을 효율적으로 사용할 수 있도록 하나로 묶어 놓은 일종의 패키지입니다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프레임워크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(Deep Learning Framework)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이렇게 이미 검증된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수많은 라이브러리와 사전 학습까지 완료된 다양한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알고리즘을 제공해주어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개발자가 이를 빠르고 손쉽게 사용할 수 있도록 해줍니다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통해 중복적인 기능을 구현해야 하는 소모적인 작업으로부터 개발자를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해방시키고 문제 해결을 위한 핵심 알고리즘 개발에만 집중할 수 있도록 도와줍니다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https://www.jobindexworld.com/contents/view/4379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30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ndarray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배열을 사용할 때 사용되는 기본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 smtClean="0"/>
              <a:t>다차원 행렬 자료구조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762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넘파이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배열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np.array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배열을 작성할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배열처럼 원하는 차수의 배열을 만들 수 있다는 뜻입니다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수학에서는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배열은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배열은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부릅니다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벡터와 행렬을 일반화한 것을 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텐서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책에서는 기본적으로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배열을 ‘행렬’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이상의 배열을 ‘다차원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배열’이라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신경망을 타고 흐른다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프레임워크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296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특정 조건 만족하는 원소만 얻을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노트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동적 언어는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정적 언어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 언어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처리 속도가 늦다고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 무거운 작업을 할 때는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C/C++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작성한 프로그램을 쓰는 편이 좋습니다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빠른 성능이 요구될 경우 해당 부분을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C/C++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구현하곤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그때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파이썬은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C/C++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쓰인 프로그램을 호출해주는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이른바 ‘중개자’ 같은 역할을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넘파이도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주된 처리는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구현했습니다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성능을 해치지 않으면서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편리한 문법을 사용할 수 있는 것이죠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masking operation</a:t>
            </a:r>
            <a:endParaRPr lang="en-US" altLang="ko-K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구현한 코드를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호출하려면 다음과 같은 방법을 사용할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1. C Extension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</a:t>
            </a:r>
          </a:p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언어로 작성된 코드를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사용할 수 있도록 확장 모듈을 작성하는 것이 일반적입니다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방법을 사용하면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 빌드하여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직접 호출할 수 있는 모듈을 만들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**C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 작성**</a:t>
            </a:r>
          </a:p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예를 들어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`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example.c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파일에 다음과 같은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코드가 있다고 가정해봅시다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```c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#include &lt;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stdio.h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void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hello_from_c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("Hello from C!\n");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**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확장 모듈 작성**</a:t>
            </a:r>
          </a:p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example.c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 확장 모듈을 작성합니다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`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example_module.c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파일을 생성하여 다음과 같이 작성할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```c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#include &lt;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Python.h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void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hello_from_c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static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PyObject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hello_from_c_wrapper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PyObject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*self,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PyObject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hello_from_c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Py_RETURN_NONE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}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static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PyMethodDef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module_methods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 = {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{"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hello_from_c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hello_from_c_wrapper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METH_NOARGS, "Call a C function"},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{NULL, NULL, 0, NULL}  // Sentinel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};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static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PyModuleDef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module_def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PyModuleDef_HEAD_INIT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"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example_module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NULL,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-1,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module_methods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};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PyMODINIT_FUNC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PyInit_example_module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(void) {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return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PyModule_Create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(&amp;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module_def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**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 및 빌드**</a:t>
            </a:r>
          </a:p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확장 모듈을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코드로 컴파일하고 빌드합니다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```bash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 example_module.so -shared -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fPIC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example_module.c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-I/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/include/python3.x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`3.x`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버전에 따라 다르게 설정해야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**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사용**</a:t>
            </a:r>
          </a:p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이제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해당 모듈을 불러와 사용할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```python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import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example_module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example_module.hello_from_c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2.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ctypes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</a:t>
            </a:r>
          </a:p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ctypes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모듈을 사용하여 동적으로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라이브러리를 로드하고 함수를 호출할 수도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**C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 작성**</a:t>
            </a:r>
          </a:p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앞서 언급한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example.c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파일을 사용합니다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**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컴파일**</a:t>
            </a:r>
          </a:p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 컴파일하여 공유 라이브러리를 생성합니다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```bash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 libexample.so -shared -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fPIC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example.c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**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사용**</a:t>
            </a:r>
          </a:p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ctypes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라이브러리를 로드하고 함수를 호출합니다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```python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from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ctypes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CDLL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#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 로드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 = CDLL('./libexample.so')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#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 호출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lib.hello_from_c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방법 중에서 첫 번째 방법은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 코드를 직접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모듈로 변환하는 더 복잡한 방법이지만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높은 성능을 제공할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 방법은 더 간단하지만 동적으로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로드하므로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성능면에서는 첫 번째 방법보다 느릴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선택은 상황에 따라 다르며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성능이 중요한 경우 첫 번째 방법을 고려할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https://int-i.github.io/python/2020-03-20/python-ctypes/</a:t>
            </a:r>
          </a:p>
          <a:p>
            <a:r>
              <a:rPr lang="de-DE" altLang="ko-KR" b="1" dirty="0" smtClean="0"/>
              <a:t>https://pycode.tistory.com/22 - </a:t>
            </a:r>
            <a:r>
              <a:rPr lang="ko-KR" altLang="en-US" b="1" dirty="0" err="1" smtClean="0"/>
              <a:t>넘파이</a:t>
            </a:r>
            <a:r>
              <a:rPr lang="en-US" altLang="ko-KR" b="1" dirty="0" smtClean="0"/>
              <a:t>vs</a:t>
            </a:r>
            <a:r>
              <a:rPr lang="ko-KR" altLang="en-US" b="1" dirty="0" smtClean="0"/>
              <a:t>리스트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01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0070C0"/>
                </a:solidFill>
              </a:rPr>
              <a:t>인터프리터</a:t>
            </a:r>
            <a:r>
              <a:rPr lang="en-US" altLang="ko-KR" dirty="0" smtClean="0">
                <a:solidFill>
                  <a:srgbClr val="0070C0"/>
                </a:solidFill>
              </a:rPr>
              <a:t>(interpreter)</a:t>
            </a:r>
            <a:r>
              <a:rPr lang="ko-KR" altLang="en-US" dirty="0" smtClean="0">
                <a:solidFill>
                  <a:srgbClr val="0070C0"/>
                </a:solidFill>
              </a:rPr>
              <a:t>란 소스 코드를 처음부터 한 </a:t>
            </a:r>
            <a:r>
              <a:rPr lang="ko-KR" altLang="en-US" dirty="0" err="1" smtClean="0">
                <a:solidFill>
                  <a:srgbClr val="0070C0"/>
                </a:solidFill>
              </a:rPr>
              <a:t>라인씩</a:t>
            </a:r>
            <a:r>
              <a:rPr lang="ko-KR" altLang="en-US" dirty="0" smtClean="0">
                <a:solidFill>
                  <a:srgbClr val="0070C0"/>
                </a:solidFill>
              </a:rPr>
              <a:t> 차례대로 해석하며 실행하는 프로그램</a:t>
            </a:r>
            <a:endParaRPr lang="ko-KR" altLang="en-US" b="1" dirty="0" smtClean="0">
              <a:solidFill>
                <a:srgbClr val="0070C0"/>
              </a:solidFill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 권한으로 실행시키지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않을경우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차후 과정에서 나오는 아나콘다 환경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(Environment)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activate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문제가 생김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 smtClean="0"/>
              <a:t>Anaconda PowerShell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Anaconda Prompt</a:t>
            </a:r>
            <a:r>
              <a:rPr lang="ko-KR" altLang="en-US" dirty="0" smtClean="0"/>
              <a:t>는 두 가지 서로 다른 명령 줄 인터페이스로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</a:t>
            </a:r>
            <a:r>
              <a:rPr lang="en-US" altLang="ko-KR" dirty="0" smtClean="0"/>
              <a:t>Anaconda </a:t>
            </a:r>
            <a:r>
              <a:rPr lang="ko-KR" altLang="en-US" dirty="0" smtClean="0"/>
              <a:t>배포로 제공되어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및 기타 데이터 과학 관련 패키지를 관리하고 사용하는 데 사용됩니다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다음은 두 환경 간의 주요 차이점입니다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**</a:t>
            </a:r>
            <a:r>
              <a:rPr lang="ko-KR" altLang="en-US" dirty="0" smtClean="0"/>
              <a:t>쉘 환경</a:t>
            </a:r>
            <a:r>
              <a:rPr lang="en-US" altLang="ko-KR" dirty="0" smtClean="0"/>
              <a:t>:**</a:t>
            </a:r>
          </a:p>
          <a:p>
            <a:r>
              <a:rPr lang="en-US" altLang="ko-KR" dirty="0" smtClean="0"/>
              <a:t>   - **Anaconda PowerShell:** PowerShell </a:t>
            </a:r>
            <a:r>
              <a:rPr lang="ko-KR" altLang="en-US" dirty="0" smtClean="0"/>
              <a:t>환경을 사용하며 이는 주로 시스템 관리를 위해 설계된 강력한 명령 줄 셸 및 </a:t>
            </a:r>
            <a:r>
              <a:rPr lang="ko-KR" altLang="en-US" dirty="0" err="1" smtClean="0"/>
              <a:t>스크립팅</a:t>
            </a:r>
            <a:r>
              <a:rPr lang="ko-KR" altLang="en-US" dirty="0" smtClean="0"/>
              <a:t> 언어입니다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 명령 프롬프트보다 고급 </a:t>
            </a:r>
            <a:r>
              <a:rPr lang="ko-KR" altLang="en-US" dirty="0" err="1" smtClean="0"/>
              <a:t>스크립팅</a:t>
            </a:r>
            <a:r>
              <a:rPr lang="ko-KR" altLang="en-US" dirty="0" smtClean="0"/>
              <a:t> 기능을 제공합니다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- **Anaconda Prompt:** </a:t>
            </a:r>
            <a:r>
              <a:rPr lang="ko-KR" altLang="en-US" dirty="0" smtClean="0"/>
              <a:t>명령 프롬프트 </a:t>
            </a:r>
            <a:r>
              <a:rPr lang="en-US" altLang="ko-KR" dirty="0" smtClean="0"/>
              <a:t>(CMD) </a:t>
            </a:r>
            <a:r>
              <a:rPr lang="ko-KR" altLang="en-US" dirty="0" smtClean="0"/>
              <a:t>환경을 사용합니다</a:t>
            </a:r>
            <a:r>
              <a:rPr lang="en-US" altLang="ko-KR" dirty="0" smtClean="0"/>
              <a:t>. CMD</a:t>
            </a:r>
            <a:r>
              <a:rPr lang="ko-KR" altLang="en-US" dirty="0" smtClean="0"/>
              <a:t>는 기본 명령 줄 인터페이스이지만</a:t>
            </a:r>
            <a:r>
              <a:rPr lang="en-US" altLang="ko-KR" dirty="0" smtClean="0"/>
              <a:t>, Anaconda Prompt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Anaconda </a:t>
            </a:r>
            <a:r>
              <a:rPr lang="ko-KR" altLang="en-US" dirty="0" smtClean="0"/>
              <a:t>배포 및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환경과 원활하게 작동하도록 사용자 정의되었습니다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**</a:t>
            </a:r>
            <a:r>
              <a:rPr lang="ko-KR" altLang="en-US" dirty="0" err="1" smtClean="0"/>
              <a:t>스크립팅</a:t>
            </a:r>
            <a:r>
              <a:rPr lang="ko-KR" altLang="en-US" dirty="0" smtClean="0"/>
              <a:t> 언어</a:t>
            </a:r>
            <a:r>
              <a:rPr lang="en-US" altLang="ko-KR" dirty="0" smtClean="0"/>
              <a:t>:**</a:t>
            </a:r>
          </a:p>
          <a:p>
            <a:r>
              <a:rPr lang="en-US" altLang="ko-KR" dirty="0" smtClean="0"/>
              <a:t>   - **Anaconda PowerShell:** PowerShell</a:t>
            </a:r>
            <a:r>
              <a:rPr lang="ko-KR" altLang="en-US" dirty="0" smtClean="0"/>
              <a:t>은 주로 시스템 관리 및 작업 자동화를 위해 설계된 </a:t>
            </a:r>
            <a:r>
              <a:rPr lang="ko-KR" altLang="en-US" dirty="0" err="1" smtClean="0"/>
              <a:t>스크립팅</a:t>
            </a:r>
            <a:r>
              <a:rPr lang="ko-KR" altLang="en-US" dirty="0" smtClean="0"/>
              <a:t> 언어를 사용합니다</a:t>
            </a:r>
            <a:r>
              <a:rPr lang="en-US" altLang="ko-KR" dirty="0" smtClean="0"/>
              <a:t>. CMD </a:t>
            </a:r>
            <a:r>
              <a:rPr lang="ko-KR" altLang="en-US" dirty="0" err="1" smtClean="0"/>
              <a:t>스크립팅에</a:t>
            </a:r>
            <a:r>
              <a:rPr lang="ko-KR" altLang="en-US" dirty="0" smtClean="0"/>
              <a:t> 비해 더 고급 기능을 제공합니다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- **Anaconda Prompt:** CMD</a:t>
            </a:r>
            <a:r>
              <a:rPr lang="ko-KR" altLang="en-US" dirty="0" smtClean="0"/>
              <a:t>는 덜 강력하고 기능이 적은 배치 </a:t>
            </a:r>
            <a:r>
              <a:rPr lang="ko-KR" altLang="en-US" dirty="0" err="1" smtClean="0"/>
              <a:t>스크립팅을</a:t>
            </a:r>
            <a:r>
              <a:rPr lang="ko-KR" altLang="en-US" dirty="0" smtClean="0"/>
              <a:t> 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Anaconda</a:t>
            </a:r>
            <a:r>
              <a:rPr lang="ko-KR" altLang="en-US" dirty="0" smtClean="0"/>
              <a:t>와 관련된 기본 작업에는 크게 영향을 미치지 않을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 **</a:t>
            </a:r>
            <a:r>
              <a:rPr lang="ko-KR" altLang="en-US" dirty="0" smtClean="0"/>
              <a:t>사용자 인터페이스</a:t>
            </a:r>
            <a:r>
              <a:rPr lang="en-US" altLang="ko-KR" dirty="0" smtClean="0"/>
              <a:t>:**</a:t>
            </a:r>
          </a:p>
          <a:p>
            <a:r>
              <a:rPr lang="en-US" altLang="ko-KR" dirty="0" smtClean="0"/>
              <a:t>   - **Anaconda PowerShell:** PowerShell </a:t>
            </a:r>
            <a:r>
              <a:rPr lang="ko-KR" altLang="en-US" dirty="0" smtClean="0"/>
              <a:t>인터페이스를 사용하므로 </a:t>
            </a:r>
            <a:r>
              <a:rPr lang="en-US" altLang="ko-KR" dirty="0" smtClean="0"/>
              <a:t>Anaconda Prompt</a:t>
            </a:r>
            <a:r>
              <a:rPr lang="ko-KR" altLang="en-US" dirty="0" smtClean="0"/>
              <a:t>와는 다르게 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색 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프롬프트 스타일 및 기타 시각적 요소를 포함한 다양한 모습을 가지고 있을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- **Anaconda Prompt:** </a:t>
            </a:r>
            <a:r>
              <a:rPr lang="ko-KR" altLang="en-US" dirty="0" smtClean="0"/>
              <a:t>더 전통적인 명령 프롬프트 모양과 느낌을 가지고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 **</a:t>
            </a:r>
            <a:r>
              <a:rPr lang="ko-KR" altLang="en-US" dirty="0" smtClean="0"/>
              <a:t>호환성</a:t>
            </a:r>
            <a:r>
              <a:rPr lang="en-US" altLang="ko-KR" dirty="0" smtClean="0"/>
              <a:t>:**</a:t>
            </a:r>
          </a:p>
          <a:p>
            <a:r>
              <a:rPr lang="en-US" altLang="ko-KR" dirty="0" smtClean="0"/>
              <a:t>   - **Anaconda PowerShell:** PowerShell</a:t>
            </a:r>
            <a:r>
              <a:rPr lang="ko-KR" altLang="en-US" dirty="0" smtClean="0"/>
              <a:t>은 더 현대적이고 다양하며 복잡한 </a:t>
            </a:r>
            <a:r>
              <a:rPr lang="ko-KR" altLang="en-US" dirty="0" err="1" smtClean="0"/>
              <a:t>스크립팅</a:t>
            </a:r>
            <a:r>
              <a:rPr lang="ko-KR" altLang="en-US" dirty="0" smtClean="0"/>
              <a:t> 및 자동화 작업을 수행할 수 있습니다</a:t>
            </a:r>
            <a:r>
              <a:rPr lang="en-US" altLang="ko-KR" dirty="0" smtClean="0"/>
              <a:t>. PowerShell</a:t>
            </a:r>
            <a:r>
              <a:rPr lang="ko-KR" altLang="en-US" dirty="0" smtClean="0"/>
              <a:t>에 익숙하거나 고급 기능이 필요한 사용자에게 선호될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- **Anaconda Prompt:** </a:t>
            </a:r>
            <a:r>
              <a:rPr lang="ko-KR" altLang="en-US" dirty="0" smtClean="0"/>
              <a:t>이는 더 간단한 인터페이스이며 기본적인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Anaconda </a:t>
            </a:r>
            <a:r>
              <a:rPr lang="ko-KR" altLang="en-US" dirty="0" smtClean="0"/>
              <a:t>관련 작업에 적합합니다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요약하면 </a:t>
            </a:r>
            <a:r>
              <a:rPr lang="en-US" altLang="ko-KR" dirty="0" smtClean="0"/>
              <a:t>Anaconda PowerShell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Anaconda Prompt </a:t>
            </a:r>
            <a:r>
              <a:rPr lang="ko-KR" altLang="en-US" dirty="0" smtClean="0"/>
              <a:t>중 선택은 사용자의 기호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환경에 대한 익숙함 및 수행해야 하는 구체적인 작업에 따라 다릅니다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두 인터페이스 모두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환경을 관리하고 패키지를 설치하며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스크립트를 실행하는 데 사용될 수 있지만 </a:t>
            </a:r>
            <a:r>
              <a:rPr lang="en-US" altLang="ko-KR" dirty="0" smtClean="0"/>
              <a:t>Anaconda PowerShell</a:t>
            </a:r>
            <a:r>
              <a:rPr lang="ko-KR" altLang="en-US" dirty="0" smtClean="0"/>
              <a:t>은 더 고급 </a:t>
            </a:r>
            <a:r>
              <a:rPr lang="ko-KR" altLang="en-US" dirty="0" err="1" smtClean="0"/>
              <a:t>스크립팅</a:t>
            </a:r>
            <a:r>
              <a:rPr lang="ko-KR" altLang="en-US" dirty="0" smtClean="0"/>
              <a:t> 기능을 제공합니다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de-DE" altLang="ko-KR" dirty="0" smtClean="0"/>
              <a:t>https://wikidocs.net/13875 </a:t>
            </a:r>
            <a:r>
              <a:rPr lang="ko-KR" altLang="en-US" dirty="0" smtClean="0"/>
              <a:t>인터프리터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셸 화면에서는 항상 새로운 줄이 시작할 때마다 무언가 글씨가 출력되어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일반적으로 나오는 것이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달러 표시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경우에 따라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달러 표시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기호 앞에 다른 글자가 있을 수도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글자와 기호를 프롬프트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(prompt)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프롬프트는 셸이 사용자의 명령을 받을 수 있는 상태가 되었음을 알려준다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프롬프트가 나오면 키보드로 명령을 입력할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838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논리곱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개의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모두 참</a:t>
            </a:r>
            <a:r>
              <a:rPr lang="en-US" altLang="ko-KR" dirty="0" smtClean="0"/>
              <a:t>(True and True)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</a:t>
            </a:r>
            <a:r>
              <a:rPr lang="ko-KR" altLang="en-US" dirty="0" err="1" smtClean="0"/>
              <a:t>피연산자</a:t>
            </a:r>
            <a:r>
              <a:rPr lang="ko-KR" altLang="en-US" dirty="0" smtClean="0"/>
              <a:t> 값 중에서 하나라도 거짓</a:t>
            </a:r>
            <a:r>
              <a:rPr lang="en-US" altLang="ko-KR" dirty="0" smtClean="0"/>
              <a:t>(False)</a:t>
            </a:r>
            <a:r>
              <a:rPr lang="ko-KR" altLang="en-US" dirty="0" smtClean="0"/>
              <a:t>이 있으면 거짓</a:t>
            </a:r>
            <a:r>
              <a:rPr lang="en-US" altLang="ko-KR" dirty="0" smtClean="0"/>
              <a:t>(False) </a:t>
            </a:r>
            <a:r>
              <a:rPr lang="ko-KR" altLang="en-US" dirty="0" smtClean="0"/>
              <a:t>으로 판단합니다</a:t>
            </a:r>
            <a:r>
              <a:rPr lang="en-US" altLang="ko-KR" dirty="0" smtClean="0"/>
              <a:t>.</a:t>
            </a:r>
          </a:p>
          <a:p>
            <a:r>
              <a:rPr lang="de-DE" altLang="ko-KR" dirty="0" smtClean="0"/>
              <a:t>https://rfriend.tistory.com/338</a:t>
            </a:r>
          </a:p>
          <a:p>
            <a:r>
              <a:rPr lang="ko-KR" altLang="en-US" sz="1200" b="0" u="sng" dirty="0" smtClean="0">
                <a:effectLst/>
              </a:rPr>
              <a:t>논리합</a:t>
            </a:r>
            <a:r>
              <a:rPr lang="en-US" altLang="ko-KR" sz="1200" b="0" u="sng" dirty="0" smtClean="0">
                <a:effectLst/>
              </a:rPr>
              <a:t>: </a:t>
            </a:r>
            <a:r>
              <a:rPr lang="ko-KR" altLang="en-US" sz="1200" dirty="0" smtClean="0">
                <a:effectLst/>
              </a:rPr>
              <a:t>두 </a:t>
            </a:r>
            <a:r>
              <a:rPr lang="ko-KR" altLang="en-US" sz="1200" dirty="0" err="1" smtClean="0">
                <a:effectLst/>
              </a:rPr>
              <a:t>피연산자</a:t>
            </a:r>
            <a:r>
              <a:rPr lang="ko-KR" altLang="en-US" sz="1200" dirty="0" smtClean="0">
                <a:effectLst/>
              </a:rPr>
              <a:t> 중에서 한 개</a:t>
            </a:r>
            <a:r>
              <a:rPr lang="en-US" altLang="ko-KR" sz="1200" dirty="0" smtClean="0">
                <a:effectLst/>
              </a:rPr>
              <a:t>(True or False, False or True)</a:t>
            </a:r>
            <a:r>
              <a:rPr lang="ko-KR" altLang="en-US" sz="1200" dirty="0" smtClean="0">
                <a:effectLst/>
              </a:rPr>
              <a:t>나 혹은 두개 모두</a:t>
            </a:r>
            <a:r>
              <a:rPr lang="en-US" altLang="ko-KR" sz="1200" dirty="0" smtClean="0">
                <a:effectLst/>
              </a:rPr>
              <a:t>(True or True) </a:t>
            </a:r>
            <a:r>
              <a:rPr lang="ko-KR" altLang="en-US" sz="1200" dirty="0" smtClean="0">
                <a:effectLst/>
              </a:rPr>
              <a:t>이라도 참</a:t>
            </a:r>
            <a:r>
              <a:rPr lang="en-US" altLang="ko-KR" sz="1200" dirty="0" smtClean="0">
                <a:effectLst/>
              </a:rPr>
              <a:t>(True)</a:t>
            </a:r>
            <a:r>
              <a:rPr lang="ko-KR" altLang="en-US" sz="1200" dirty="0" smtClean="0">
                <a:effectLst/>
              </a:rPr>
              <a:t>이면 참으로 평가합니다</a:t>
            </a:r>
            <a:r>
              <a:rPr lang="en-US" altLang="ko-KR" sz="1200" dirty="0" smtClean="0">
                <a:effectLst/>
              </a:rPr>
              <a:t>.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65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가독성과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품질에 영향을 미치는 중요한 요소입니다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탭 대신 스페이스를 사용하여 일관된 모습을 유지하고 코드를 명확하게 구조화하는 것이 권장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반드시 들여쓰기를 할 때 탭이나 공백 문자 중 하나로 통일해야 합니다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altLang="ko-KR" b="0" i="1" dirty="0" smtClean="0">
                <a:solidFill>
                  <a:srgbClr val="B18EB1"/>
                </a:solidFill>
                <a:effectLst/>
                <a:latin typeface="Menlo"/>
              </a:rPr>
              <a:t># </a:t>
            </a:r>
            <a:r>
              <a:rPr lang="ko-KR" altLang="en-US" b="0" i="1" dirty="0" smtClean="0">
                <a:solidFill>
                  <a:srgbClr val="B18EB1"/>
                </a:solidFill>
                <a:effectLst/>
                <a:latin typeface="Menlo"/>
              </a:rPr>
              <a:t>아래와 같이 들여쓰기를 띄어쓰기와 </a:t>
            </a:r>
            <a:r>
              <a:rPr lang="en-US" altLang="ko-KR" b="0" i="1" dirty="0" smtClean="0">
                <a:solidFill>
                  <a:srgbClr val="B18EB1"/>
                </a:solidFill>
                <a:effectLst/>
                <a:latin typeface="Menlo"/>
              </a:rPr>
              <a:t>tab</a:t>
            </a:r>
            <a:r>
              <a:rPr lang="ko-KR" altLang="en-US" b="0" i="1" dirty="0" smtClean="0">
                <a:solidFill>
                  <a:srgbClr val="B18EB1"/>
                </a:solidFill>
                <a:effectLst/>
                <a:latin typeface="Menlo"/>
              </a:rPr>
              <a:t>을 혼용해서 사용하게 되면 오류가 발생</a:t>
            </a:r>
            <a:r>
              <a:rPr lang="ko-KR" altLang="en-US" b="0" i="0" dirty="0" smtClean="0">
                <a:solidFill>
                  <a:srgbClr val="ABB2BF"/>
                </a:solidFill>
                <a:effectLst/>
                <a:latin typeface="Menlo"/>
              </a:rPr>
              <a:t> </a:t>
            </a:r>
            <a:endParaRPr lang="en-US" altLang="ko-KR" b="0" i="0" dirty="0" smtClean="0">
              <a:solidFill>
                <a:srgbClr val="ABB2BF"/>
              </a:solidFill>
              <a:effectLst/>
              <a:latin typeface="Menlo"/>
            </a:endParaRPr>
          </a:p>
          <a:p>
            <a:pPr marL="171450" indent="-171450">
              <a:buFontTx/>
              <a:buChar char="-"/>
            </a:pPr>
            <a:r>
              <a:rPr lang="en-US" altLang="ko-KR" b="0" i="1" dirty="0" smtClean="0">
                <a:solidFill>
                  <a:srgbClr val="B18EB1"/>
                </a:solidFill>
                <a:effectLst/>
                <a:latin typeface="Menlo"/>
              </a:rPr>
              <a:t># TISTORY</a:t>
            </a:r>
            <a:r>
              <a:rPr lang="ko-KR" altLang="en-US" b="0" i="1" dirty="0" smtClean="0">
                <a:solidFill>
                  <a:srgbClr val="B18EB1"/>
                </a:solidFill>
                <a:effectLst/>
                <a:latin typeface="Menlo"/>
              </a:rPr>
              <a:t>에서는 들여쓰기 정도가 다르게 보이지만</a:t>
            </a:r>
            <a:r>
              <a:rPr lang="en-US" altLang="ko-KR" b="0" i="1" dirty="0" smtClean="0">
                <a:solidFill>
                  <a:srgbClr val="B18EB1"/>
                </a:solidFill>
                <a:effectLst/>
                <a:latin typeface="Menlo"/>
              </a:rPr>
              <a:t>, Python </a:t>
            </a:r>
            <a:r>
              <a:rPr lang="ko-KR" altLang="en-US" b="0" i="1" dirty="0" smtClean="0">
                <a:solidFill>
                  <a:srgbClr val="B18EB1"/>
                </a:solidFill>
                <a:effectLst/>
                <a:latin typeface="Menlo"/>
              </a:rPr>
              <a:t>에서는 들여쓰기에 정도가 같게 보임</a:t>
            </a:r>
            <a:r>
              <a:rPr lang="ko-KR" altLang="en-US" b="0" i="0" dirty="0" smtClean="0">
                <a:solidFill>
                  <a:srgbClr val="ABB2BF"/>
                </a:solidFill>
                <a:effectLst/>
                <a:latin typeface="Menlo"/>
              </a:rPr>
              <a:t> </a:t>
            </a:r>
            <a:endParaRPr lang="en-US" altLang="ko-KR" b="0" i="0" dirty="0" smtClean="0">
              <a:solidFill>
                <a:srgbClr val="ABB2BF"/>
              </a:solidFill>
              <a:effectLst/>
              <a:latin typeface="Menlo"/>
            </a:endParaRPr>
          </a:p>
          <a:p>
            <a:pPr marL="171450" indent="-171450">
              <a:buFontTx/>
              <a:buChar char="-"/>
            </a:pPr>
            <a:r>
              <a:rPr lang="en-US" altLang="ko-KR" b="0" i="0" dirty="0" smtClean="0">
                <a:solidFill>
                  <a:srgbClr val="F92672"/>
                </a:solidFill>
                <a:effectLst/>
                <a:latin typeface="Menlo"/>
              </a:rPr>
              <a:t>for</a:t>
            </a:r>
            <a:r>
              <a:rPr lang="ko-KR" altLang="en-US" b="0" i="0" dirty="0" smtClean="0">
                <a:solidFill>
                  <a:srgbClr val="ABB2BF"/>
                </a:solidFill>
                <a:effectLst/>
                <a:latin typeface="Menlo"/>
              </a:rPr>
              <a:t> </a:t>
            </a:r>
            <a:r>
              <a:rPr lang="en-US" altLang="ko-KR" b="0" i="0" dirty="0" err="1" smtClean="0">
                <a:solidFill>
                  <a:srgbClr val="ABB2BF"/>
                </a:solidFill>
                <a:effectLst/>
                <a:latin typeface="Menlo"/>
              </a:rPr>
              <a:t>i</a:t>
            </a:r>
            <a:r>
              <a:rPr lang="en-US" altLang="ko-KR" b="0" i="0" dirty="0" smtClean="0">
                <a:solidFill>
                  <a:srgbClr val="ABB2BF"/>
                </a:solidFill>
                <a:effectLst/>
                <a:latin typeface="Menlo"/>
              </a:rPr>
              <a:t> </a:t>
            </a:r>
            <a:r>
              <a:rPr lang="en-US" altLang="ko-KR" b="0" i="0" dirty="0" smtClean="0">
                <a:solidFill>
                  <a:srgbClr val="F92672"/>
                </a:solidFill>
                <a:effectLst/>
                <a:latin typeface="Menlo"/>
              </a:rPr>
              <a:t>in</a:t>
            </a:r>
            <a:r>
              <a:rPr lang="ko-KR" altLang="en-US" b="0" i="0" dirty="0" smtClean="0">
                <a:solidFill>
                  <a:srgbClr val="ABB2BF"/>
                </a:solidFill>
                <a:effectLst/>
                <a:latin typeface="Menlo"/>
              </a:rPr>
              <a:t> </a:t>
            </a:r>
            <a:r>
              <a:rPr lang="en-US" altLang="ko-KR" b="0" i="0" dirty="0" smtClean="0">
                <a:solidFill>
                  <a:srgbClr val="E6C07B"/>
                </a:solidFill>
                <a:effectLst/>
                <a:latin typeface="Menlo"/>
              </a:rPr>
              <a:t>range</a:t>
            </a:r>
            <a:r>
              <a:rPr lang="en-US" altLang="ko-KR" b="0" i="0" dirty="0" smtClean="0">
                <a:solidFill>
                  <a:srgbClr val="ABB2BF"/>
                </a:solidFill>
                <a:effectLst/>
                <a:latin typeface="Menlo"/>
              </a:rPr>
              <a:t>(</a:t>
            </a:r>
            <a:r>
              <a:rPr lang="en-US" altLang="ko-KR" b="0" i="0" dirty="0" smtClean="0">
                <a:solidFill>
                  <a:srgbClr val="D19A66"/>
                </a:solidFill>
                <a:effectLst/>
                <a:latin typeface="Menlo"/>
              </a:rPr>
              <a:t>10</a:t>
            </a:r>
            <a:r>
              <a:rPr lang="en-US" altLang="ko-KR" b="0" i="0" dirty="0" smtClean="0">
                <a:solidFill>
                  <a:srgbClr val="ABB2BF"/>
                </a:solidFill>
                <a:effectLst/>
                <a:latin typeface="Menlo"/>
              </a:rPr>
              <a:t>): </a:t>
            </a:r>
          </a:p>
          <a:p>
            <a:pPr marL="171450" indent="-171450">
              <a:buFontTx/>
              <a:buChar char="-"/>
            </a:pPr>
            <a:r>
              <a:rPr lang="en-US" altLang="ko-KR" b="0" i="0" baseline="0" dirty="0" smtClean="0">
                <a:solidFill>
                  <a:srgbClr val="ABB2BF"/>
                </a:solidFill>
                <a:effectLst/>
                <a:latin typeface="Menlo"/>
              </a:rPr>
              <a:t>    </a:t>
            </a:r>
            <a:r>
              <a:rPr lang="en-US" altLang="ko-KR" b="0" i="0" dirty="0" smtClean="0">
                <a:solidFill>
                  <a:srgbClr val="ABB2BF"/>
                </a:solidFill>
                <a:effectLst/>
                <a:latin typeface="Menlo"/>
              </a:rPr>
              <a:t>x = </a:t>
            </a:r>
            <a:r>
              <a:rPr lang="en-US" altLang="ko-KR" b="0" i="0" dirty="0" err="1" smtClean="0">
                <a:solidFill>
                  <a:srgbClr val="ABB2BF"/>
                </a:solidFill>
                <a:effectLst/>
                <a:latin typeface="Menlo"/>
              </a:rPr>
              <a:t>i</a:t>
            </a:r>
            <a:r>
              <a:rPr lang="en-US" altLang="ko-KR" b="0" i="0" dirty="0" smtClean="0">
                <a:solidFill>
                  <a:srgbClr val="ABB2BF"/>
                </a:solidFill>
                <a:effectLst/>
                <a:latin typeface="Menlo"/>
              </a:rPr>
              <a:t> + </a:t>
            </a:r>
            <a:r>
              <a:rPr lang="en-US" altLang="ko-KR" b="0" i="0" dirty="0" smtClean="0">
                <a:solidFill>
                  <a:srgbClr val="D19A66"/>
                </a:solidFill>
                <a:effectLst/>
                <a:latin typeface="Menlo"/>
              </a:rPr>
              <a:t>1</a:t>
            </a:r>
            <a:r>
              <a:rPr lang="ko-KR" altLang="en-US" b="0" i="0" dirty="0" smtClean="0">
                <a:solidFill>
                  <a:srgbClr val="ABB2BF"/>
                </a:solidFill>
                <a:effectLst/>
                <a:latin typeface="Menlo"/>
              </a:rPr>
              <a:t> </a:t>
            </a:r>
            <a:r>
              <a:rPr lang="en-US" altLang="ko-KR" b="0" i="1" dirty="0" smtClean="0">
                <a:solidFill>
                  <a:srgbClr val="B18EB1"/>
                </a:solidFill>
                <a:effectLst/>
                <a:latin typeface="Menlo"/>
              </a:rPr>
              <a:t># </a:t>
            </a:r>
            <a:r>
              <a:rPr lang="ko-KR" altLang="en-US" b="0" i="1" dirty="0" smtClean="0">
                <a:solidFill>
                  <a:srgbClr val="B18EB1"/>
                </a:solidFill>
                <a:effectLst/>
                <a:latin typeface="Menlo"/>
              </a:rPr>
              <a:t>띄어쓰기 </a:t>
            </a:r>
            <a:r>
              <a:rPr lang="en-US" altLang="ko-KR" b="0" i="1" dirty="0" smtClean="0">
                <a:solidFill>
                  <a:srgbClr val="B18EB1"/>
                </a:solidFill>
                <a:effectLst/>
                <a:latin typeface="Menlo"/>
              </a:rPr>
              <a:t>4</a:t>
            </a:r>
            <a:r>
              <a:rPr lang="ko-KR" altLang="en-US" b="0" i="1" dirty="0" smtClean="0">
                <a:solidFill>
                  <a:srgbClr val="B18EB1"/>
                </a:solidFill>
                <a:effectLst/>
                <a:latin typeface="Menlo"/>
              </a:rPr>
              <a:t>번</a:t>
            </a:r>
            <a:r>
              <a:rPr lang="ko-KR" altLang="en-US" b="0" i="0" dirty="0" smtClean="0">
                <a:solidFill>
                  <a:srgbClr val="ABB2BF"/>
                </a:solidFill>
                <a:effectLst/>
                <a:latin typeface="Menlo"/>
              </a:rPr>
              <a:t> </a:t>
            </a:r>
            <a:endParaRPr lang="en-US" altLang="ko-KR" b="0" i="0" dirty="0" smtClean="0">
              <a:solidFill>
                <a:srgbClr val="ABB2BF"/>
              </a:solidFill>
              <a:effectLst/>
              <a:latin typeface="Menlo"/>
            </a:endParaRPr>
          </a:p>
          <a:p>
            <a:pPr marL="628650" lvl="1" indent="-171450">
              <a:buFontTx/>
              <a:buChar char="-"/>
            </a:pPr>
            <a:r>
              <a:rPr lang="en-US" altLang="ko-KR" b="0" i="0" dirty="0" smtClean="0">
                <a:solidFill>
                  <a:srgbClr val="ABB2BF"/>
                </a:solidFill>
                <a:effectLst/>
                <a:latin typeface="Menlo"/>
              </a:rPr>
              <a:t>y = x + </a:t>
            </a:r>
            <a:r>
              <a:rPr lang="en-US" altLang="ko-KR" b="0" i="0" dirty="0" smtClean="0">
                <a:solidFill>
                  <a:srgbClr val="D19A66"/>
                </a:solidFill>
                <a:effectLst/>
                <a:latin typeface="Menlo"/>
              </a:rPr>
              <a:t>1</a:t>
            </a:r>
            <a:r>
              <a:rPr lang="ko-KR" altLang="en-US" b="0" i="0" dirty="0" smtClean="0">
                <a:solidFill>
                  <a:srgbClr val="ABB2BF"/>
                </a:solidFill>
                <a:effectLst/>
                <a:latin typeface="Menlo"/>
              </a:rPr>
              <a:t> </a:t>
            </a:r>
            <a:r>
              <a:rPr lang="en-US" altLang="ko-KR" b="0" i="1" dirty="0" smtClean="0">
                <a:solidFill>
                  <a:srgbClr val="B18EB1"/>
                </a:solidFill>
                <a:effectLst/>
                <a:latin typeface="Menlo"/>
              </a:rPr>
              <a:t># tab 1</a:t>
            </a:r>
            <a:r>
              <a:rPr lang="ko-KR" altLang="en-US" b="0" i="1" dirty="0" smtClean="0">
                <a:solidFill>
                  <a:srgbClr val="B18EB1"/>
                </a:solidFill>
                <a:effectLst/>
                <a:latin typeface="Menlo"/>
              </a:rPr>
              <a:t>번</a:t>
            </a:r>
            <a:endParaRPr lang="en-US" altLang="ko-KR" b="0" i="1" dirty="0" smtClean="0">
              <a:solidFill>
                <a:srgbClr val="B18EB1"/>
              </a:solidFill>
              <a:effectLst/>
              <a:latin typeface="Menlo"/>
            </a:endParaRPr>
          </a:p>
          <a:p>
            <a:pPr marL="628650" lvl="1" indent="-171450">
              <a:buFontTx/>
              <a:buChar char="-"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프로그래밍 커뮤니티에서는 탭 대신 스페이스를 사용하여 들여쓰기하는 것을 권장합니다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코드가 서로 다른 텍스트 편집기나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에서도 일관된 모습을 유지할 수 있도록 도와주기 때문입니다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일부 언어에서는 탭과 스페이스를 혼합하여 사용하는 것을 허용하지 않습니다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Python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탭과 스페이스를 혼용하여 들여쓰기하는 것을 문법적으로 허용하지 않습니다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093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ko-KR" dirty="0" smtClean="0"/>
              <a:t>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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54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ko-KR" dirty="0" smtClean="0"/>
              <a:t>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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511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520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ndarray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배열을 사용할 때 사용되는 기본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 smtClean="0"/>
              <a:t>다차원 행렬 자료구조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27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ndarray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배열을 사용할 때 사용되는 기본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 smtClean="0"/>
              <a:t>다차원 행렬 자료구조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60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3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9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6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5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92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6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3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4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7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9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9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989A-42F5-48C8-9D6A-B75CB184FD4B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3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uda.dev/24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hcoo/WegraLee-deep-learning-from-scratc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638799" y="1641475"/>
            <a:ext cx="6257925" cy="3575050"/>
          </a:xfrm>
        </p:spPr>
        <p:txBody>
          <a:bodyPr>
            <a:normAutofit fontScale="90000"/>
          </a:bodyPr>
          <a:lstStyle/>
          <a:p>
            <a:r>
              <a:rPr lang="ko-KR" altLang="en-US" sz="5300" b="1" dirty="0" smtClean="0"/>
              <a:t>밑바닥부터 시작하는 </a:t>
            </a:r>
            <a:r>
              <a:rPr lang="ko-KR" altLang="en-US" sz="5300" b="1" dirty="0" err="1" smtClean="0"/>
              <a:t>딥러닝</a:t>
            </a:r>
            <a:r>
              <a:rPr lang="en-US" altLang="ko-KR" sz="5300" b="1" dirty="0" smtClean="0"/>
              <a:t/>
            </a:r>
            <a:br>
              <a:rPr lang="en-US" altLang="ko-KR" sz="5300" b="1" dirty="0" smtClean="0"/>
            </a:br>
            <a:r>
              <a:rPr lang="en-US" altLang="ko-KR" sz="5300" b="1" dirty="0" smtClean="0"/>
              <a:t>-</a:t>
            </a:r>
            <a:r>
              <a:rPr lang="ko-KR" altLang="en-US" sz="5300" dirty="0" smtClean="0"/>
              <a:t>사이토 </a:t>
            </a:r>
            <a:r>
              <a:rPr lang="ko-KR" altLang="en-US" sz="5300" dirty="0" err="1" smtClean="0"/>
              <a:t>고키</a:t>
            </a:r>
            <a:r>
              <a:rPr lang="en-US" altLang="ko-KR" sz="5300" dirty="0" smtClean="0"/>
              <a:t>-</a:t>
            </a:r>
            <a:br>
              <a:rPr lang="en-US" altLang="ko-KR" sz="5300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4000" dirty="0" smtClean="0"/>
              <a:t>황의지</a:t>
            </a:r>
            <a:endParaRPr lang="ko-KR" altLang="en-US" sz="4000" dirty="0"/>
          </a:p>
        </p:txBody>
      </p:sp>
      <p:pic>
        <p:nvPicPr>
          <p:cNvPr id="1026" name="Picture 2" descr="https://github.com/WegraLee/deep-learning-from-scratch/raw/master/cover_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424961"/>
            <a:ext cx="4305299" cy="600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0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1.3.3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파이썬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동적 언어로 분류 </a:t>
            </a:r>
            <a:r>
              <a:rPr lang="en-US" altLang="ko-KR" dirty="0">
                <a:solidFill>
                  <a:srgbClr val="0070C0"/>
                </a:solidFill>
              </a:rPr>
              <a:t>: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자동 </a:t>
            </a:r>
            <a:r>
              <a:rPr lang="ko-KR" altLang="en-US" dirty="0" err="1" smtClean="0">
                <a:solidFill>
                  <a:srgbClr val="0070C0"/>
                </a:solidFill>
              </a:rPr>
              <a:t>형변환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7208"/>
            <a:ext cx="5928360" cy="2808171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673769" y="4360245"/>
            <a:ext cx="1722922" cy="61601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73769" y="2597208"/>
            <a:ext cx="1722922" cy="61601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77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1.3.4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Slicing : </a:t>
            </a:r>
            <a:r>
              <a:rPr lang="ko-KR" altLang="en-US" dirty="0" smtClean="0"/>
              <a:t>범위 지정해 원하는 </a:t>
            </a:r>
            <a:r>
              <a:rPr lang="ko-KR" altLang="en-US" dirty="0" smtClean="0">
                <a:solidFill>
                  <a:srgbClr val="0070C0"/>
                </a:solidFill>
              </a:rPr>
              <a:t>부분 리스트</a:t>
            </a:r>
            <a:r>
              <a:rPr lang="ko-KR" altLang="en-US" dirty="0" smtClean="0"/>
              <a:t>를 얻음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6" y="2583632"/>
            <a:ext cx="5123850" cy="26063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4837"/>
          <a:stretch/>
        </p:blipFill>
        <p:spPr>
          <a:xfrm>
            <a:off x="4950893" y="2583632"/>
            <a:ext cx="7215442" cy="260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7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1.3.5 </a:t>
            </a:r>
            <a:r>
              <a:rPr lang="ko-KR" altLang="en-US" dirty="0" err="1" smtClean="0">
                <a:solidFill>
                  <a:srgbClr val="FF0000"/>
                </a:solidFill>
              </a:rPr>
              <a:t>딕셔너리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Key</a:t>
            </a:r>
            <a:r>
              <a:rPr lang="ko-KR" altLang="en-US" dirty="0" smtClean="0">
                <a:solidFill>
                  <a:srgbClr val="0070C0"/>
                </a:solidFill>
              </a:rPr>
              <a:t>와 </a:t>
            </a:r>
            <a:r>
              <a:rPr lang="en-US" altLang="ko-KR" dirty="0" smtClean="0">
                <a:solidFill>
                  <a:srgbClr val="0070C0"/>
                </a:solidFill>
              </a:rPr>
              <a:t>Value</a:t>
            </a:r>
            <a:r>
              <a:rPr lang="ko-KR" altLang="en-US" dirty="0" smtClean="0"/>
              <a:t>를 한 쌍으로 저장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-</a:t>
            </a:r>
            <a:r>
              <a:rPr lang="en-US" altLang="ko-KR" dirty="0" smtClean="0">
                <a:solidFill>
                  <a:srgbClr val="0070C0"/>
                </a:solidFill>
              </a:rPr>
              <a:t>index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7280"/>
            <a:ext cx="6304257" cy="1210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51551"/>
            <a:ext cx="6304257" cy="8023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1198" y="5116716"/>
            <a:ext cx="455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{‘weight’: 70, ‘height’: 180}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74180" y="342780"/>
            <a:ext cx="4998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682276" y="2351207"/>
            <a:ext cx="4090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682276" y="2435727"/>
            <a:ext cx="4211343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Python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3.5 이하 버전에서는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딕셔너리에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순서란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게 없었다.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딕셔너리는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애초에 정렬된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콜렉션으로서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만들어진 타입이 아니었고, 값을 키로 찾기 때문에 순서를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신경쓸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필요가 없었다. 한편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Python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3.6 버전부터는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딕셔너리에도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순서가 생겨 다음과 같이 모든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키값이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'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입력순으로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' 저장된다.(그냥 '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정렬'이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아니고 '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입력순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정렬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'이다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.)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ko-KR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4"/>
              </a:rPr>
              <a:t>https://yuda.dev/240</a:t>
            </a:r>
            <a:endParaRPr lang="en-US" altLang="ko-KR" sz="32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de-DE" altLang="ko-KR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2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1.3.6 bool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True/False</a:t>
            </a:r>
          </a:p>
          <a:p>
            <a:r>
              <a:rPr lang="ko-KR" altLang="en-US" dirty="0" smtClean="0"/>
              <a:t>연산자 </a:t>
            </a:r>
            <a:r>
              <a:rPr lang="en-US" altLang="ko-KR" dirty="0" smtClean="0"/>
              <a:t>: and, or, not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04" y="4822258"/>
            <a:ext cx="7949874" cy="11718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76337"/>
            <a:ext cx="7969278" cy="1645920"/>
          </a:xfrm>
          <a:prstGeom prst="rect">
            <a:avLst/>
          </a:prstGeom>
        </p:spPr>
      </p:pic>
      <p:pic>
        <p:nvPicPr>
          <p:cNvPr id="4098" name="Picture 2" descr="https://t1.daumcdn.net/cfile/tistory/998CD03359AACA1F1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670" r="439"/>
          <a:stretch/>
        </p:blipFill>
        <p:spPr bwMode="auto">
          <a:xfrm>
            <a:off x="7187631" y="160579"/>
            <a:ext cx="4853573" cy="301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07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1.3.7 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들여쓰기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조건 충족 시 실행</a:t>
            </a:r>
            <a:endParaRPr lang="en-US" altLang="ko-KR" dirty="0" smtClean="0"/>
          </a:p>
          <a:p>
            <a:r>
              <a:rPr lang="en-US" altLang="ko-KR" dirty="0" smtClean="0"/>
              <a:t>Tab </a:t>
            </a:r>
            <a:r>
              <a:rPr lang="ko-KR" altLang="en-US" dirty="0" smtClean="0"/>
              <a:t>가능 그러나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공백 문자</a:t>
            </a:r>
            <a:r>
              <a:rPr lang="en-US" altLang="ko-KR" dirty="0" smtClean="0">
                <a:solidFill>
                  <a:srgbClr val="0070C0"/>
                </a:solidFill>
              </a:rPr>
              <a:t>(4</a:t>
            </a:r>
            <a:r>
              <a:rPr lang="ko-KR" altLang="en-US" dirty="0" smtClean="0">
                <a:solidFill>
                  <a:srgbClr val="0070C0"/>
                </a:solidFill>
              </a:rPr>
              <a:t>개</a:t>
            </a:r>
            <a:r>
              <a:rPr lang="en-US" altLang="ko-KR" dirty="0" smtClean="0">
                <a:solidFill>
                  <a:srgbClr val="0070C0"/>
                </a:solidFill>
              </a:rPr>
              <a:t>) </a:t>
            </a:r>
            <a:r>
              <a:rPr lang="ko-KR" altLang="en-US" dirty="0" smtClean="0">
                <a:solidFill>
                  <a:srgbClr val="0070C0"/>
                </a:solidFill>
              </a:rPr>
              <a:t>권장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60834"/>
            <a:ext cx="7191531" cy="325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1.3.8 for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9588"/>
            <a:ext cx="5734740" cy="2049639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원소 차례 접근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1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1.3.9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인수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70C0"/>
                </a:solidFill>
              </a:rPr>
              <a:t>+ </a:t>
            </a:r>
            <a:r>
              <a:rPr lang="ko-KR" altLang="en-US" dirty="0" smtClean="0">
                <a:solidFill>
                  <a:srgbClr val="0070C0"/>
                </a:solidFill>
              </a:rPr>
              <a:t>연산자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문자열 이어 붙이기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인터프리터 종료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en-US" altLang="ko-KR" dirty="0" err="1" smtClean="0">
                <a:solidFill>
                  <a:srgbClr val="0070C0"/>
                </a:solidFill>
              </a:rPr>
              <a:t>ctrl+d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ctrl+z</a:t>
            </a:r>
            <a:r>
              <a:rPr lang="en-US" altLang="ko-KR" dirty="0" smtClean="0">
                <a:solidFill>
                  <a:srgbClr val="0070C0"/>
                </a:solidFill>
              </a:rPr>
              <a:t> + enter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0384"/>
            <a:ext cx="5945262" cy="28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스크립트 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긴 작업</a:t>
            </a:r>
            <a:endParaRPr lang="en-US" altLang="ko-KR" dirty="0" smtClean="0"/>
          </a:p>
          <a:p>
            <a:r>
              <a:rPr lang="ko-KR" altLang="en-US" dirty="0" smtClean="0"/>
              <a:t>파일로 저장하고 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45351"/>
            <a:ext cx="9731107" cy="6998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28419"/>
            <a:ext cx="2910064" cy="69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1.4.2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내장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smtClean="0"/>
              <a:t>type()</a:t>
            </a:r>
          </a:p>
          <a:p>
            <a:r>
              <a:rPr lang="ko-KR" altLang="en-US" dirty="0" smtClean="0"/>
              <a:t>독자적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 </a:t>
            </a:r>
            <a:r>
              <a:rPr lang="en-US" altLang="ko-KR" dirty="0" smtClean="0"/>
              <a:t>- class definition</a:t>
            </a:r>
          </a:p>
          <a:p>
            <a:r>
              <a:rPr lang="en-US" altLang="ko-KR" dirty="0" smtClean="0"/>
              <a:t>Class – </a:t>
            </a:r>
            <a:r>
              <a:rPr lang="en-US" altLang="ko-KR" dirty="0" smtClean="0"/>
              <a:t>method &amp; </a:t>
            </a:r>
            <a:r>
              <a:rPr lang="ko-KR" altLang="en-US" dirty="0" smtClean="0"/>
              <a:t>속성 정의 가능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__</a:t>
            </a:r>
            <a:r>
              <a:rPr lang="en-US" altLang="ko-KR" dirty="0" err="1" smtClean="0">
                <a:solidFill>
                  <a:srgbClr val="0070C0"/>
                </a:solidFill>
              </a:rPr>
              <a:t>init</a:t>
            </a:r>
            <a:r>
              <a:rPr lang="en-US" altLang="ko-KR" dirty="0" smtClean="0">
                <a:solidFill>
                  <a:srgbClr val="0070C0"/>
                </a:solidFill>
              </a:rPr>
              <a:t>__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70C0"/>
                </a:solidFill>
              </a:rPr>
              <a:t>constructor </a:t>
            </a:r>
            <a:r>
              <a:rPr lang="ko-KR" altLang="en-US" dirty="0" err="1" smtClean="0">
                <a:solidFill>
                  <a:srgbClr val="0070C0"/>
                </a:solidFill>
              </a:rPr>
              <a:t>생성자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/>
              <a:t>인스턴스가 만들어질 때 한번만 불림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초기화</a:t>
            </a:r>
            <a:endParaRPr lang="en-US" altLang="ko-KR" dirty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첫번째 인수는 </a:t>
            </a:r>
            <a:r>
              <a:rPr lang="en-US" altLang="ko-KR" dirty="0" smtClean="0">
                <a:solidFill>
                  <a:srgbClr val="0070C0"/>
                </a:solidFill>
              </a:rPr>
              <a:t>self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89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1.4.2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96200" y="1844067"/>
            <a:ext cx="3657600" cy="3056366"/>
          </a:xfrm>
        </p:spPr>
        <p:txBody>
          <a:bodyPr/>
          <a:lstStyle/>
          <a:p>
            <a:r>
              <a:rPr lang="ko-KR" altLang="en-US" sz="2400" dirty="0" smtClean="0"/>
              <a:t>객체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인스턴스</a:t>
            </a:r>
            <a:r>
              <a:rPr lang="en-US" altLang="ko-KR" sz="2400" dirty="0" smtClean="0"/>
              <a:t>) m </a:t>
            </a:r>
            <a:r>
              <a:rPr lang="ko-KR" altLang="en-US" sz="2400" dirty="0" smtClean="0"/>
              <a:t>생성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생성자</a:t>
            </a:r>
            <a:r>
              <a:rPr lang="ko-KR" altLang="en-US" sz="2400" dirty="0" smtClean="0"/>
              <a:t> </a:t>
            </a:r>
            <a:r>
              <a:rPr lang="ko-KR" altLang="en-US" sz="2400" dirty="0" smtClean="0">
                <a:solidFill>
                  <a:srgbClr val="0070C0"/>
                </a:solidFill>
              </a:rPr>
              <a:t>인스턴스 변수</a:t>
            </a:r>
            <a:r>
              <a:rPr lang="en-US" altLang="ko-KR" sz="2400" dirty="0" smtClean="0">
                <a:solidFill>
                  <a:srgbClr val="0070C0"/>
                </a:solidFill>
              </a:rPr>
              <a:t>(self.name)</a:t>
            </a:r>
            <a:r>
              <a:rPr lang="ko-KR" altLang="en-US" sz="2400" dirty="0" smtClean="0">
                <a:solidFill>
                  <a:srgbClr val="0070C0"/>
                </a:solidFill>
              </a:rPr>
              <a:t> </a:t>
            </a:r>
            <a:r>
              <a:rPr lang="ko-KR" altLang="en-US" sz="2400" dirty="0" smtClean="0"/>
              <a:t>초기화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self </a:t>
            </a:r>
            <a:r>
              <a:rPr lang="en-US" altLang="ko-KR" sz="2000" dirty="0" smtClean="0">
                <a:solidFill>
                  <a:srgbClr val="0070C0"/>
                </a:solidFill>
              </a:rPr>
              <a:t>+ .</a:t>
            </a:r>
            <a:r>
              <a:rPr lang="ko-KR" altLang="en-US" sz="2000" dirty="0" smtClean="0">
                <a:solidFill>
                  <a:srgbClr val="0070C0"/>
                </a:solidFill>
              </a:rPr>
              <a:t>속성 이름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4" y="5237763"/>
            <a:ext cx="10376668" cy="9652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94" y="1690688"/>
            <a:ext cx="6906986" cy="334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들어가며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심층학습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＇</a:t>
            </a:r>
            <a:r>
              <a:rPr lang="ko-KR" altLang="en-US" dirty="0" smtClean="0"/>
              <a:t>만드는 과정</a:t>
            </a:r>
            <a:r>
              <a:rPr lang="en-US" altLang="ko-KR" dirty="0" smtClean="0"/>
              <a:t>‘ + “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?”</a:t>
            </a:r>
          </a:p>
          <a:p>
            <a:r>
              <a:rPr lang="ko-KR" altLang="en-US" dirty="0" smtClean="0"/>
              <a:t>구현 수준의 이해</a:t>
            </a:r>
            <a:endParaRPr lang="en-US" altLang="ko-KR" dirty="0" smtClean="0"/>
          </a:p>
          <a:p>
            <a:r>
              <a:rPr lang="ko-KR" altLang="en-US" dirty="0" smtClean="0"/>
              <a:t>자율 주행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생성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강화학습</a:t>
            </a:r>
            <a:r>
              <a:rPr lang="ko-KR" altLang="en-US" dirty="0" smtClean="0"/>
              <a:t> 등</a:t>
            </a:r>
            <a:endParaRPr lang="en-US" altLang="ko-KR" dirty="0" smtClean="0"/>
          </a:p>
          <a:p>
            <a:r>
              <a:rPr lang="en-US" altLang="ko-KR" dirty="0"/>
              <a:t>T</a:t>
            </a:r>
            <a:r>
              <a:rPr lang="en-US" altLang="ko-KR" dirty="0" smtClean="0"/>
              <a:t>racks : ‘</a:t>
            </a:r>
            <a:r>
              <a:rPr lang="ko-KR" altLang="en-US" dirty="0" smtClean="0"/>
              <a:t>이론 설명</a:t>
            </a:r>
            <a:r>
              <a:rPr lang="en-US" altLang="ko-KR" dirty="0" smtClean="0"/>
              <a:t>‘ + ‘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구현 코드</a:t>
            </a:r>
            <a:r>
              <a:rPr lang="en-US" altLang="ko-KR" dirty="0" smtClean="0"/>
              <a:t>‘</a:t>
            </a:r>
          </a:p>
          <a:p>
            <a:r>
              <a:rPr lang="en-US" altLang="ko-KR" dirty="0"/>
              <a:t> </a:t>
            </a:r>
            <a:r>
              <a:rPr lang="en-US" altLang="ko-KR" dirty="0" smtClean="0">
                <a:hlinkClick r:id="rId2"/>
              </a:rPr>
              <a:t>https://github.com/kchcoo/WegraLee-deep-learning-from-scratch</a:t>
            </a:r>
            <a:endParaRPr lang="en-US" altLang="ko-KR" dirty="0" smtClean="0"/>
          </a:p>
          <a:p>
            <a:r>
              <a:rPr lang="en-US" altLang="ko-KR" dirty="0" smtClean="0"/>
              <a:t>CS231n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92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1.5.1 </a:t>
            </a:r>
            <a:r>
              <a:rPr lang="ko-KR" altLang="en-US" dirty="0" err="1" smtClean="0"/>
              <a:t>넘파이</a:t>
            </a:r>
            <a:r>
              <a:rPr lang="ko-KR" altLang="en-US" dirty="0" smtClean="0"/>
              <a:t> 가져오기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넘파이의</a:t>
            </a:r>
            <a:r>
              <a:rPr lang="ko-KR" altLang="en-US" dirty="0" smtClean="0">
                <a:solidFill>
                  <a:srgbClr val="0070C0"/>
                </a:solidFill>
              </a:rPr>
              <a:t> 배열 클래스 </a:t>
            </a:r>
            <a:r>
              <a:rPr lang="en-US" altLang="ko-KR" dirty="0" err="1" smtClean="0">
                <a:solidFill>
                  <a:srgbClr val="0070C0"/>
                </a:solidFill>
              </a:rPr>
              <a:t>n</a:t>
            </a:r>
            <a:r>
              <a:rPr lang="en-US" altLang="ko-KR" dirty="0" err="1" smtClean="0">
                <a:solidFill>
                  <a:srgbClr val="0070C0"/>
                </a:solidFill>
              </a:rPr>
              <a:t>umpy.array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외부 라이브러리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</a:t>
            </a:r>
            <a:r>
              <a:rPr lang="ko-KR" altLang="en-US" dirty="0" smtClean="0"/>
              <a:t>준</a:t>
            </a:r>
            <a:r>
              <a:rPr lang="en-US" altLang="ko-KR" dirty="0" smtClean="0"/>
              <a:t>x)</a:t>
            </a:r>
          </a:p>
          <a:p>
            <a:r>
              <a:rPr lang="en-US" altLang="ko-KR" dirty="0" err="1" smtClean="0"/>
              <a:t>numpy</a:t>
            </a:r>
            <a:r>
              <a:rPr lang="ko-KR" altLang="en-US" dirty="0"/>
              <a:t>를 </a:t>
            </a:r>
            <a:r>
              <a:rPr lang="en-US" altLang="ko-KR" dirty="0"/>
              <a:t>np</a:t>
            </a:r>
            <a:r>
              <a:rPr lang="ko-KR" altLang="en-US" dirty="0"/>
              <a:t>라는 이름으로 가져와라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39646"/>
            <a:ext cx="5831352" cy="46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1.5.2 </a:t>
            </a:r>
            <a:r>
              <a:rPr lang="ko-KR" altLang="en-US" dirty="0" err="1" smtClean="0"/>
              <a:t>넘파이</a:t>
            </a:r>
            <a:r>
              <a:rPr lang="ko-KR" altLang="en-US" dirty="0" smtClean="0"/>
              <a:t> 배열 </a:t>
            </a:r>
            <a:r>
              <a:rPr lang="ko-KR" altLang="en-US" dirty="0" smtClean="0"/>
              <a:t>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np.array</a:t>
            </a:r>
            <a:r>
              <a:rPr lang="en-US" altLang="ko-KR" dirty="0" smtClean="0">
                <a:solidFill>
                  <a:srgbClr val="0070C0"/>
                </a:solidFill>
              </a:rPr>
              <a:t>() </a:t>
            </a:r>
            <a:r>
              <a:rPr lang="en-US" altLang="ko-KR" dirty="0" smtClean="0"/>
              <a:t>method</a:t>
            </a:r>
          </a:p>
          <a:p>
            <a:r>
              <a:rPr lang="de-DE" altLang="ko-KR" dirty="0" smtClean="0">
                <a:solidFill>
                  <a:srgbClr val="0070C0"/>
                </a:solidFill>
              </a:rPr>
              <a:t>List</a:t>
            </a:r>
            <a:r>
              <a:rPr lang="ko-KR" altLang="en-US" dirty="0" smtClean="0">
                <a:solidFill>
                  <a:srgbClr val="0070C0"/>
                </a:solidFill>
              </a:rPr>
              <a:t>를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인수로</a:t>
            </a:r>
            <a:endParaRPr lang="ko-KR" altLang="en-US" dirty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특수 형태 배열 </a:t>
            </a:r>
            <a:r>
              <a:rPr lang="en-US" altLang="ko-KR" dirty="0" err="1" smtClean="0">
                <a:solidFill>
                  <a:srgbClr val="0070C0"/>
                </a:solidFill>
              </a:rPr>
              <a:t>numpy.ndarray</a:t>
            </a:r>
            <a:r>
              <a:rPr lang="ko-KR" altLang="en-US" dirty="0" smtClean="0"/>
              <a:t>를 반환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3773"/>
            <a:ext cx="4654588" cy="130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1.5.3 </a:t>
            </a:r>
            <a:r>
              <a:rPr lang="ko-KR" altLang="en-US" dirty="0" err="1" smtClean="0"/>
              <a:t>넘파이의</a:t>
            </a:r>
            <a:r>
              <a:rPr lang="ko-KR" altLang="en-US" dirty="0" smtClean="0"/>
              <a:t> 산술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원소 수 일치</a:t>
            </a:r>
            <a:endParaRPr lang="en-US" altLang="ko-KR" dirty="0" smtClean="0"/>
          </a:p>
          <a:p>
            <a:r>
              <a:rPr lang="ko-KR" altLang="en-US" dirty="0" err="1" smtClean="0"/>
              <a:t>넘파이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“element-wise” product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원소별</a:t>
            </a:r>
            <a:r>
              <a:rPr lang="ko-KR" altLang="en-US" dirty="0" smtClean="0"/>
              <a:t> 계산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브로드캐스트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배열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스칼라 산술 연산(</a:t>
            </a:r>
            <a:r>
              <a:rPr lang="en-US" altLang="ko-KR" dirty="0" smtClean="0"/>
              <a:t>1.5.5)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9473"/>
            <a:ext cx="6578360" cy="28530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819" y="4220827"/>
            <a:ext cx="1951381" cy="3107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425" r="11689"/>
          <a:stretch/>
        </p:blipFill>
        <p:spPr>
          <a:xfrm>
            <a:off x="6807200" y="4531557"/>
            <a:ext cx="5384800" cy="89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1.5.4 </a:t>
            </a:r>
            <a:r>
              <a:rPr lang="ko-KR" altLang="en-US" dirty="0" err="1" smtClean="0"/>
              <a:t>넘파이의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형상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차원의 크기</a:t>
            </a:r>
            <a:r>
              <a:rPr lang="en-US" altLang="ko-KR" dirty="0"/>
              <a:t>/</a:t>
            </a:r>
            <a:r>
              <a:rPr lang="ko-KR" altLang="en-US" dirty="0" smtClean="0"/>
              <a:t>원소 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70C0"/>
                </a:solidFill>
              </a:rPr>
              <a:t>shape</a:t>
            </a:r>
          </a:p>
          <a:p>
            <a:r>
              <a:rPr lang="ko-KR" altLang="en-US" dirty="0" smtClean="0"/>
              <a:t>원소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rgbClr val="0070C0"/>
                </a:solidFill>
              </a:rPr>
              <a:t>dtype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/>
              <a:t>Element-wise, </a:t>
            </a:r>
            <a:r>
              <a:rPr lang="ko-KR" altLang="en-US" dirty="0" err="1" smtClean="0"/>
              <a:t>브로드캐스트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436" y="4193934"/>
            <a:ext cx="4366998" cy="19830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670" y="4193934"/>
            <a:ext cx="5137850" cy="198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1.5.4 </a:t>
            </a:r>
            <a:r>
              <a:rPr lang="ko-KR" altLang="en-US" dirty="0" err="1" smtClean="0">
                <a:solidFill>
                  <a:srgbClr val="FF0000"/>
                </a:solidFill>
              </a:rPr>
              <a:t>넘파이의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차원 배열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np.array</a:t>
            </a:r>
            <a:r>
              <a:rPr lang="en-US" altLang="ko-KR" dirty="0" smtClean="0"/>
              <a:t> : vector -&gt; matrix / </a:t>
            </a:r>
            <a:r>
              <a:rPr lang="en-US" altLang="ko-KR" dirty="0" smtClean="0">
                <a:solidFill>
                  <a:srgbClr val="0070C0"/>
                </a:solidFill>
              </a:rPr>
              <a:t>tensor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/>
              <a:t>형상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차원의 크기</a:t>
            </a:r>
            <a:r>
              <a:rPr lang="en-US" altLang="ko-KR" dirty="0"/>
              <a:t>/</a:t>
            </a:r>
            <a:r>
              <a:rPr lang="ko-KR" altLang="en-US" dirty="0" smtClean="0"/>
              <a:t>원소 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70C0"/>
                </a:solidFill>
              </a:rPr>
              <a:t>shape</a:t>
            </a:r>
          </a:p>
          <a:p>
            <a:r>
              <a:rPr lang="ko-KR" altLang="en-US" dirty="0" smtClean="0"/>
              <a:t>원소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rgbClr val="0070C0"/>
                </a:solidFill>
              </a:rPr>
              <a:t>dtype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/>
              <a:t>산술 연산 </a:t>
            </a:r>
            <a:r>
              <a:rPr lang="en-US" altLang="ko-KR" dirty="0" smtClean="0"/>
              <a:t>: Element-wise, broadcast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436" y="4193934"/>
            <a:ext cx="4366998" cy="19830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670" y="4193934"/>
            <a:ext cx="5137850" cy="19830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079" y="1910080"/>
            <a:ext cx="3311441" cy="18961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06319" y="2178782"/>
            <a:ext cx="2845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array([[ 10, 20],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	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[  30, 40]])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77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1.5.5 </a:t>
            </a:r>
            <a:r>
              <a:rPr lang="ko-KR" altLang="en-US" dirty="0" err="1" smtClean="0">
                <a:solidFill>
                  <a:srgbClr val="FF0000"/>
                </a:solidFill>
              </a:rPr>
              <a:t>브로드캐스트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형상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이 다른 </a:t>
            </a:r>
            <a:r>
              <a:rPr lang="ko-KR" altLang="en-US" dirty="0" err="1" smtClean="0"/>
              <a:t>배열끼리</a:t>
            </a:r>
            <a:r>
              <a:rPr lang="ko-KR" altLang="en-US" dirty="0" smtClean="0"/>
              <a:t> 연산</a:t>
            </a:r>
            <a:endParaRPr lang="ko-KR" altLang="en-US" dirty="0"/>
          </a:p>
        </p:txBody>
      </p:sp>
      <p:pic>
        <p:nvPicPr>
          <p:cNvPr id="1026" name="Picture 2" descr="파이썬[Python] numpy 브로드캐스팅(Broadcasting)정의 및 조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135" y="2368201"/>
            <a:ext cx="4304665" cy="326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240" y="3379302"/>
            <a:ext cx="4251177" cy="12439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87919" y="4623286"/>
            <a:ext cx="2845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array([[ 10, 40],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	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[  30, 80]])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46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1.5.6 </a:t>
            </a:r>
            <a:r>
              <a:rPr lang="ko-KR" altLang="en-US" dirty="0" smtClean="0">
                <a:solidFill>
                  <a:srgbClr val="FF0000"/>
                </a:solidFill>
              </a:rPr>
              <a:t>원소 접근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직접 접근 </a:t>
            </a:r>
            <a:r>
              <a:rPr lang="en-US" altLang="ko-KR" dirty="0" smtClean="0">
                <a:solidFill>
                  <a:srgbClr val="0070C0"/>
                </a:solidFill>
              </a:rPr>
              <a:t>/ for</a:t>
            </a:r>
            <a:r>
              <a:rPr lang="ko-KR" altLang="en-US" dirty="0" smtClean="0">
                <a:solidFill>
                  <a:srgbClr val="0070C0"/>
                </a:solidFill>
              </a:rPr>
              <a:t>문 접근 </a:t>
            </a:r>
            <a:r>
              <a:rPr lang="en-US" altLang="ko-KR" dirty="0" smtClean="0">
                <a:solidFill>
                  <a:srgbClr val="0070C0"/>
                </a:solidFill>
              </a:rPr>
              <a:t>/ index</a:t>
            </a:r>
            <a:r>
              <a:rPr lang="ko-KR" altLang="en-US" dirty="0" smtClean="0">
                <a:solidFill>
                  <a:srgbClr val="0070C0"/>
                </a:solidFill>
              </a:rPr>
              <a:t>를 배열로 지정 </a:t>
            </a:r>
            <a:r>
              <a:rPr lang="en-US" altLang="ko-KR" dirty="0" smtClean="0">
                <a:solidFill>
                  <a:srgbClr val="0070C0"/>
                </a:solidFill>
              </a:rPr>
              <a:t>-&gt; </a:t>
            </a:r>
            <a:r>
              <a:rPr lang="ko-KR" altLang="en-US" dirty="0" smtClean="0">
                <a:solidFill>
                  <a:srgbClr val="0070C0"/>
                </a:solidFill>
              </a:rPr>
              <a:t>원하는 원소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16" y="2394212"/>
            <a:ext cx="4699000" cy="17197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088" y="2393452"/>
            <a:ext cx="5096947" cy="1720542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6297544" y="2371360"/>
            <a:ext cx="2501016" cy="40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916" y="4219571"/>
            <a:ext cx="7283243" cy="1158940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1603624" y="4134182"/>
            <a:ext cx="1810136" cy="45236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263264" y="4756346"/>
            <a:ext cx="2821056" cy="45236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916" y="5435474"/>
            <a:ext cx="8658386" cy="13093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13217" y="5715298"/>
            <a:ext cx="284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,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dtype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=bool)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89629" y="5446594"/>
            <a:ext cx="4945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넘파이</a:t>
            </a:r>
            <a:r>
              <a:rPr lang="ko-KR" altLang="en-US" dirty="0" smtClean="0">
                <a:solidFill>
                  <a:srgbClr val="0070C0"/>
                </a:solidFill>
              </a:rPr>
              <a:t> 배열에 부등호 연산 수행 </a:t>
            </a:r>
            <a:r>
              <a:rPr lang="en-US" altLang="ko-KR" dirty="0" smtClean="0">
                <a:solidFill>
                  <a:srgbClr val="0070C0"/>
                </a:solidFill>
              </a:rPr>
              <a:t>-&gt; bool </a:t>
            </a:r>
            <a:r>
              <a:rPr lang="ko-KR" altLang="en-US" dirty="0" smtClean="0">
                <a:solidFill>
                  <a:srgbClr val="0070C0"/>
                </a:solidFill>
              </a:rPr>
              <a:t>배열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 err="1" smtClean="0"/>
              <a:t>헬로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파이썬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퍼셉트론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신경망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신경망 학습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오차역전파법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학습 관련 기술들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합성곱</a:t>
            </a:r>
            <a:r>
              <a:rPr lang="ko-KR" altLang="en-US" dirty="0" smtClean="0"/>
              <a:t> 신경망</a:t>
            </a:r>
            <a:r>
              <a:rPr lang="en-US" altLang="ko-KR" dirty="0" smtClean="0"/>
              <a:t>(CNN)</a:t>
            </a:r>
          </a:p>
          <a:p>
            <a:pPr marL="514350" indent="-514350">
              <a:buAutoNum type="arabicPeriod"/>
            </a:pPr>
            <a:r>
              <a:rPr lang="ko-KR" altLang="en-US" dirty="0" err="1" smtClean="0"/>
              <a:t>딥러닝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Softmax</a:t>
            </a:r>
            <a:r>
              <a:rPr lang="en-US" altLang="ko-KR" dirty="0" smtClean="0"/>
              <a:t>-with-Loss </a:t>
            </a:r>
            <a:r>
              <a:rPr lang="ko-KR" altLang="en-US" dirty="0" smtClean="0"/>
              <a:t>계층의 계산 그래프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715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1. </a:t>
            </a:r>
            <a:r>
              <a:rPr lang="ko-KR" altLang="en-US" dirty="0" err="1" smtClean="0"/>
              <a:t>헬로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파이썬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endParaRPr lang="en-US" altLang="ko-KR" dirty="0" smtClean="0"/>
          </a:p>
          <a:p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r>
              <a:rPr lang="en-US" altLang="ko-KR" dirty="0" err="1" smtClean="0"/>
              <a:t>matplotlib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0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err="1" smtClean="0"/>
              <a:t>파이썬이란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오픈소스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무료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>
                <a:solidFill>
                  <a:srgbClr val="0070C0"/>
                </a:solidFill>
              </a:rPr>
              <a:t>컴파일 불필요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err="1" smtClean="0"/>
              <a:t>Readibility</a:t>
            </a:r>
            <a:endParaRPr lang="en-US" altLang="ko-KR" dirty="0" smtClean="0"/>
          </a:p>
          <a:p>
            <a:r>
              <a:rPr lang="ko-KR" altLang="en-US" dirty="0" smtClean="0"/>
              <a:t>성능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데이터크기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속도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데이터 사이언스 분야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수치 </a:t>
            </a:r>
            <a:r>
              <a:rPr lang="ko-KR" altLang="en-US" dirty="0"/>
              <a:t>계</a:t>
            </a:r>
            <a:r>
              <a:rPr lang="ko-KR" altLang="en-US" dirty="0" smtClean="0"/>
              <a:t>산과 통계처리 다루는 라이브러리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SciPy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딥러닝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프레임워크 </a:t>
            </a:r>
            <a:r>
              <a:rPr lang="ko-KR" altLang="en-US" dirty="0" err="1" smtClean="0"/>
              <a:t>파이썬용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제공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Caffe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Chainer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Theano</a:t>
            </a:r>
            <a:r>
              <a:rPr lang="en-US" altLang="ko-KR" dirty="0" smtClean="0"/>
              <a:t>)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460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1.2.1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버전 </a:t>
            </a:r>
            <a:endParaRPr lang="en-US" altLang="ko-KR" dirty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하위 호환성 </a:t>
            </a:r>
            <a:r>
              <a:rPr lang="en-US" altLang="ko-KR" dirty="0" smtClean="0">
                <a:solidFill>
                  <a:srgbClr val="0070C0"/>
                </a:solidFill>
              </a:rPr>
              <a:t>x</a:t>
            </a:r>
          </a:p>
          <a:p>
            <a:pPr lvl="1"/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1.2.2 </a:t>
            </a:r>
            <a:r>
              <a:rPr lang="ko-KR" altLang="en-US" dirty="0" smtClean="0"/>
              <a:t>사용하는 외부 라이브러리 </a:t>
            </a:r>
            <a:endParaRPr lang="en-US" altLang="ko-KR" dirty="0"/>
          </a:p>
          <a:p>
            <a:pPr lvl="1"/>
            <a:r>
              <a:rPr lang="en-US" altLang="ko-KR" dirty="0" err="1" smtClean="0"/>
              <a:t>NumPy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수치 계산용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고도의 수학 </a:t>
            </a:r>
            <a:r>
              <a:rPr lang="ko-KR" altLang="en-US" dirty="0"/>
              <a:t>알</a:t>
            </a:r>
            <a:r>
              <a:rPr lang="ko-KR" altLang="en-US" dirty="0" smtClean="0"/>
              <a:t>고리즘과 </a:t>
            </a:r>
            <a:r>
              <a:rPr lang="en-US" altLang="ko-KR" dirty="0" smtClean="0"/>
              <a:t>matrix </a:t>
            </a:r>
            <a:r>
              <a:rPr lang="ko-KR" altLang="en-US" dirty="0" smtClean="0"/>
              <a:t>조작하기 위한 편리한 </a:t>
            </a:r>
            <a:r>
              <a:rPr lang="en-US" altLang="ko-KR" dirty="0" smtClean="0"/>
              <a:t>method </a:t>
            </a:r>
            <a:r>
              <a:rPr lang="ko-KR" altLang="en-US" dirty="0" smtClean="0"/>
              <a:t>준비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Matplotlib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시각화</a:t>
            </a:r>
            <a:endParaRPr lang="en-US" altLang="ko-KR" dirty="0"/>
          </a:p>
          <a:p>
            <a:r>
              <a:rPr lang="en-US" altLang="ko-KR" dirty="0" smtClean="0"/>
              <a:t>1.2.3 </a:t>
            </a:r>
            <a:r>
              <a:rPr lang="ko-KR" altLang="en-US" dirty="0" smtClean="0"/>
              <a:t>아나콘다 </a:t>
            </a:r>
            <a:r>
              <a:rPr lang="ko-KR" altLang="en-US" dirty="0" err="1" smtClean="0"/>
              <a:t>배포판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배포판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설치를 한 번에 수행할 수 있도록 필요한 라이브러리 등 하나로 정리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etc.)</a:t>
            </a:r>
          </a:p>
          <a:p>
            <a:pPr lvl="1"/>
            <a:r>
              <a:rPr lang="ko-KR" altLang="en-US" dirty="0" smtClean="0"/>
              <a:t>아나콘다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분석에 중점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325" y="365125"/>
            <a:ext cx="3950475" cy="26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1.3 </a:t>
            </a:r>
            <a:r>
              <a:rPr lang="ko-KR" altLang="en-US" dirty="0" err="1" smtClean="0">
                <a:solidFill>
                  <a:srgbClr val="FF0000"/>
                </a:solidFill>
              </a:rPr>
              <a:t>파이썬</a:t>
            </a:r>
            <a:r>
              <a:rPr lang="ko-KR" altLang="en-US" dirty="0" smtClean="0">
                <a:solidFill>
                  <a:srgbClr val="FF0000"/>
                </a:solidFill>
              </a:rPr>
              <a:t> 인터프리터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295040" cy="19573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5601" y="2031890"/>
            <a:ext cx="455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Python 3.5.2 :: Anaconda 4.2.0 (x86_64)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14369"/>
            <a:ext cx="2136006" cy="75753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38200" y="4788924"/>
            <a:ext cx="4693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</a:t>
            </a:r>
            <a:r>
              <a:rPr lang="ko-KR" altLang="en-US" sz="2400" dirty="0" smtClean="0">
                <a:solidFill>
                  <a:srgbClr val="0070C0"/>
                </a:solidFill>
              </a:rPr>
              <a:t>인터프리터 </a:t>
            </a:r>
            <a:r>
              <a:rPr lang="en-US" altLang="ko-KR" sz="2400" dirty="0" smtClean="0">
                <a:solidFill>
                  <a:srgbClr val="0070C0"/>
                </a:solidFill>
              </a:rPr>
              <a:t>‘</a:t>
            </a:r>
            <a:r>
              <a:rPr lang="ko-KR" altLang="en-US" sz="2400" dirty="0" smtClean="0">
                <a:solidFill>
                  <a:srgbClr val="0070C0"/>
                </a:solidFill>
              </a:rPr>
              <a:t>대화 모드</a:t>
            </a:r>
            <a:r>
              <a:rPr lang="en-US" altLang="ko-KR" sz="2400" dirty="0" smtClean="0">
                <a:solidFill>
                  <a:srgbClr val="0070C0"/>
                </a:solidFill>
              </a:rPr>
              <a:t>’</a:t>
            </a:r>
            <a:endParaRPr lang="en-US" altLang="ko-KR" sz="2400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419" y="2127758"/>
            <a:ext cx="10477901" cy="209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1.3.1 </a:t>
            </a:r>
            <a:r>
              <a:rPr lang="ko-KR" altLang="en-US" dirty="0" smtClean="0"/>
              <a:t>산술 연산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061059" cy="23356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8200" y="4394289"/>
            <a:ext cx="60388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solidFill>
                  <a:srgbClr val="0070C0"/>
                </a:solidFill>
              </a:rPr>
              <a:t>파이썬</a:t>
            </a:r>
            <a:r>
              <a:rPr lang="ko-KR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ko-KR" sz="2400" dirty="0" smtClean="0">
                <a:solidFill>
                  <a:srgbClr val="0070C0"/>
                </a:solidFill>
              </a:rPr>
              <a:t>2 : </a:t>
            </a:r>
            <a:r>
              <a:rPr lang="ko-KR" altLang="en-US" sz="2400" dirty="0" err="1" smtClean="0">
                <a:solidFill>
                  <a:srgbClr val="0070C0"/>
                </a:solidFill>
              </a:rPr>
              <a:t>정수끼리</a:t>
            </a:r>
            <a:r>
              <a:rPr lang="ko-KR" altLang="en-US" sz="2400" dirty="0" smtClean="0">
                <a:solidFill>
                  <a:srgbClr val="0070C0"/>
                </a:solidFill>
              </a:rPr>
              <a:t> 계산한 결과는 정수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solidFill>
                  <a:srgbClr val="0070C0"/>
                </a:solidFill>
              </a:rPr>
              <a:t>파이썬</a:t>
            </a:r>
            <a:r>
              <a:rPr lang="ko-KR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ko-KR" sz="2400" dirty="0" smtClean="0">
                <a:solidFill>
                  <a:srgbClr val="0070C0"/>
                </a:solidFill>
              </a:rPr>
              <a:t>3 : </a:t>
            </a:r>
            <a:r>
              <a:rPr lang="ko-KR" altLang="en-US" sz="2400" dirty="0" smtClean="0">
                <a:solidFill>
                  <a:srgbClr val="0070C0"/>
                </a:solidFill>
              </a:rPr>
              <a:t>실수 </a:t>
            </a:r>
            <a:r>
              <a:rPr lang="en-US" altLang="ko-KR" sz="2400" dirty="0" smtClean="0">
                <a:solidFill>
                  <a:srgbClr val="0070C0"/>
                </a:solidFill>
              </a:rPr>
              <a:t>(</a:t>
            </a:r>
            <a:r>
              <a:rPr lang="ko-KR" altLang="en-US" sz="2400" dirty="0" smtClean="0">
                <a:solidFill>
                  <a:srgbClr val="0070C0"/>
                </a:solidFill>
              </a:rPr>
              <a:t>부동소수점</a:t>
            </a:r>
            <a:r>
              <a:rPr lang="en-US" altLang="ko-KR" sz="2400" dirty="0" smtClean="0">
                <a:solidFill>
                  <a:srgbClr val="0070C0"/>
                </a:solidFill>
              </a:rPr>
              <a:t>)</a:t>
            </a:r>
            <a:endParaRPr lang="en-US" altLang="ko-KR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38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1.3.2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type()</a:t>
            </a:r>
          </a:p>
          <a:p>
            <a:r>
              <a:rPr lang="ko-KR" altLang="en-US" dirty="0" err="1" smtClean="0">
                <a:solidFill>
                  <a:srgbClr val="0070C0"/>
                </a:solidFill>
              </a:rPr>
              <a:t>자료형</a:t>
            </a:r>
            <a:r>
              <a:rPr lang="en-US" altLang="ko-KR" dirty="0" smtClean="0">
                <a:solidFill>
                  <a:srgbClr val="0070C0"/>
                </a:solidFill>
              </a:rPr>
              <a:t>(data type)</a:t>
            </a:r>
            <a:r>
              <a:rPr lang="ko-KR" altLang="en-US" dirty="0" smtClean="0">
                <a:solidFill>
                  <a:srgbClr val="0070C0"/>
                </a:solidFill>
              </a:rPr>
              <a:t>과 </a:t>
            </a:r>
            <a:r>
              <a:rPr lang="en-US" altLang="ko-KR" dirty="0" smtClean="0">
                <a:solidFill>
                  <a:srgbClr val="0070C0"/>
                </a:solidFill>
              </a:rPr>
              <a:t>class </a:t>
            </a:r>
            <a:r>
              <a:rPr lang="ko-KR" altLang="en-US" dirty="0" smtClean="0">
                <a:solidFill>
                  <a:srgbClr val="0070C0"/>
                </a:solidFill>
              </a:rPr>
              <a:t>라는 말을 같은 의미로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6781"/>
            <a:ext cx="3801177" cy="189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1026</Words>
  <Application>Microsoft Office PowerPoint</Application>
  <PresentationFormat>와이드스크린</PresentationFormat>
  <Paragraphs>302</Paragraphs>
  <Slides>27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Arial Unicode MS</vt:lpstr>
      <vt:lpstr>Menlo</vt:lpstr>
      <vt:lpstr>맑은 고딕</vt:lpstr>
      <vt:lpstr>Arial</vt:lpstr>
      <vt:lpstr>Office 테마</vt:lpstr>
      <vt:lpstr>밑바닥부터 시작하는 딥러닝 -사이토 고키-  황의지</vt:lpstr>
      <vt:lpstr>들어가며</vt:lpstr>
      <vt:lpstr>CONTENTS</vt:lpstr>
      <vt:lpstr>CHAPTER 1. 헬로 파이썬</vt:lpstr>
      <vt:lpstr>1.1 파이썬이란?</vt:lpstr>
      <vt:lpstr>1.2 파이썬 설치하기</vt:lpstr>
      <vt:lpstr>1.3 파이썬 인터프리터</vt:lpstr>
      <vt:lpstr>1.3.1 산술 연산</vt:lpstr>
      <vt:lpstr>1.3.2 자료형</vt:lpstr>
      <vt:lpstr>1.3.3 변수</vt:lpstr>
      <vt:lpstr>1.3.4 리스트</vt:lpstr>
      <vt:lpstr>1.3.5 딕셔너리</vt:lpstr>
      <vt:lpstr>1.3.6 bool</vt:lpstr>
      <vt:lpstr>1.3.7 if문</vt:lpstr>
      <vt:lpstr>1.3.8 for 문</vt:lpstr>
      <vt:lpstr>1.3.9 함수</vt:lpstr>
      <vt:lpstr>1.4 파이썬 스크립트 파일</vt:lpstr>
      <vt:lpstr>1.4.2 클래스</vt:lpstr>
      <vt:lpstr>1.4.2 클래스</vt:lpstr>
      <vt:lpstr>1.5.1 넘파이 가져오기</vt:lpstr>
      <vt:lpstr>1.5.2 넘파이 배열 생성하기</vt:lpstr>
      <vt:lpstr>1.5.3 넘파이의 산술 연산</vt:lpstr>
      <vt:lpstr>1.5.4 넘파이의 N차원 배열</vt:lpstr>
      <vt:lpstr>1.5.4 넘파이의 N차원 배열</vt:lpstr>
      <vt:lpstr>1.5.5 브로드캐스트</vt:lpstr>
      <vt:lpstr>1.5.6 원소 접근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밑바닥부터 시작하는 딥러닝 -사이토 고키-  황의지</dc:title>
  <dc:creator>황의지</dc:creator>
  <cp:lastModifiedBy>황의지</cp:lastModifiedBy>
  <cp:revision>35</cp:revision>
  <dcterms:created xsi:type="dcterms:W3CDTF">2024-01-23T12:02:33Z</dcterms:created>
  <dcterms:modified xsi:type="dcterms:W3CDTF">2024-01-31T15:26:22Z</dcterms:modified>
</cp:coreProperties>
</file>