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9" r:id="rId3"/>
    <p:sldId id="261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7" r:id="rId21"/>
    <p:sldId id="304" r:id="rId22"/>
    <p:sldId id="305" r:id="rId23"/>
    <p:sldId id="306" r:id="rId24"/>
    <p:sldId id="308" r:id="rId25"/>
    <p:sldId id="309" r:id="rId26"/>
    <p:sldId id="310" r:id="rId27"/>
    <p:sldId id="311" r:id="rId28"/>
    <p:sldId id="312" r:id="rId29"/>
    <p:sldId id="315" r:id="rId30"/>
    <p:sldId id="313" r:id="rId31"/>
    <p:sldId id="314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8" r:id="rId43"/>
    <p:sldId id="326" r:id="rId44"/>
    <p:sldId id="329" r:id="rId45"/>
    <p:sldId id="327" r:id="rId46"/>
    <p:sldId id="330" r:id="rId47"/>
    <p:sldId id="332" r:id="rId48"/>
    <p:sldId id="331" r:id="rId49"/>
    <p:sldId id="333" r:id="rId50"/>
    <p:sldId id="335" r:id="rId51"/>
    <p:sldId id="334" r:id="rId52"/>
    <p:sldId id="28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79512" autoAdjust="0"/>
  </p:normalViewPr>
  <p:slideViewPr>
    <p:cSldViewPr snapToGrid="0">
      <p:cViewPr varScale="1">
        <p:scale>
          <a:sx n="59" d="100"/>
          <a:sy n="59" d="100"/>
        </p:scale>
        <p:origin x="1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A9C8-F285-4034-BCED-7AFC06A96F66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881B-D397-4B29-BA41-4510EC71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0070C0"/>
                </a:solidFill>
              </a:rPr>
              <a:t>신경망이 입력 데이터가 무엇인지 식별하는 처리 과정을 </a:t>
            </a:r>
            <a:r>
              <a:rPr lang="ko-KR" altLang="en-US" dirty="0" err="1" smtClean="0">
                <a:solidFill>
                  <a:srgbClr val="0070C0"/>
                </a:solidFill>
              </a:rPr>
              <a:t>알아볼것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0070C0"/>
                </a:solidFill>
              </a:rPr>
              <a:t>매개변수 </a:t>
            </a:r>
            <a:r>
              <a:rPr lang="ko-KR" altLang="en-US" dirty="0" err="1" smtClean="0">
                <a:solidFill>
                  <a:srgbClr val="0070C0"/>
                </a:solidFill>
              </a:rPr>
              <a:t>학습하는건</a:t>
            </a:r>
            <a:r>
              <a:rPr lang="ko-KR" altLang="en-US" dirty="0" smtClean="0">
                <a:solidFill>
                  <a:srgbClr val="0070C0"/>
                </a:solidFill>
              </a:rPr>
              <a:t> 다음 장에서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8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두번째</a:t>
            </a:r>
            <a:r>
              <a:rPr lang="en-US" altLang="ko-KR" dirty="0" smtClean="0"/>
              <a:t>(5.0)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!! </a:t>
            </a:r>
            <a:r>
              <a:rPr lang="ko-KR" altLang="en-US" dirty="0" err="1" smtClean="0"/>
              <a:t>까지임</a:t>
            </a:r>
            <a:endParaRPr lang="en-US" altLang="ko-KR" dirty="0" smtClean="0"/>
          </a:p>
          <a:p>
            <a:r>
              <a:rPr lang="ko-KR" altLang="en-US" dirty="0" smtClean="0"/>
              <a:t>그래프 </a:t>
            </a:r>
            <a:r>
              <a:rPr lang="ko-KR" altLang="en-US" dirty="0" err="1" smtClean="0"/>
              <a:t>쉐입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다른거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을 경계로 출력이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바뀌는 것을 </a:t>
            </a:r>
            <a:r>
              <a:rPr lang="ko-KR" altLang="en-US" dirty="0" err="1" smtClean="0"/>
              <a:t>알수있다</a:t>
            </a:r>
            <a:r>
              <a:rPr lang="en-US" altLang="ko-KR" dirty="0" smtClean="0"/>
              <a:t>. = </a:t>
            </a:r>
            <a:r>
              <a:rPr lang="ko-KR" altLang="en-US" dirty="0" smtClean="0"/>
              <a:t>계단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6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계단함수처럼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시그모이드란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‘s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자모양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이란거임</a:t>
            </a:r>
            <a:endParaRPr lang="de-DE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de-DE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de-D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제공하는거야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np.exp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(-x)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부분은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대한 지수 함수를 각 요소별로 계산하는 것을 의미하며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식이 배열에 대해 요소별로 계산됩니다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배열과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스칼라값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연산을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배열의 원소 각각과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스칼라값의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연산으로 바꿔 수행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더하고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나눠지는것까지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예시임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계단함수처럼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시그모이드란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‘s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자모양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이란거임</a:t>
            </a:r>
            <a:endParaRPr lang="de-DE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2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책에는 </a:t>
            </a:r>
            <a:r>
              <a:rPr lang="ko-KR" altLang="en-US" dirty="0" err="1" smtClean="0"/>
              <a:t>안나와있음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4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퍼셉트론에서는</a:t>
            </a:r>
            <a:r>
              <a:rPr lang="ko-KR" altLang="en-US" dirty="0" smtClean="0"/>
              <a:t> 뉴런 사이</a:t>
            </a:r>
            <a:r>
              <a:rPr lang="en-US" altLang="ko-KR" dirty="0" smtClean="0"/>
              <a:t>(x1</a:t>
            </a:r>
            <a:r>
              <a:rPr lang="en-US" altLang="ko-KR" baseline="0" dirty="0" smtClean="0"/>
              <a:t> … -&gt; y)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흘렀다면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신경망에서는 연속적인 실수가 흐른다는 말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입력이 중요하면 큰 값을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입력이 중요하지 않으면 작은 값을 출력한다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원래는 편향보다 크거나 </a:t>
            </a:r>
            <a:r>
              <a:rPr lang="ko-KR" altLang="en-US" dirty="0" err="1" smtClean="0"/>
              <a:t>같은거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편향의 뜻은 뉴런</a:t>
            </a:r>
            <a:r>
              <a:rPr lang="ko-KR" altLang="en-US" baseline="0" dirty="0" smtClean="0"/>
              <a:t> 활성화 제어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치우쳐 균형을 깬다</a:t>
            </a:r>
            <a:r>
              <a:rPr lang="en-US" altLang="ko-KR" baseline="0" dirty="0" smtClean="0"/>
              <a:t>.-&gt; </a:t>
            </a:r>
            <a:r>
              <a:rPr lang="ko-KR" altLang="en-US" baseline="0" dirty="0" err="1" smtClean="0"/>
              <a:t>중요한거지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5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선형 함수는 변환기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무언가 입력했을 때 </a:t>
            </a:r>
            <a:r>
              <a:rPr lang="ko-KR" altLang="en-US" b="1" dirty="0" smtClean="0"/>
              <a:t>출력이 입력의 </a:t>
            </a:r>
            <a:r>
              <a:rPr lang="ko-KR" altLang="en-US" b="1" dirty="0" err="1" smtClean="0"/>
              <a:t>상수배만큼</a:t>
            </a:r>
            <a:r>
              <a:rPr lang="ko-KR" altLang="en-US" b="1" dirty="0" smtClean="0"/>
              <a:t> 변하는 것</a:t>
            </a:r>
            <a:r>
              <a:rPr lang="en-US" altLang="ko-KR" dirty="0" smtClean="0"/>
              <a:t>!!!! a, b</a:t>
            </a:r>
            <a:r>
              <a:rPr lang="ko-KR" altLang="en-US" dirty="0" smtClean="0"/>
              <a:t>는 상수임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변수와 반대말 변하지 않는 값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 smtClean="0"/>
              <a:t>은닉층이</a:t>
            </a:r>
            <a:r>
              <a:rPr lang="ko-KR" altLang="en-US" b="1" dirty="0" smtClean="0"/>
              <a:t> 없는 네트워크가 됨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층</a:t>
            </a:r>
            <a:r>
              <a:rPr lang="ko-KR" altLang="en-US" b="1" baseline="0" dirty="0" smtClean="0"/>
              <a:t> 쌓는 의미가 없음</a:t>
            </a:r>
            <a:r>
              <a:rPr lang="en-US" altLang="ko-KR" b="1" baseline="0" dirty="0" smtClean="0"/>
              <a:t>. 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14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시그모이드랑</a:t>
            </a:r>
            <a:r>
              <a:rPr lang="ko-KR" altLang="en-US" dirty="0" smtClean="0"/>
              <a:t> 계단은 오래전부터 이용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렐루</a:t>
            </a:r>
            <a:r>
              <a:rPr lang="ko-KR" altLang="en-US" dirty="0" smtClean="0"/>
              <a:t> 최근 이용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정류는 전기회로 쪽 용어임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반파정류회로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흐름 차단하는 회로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책에서는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쓰다가 후반에선 </a:t>
            </a:r>
            <a:r>
              <a:rPr lang="ko-KR" altLang="en-US" dirty="0" err="1" smtClean="0"/>
              <a:t>렐루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8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</a:t>
            </a:r>
            <a:r>
              <a:rPr lang="ko-KR" altLang="en-US" dirty="0" err="1" smtClean="0"/>
              <a:t>차원배열은</a:t>
            </a:r>
            <a:r>
              <a:rPr lang="ko-KR" altLang="en-US" dirty="0" smtClean="0"/>
              <a:t> 원소의 개수</a:t>
            </a:r>
            <a:r>
              <a:rPr lang="en-US" altLang="ko-KR" dirty="0" smtClean="0"/>
              <a:t>~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그니까 </a:t>
            </a:r>
            <a:r>
              <a:rPr lang="ko-KR" altLang="en-US" dirty="0" err="1" smtClean="0"/>
              <a:t>튜플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="1" dirty="0" smtClean="0"/>
              <a:t>첫번째 차원의 원소의 개수</a:t>
            </a:r>
            <a:r>
              <a:rPr lang="en-US" altLang="ko-KR" b="1" dirty="0" smtClean="0"/>
              <a:t>=row</a:t>
            </a:r>
            <a:r>
              <a:rPr lang="ko-KR" altLang="en-US" b="1" dirty="0" smtClean="0"/>
              <a:t> 그리고 두번째 차원의 원소의 개수</a:t>
            </a:r>
            <a:r>
              <a:rPr lang="en-US" altLang="ko-KR" b="1" dirty="0" smtClean="0"/>
              <a:t>=col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24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1</a:t>
            </a:r>
            <a:r>
              <a:rPr lang="ko-KR" altLang="en-US" b="1" baseline="0" dirty="0" smtClean="0"/>
              <a:t>번째 차원의 </a:t>
            </a:r>
            <a:r>
              <a:rPr lang="ko-KR" altLang="en-US" b="1" baseline="0" dirty="0" err="1" smtClean="0"/>
              <a:t>원소수</a:t>
            </a:r>
            <a:r>
              <a:rPr lang="en-US" altLang="ko-KR" b="1" baseline="0" dirty="0" smtClean="0"/>
              <a:t>!!</a:t>
            </a:r>
            <a:r>
              <a:rPr lang="ko-KR" altLang="en-US" b="1" baseline="0" dirty="0" smtClean="0"/>
              <a:t>와 </a:t>
            </a:r>
            <a:r>
              <a:rPr lang="en-US" altLang="ko-KR" b="1" baseline="0" dirty="0" smtClean="0"/>
              <a:t>0</a:t>
            </a:r>
            <a:r>
              <a:rPr lang="ko-KR" altLang="en-US" b="1" baseline="0" dirty="0" smtClean="0"/>
              <a:t>번째 차원의 </a:t>
            </a:r>
            <a:r>
              <a:rPr lang="ko-KR" altLang="en-US" b="1" baseline="0" dirty="0" err="1" smtClean="0"/>
              <a:t>원소수</a:t>
            </a:r>
            <a:r>
              <a:rPr lang="en-US" altLang="ko-KR" b="1" baseline="0" dirty="0" smtClean="0"/>
              <a:t>!!</a:t>
            </a:r>
            <a:r>
              <a:rPr lang="ko-KR" altLang="en-US" b="1" baseline="0" dirty="0" smtClean="0"/>
              <a:t>가 </a:t>
            </a:r>
            <a:r>
              <a:rPr lang="ko-KR" altLang="en-US" b="1" baseline="0" dirty="0" err="1" smtClean="0"/>
              <a:t>같아야함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= col</a:t>
            </a:r>
            <a:r>
              <a:rPr lang="ko-KR" altLang="en-US" b="1" baseline="0" dirty="0" smtClean="0"/>
              <a:t>수와 </a:t>
            </a:r>
            <a:r>
              <a:rPr lang="en-US" altLang="ko-KR" b="1" baseline="0" dirty="0" smtClean="0"/>
              <a:t>row</a:t>
            </a:r>
            <a:r>
              <a:rPr lang="ko-KR" altLang="en-US" b="1" baseline="0" dirty="0" smtClean="0"/>
              <a:t>수가 같아야 함</a:t>
            </a:r>
            <a:endParaRPr lang="en-US" altLang="ko-KR" b="1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baseline="0" dirty="0" smtClean="0"/>
              <a:t>차원 </a:t>
            </a:r>
            <a:r>
              <a:rPr lang="en-US" altLang="ko-KR" b="1" baseline="0" dirty="0" smtClean="0"/>
              <a:t>index</a:t>
            </a:r>
            <a:r>
              <a:rPr lang="ko-KR" altLang="en-US" b="1" baseline="0" dirty="0" smtClean="0"/>
              <a:t>도 </a:t>
            </a:r>
            <a:r>
              <a:rPr lang="en-US" altLang="ko-KR" b="1" baseline="0" dirty="0" smtClean="0"/>
              <a:t>0</a:t>
            </a:r>
            <a:r>
              <a:rPr lang="ko-KR" altLang="en-US" b="1" baseline="0" dirty="0" smtClean="0"/>
              <a:t>부터 시작함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93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내적 </a:t>
            </a:r>
            <a:r>
              <a:rPr lang="en-US" altLang="ko-KR" b="0" dirty="0" smtClean="0"/>
              <a:t>do</a:t>
            </a:r>
            <a:r>
              <a:rPr lang="en-US" altLang="ko-KR" b="0" baseline="0" dirty="0" smtClean="0"/>
              <a:t>t product scalar product (vs </a:t>
            </a:r>
            <a:r>
              <a:rPr lang="en-US" altLang="ko-KR" b="0" baseline="0" dirty="0" err="1" smtClean="0"/>
              <a:t>matmul</a:t>
            </a:r>
            <a:r>
              <a:rPr lang="en-US" altLang="ko-KR" b="0" baseline="0" dirty="0" smtClean="0"/>
              <a:t>() https://jlog1016.tistory.com/80)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선형대수학에서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(scalar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scalar product)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dot product)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유클리드 공간의 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벡터로부터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실수 스칼라를 얻는 연산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https://jimmy-ai.tistory.com/75 </a:t>
            </a:r>
            <a:r>
              <a:rPr lang="ko-KR" altLang="en-US" b="0" baseline="0" dirty="0" err="1" smtClean="0"/>
              <a:t>내적연산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6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가중치 갖는 층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뿐이라서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94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aligned </a:t>
            </a:r>
            <a:r>
              <a:rPr lang="ko-KR" altLang="en-US" b="1" dirty="0" smtClean="0"/>
              <a:t>정렬되다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목표 </a:t>
            </a:r>
            <a:r>
              <a:rPr lang="ko-KR" altLang="en-US" b="0" dirty="0" err="1" smtClean="0"/>
              <a:t>일치때도</a:t>
            </a:r>
            <a:r>
              <a:rPr lang="en-US" altLang="ko-KR" b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shape : </a:t>
            </a:r>
            <a:r>
              <a:rPr lang="ko-KR" altLang="en-US" b="1" dirty="0" smtClean="0"/>
              <a:t>대응하는 차원의 </a:t>
            </a:r>
            <a:r>
              <a:rPr lang="ko-KR" altLang="en-US" b="1" dirty="0" err="1" smtClean="0"/>
              <a:t>원소수</a:t>
            </a:r>
            <a:r>
              <a:rPr lang="en-US" altLang="ko-KR" b="1" dirty="0" smtClean="0"/>
              <a:t>!!!!</a:t>
            </a:r>
            <a:r>
              <a:rPr lang="ko-KR" altLang="en-US" b="1" dirty="0" smtClean="0"/>
              <a:t>가 </a:t>
            </a:r>
            <a:r>
              <a:rPr lang="ko-KR" altLang="en-US" b="1" dirty="0" err="1" smtClean="0"/>
              <a:t>같아야함</a:t>
            </a:r>
            <a:r>
              <a:rPr lang="ko-KR" altLang="en-US" b="1" dirty="0" smtClean="0"/>
              <a:t>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앞 사진</a:t>
            </a:r>
            <a:r>
              <a:rPr lang="en-US" altLang="ko-KR" b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24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82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X dim1, Y dim1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25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 smtClean="0"/>
              <a:t>입력층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개</a:t>
            </a:r>
            <a:r>
              <a:rPr lang="en-US" altLang="ko-KR" b="0" baseline="0" dirty="0" smtClean="0"/>
              <a:t> / 1</a:t>
            </a:r>
            <a:r>
              <a:rPr lang="ko-KR" altLang="en-US" b="0" baseline="0" dirty="0" err="1" smtClean="0"/>
              <a:t>은닉층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3</a:t>
            </a:r>
            <a:r>
              <a:rPr lang="ko-KR" altLang="en-US" b="0" baseline="0" dirty="0" err="1" smtClean="0"/>
              <a:t>개뉴런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/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2</a:t>
            </a:r>
            <a:r>
              <a:rPr lang="ko-KR" altLang="en-US" b="0" baseline="0" dirty="0" err="1" smtClean="0"/>
              <a:t>은닉층</a:t>
            </a:r>
            <a:r>
              <a:rPr lang="en-US" altLang="ko-KR" b="0" baseline="0" dirty="0" smtClean="0"/>
              <a:t>2</a:t>
            </a:r>
            <a:r>
              <a:rPr lang="ko-KR" altLang="en-US" b="0" baseline="0" dirty="0" err="1" smtClean="0"/>
              <a:t>개뉴런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/</a:t>
            </a:r>
            <a:r>
              <a:rPr lang="ko-KR" altLang="en-US" b="0" baseline="0" dirty="0" smtClean="0"/>
              <a:t> </a:t>
            </a:r>
            <a:r>
              <a:rPr lang="ko-KR" altLang="en-US" b="0" baseline="0" dirty="0" err="1" smtClean="0"/>
              <a:t>출력층</a:t>
            </a:r>
            <a:r>
              <a:rPr lang="en-US" altLang="ko-KR" b="0" baseline="0" dirty="0" smtClean="0"/>
              <a:t>2</a:t>
            </a:r>
            <a:r>
              <a:rPr lang="ko-KR" altLang="en-US" b="0" baseline="0" dirty="0" err="1" smtClean="0"/>
              <a:t>개뉴런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49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X dim1, Y dim1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51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 smtClean="0"/>
              <a:t>입력층에서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층으로의 신호 전달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b</a:t>
            </a:r>
            <a:r>
              <a:rPr lang="ko-KR" altLang="en-US" sz="1200" dirty="0" smtClean="0"/>
              <a:t>는 앞 층 편향 뉴런 하나라 생략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식 간소화 한 것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23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1</a:t>
            </a:r>
            <a:r>
              <a:rPr lang="ko-KR" altLang="en-US" b="0" dirty="0" smtClean="0"/>
              <a:t>층에서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층으로의 신호전달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z1</a:t>
            </a:r>
            <a:r>
              <a:rPr lang="ko-KR" altLang="en-US" b="0" dirty="0" smtClean="0"/>
              <a:t>이 입력으로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34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2</a:t>
            </a:r>
            <a:r>
              <a:rPr lang="ko-KR" altLang="en-US" b="0" dirty="0" smtClean="0"/>
              <a:t>층에서 </a:t>
            </a:r>
            <a:r>
              <a:rPr lang="ko-KR" altLang="en-US" b="0" dirty="0" err="1" smtClean="0"/>
              <a:t>출력층</a:t>
            </a:r>
            <a:r>
              <a:rPr lang="en-US" altLang="ko-KR" b="0" dirty="0" smtClean="0"/>
              <a:t>(3</a:t>
            </a:r>
            <a:r>
              <a:rPr lang="ko-KR" altLang="en-US" b="0" dirty="0" smtClean="0"/>
              <a:t>층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으로의 신호전달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시그마로 표시해서 </a:t>
            </a:r>
            <a:r>
              <a:rPr lang="ko-KR" altLang="en-US" b="0" dirty="0" err="1" smtClean="0"/>
              <a:t>은닉층의</a:t>
            </a:r>
            <a:r>
              <a:rPr lang="ko-KR" altLang="en-US" b="0" dirty="0" smtClean="0"/>
              <a:t> 활성화와 다름을 명시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en-US" altLang="ko-KR" b="0" baseline="0" dirty="0" err="1" smtClean="0"/>
              <a:t>idenetitiyfun</a:t>
            </a:r>
            <a:r>
              <a:rPr lang="ko-KR" altLang="en-US" b="0" baseline="0" dirty="0" smtClean="0"/>
              <a:t>사실 굳이 정의할 필요 없는데 그냥 전이랑 </a:t>
            </a:r>
            <a:r>
              <a:rPr lang="ko-KR" altLang="en-US" b="0" baseline="0" dirty="0" err="1" smtClean="0"/>
              <a:t>통일할라고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 smtClean="0"/>
              <a:t>활성화함수</a:t>
            </a:r>
            <a:r>
              <a:rPr lang="ko-KR" altLang="en-US" b="0" dirty="0" smtClean="0"/>
              <a:t> 다음에 다시 설명한다는데 나오는지 봐</a:t>
            </a:r>
            <a:r>
              <a:rPr lang="en-US" altLang="ko-KR" b="0" dirty="0" smtClean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41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0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순방향</a:t>
            </a:r>
            <a:r>
              <a:rPr lang="en-US" altLang="ko-KR" b="0" dirty="0" smtClean="0"/>
              <a:t>!! </a:t>
            </a:r>
            <a:r>
              <a:rPr lang="ko-KR" altLang="en-US" b="1" dirty="0" smtClean="0"/>
              <a:t>입력</a:t>
            </a:r>
            <a:r>
              <a:rPr lang="en-US" altLang="ko-KR" b="1" dirty="0" smtClean="0"/>
              <a:t>-&gt;</a:t>
            </a:r>
            <a:r>
              <a:rPr lang="ko-KR" altLang="en-US" b="1" dirty="0" err="1" smtClean="0"/>
              <a:t>출력방향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5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가중치가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이고 입력이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뉴런</a:t>
            </a:r>
            <a:endParaRPr lang="en-US" altLang="ko-KR" dirty="0" smtClean="0"/>
          </a:p>
          <a:p>
            <a:r>
              <a:rPr lang="ko-KR" altLang="en-US" dirty="0" smtClean="0"/>
              <a:t>즉 각 신호에 가중치를 곱한 후 다음 뉴런에 전달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다음 뉴런에서는 이 값들 합해서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넘으면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</a:t>
            </a:r>
          </a:p>
          <a:p>
            <a:r>
              <a:rPr lang="ko-KR" altLang="en-US" dirty="0" err="1" smtClean="0"/>
              <a:t>조건분기의</a:t>
            </a:r>
            <a:r>
              <a:rPr lang="ko-KR" altLang="en-US" dirty="0" smtClean="0"/>
              <a:t> 동작</a:t>
            </a:r>
            <a:r>
              <a:rPr lang="en-US" altLang="ko-KR" dirty="0" smtClean="0"/>
              <a:t>(0</a:t>
            </a:r>
            <a:r>
              <a:rPr lang="ko-KR" altLang="en-US" dirty="0" smtClean="0"/>
              <a:t>넘으면</a:t>
            </a:r>
            <a:r>
              <a:rPr lang="en-US" altLang="ko-KR" dirty="0" smtClean="0"/>
              <a:t>1/</a:t>
            </a:r>
            <a:r>
              <a:rPr lang="ko-KR" altLang="en-US" dirty="0" smtClean="0"/>
              <a:t>아니면</a:t>
            </a:r>
            <a:r>
              <a:rPr lang="en-US" altLang="ko-KR" dirty="0" smtClean="0"/>
              <a:t>0)</a:t>
            </a:r>
            <a:r>
              <a:rPr lang="ko-KR" altLang="en-US" dirty="0" smtClean="0"/>
              <a:t>을 하나의 함수로 나타낼 수 있음</a:t>
            </a:r>
            <a:r>
              <a:rPr lang="en-US" altLang="ko-KR" dirty="0" smtClean="0"/>
              <a:t>. h(x)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79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순방향</a:t>
            </a:r>
            <a:r>
              <a:rPr lang="en-US" altLang="ko-KR" b="0" dirty="0" smtClean="0"/>
              <a:t>!! </a:t>
            </a:r>
            <a:r>
              <a:rPr lang="ko-KR" altLang="en-US" b="1" dirty="0" smtClean="0"/>
              <a:t>입력</a:t>
            </a:r>
            <a:r>
              <a:rPr lang="en-US" altLang="ko-KR" b="1" dirty="0" smtClean="0"/>
              <a:t>-&gt;</a:t>
            </a:r>
            <a:r>
              <a:rPr lang="ko-KR" altLang="en-US" b="1" dirty="0" err="1" smtClean="0"/>
              <a:t>출력방향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92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회귀 </a:t>
            </a:r>
            <a:r>
              <a:rPr lang="en-US" altLang="ko-KR" b="0" dirty="0" smtClean="0"/>
              <a:t>– </a:t>
            </a:r>
            <a:r>
              <a:rPr lang="ko-KR" altLang="en-US" b="0" dirty="0" err="1" smtClean="0"/>
              <a:t>우생학자</a:t>
            </a:r>
            <a:r>
              <a:rPr lang="ko-KR" altLang="en-US" b="0" dirty="0" smtClean="0"/>
              <a:t> 프랜시스 </a:t>
            </a:r>
            <a:r>
              <a:rPr lang="ko-KR" altLang="en-US" b="0" dirty="0" err="1" smtClean="0"/>
              <a:t>골턴경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자식</a:t>
            </a:r>
            <a:r>
              <a:rPr lang="en-US" altLang="ko-KR" b="0" baseline="0" dirty="0" smtClean="0"/>
              <a:t>-</a:t>
            </a:r>
            <a:r>
              <a:rPr lang="ko-KR" altLang="en-US" b="0" baseline="0" dirty="0" err="1" smtClean="0"/>
              <a:t>부모키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평균으로 회귀하는 것을 발견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둘 사이에 선형관계가 있어서 예측이 가능하고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그 결과값은 연속적인 수치이다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56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모든 입력 신호로부터 화살표 받고 있음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출력 층의 각 뉴런이 모든 입력 신호에서 영향 받음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691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인터프리터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정의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앞으로 쓸 수 있도록 함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배열의 문자열 표현에서는 콤마 대신 공백으로 원소들이 구분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아마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문제아닐까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..?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노트북파일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확인해보기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5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a1=100</a:t>
            </a:r>
            <a:r>
              <a:rPr lang="ko-KR" altLang="en-US" b="0" dirty="0" smtClean="0"/>
              <a:t>이면 </a:t>
            </a:r>
            <a:r>
              <a:rPr lang="en-US" altLang="ko-KR" b="0" dirty="0" err="1" smtClean="0"/>
              <a:t>exp</a:t>
            </a:r>
            <a:r>
              <a:rPr lang="en-US" altLang="ko-KR" b="0" dirty="0" smtClean="0"/>
              <a:t>(100)=</a:t>
            </a:r>
            <a:r>
              <a:rPr lang="en-US" altLang="ko-KR" b="0" baseline="0" dirty="0" smtClean="0"/>
              <a:t>0</a:t>
            </a:r>
            <a:r>
              <a:rPr lang="ko-KR" altLang="en-US" b="0" baseline="0" dirty="0" smtClean="0"/>
              <a:t>이 </a:t>
            </a:r>
            <a:r>
              <a:rPr lang="en-US" altLang="ko-KR" b="0" baseline="0" dirty="0" smtClean="0"/>
              <a:t>40</a:t>
            </a:r>
            <a:r>
              <a:rPr lang="ko-KR" altLang="en-US" b="0" baseline="0" dirty="0" smtClean="0"/>
              <a:t>개가 넘고</a:t>
            </a:r>
            <a:r>
              <a:rPr lang="en-US" altLang="ko-KR" b="0" baseline="0" dirty="0" smtClean="0"/>
              <a:t>, </a:t>
            </a:r>
            <a:r>
              <a:rPr lang="en-US" altLang="ko-KR" b="0" dirty="0" smtClean="0"/>
              <a:t>e^1000 </a:t>
            </a:r>
            <a:r>
              <a:rPr lang="ko-KR" altLang="en-US" b="0" dirty="0" smtClean="0"/>
              <a:t>은 무한대임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자연로그는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밑으로 하는 로그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overflow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에러, </a:t>
            </a:r>
            <a:r>
              <a:rPr lang="en-US" altLang="ko-KR" b="0" baseline="0" dirty="0" smtClean="0"/>
              <a:t>NAN : not a number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21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56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단조 증가 </a:t>
            </a:r>
            <a:r>
              <a:rPr lang="en-US" altLang="ko-KR" b="0" dirty="0" smtClean="0"/>
              <a:t>: a &lt;= b -&gt; f(a) &lt;= f(b)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어차피 출력이 가장 큰 뉴런 해당 클래스만 인식하고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소프트맥스</a:t>
            </a:r>
            <a:r>
              <a:rPr lang="ko-KR" altLang="en-US" b="0" dirty="0" smtClean="0"/>
              <a:t> 취해도 그 뉴런의 위치는 같음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722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단조 증가 </a:t>
            </a:r>
            <a:r>
              <a:rPr lang="en-US" altLang="ko-KR" b="0" dirty="0" smtClean="0"/>
              <a:t>: a &lt;= b -&gt; f(a) &lt;= f(b)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어차피 출력 가장 큰 뉴런 해당 클래스만 인식하고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소프트맥스</a:t>
            </a:r>
            <a:r>
              <a:rPr lang="ko-KR" altLang="en-US" b="0" dirty="0" smtClean="0"/>
              <a:t> 취해도 그 뉴런의 위치는 같음</a:t>
            </a:r>
            <a:r>
              <a:rPr lang="en-US" altLang="ko-KR" b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83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기계학습 </a:t>
            </a:r>
            <a:r>
              <a:rPr lang="ko-KR" altLang="en-US" b="0" dirty="0" err="1" smtClean="0"/>
              <a:t>두단계</a:t>
            </a:r>
            <a:r>
              <a:rPr lang="ko-KR" altLang="en-US" b="0" dirty="0" smtClean="0"/>
              <a:t> 거쳐 문제 해결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학습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추론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06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훈련이미지로 모델 학습하고 시험 이미지로 학습한 모델이 얼마나 정확히 분류하는지 봄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1</a:t>
            </a:r>
            <a:r>
              <a:rPr lang="ko-KR" altLang="en-US" b="0" dirty="0" smtClean="0"/>
              <a:t>채널은 흑백이란 뜻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책에서 제공하는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스크립트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7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가중치 곱해진 입력 신호와 편향의 총합 계산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활성화 함수</a:t>
            </a:r>
            <a:r>
              <a:rPr lang="en-US" altLang="ko-KR" dirty="0" smtClean="0"/>
              <a:t>h()</a:t>
            </a:r>
            <a:r>
              <a:rPr lang="ko-KR" altLang="en-US" dirty="0" smtClean="0"/>
              <a:t>에 입력해 결과 냄 </a:t>
            </a:r>
            <a:r>
              <a:rPr lang="en-US" altLang="ko-KR" dirty="0" smtClean="0"/>
              <a:t>y</a:t>
            </a:r>
          </a:p>
          <a:p>
            <a:r>
              <a:rPr lang="ko-KR" altLang="en-US" dirty="0" smtClean="0"/>
              <a:t>원래는 하나의 뉴런만 그리는게 맞는데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동작을 더 명확히 드러내고자 하면 활성화처리과정 명시할</a:t>
            </a:r>
            <a:r>
              <a:rPr lang="ko-KR" altLang="en-US" baseline="0" dirty="0" smtClean="0"/>
              <a:t> 수 있음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a </a:t>
            </a:r>
            <a:r>
              <a:rPr lang="ko-KR" altLang="en-US" baseline="0" dirty="0" smtClean="0"/>
              <a:t>입력신호총합</a:t>
            </a:r>
            <a:endParaRPr lang="en-US" altLang="ko-KR" baseline="0" dirty="0" smtClean="0"/>
          </a:p>
          <a:p>
            <a:r>
              <a:rPr lang="ko-KR" altLang="en-US" baseline="0" dirty="0" smtClean="0"/>
              <a:t>활성화함수가 </a:t>
            </a:r>
            <a:r>
              <a:rPr lang="ko-KR" altLang="en-US" baseline="0" dirty="0" err="1" smtClean="0"/>
              <a:t>퍼셉트론에서</a:t>
            </a:r>
            <a:r>
              <a:rPr lang="ko-KR" altLang="en-US" baseline="0" dirty="0" smtClean="0"/>
              <a:t> 신경망으로 가기 위한 길잡이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19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b="0" dirty="0" smtClean="0"/>
              <a:t>https://korbillgates.tistory.com/173 </a:t>
            </a:r>
            <a:r>
              <a:rPr lang="ko-KR" altLang="en-US" b="0" dirty="0" smtClean="0"/>
              <a:t>피클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프로그램 돌릴 때마다 </a:t>
            </a:r>
            <a:r>
              <a:rPr lang="ko-KR" altLang="en-US" b="0" dirty="0" err="1" smtClean="0"/>
              <a:t>파싱해서</a:t>
            </a:r>
            <a:r>
              <a:rPr lang="ko-KR" altLang="en-US" b="0" dirty="0" smtClean="0"/>
              <a:t> 필요한 부분 빼내면 비효율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미리 </a:t>
            </a:r>
            <a:r>
              <a:rPr lang="ko-KR" altLang="en-US" b="0" baseline="0" dirty="0" err="1" smtClean="0"/>
              <a:t>저장해두기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파싱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웹페이지에서 원하는 데이터를 추출하여 가공하기 쉬운 상태로 바꾸는 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파싱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문서의 내용을 *토큰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분석하고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문법적 의미와 구조를 반영한 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파스트리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(parse tree)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생성하는 과정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62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b="0" dirty="0" smtClean="0"/>
              <a:t>https://korbillgates.tistory.com/173 </a:t>
            </a:r>
            <a:r>
              <a:rPr lang="ko-KR" altLang="en-US" b="0" dirty="0" smtClean="0"/>
              <a:t>피클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프로그램 돌릴 때마다 </a:t>
            </a:r>
            <a:r>
              <a:rPr lang="ko-KR" altLang="en-US" b="0" dirty="0" err="1" smtClean="0"/>
              <a:t>파싱해서</a:t>
            </a:r>
            <a:r>
              <a:rPr lang="ko-KR" altLang="en-US" b="0" dirty="0" smtClean="0"/>
              <a:t> 필요한 부분 빼내면 비효율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미리 </a:t>
            </a:r>
            <a:r>
              <a:rPr lang="ko-KR" altLang="en-US" b="0" baseline="0" dirty="0" err="1" smtClean="0"/>
              <a:t>저장해두기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파싱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웹페이지에서 원하는 데이터를 추출하여 가공하기 쉬운 상태로 바꾸는 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파싱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문서의 내용을 *토큰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분석하고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문법적 의미와 구조를 반영한 *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파스트리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(parse tree)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생성하는 과정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78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코드에서 </a:t>
            </a:r>
            <a:r>
              <a:rPr lang="en-US" altLang="ko-KR" dirty="0" smtClean="0"/>
              <a:t>\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줄로 나눠진 코드를 한 줄로 인식하도록 하는 역할을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x_train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훈련 이미지로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형상은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(60000, 784)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60000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열로 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훈련 이미지가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 있기 때문이고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784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MNIST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데이터의 크기가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 x 28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한 장씩의 이미지 데이터가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flatten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저장되어 있는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x_train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훈련 이미지로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형상은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(60000, 784)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60000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열로 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훈련 이미지가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 있기 때문이고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784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MNIST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데이터의 크기가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 x 28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행에 한 장씩의 이미지 데이터가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flatten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 저장되어 있는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https://velog.io/@jhdai_ly/%EB%94%A5%EB%9F%AC%EB%8B%9DDL%EC%8B%A0%EA%B2%BD%EB%A7%9D4-MNIST-%EC%86%90-%EA%B8%80%EC%94%A8-%EC%9D%B8%EC%8B%9D-MNIST-%EB%8D%B0%EC%9D%B4%ED%84%B0-%EC%8B%A0%EA%B2%BD%EB%A7%9D%EC%9D%98-%EC%B6%94%EB%A1%A0-%EC%B2%98%EB%A6%AC-%EB%B0%B0%EC%B9%98-%EC%B2%98%EB%A6%AC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998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58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픽셀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(0~255)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test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데이터만 가져옴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되어있는거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가져왔네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전에랑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다름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책에서 제공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가중치와 편향 매개변수가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변수로 저장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변수에는 적절한 매개변수가 저장되어 있어서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통해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입력받으면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매개변수를 통해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순전파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신경망을 작동시키는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predict()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코드에서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a1=np.dot(x, w1)+b1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신호가 첫번째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이동하며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연산으로 가중치 합을 계산합니다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z1=sigmoid(a1)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코드에서는 활성화 함수를 적용하여 다음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신호를 보낼 준비를 끝냅니다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계속 신호를 보내는 과정을 이어가고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함수까지 적용하고 나면 이 결과를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출력하게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 기법 많음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중심으로 데이터분포하도록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확산 범위 제한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백색화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상관관계를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63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474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분류를 잘했는지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count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얻고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생성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과정에서는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소프트맥스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통과하게되고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레이블의 확률을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배열로 변환합니다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[0.1, 0.3, 0.2, ..., 0.04]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반환됩니다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 이 배열에서 값이 가장 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확률이 가장 높은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원소의 인덱스를 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바로 예측 결과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책에선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퍼까지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끌어올린다함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286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레이블 데이터에 해당하는 값을 무시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6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데이터 읽는 횟수 줄어서 효율 빠름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319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데이터 읽는 횟수 줄어서 효율 빠름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가중치 곱해진 입력 신호와 편향의 총합 계산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활성화 함수</a:t>
            </a:r>
            <a:r>
              <a:rPr lang="en-US" altLang="ko-KR" dirty="0" smtClean="0"/>
              <a:t>h()</a:t>
            </a:r>
            <a:r>
              <a:rPr lang="ko-KR" altLang="en-US" dirty="0" smtClean="0"/>
              <a:t>에 입력해 결과 냄 </a:t>
            </a:r>
            <a:r>
              <a:rPr lang="en-US" altLang="ko-KR" dirty="0" smtClean="0"/>
              <a:t>y</a:t>
            </a:r>
          </a:p>
          <a:p>
            <a:r>
              <a:rPr lang="ko-KR" altLang="en-US" dirty="0" smtClean="0"/>
              <a:t>원래는 하나의 뉴런만 그리는게 맞는데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동작을 더 명확히 드러내고자 하면 활성화처리과정 명시할</a:t>
            </a:r>
            <a:r>
              <a:rPr lang="ko-KR" altLang="en-US" baseline="0" dirty="0" smtClean="0"/>
              <a:t> 수 있음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a </a:t>
            </a:r>
            <a:r>
              <a:rPr lang="ko-KR" altLang="en-US" baseline="0" dirty="0" smtClean="0"/>
              <a:t>입력신호총합</a:t>
            </a:r>
            <a:endParaRPr lang="en-US" altLang="ko-KR" baseline="0" dirty="0" smtClean="0"/>
          </a:p>
          <a:p>
            <a:r>
              <a:rPr lang="ko-KR" altLang="en-US" baseline="0" dirty="0" smtClean="0"/>
              <a:t>활성화함수가 </a:t>
            </a:r>
            <a:r>
              <a:rPr lang="ko-KR" altLang="en-US" baseline="0" dirty="0" err="1" smtClean="0"/>
              <a:t>퍼셉트론에서</a:t>
            </a:r>
            <a:r>
              <a:rPr lang="ko-KR" altLang="en-US" baseline="0" dirty="0" smtClean="0"/>
              <a:t> 신경망으로 가기 위한 길잡이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795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inputoutput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데이터 읽는 횟수 줄어서 효율 빠름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066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2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e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자연상수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2.7182…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9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&gt;0 -&gt; 1, or 0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오류는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대한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(`if x &gt; 0`)</a:t>
            </a:r>
            <a:r>
              <a:rPr lang="ko-KR" altLang="en-US" dirty="0" smtClean="0"/>
              <a:t>을 사용할 때 발생합니다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배열은 스칼라가 아니라 여러 개의 요소를 가지고 있기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조건문에서</a:t>
            </a:r>
            <a:r>
              <a:rPr lang="ko-KR" altLang="en-US" dirty="0" smtClean="0"/>
              <a:t> 어떤 기준으로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거짓을 판단해야 할지 모호한 상황이 발생합니다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좀 더 구체적으로 설명하면</a:t>
            </a:r>
            <a:r>
              <a:rPr lang="en-US" altLang="ko-KR" dirty="0" smtClean="0"/>
              <a:t>, `x &gt; 0`</a:t>
            </a:r>
            <a:r>
              <a:rPr lang="ko-KR" altLang="en-US" dirty="0" smtClean="0"/>
              <a:t>는 각 배열 요소에 대해 비교를 수행하고 해당 요소의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여부를 담은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배열을 반환합니다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 배열 전체에 대해 단일한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값을 만들지 않고 각 요소에 대한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여부를 따로따로 확인해야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 때문에 명시적으로 어떤 기준으로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거짓을 판단할지 지정해주어야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문제를 해결하기 위해서는 </a:t>
            </a:r>
            <a:r>
              <a:rPr lang="en-US" altLang="ko-KR" dirty="0" smtClean="0"/>
              <a:t>`</a:t>
            </a:r>
            <a:r>
              <a:rPr lang="en-US" altLang="ko-KR" dirty="0" err="1" smtClean="0"/>
              <a:t>np.any</a:t>
            </a:r>
            <a:r>
              <a:rPr lang="en-US" altLang="ko-KR" dirty="0" smtClean="0"/>
              <a:t>()`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`</a:t>
            </a:r>
            <a:r>
              <a:rPr lang="en-US" altLang="ko-KR" dirty="0" err="1" smtClean="0"/>
              <a:t>np.all</a:t>
            </a:r>
            <a:r>
              <a:rPr lang="en-US" altLang="ko-KR" dirty="0" smtClean="0"/>
              <a:t>()`</a:t>
            </a:r>
            <a:r>
              <a:rPr lang="ko-KR" altLang="en-US" dirty="0" smtClean="0"/>
              <a:t>과 같은 함수를 사용하여 배열 전체에 대한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여부를 얻을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아래는 수정된 코드의 예시입니다</a:t>
            </a:r>
            <a:r>
              <a:rPr lang="en-US" altLang="ko-KR" dirty="0" smtClean="0"/>
              <a:t>:</a:t>
            </a:r>
          </a:p>
          <a:p>
            <a:r>
              <a:rPr lang="ko-KR" altLang="en-US" dirty="0" err="1" smtClean="0"/>
              <a:t>마크다운</a:t>
            </a:r>
            <a:r>
              <a:rPr lang="ko-KR" altLang="en-US" dirty="0" smtClean="0"/>
              <a:t> 참고</a:t>
            </a:r>
            <a:r>
              <a:rPr lang="en-US" altLang="ko-KR" dirty="0" smtClean="0"/>
              <a:t>!!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트릭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을 쓴다</a:t>
            </a:r>
            <a:r>
              <a:rPr lang="en-US" altLang="ko-KR" dirty="0" smtClean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https://jimmy-ai.tistory.com/218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 smtClean="0"/>
              <a:t>bool</a:t>
            </a:r>
            <a:r>
              <a:rPr lang="ko-KR" altLang="en-US" dirty="0" smtClean="0"/>
              <a:t>배열은 </a:t>
            </a:r>
            <a:r>
              <a:rPr lang="ko-KR" altLang="en-US" dirty="0" err="1" smtClean="0"/>
              <a:t>불린자료형임</a:t>
            </a:r>
            <a:endParaRPr lang="en-US" altLang="ko-KR" dirty="0" smtClean="0"/>
          </a:p>
          <a:p>
            <a:r>
              <a:rPr lang="en-US" altLang="ko-KR" dirty="0" smtClean="0"/>
              <a:t>https://numpy.org/devdocs/release/1.20.0-notes.html#deprecations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45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6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989A-42F5-48C8-9D6A-B75CB184FD4B}" type="datetimeFigureOut">
              <a:rPr lang="ko-KR" altLang="en-US" smtClean="0"/>
              <a:t>2024-02-03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release/1.20.0-notes.html#depreca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 smtClean="0"/>
              <a:t>밑바닥부터 시작하는 </a:t>
            </a:r>
            <a:r>
              <a:rPr lang="ko-KR" altLang="en-US" sz="5300" b="1" dirty="0" err="1" smtClean="0"/>
              <a:t>딥러닝</a:t>
            </a:r>
            <a:r>
              <a:rPr lang="en-US" altLang="ko-KR" sz="5300" b="1" dirty="0" smtClean="0"/>
              <a:t/>
            </a:r>
            <a:br>
              <a:rPr lang="en-US" altLang="ko-KR" sz="5300" b="1" dirty="0" smtClean="0"/>
            </a:br>
            <a:r>
              <a:rPr lang="en-US" altLang="ko-KR" sz="5300" b="1" dirty="0" smtClean="0"/>
              <a:t>-</a:t>
            </a:r>
            <a:r>
              <a:rPr lang="ko-KR" altLang="en-US" sz="5300" dirty="0" smtClean="0"/>
              <a:t>사이토 </a:t>
            </a:r>
            <a:r>
              <a:rPr lang="ko-KR" altLang="en-US" sz="5300" dirty="0" err="1" smtClean="0"/>
              <a:t>고키</a:t>
            </a:r>
            <a:r>
              <a:rPr lang="en-US" altLang="ko-KR" sz="5300" dirty="0" smtClean="0"/>
              <a:t>-</a:t>
            </a:r>
            <a:br>
              <a:rPr lang="en-US" altLang="ko-KR" sz="53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황의지</a:t>
            </a:r>
            <a:endParaRPr lang="ko-KR" altLang="en-US" sz="4000" dirty="0"/>
          </a:p>
        </p:txBody>
      </p:sp>
      <p:pic>
        <p:nvPicPr>
          <p:cNvPr id="1026" name="Picture 2" descr="https://github.com/WegraLee/deep-learning-from-scratch/raw/master/cover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24961"/>
            <a:ext cx="4305299" cy="60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3.2.2 </a:t>
            </a:r>
            <a:r>
              <a:rPr lang="ko-KR" altLang="en-US" dirty="0" smtClean="0">
                <a:solidFill>
                  <a:srgbClr val="FF0000"/>
                </a:solidFill>
              </a:rPr>
              <a:t>계단 함수 구현하기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numpy.org/devdocs/release/1.20.0-notes.html#deprecations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09285"/>
            <a:ext cx="5657276" cy="12474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91683"/>
            <a:ext cx="5662478" cy="1637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489" y="2328532"/>
            <a:ext cx="3452553" cy="4327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04780" y="3295081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3.2.3 </a:t>
            </a:r>
            <a:r>
              <a:rPr lang="ko-KR" altLang="en-US" dirty="0" smtClean="0">
                <a:solidFill>
                  <a:srgbClr val="FF0000"/>
                </a:solidFill>
              </a:rPr>
              <a:t>계단 함수의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그래프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matplotlib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874"/>
            <a:ext cx="4185686" cy="28875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302" y="2254103"/>
            <a:ext cx="7946698" cy="36636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50100" y="2406041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5302" y="5492492"/>
            <a:ext cx="610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-6                               6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3.2.4 </a:t>
            </a:r>
            <a:r>
              <a:rPr lang="ko-KR" altLang="en-US" dirty="0" err="1" smtClean="0">
                <a:solidFill>
                  <a:srgbClr val="FF0000"/>
                </a:solidFill>
              </a:rPr>
              <a:t>시그모이드</a:t>
            </a:r>
            <a:r>
              <a:rPr lang="ko-KR" altLang="en-US" dirty="0" smtClean="0">
                <a:solidFill>
                  <a:srgbClr val="FF0000"/>
                </a:solidFill>
              </a:rPr>
              <a:t> 함수 구현하기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x</a:t>
            </a:r>
            <a:r>
              <a:rPr lang="ko-KR" altLang="en-US" sz="2400" dirty="0" smtClean="0"/>
              <a:t>가 </a:t>
            </a:r>
            <a:r>
              <a:rPr lang="ko-KR" altLang="en-US" sz="2400" dirty="0" err="1" smtClean="0"/>
              <a:t>넘파이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배열이어도</a:t>
            </a:r>
            <a:r>
              <a:rPr lang="ko-KR" altLang="en-US" sz="2400" dirty="0" smtClean="0"/>
              <a:t> 올바른 결과가 나옴 </a:t>
            </a:r>
            <a:r>
              <a:rPr lang="en-US" altLang="ko-KR" sz="2400" dirty="0" smtClean="0"/>
              <a:t>&lt;-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브로드캐스트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endParaRPr lang="en-US" altLang="ko-KR" sz="2000" dirty="0"/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171021"/>
            <a:ext cx="71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array([ 0.26894142</a:t>
            </a:r>
            <a:r>
              <a:rPr lang="en-US" altLang="ko-KR" b="1" dirty="0">
                <a:solidFill>
                  <a:srgbClr val="FF0000"/>
                </a:solidFill>
              </a:rPr>
              <a:t>, 0.73105858, 0.88079708])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7706"/>
            <a:ext cx="3750453" cy="7422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44921"/>
            <a:ext cx="4541012" cy="14758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733" y="2867706"/>
            <a:ext cx="4747127" cy="26562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90168" y="4241318"/>
            <a:ext cx="741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array</a:t>
            </a:r>
            <a:r>
              <a:rPr lang="en-US" altLang="ko-KR" b="1" dirty="0" smtClean="0">
                <a:solidFill>
                  <a:srgbClr val="FF0000"/>
                </a:solidFill>
              </a:rPr>
              <a:t>([ 2</a:t>
            </a:r>
            <a:r>
              <a:rPr lang="en-US" altLang="ko-KR" b="1" dirty="0">
                <a:solidFill>
                  <a:srgbClr val="FF0000"/>
                </a:solidFill>
              </a:rPr>
              <a:t>., 3., 4</a:t>
            </a:r>
            <a:r>
              <a:rPr lang="en-US" altLang="ko-KR" b="1" dirty="0" smtClean="0">
                <a:solidFill>
                  <a:srgbClr val="FF0000"/>
                </a:solidFill>
              </a:rPr>
              <a:t>.])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0168" y="5451765"/>
            <a:ext cx="710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array</a:t>
            </a:r>
            <a:r>
              <a:rPr lang="en-US" altLang="ko-KR" b="1" dirty="0" smtClean="0">
                <a:solidFill>
                  <a:srgbClr val="FF0000"/>
                </a:solidFill>
              </a:rPr>
              <a:t>([ 1</a:t>
            </a:r>
            <a:r>
              <a:rPr lang="en-US" altLang="ko-KR" b="1" dirty="0">
                <a:solidFill>
                  <a:srgbClr val="FF0000"/>
                </a:solidFill>
              </a:rPr>
              <a:t>.        , 0.5       , 0.33333333])</a:t>
            </a:r>
          </a:p>
        </p:txBody>
      </p:sp>
      <p:sp>
        <p:nvSpPr>
          <p:cNvPr id="18" name="타원 17"/>
          <p:cNvSpPr/>
          <p:nvPr/>
        </p:nvSpPr>
        <p:spPr>
          <a:xfrm>
            <a:off x="1951409" y="3116788"/>
            <a:ext cx="483448" cy="37256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34857" y="3088924"/>
            <a:ext cx="1957593" cy="46545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https://blog.kakaocdn.net/dn/bbvK39/btqENYD4mMt/uAnaCz49GEVq1MlD50pKi0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435" y="441058"/>
            <a:ext cx="31527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3.2.4 </a:t>
            </a:r>
            <a:r>
              <a:rPr lang="ko-KR" altLang="en-US" dirty="0" err="1" smtClean="0">
                <a:solidFill>
                  <a:srgbClr val="FF0000"/>
                </a:solidFill>
              </a:rPr>
              <a:t>시그모이드</a:t>
            </a:r>
            <a:r>
              <a:rPr lang="ko-KR" altLang="en-US" dirty="0" smtClean="0">
                <a:solidFill>
                  <a:srgbClr val="FF0000"/>
                </a:solidFill>
              </a:rPr>
              <a:t> 함수 구현하기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" name="Picture 2" descr="https://blog.kakaocdn.net/dn/bbvK39/btqENYD4mMt/uAnaCz49GEVq1MlD50pKi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435" y="441058"/>
            <a:ext cx="31527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66" y="1469759"/>
            <a:ext cx="5852743" cy="5327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73432" y="6247404"/>
            <a:ext cx="610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-6                                           6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3.2.5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함수와 계단 함수 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2069"/>
            <a:ext cx="4900533" cy="36522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819" y="1992069"/>
            <a:ext cx="5068981" cy="38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3.2.5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함수와 계단 함수 비교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19" y="1992069"/>
            <a:ext cx="5068981" cy="3822817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‘</a:t>
            </a:r>
            <a:r>
              <a:rPr lang="ko-KR" altLang="en-US" sz="2400" dirty="0" smtClean="0"/>
              <a:t>매끄러움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의 차이</a:t>
            </a:r>
            <a:endParaRPr lang="en-US" altLang="ko-KR" sz="2400" dirty="0"/>
          </a:p>
          <a:p>
            <a:pPr lvl="1"/>
            <a:r>
              <a:rPr lang="ko-KR" altLang="en-US" sz="2000" dirty="0" err="1" smtClean="0">
                <a:solidFill>
                  <a:srgbClr val="0070C0"/>
                </a:solidFill>
              </a:rPr>
              <a:t>시그모이드</a:t>
            </a:r>
            <a:r>
              <a:rPr lang="ko-KR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</a:rPr>
              <a:t>: </a:t>
            </a:r>
            <a:r>
              <a:rPr lang="ko-KR" altLang="en-US" sz="2000" dirty="0" smtClean="0">
                <a:solidFill>
                  <a:srgbClr val="0070C0"/>
                </a:solidFill>
              </a:rPr>
              <a:t>연속적으로 변화</a:t>
            </a:r>
            <a:r>
              <a:rPr lang="en-US" altLang="ko-KR" sz="2000" dirty="0" smtClean="0">
                <a:solidFill>
                  <a:srgbClr val="0070C0"/>
                </a:solidFill>
              </a:rPr>
              <a:t>, </a:t>
            </a:r>
            <a:r>
              <a:rPr lang="ko-KR" altLang="en-US" sz="2000" dirty="0" smtClean="0">
                <a:solidFill>
                  <a:srgbClr val="0070C0"/>
                </a:solidFill>
              </a:rPr>
              <a:t>실수 반환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sz="1600" dirty="0" smtClean="0">
                <a:solidFill>
                  <a:srgbClr val="0070C0"/>
                </a:solidFill>
              </a:rPr>
              <a:t>신경망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계단 함수 </a:t>
            </a:r>
            <a:r>
              <a:rPr lang="en-US" altLang="ko-KR" sz="2000" dirty="0" smtClean="0">
                <a:solidFill>
                  <a:srgbClr val="0070C0"/>
                </a:solidFill>
              </a:rPr>
              <a:t>: 0 </a:t>
            </a:r>
            <a:r>
              <a:rPr lang="ko-KR" altLang="en-US" sz="2000" dirty="0" smtClean="0">
                <a:solidFill>
                  <a:srgbClr val="0070C0"/>
                </a:solidFill>
              </a:rPr>
              <a:t>경계</a:t>
            </a:r>
            <a:r>
              <a:rPr lang="en-US" altLang="ko-KR" sz="2000" dirty="0" smtClean="0">
                <a:solidFill>
                  <a:srgbClr val="0070C0"/>
                </a:solidFill>
              </a:rPr>
              <a:t>, 0</a:t>
            </a:r>
            <a:r>
              <a:rPr lang="ko-KR" altLang="en-US" sz="2000" dirty="0" smtClean="0">
                <a:solidFill>
                  <a:srgbClr val="0070C0"/>
                </a:solidFill>
              </a:rPr>
              <a:t>과 </a:t>
            </a:r>
            <a:r>
              <a:rPr lang="en-US" altLang="ko-KR" sz="2000" dirty="0" smtClean="0">
                <a:solidFill>
                  <a:srgbClr val="0070C0"/>
                </a:solidFill>
              </a:rPr>
              <a:t>1 </a:t>
            </a:r>
            <a:r>
              <a:rPr lang="ko-KR" altLang="en-US" sz="2000" dirty="0" smtClean="0">
                <a:solidFill>
                  <a:srgbClr val="0070C0"/>
                </a:solidFill>
              </a:rPr>
              <a:t>중 하나 반환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sz="1600" dirty="0" err="1" smtClean="0">
                <a:solidFill>
                  <a:srgbClr val="0070C0"/>
                </a:solidFill>
              </a:rPr>
              <a:t>퍼셉트론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ko-KR" altLang="en-US" sz="2400" dirty="0" smtClean="0"/>
              <a:t>공통점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입력이 작을 때 출력은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약</a:t>
            </a:r>
            <a:r>
              <a:rPr lang="en-US" altLang="ko-KR" sz="2000" dirty="0" smtClean="0"/>
              <a:t>) 0</a:t>
            </a:r>
          </a:p>
          <a:p>
            <a:pPr lvl="1"/>
            <a:r>
              <a:rPr lang="ko-KR" altLang="en-US" sz="2000" dirty="0" smtClean="0"/>
              <a:t>입력이 커질 때 출력은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약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solidFill>
                  <a:srgbClr val="0070C0"/>
                </a:solidFill>
              </a:rPr>
              <a:t>출력은 항상 </a:t>
            </a:r>
            <a:r>
              <a:rPr lang="en-US" altLang="ko-KR" sz="2000" dirty="0" smtClean="0">
                <a:solidFill>
                  <a:srgbClr val="0070C0"/>
                </a:solidFill>
              </a:rPr>
              <a:t>0~1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비선형 함수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3.2.6 </a:t>
            </a:r>
            <a:r>
              <a:rPr lang="ko-KR" altLang="en-US" dirty="0" smtClean="0"/>
              <a:t>비선형 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시그모이드</a:t>
            </a:r>
            <a:r>
              <a:rPr lang="en-US" altLang="ko-KR" sz="2400" dirty="0"/>
              <a:t>(</a:t>
            </a:r>
            <a:r>
              <a:rPr lang="ko-KR" altLang="en-US" sz="2400" dirty="0" smtClean="0"/>
              <a:t>곡선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계단 함수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구부러진 직선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선형 함수 </a:t>
            </a:r>
            <a:r>
              <a:rPr lang="en-US" altLang="ko-KR" sz="2400" dirty="0" smtClean="0">
                <a:solidFill>
                  <a:srgbClr val="0070C0"/>
                </a:solidFill>
              </a:rPr>
              <a:t>: f(x) = ax + b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비선형 함수 </a:t>
            </a:r>
            <a:r>
              <a:rPr lang="en-US" altLang="ko-KR" sz="2400" dirty="0" smtClean="0">
                <a:solidFill>
                  <a:srgbClr val="0070C0"/>
                </a:solidFill>
              </a:rPr>
              <a:t>: </a:t>
            </a:r>
            <a:r>
              <a:rPr lang="ko-KR" altLang="en-US" sz="2400" dirty="0" smtClean="0">
                <a:solidFill>
                  <a:srgbClr val="0070C0"/>
                </a:solidFill>
              </a:rPr>
              <a:t>직선 </a:t>
            </a:r>
            <a:r>
              <a:rPr lang="en-US" altLang="ko-KR" sz="2400" dirty="0" smtClean="0">
                <a:solidFill>
                  <a:srgbClr val="0070C0"/>
                </a:solidFill>
              </a:rPr>
              <a:t>1</a:t>
            </a:r>
            <a:r>
              <a:rPr lang="ko-KR" altLang="en-US" sz="2400" dirty="0" smtClean="0">
                <a:solidFill>
                  <a:srgbClr val="0070C0"/>
                </a:solidFill>
              </a:rPr>
              <a:t>개로 표시 불가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신경망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: </a:t>
            </a:r>
            <a:r>
              <a:rPr lang="ko-KR" altLang="en-US" sz="2400" dirty="0" smtClean="0">
                <a:solidFill>
                  <a:srgbClr val="0070C0"/>
                </a:solidFill>
              </a:rPr>
              <a:t>층을 깊게 쌓음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선형</a:t>
            </a:r>
            <a:r>
              <a:rPr lang="en-US" altLang="ko-KR" sz="2000" dirty="0" smtClean="0">
                <a:solidFill>
                  <a:srgbClr val="0070C0"/>
                </a:solidFill>
              </a:rPr>
              <a:t>?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은닉층</a:t>
            </a:r>
            <a:r>
              <a:rPr lang="ko-KR" altLang="en-US" sz="2000" dirty="0" smtClean="0">
                <a:solidFill>
                  <a:srgbClr val="0070C0"/>
                </a:solidFill>
              </a:rPr>
              <a:t> 없는 네트워크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h(x) = cx</a:t>
            </a:r>
          </a:p>
          <a:p>
            <a:pPr marL="0" indent="0">
              <a:buNone/>
            </a:pPr>
            <a:r>
              <a:rPr lang="en-US" altLang="ko-KR" sz="1800" dirty="0" smtClean="0"/>
              <a:t>	y(x) = h(h(h(x)))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 c * c * c * x</a:t>
            </a:r>
          </a:p>
          <a:p>
            <a:pPr marL="0" indent="0">
              <a:buNone/>
            </a:pPr>
            <a:r>
              <a:rPr lang="en-US" altLang="ko-KR" sz="1800" dirty="0" smtClean="0"/>
              <a:t>	-&gt; ax, a = c * c * c</a:t>
            </a:r>
          </a:p>
        </p:txBody>
      </p:sp>
    </p:spTree>
    <p:extLst>
      <p:ext uri="{BB962C8B-B14F-4D97-AF65-F5344CB8AC3E}">
        <p14:creationId xmlns:p14="http://schemas.microsoft.com/office/powerpoint/2010/main" val="24060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3.2.7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Rectified Linear Unit </a:t>
            </a:r>
            <a:r>
              <a:rPr lang="ko-KR" altLang="en-US" sz="2400" dirty="0" smtClean="0"/>
              <a:t>정류된 선형 함수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x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이하일 때를 차단하여 아무 값도 출력하지 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입력</a:t>
            </a:r>
            <a:r>
              <a:rPr lang="en-US" altLang="ko-KR" sz="2400" dirty="0" smtClean="0">
                <a:solidFill>
                  <a:srgbClr val="0070C0"/>
                </a:solidFill>
              </a:rPr>
              <a:t>&gt;0 -&gt; </a:t>
            </a:r>
            <a:r>
              <a:rPr lang="ko-KR" altLang="en-US" sz="2400" dirty="0" smtClean="0">
                <a:solidFill>
                  <a:srgbClr val="0070C0"/>
                </a:solidFill>
              </a:rPr>
              <a:t>그대로</a:t>
            </a:r>
            <a:r>
              <a:rPr lang="en-US" altLang="ko-KR" sz="2400" dirty="0" smtClean="0">
                <a:solidFill>
                  <a:srgbClr val="0070C0"/>
                </a:solidFill>
              </a:rPr>
              <a:t>, or 0</a:t>
            </a: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np.maximum</a:t>
            </a:r>
            <a:r>
              <a:rPr lang="en-US" altLang="ko-KR" sz="2400" dirty="0" smtClean="0">
                <a:solidFill>
                  <a:srgbClr val="0070C0"/>
                </a:solidFill>
              </a:rPr>
              <a:t>() : </a:t>
            </a:r>
            <a:r>
              <a:rPr lang="ko-KR" altLang="en-US" sz="2400" dirty="0" smtClean="0">
                <a:solidFill>
                  <a:srgbClr val="0070C0"/>
                </a:solidFill>
              </a:rPr>
              <a:t>두 값 중 큰 값 반환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256" y="365125"/>
            <a:ext cx="3192424" cy="13115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8009"/>
            <a:ext cx="3165348" cy="7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신경망 효율적으로 구현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np.ndim</a:t>
            </a:r>
            <a:r>
              <a:rPr lang="en-US" altLang="ko-KR" sz="2400" dirty="0" smtClean="0">
                <a:solidFill>
                  <a:srgbClr val="0070C0"/>
                </a:solidFill>
              </a:rPr>
              <a:t>()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인스턴스 변수 </a:t>
            </a:r>
            <a:r>
              <a:rPr lang="en-US" altLang="ko-KR" sz="2400" dirty="0" smtClean="0">
                <a:solidFill>
                  <a:srgbClr val="0070C0"/>
                </a:solidFill>
              </a:rPr>
              <a:t>shape</a:t>
            </a:r>
          </a:p>
          <a:p>
            <a:pPr lvl="1"/>
            <a:r>
              <a:rPr lang="en-US" altLang="ko-KR" sz="2000" dirty="0" smtClean="0">
                <a:solidFill>
                  <a:srgbClr val="0070C0"/>
                </a:solidFill>
              </a:rPr>
              <a:t>1</a:t>
            </a:r>
            <a:r>
              <a:rPr lang="ko-KR" altLang="en-US" sz="2000" dirty="0" smtClean="0">
                <a:solidFill>
                  <a:srgbClr val="0070C0"/>
                </a:solidFill>
              </a:rPr>
              <a:t>차원일 때도 다차원처럼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튜플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</a:rPr>
              <a:t>반환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1"/>
            <a:endParaRPr lang="en-US" altLang="ko-KR" sz="2000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28" y="1434087"/>
            <a:ext cx="2421164" cy="420419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934028" y="4336199"/>
            <a:ext cx="703641" cy="45236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588" y="1984299"/>
            <a:ext cx="3356944" cy="310376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8509588" y="4743634"/>
            <a:ext cx="702281" cy="47936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행렬의 곱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행렬</a:t>
            </a:r>
            <a:r>
              <a:rPr lang="en-US" altLang="ko-KR" sz="2400" dirty="0" smtClean="0"/>
              <a:t>matrix, 2</a:t>
            </a:r>
            <a:r>
              <a:rPr lang="ko-KR" altLang="en-US" sz="2400" dirty="0" smtClean="0"/>
              <a:t>차원 배열</a:t>
            </a: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0070C0"/>
                </a:solidFill>
              </a:rPr>
              <a:t>np.dot()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: scalar product, dot product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7" y="2807431"/>
            <a:ext cx="3013766" cy="3543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04" y="2807431"/>
            <a:ext cx="3380903" cy="354387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691740" y="3658711"/>
            <a:ext cx="317916" cy="34258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373824" y="4918002"/>
            <a:ext cx="317916" cy="34258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7" y="2807431"/>
            <a:ext cx="5327393" cy="3543875"/>
          </a:xfrm>
          <a:prstGeom prst="rect">
            <a:avLst/>
          </a:prstGeom>
        </p:spPr>
      </p:pic>
      <p:pic>
        <p:nvPicPr>
          <p:cNvPr id="15" name="Picture 2" descr="앤드류 응의 머신러닝 (3-3) : 행렬과 벡터의 곱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927" y="270361"/>
            <a:ext cx="7087273" cy="155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3. </a:t>
            </a:r>
            <a:r>
              <a:rPr lang="ko-KR" altLang="en-US" dirty="0" smtClean="0"/>
              <a:t>신경망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erceptron</a:t>
            </a:r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컴퓨터가 수행하는 복잡한 처리 표현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단점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가중치 설정 수동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70C0"/>
                </a:solidFill>
              </a:rPr>
              <a:t>신경망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가중치 매개변수의 적절한 값을 데이터로부터 자동으로 학습하는 능력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신경망이 입력 데이터가 무엇인지 식별하는 처리 과정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3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np.dot() vs </a:t>
            </a:r>
            <a:r>
              <a:rPr lang="en-US" altLang="ko-KR" dirty="0" err="1" smtClean="0">
                <a:solidFill>
                  <a:srgbClr val="FFC000"/>
                </a:solidFill>
              </a:rPr>
              <a:t>matmul</a:t>
            </a:r>
            <a:r>
              <a:rPr lang="en-US" altLang="ko-KR" dirty="0" smtClean="0">
                <a:solidFill>
                  <a:srgbClr val="FFC000"/>
                </a:solidFill>
              </a:rPr>
              <a:t>()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np.dot()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: scalar product, dot product</a:t>
            </a: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matmul</a:t>
            </a:r>
            <a:r>
              <a:rPr lang="en-US" altLang="ko-KR" sz="2400" dirty="0" smtClean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94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3.3.2 </a:t>
            </a:r>
            <a:r>
              <a:rPr lang="ko-KR" altLang="en-US" dirty="0" smtClean="0">
                <a:solidFill>
                  <a:srgbClr val="FF0000"/>
                </a:solidFill>
              </a:rPr>
              <a:t>행렬의 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3" y="1829184"/>
            <a:ext cx="5936358" cy="39489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400" y="2780010"/>
            <a:ext cx="8162840" cy="9690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62140" y="3142681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행렬의 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09" y="2084010"/>
            <a:ext cx="2984382" cy="32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smtClean="0"/>
              <a:t>신경망에서의 행렬 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897" y="1588142"/>
            <a:ext cx="3574903" cy="4832599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np.dot() : </a:t>
            </a:r>
            <a:r>
              <a:rPr lang="ko-KR" altLang="en-US" sz="2400" dirty="0" smtClean="0">
                <a:solidFill>
                  <a:srgbClr val="0070C0"/>
                </a:solidFill>
              </a:rPr>
              <a:t>다차원 배열의 스칼라 곱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원소 개수 상관없이 한번에 연산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  <p:pic>
        <p:nvPicPr>
          <p:cNvPr id="11266" name="Picture 2" descr="https://velog.velcdn.com/images%2Fkimkihoon0515%2Fpost%2F2503790e-ba66-4165-a491-2c6630421f99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9" y="3040597"/>
            <a:ext cx="520065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3.4 3</a:t>
            </a:r>
            <a:r>
              <a:rPr lang="ko-KR" altLang="en-US" dirty="0"/>
              <a:t>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8245" y="2172901"/>
            <a:ext cx="4155510" cy="282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smtClean="0"/>
              <a:t>표기법 설명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026" y="2132133"/>
            <a:ext cx="5981947" cy="25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각 층의 신호 전달 구현하기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pic>
        <p:nvPicPr>
          <p:cNvPr id="13318" name="Picture 6" descr="https://velog.velcdn.com/post-images%2Fdscwinterstudy%2Fb18ace60-39fb-11ea-b6b9-5148bcc9f2c4%2F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6" y="4426247"/>
            <a:ext cx="28479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velog.velcdn.com/post-images%2Fdscwinterstudy%2F70bc13d0-39fb-11ea-b6b9-5148bcc9f2c4%2F1%EC%B8%B5%EA%B0%80%EC%A4%91%EC%B9%98%ED%96%89%EB%A0%AC%EC%8B%9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6" y="5053374"/>
            <a:ext cx="21717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s://velog.velcdn.com/post-images%2Fdscwinterstudy%2F7bede9c0-39fd-11ea-9694-9dbcffa449db%2F%EA%B0%80%EC%A4%91%EC%B9%98%ED%96%89%EB%A0%A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6" y="5511369"/>
            <a:ext cx="4277054" cy="10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819" y="1569269"/>
            <a:ext cx="4561534" cy="2933997"/>
          </a:xfrm>
          <a:prstGeom prst="rect">
            <a:avLst/>
          </a:prstGeom>
        </p:spPr>
      </p:pic>
      <p:pic>
        <p:nvPicPr>
          <p:cNvPr id="13324" name="Picture 12" descr="https://velog.velcdn.com/images%2Fkimkihoon0515%2Fpost%2Fdce4584b-3952-4877-bcc7-86ed6bfe9e89%2Fimag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4"/>
          <a:stretch/>
        </p:blipFill>
        <p:spPr bwMode="auto">
          <a:xfrm>
            <a:off x="551122" y="1569269"/>
            <a:ext cx="3808228" cy="278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4819" y="4511307"/>
            <a:ext cx="4561534" cy="16883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75470" y="1371543"/>
            <a:ext cx="522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a : </a:t>
            </a:r>
            <a:r>
              <a:rPr lang="ko-KR" altLang="en-US" dirty="0" smtClean="0">
                <a:solidFill>
                  <a:srgbClr val="0070C0"/>
                </a:solidFill>
              </a:rPr>
              <a:t>가중치 합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</a:rPr>
              <a:t>가중신호와</a:t>
            </a:r>
            <a:r>
              <a:rPr lang="ko-KR" altLang="en-US" dirty="0" smtClean="0">
                <a:solidFill>
                  <a:srgbClr val="0070C0"/>
                </a:solidFill>
              </a:rPr>
              <a:t> 편향의 총합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z : </a:t>
            </a:r>
            <a:r>
              <a:rPr lang="ko-KR" altLang="en-US" dirty="0" smtClean="0">
                <a:solidFill>
                  <a:srgbClr val="0070C0"/>
                </a:solidFill>
              </a:rPr>
              <a:t>활성화 함수</a:t>
            </a:r>
            <a:r>
              <a:rPr lang="en-US" altLang="ko-KR" dirty="0" smtClean="0">
                <a:solidFill>
                  <a:srgbClr val="0070C0"/>
                </a:solidFill>
              </a:rPr>
              <a:t>h()</a:t>
            </a:r>
            <a:r>
              <a:rPr lang="ko-KR" altLang="en-US" dirty="0" smtClean="0">
                <a:solidFill>
                  <a:srgbClr val="0070C0"/>
                </a:solidFill>
              </a:rPr>
              <a:t>로 변환된 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각 층의 신호 전달 구현하기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pic>
        <p:nvPicPr>
          <p:cNvPr id="18434" name="Picture 2" descr="https://velog.velcdn.com/post-images%2Fdscwinterstudy%2Ff77f36c0-39fd-11ea-9304-8d735a4c8d2b%2F1%EC%B8%B5%EC%97%90%EC%84%9C-2%EC%B8%B5%EC%9C%BC%EB%A1%9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7253"/>
            <a:ext cx="4438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684" y="2477253"/>
            <a:ext cx="4816628" cy="2990322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7129465" y="4135821"/>
            <a:ext cx="292061" cy="23246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velog.velcdn.com/post-images%2Fdscwinterstudy%2Fe3844950-3a00-11ea-85c7-af1be234c277%2F%EC%B6%9C%EB%A0%A5%EC%B8%B5%EC%9C%BC%EB%A1%9C-%EC%8B%A0%ED%98%B8-%EC%A0%84%EB%8B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99" y="3516356"/>
            <a:ext cx="4509977" cy="287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각 층의 신호 전달 구현하기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377" y="3839717"/>
            <a:ext cx="4761122" cy="2230332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0070C0"/>
                </a:solidFill>
              </a:rPr>
              <a:t>출력층의</a:t>
            </a:r>
            <a:r>
              <a:rPr lang="ko-KR" altLang="en-US" sz="2400" dirty="0" smtClean="0">
                <a:solidFill>
                  <a:srgbClr val="0070C0"/>
                </a:solidFill>
              </a:rPr>
              <a:t> 활성화 함수는 문제 성질에 맞게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회귀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항등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2000" dirty="0" smtClean="0">
                <a:solidFill>
                  <a:srgbClr val="0070C0"/>
                </a:solidFill>
              </a:rPr>
              <a:t>2</a:t>
            </a:r>
            <a:r>
              <a:rPr lang="ko-KR" altLang="en-US" sz="2000" dirty="0" smtClean="0">
                <a:solidFill>
                  <a:srgbClr val="0070C0"/>
                </a:solidFill>
              </a:rPr>
              <a:t>클래스 분류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시그모이드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다중 클래스 분류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소프트맥스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64054" y="4158779"/>
            <a:ext cx="483448" cy="37256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C000"/>
                </a:solidFill>
              </a:rPr>
              <a:t>출력층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활성화 함수는 문제 성질에 </a:t>
            </a:r>
            <a:r>
              <a:rPr lang="ko-KR" altLang="en-US" dirty="0" smtClean="0">
                <a:solidFill>
                  <a:srgbClr val="FFC000"/>
                </a:solidFill>
              </a:rPr>
              <a:t>맞게</a:t>
            </a:r>
            <a:r>
              <a:rPr lang="en-US" altLang="ko-KR" dirty="0" smtClean="0">
                <a:solidFill>
                  <a:srgbClr val="FFC000"/>
                </a:solidFill>
              </a:rPr>
              <a:t>?</a:t>
            </a:r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0070C0"/>
                </a:solidFill>
              </a:rPr>
              <a:t>출력층의</a:t>
            </a:r>
            <a:r>
              <a:rPr lang="ko-KR" altLang="en-US" sz="2400" dirty="0" smtClean="0">
                <a:solidFill>
                  <a:srgbClr val="0070C0"/>
                </a:solidFill>
              </a:rPr>
              <a:t> 활성화 함수는 문제 성질에 맞게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회귀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항등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2000" dirty="0" smtClean="0">
                <a:solidFill>
                  <a:srgbClr val="0070C0"/>
                </a:solidFill>
              </a:rPr>
              <a:t>2</a:t>
            </a:r>
            <a:r>
              <a:rPr lang="ko-KR" altLang="en-US" sz="2000" dirty="0" smtClean="0">
                <a:solidFill>
                  <a:srgbClr val="0070C0"/>
                </a:solidFill>
              </a:rPr>
              <a:t>클래스 분류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시그모이드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다중 클래스 분류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소프트맥스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신경망의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입력층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출력층</a:t>
            </a:r>
            <a:endParaRPr lang="en-US" altLang="ko-KR" dirty="0"/>
          </a:p>
          <a:p>
            <a:pPr lvl="1"/>
            <a:r>
              <a:rPr lang="ko-KR" altLang="en-US" dirty="0" err="1" smtClean="0"/>
              <a:t>은닉층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 눈에 안보임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사실상</a:t>
            </a:r>
            <a:r>
              <a:rPr lang="en-US" altLang="ko-KR" dirty="0" smtClean="0"/>
              <a:t> 3</a:t>
            </a:r>
            <a:r>
              <a:rPr lang="ko-KR" altLang="en-US" dirty="0" smtClean="0"/>
              <a:t>층이지만 여기선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층 신경망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뉴런 연결 방식 </a:t>
            </a:r>
            <a:r>
              <a:rPr lang="en-US" altLang="ko-KR" dirty="0" smtClean="0">
                <a:solidFill>
                  <a:srgbClr val="0070C0"/>
                </a:solidFill>
              </a:rPr>
              <a:t>= </a:t>
            </a:r>
            <a:r>
              <a:rPr lang="ko-KR" altLang="en-US" dirty="0" err="1" smtClean="0">
                <a:solidFill>
                  <a:srgbClr val="0070C0"/>
                </a:solidFill>
              </a:rPr>
              <a:t>퍼셉트론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028" name="Picture 4" descr="https://blog.kakaocdn.net/dn/cee3M5/btqEPVFoqI1/XWcWDeybDKYC7la5UDox6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965" y="3306172"/>
            <a:ext cx="4030246" cy="28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구현 정리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관례에 따라 가중치만 대문자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init_network</a:t>
            </a:r>
            <a:r>
              <a:rPr lang="en-US" altLang="ko-KR" sz="2400" dirty="0" smtClean="0">
                <a:solidFill>
                  <a:srgbClr val="0070C0"/>
                </a:solidFill>
              </a:rPr>
              <a:t>() 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가중치 편향 초기화 </a:t>
            </a:r>
            <a:r>
              <a:rPr lang="en-US" altLang="ko-KR" sz="2000" dirty="0" smtClean="0">
                <a:solidFill>
                  <a:srgbClr val="0070C0"/>
                </a:solidFill>
              </a:rPr>
              <a:t>-&gt;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딕셔너리</a:t>
            </a:r>
            <a:r>
              <a:rPr lang="ko-KR" altLang="en-US" sz="2000" dirty="0" smtClean="0">
                <a:solidFill>
                  <a:srgbClr val="0070C0"/>
                </a:solidFill>
              </a:rPr>
              <a:t> 변수 </a:t>
            </a:r>
            <a:r>
              <a:rPr lang="en-US" altLang="ko-KR" sz="2000" dirty="0" smtClean="0">
                <a:solidFill>
                  <a:srgbClr val="0070C0"/>
                </a:solidFill>
              </a:rPr>
              <a:t>network </a:t>
            </a:r>
            <a:r>
              <a:rPr lang="ko-KR" altLang="en-US" sz="2000" dirty="0" smtClean="0">
                <a:solidFill>
                  <a:srgbClr val="0070C0"/>
                </a:solidFill>
              </a:rPr>
              <a:t>에 저장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r>
              <a:rPr lang="ko-KR" altLang="en-US" sz="2400" dirty="0" err="1" smtClean="0">
                <a:solidFill>
                  <a:srgbClr val="0070C0"/>
                </a:solidFill>
              </a:rPr>
              <a:t>딕셔너리</a:t>
            </a:r>
            <a:r>
              <a:rPr lang="ko-KR" altLang="en-US" sz="2400" dirty="0" smtClean="0">
                <a:solidFill>
                  <a:srgbClr val="0070C0"/>
                </a:solidFill>
              </a:rPr>
              <a:t> 변수 </a:t>
            </a:r>
            <a:r>
              <a:rPr lang="en-US" altLang="ko-KR" sz="2400" dirty="0" smtClean="0">
                <a:solidFill>
                  <a:srgbClr val="0070C0"/>
                </a:solidFill>
              </a:rPr>
              <a:t>network 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각 층에 필요한 매개변수를 저장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r>
              <a:rPr lang="en-US" altLang="ko-KR" sz="2400" dirty="0" smtClean="0">
                <a:solidFill>
                  <a:srgbClr val="0070C0"/>
                </a:solidFill>
              </a:rPr>
              <a:t>forward()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입력 신호를 출력으로 변환하는 처리 과정을 모두 구현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순방향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endParaRPr lang="en-US" altLang="ko-KR" sz="2400" dirty="0" smtClean="0">
              <a:solidFill>
                <a:srgbClr val="0070C0"/>
              </a:solidFill>
            </a:endParaRPr>
          </a:p>
          <a:p>
            <a:endParaRPr lang="en-US" altLang="ko-KR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3.4.3 </a:t>
            </a:r>
            <a:r>
              <a:rPr lang="ko-KR" altLang="en-US" dirty="0" smtClean="0">
                <a:solidFill>
                  <a:srgbClr val="FF0000"/>
                </a:solidFill>
              </a:rPr>
              <a:t>구현 정리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69" y="273157"/>
            <a:ext cx="5608331" cy="631168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783571" y="5986130"/>
            <a:ext cx="361507" cy="351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설계하기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기계학습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출력층의</a:t>
            </a:r>
            <a:r>
              <a:rPr lang="ko-KR" altLang="en-US" sz="2400" dirty="0" smtClean="0"/>
              <a:t> 활성화 함수</a:t>
            </a:r>
            <a:endParaRPr lang="en-US" altLang="ko-KR" sz="2400" dirty="0" smtClean="0"/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분류 문제 </a:t>
            </a:r>
            <a:r>
              <a:rPr lang="en-US" altLang="ko-KR" sz="2000" dirty="0" smtClean="0">
                <a:solidFill>
                  <a:srgbClr val="0070C0"/>
                </a:solidFill>
              </a:rPr>
              <a:t>: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항등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sz="1600" dirty="0" smtClean="0"/>
              <a:t>데이터가 어느 클래스에 속하는가</a:t>
            </a:r>
            <a:endParaRPr lang="en-US" altLang="ko-KR" sz="1600" dirty="0" smtClean="0"/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회귀 문제 </a:t>
            </a:r>
            <a:r>
              <a:rPr lang="en-US" altLang="ko-KR" sz="2000" dirty="0" smtClean="0">
                <a:solidFill>
                  <a:srgbClr val="0070C0"/>
                </a:solidFill>
              </a:rPr>
              <a:t>: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소프트맥스</a:t>
            </a:r>
            <a:r>
              <a:rPr lang="ko-KR" altLang="en-US" sz="2000" dirty="0" smtClean="0">
                <a:solidFill>
                  <a:srgbClr val="0070C0"/>
                </a:solidFill>
              </a:rPr>
              <a:t> 함수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sz="1600" dirty="0" smtClean="0"/>
              <a:t>입력 데이터에서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연속적인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수치를 예측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016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/JrzLt/btqGbPk0tWl/d7MVjCf3SwJQpoerUdCcO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1690688"/>
            <a:ext cx="3627475" cy="216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3.5.1 </a:t>
            </a:r>
            <a:r>
              <a:rPr lang="ko-KR" altLang="en-US" sz="4000" dirty="0" err="1" smtClean="0"/>
              <a:t>항등</a:t>
            </a:r>
            <a:r>
              <a:rPr lang="ko-KR" altLang="en-US" sz="4000" dirty="0" smtClean="0"/>
              <a:t> 함수와 </a:t>
            </a:r>
            <a:r>
              <a:rPr lang="ko-KR" altLang="en-US" sz="4000" dirty="0" err="1" smtClean="0"/>
              <a:t>소프트맥스</a:t>
            </a:r>
            <a:r>
              <a:rPr lang="ko-KR" altLang="en-US" sz="4000" dirty="0" smtClean="0"/>
              <a:t> 함수 구현하기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identity function : </a:t>
                </a:r>
                <a:r>
                  <a:rPr lang="ko-KR" altLang="en-US" sz="2400" dirty="0" smtClean="0"/>
                  <a:t>입력 </a:t>
                </a:r>
                <a:r>
                  <a:rPr lang="en-US" altLang="ko-KR" sz="2400" dirty="0" smtClean="0"/>
                  <a:t>= </a:t>
                </a:r>
                <a:r>
                  <a:rPr lang="ko-KR" altLang="en-US" sz="2400" dirty="0" smtClean="0"/>
                  <a:t>출력</a:t>
                </a:r>
                <a:endParaRPr lang="en-US" altLang="ko-KR" sz="2400" dirty="0" smtClean="0"/>
              </a:p>
              <a:p>
                <a:r>
                  <a:rPr lang="en-US" altLang="ko-KR" sz="2400" dirty="0" err="1" smtClean="0"/>
                  <a:t>softmax</a:t>
                </a:r>
                <a:r>
                  <a:rPr lang="en-US" altLang="ko-KR" sz="2400" dirty="0" smtClean="0"/>
                  <a:t> function</a:t>
                </a:r>
              </a:p>
              <a:p>
                <a:pPr lvl="1"/>
                <a:r>
                  <a:rPr lang="en-US" altLang="ko-KR" sz="2000" dirty="0" err="1" smtClean="0"/>
                  <a:t>exp</a:t>
                </a:r>
                <a:r>
                  <a:rPr lang="en-US" altLang="ko-KR" sz="2000" dirty="0" smtClean="0"/>
                  <a:t>(x)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(</a:t>
                </a:r>
                <a:r>
                  <a:rPr lang="ko-KR" altLang="en-US" sz="2000" dirty="0" err="1" smtClean="0"/>
                  <a:t>자연상수</a:t>
                </a:r>
                <a:r>
                  <a:rPr lang="en-US" altLang="ko-KR" sz="2000" dirty="0" smtClean="0"/>
                  <a:t>)</a:t>
                </a:r>
              </a:p>
              <a:p>
                <a:pPr lvl="1"/>
                <a:r>
                  <a:rPr lang="en-US" altLang="ko-KR" sz="2000" dirty="0" smtClean="0"/>
                  <a:t>n : </a:t>
                </a:r>
                <a:r>
                  <a:rPr lang="ko-KR" altLang="en-US" sz="2000" dirty="0" err="1" smtClean="0"/>
                  <a:t>출력층</a:t>
                </a:r>
                <a:r>
                  <a:rPr lang="ko-KR" altLang="en-US" sz="2000" dirty="0" smtClean="0"/>
                  <a:t> 뉴런 수</a:t>
                </a:r>
                <a:endParaRPr lang="en-US" altLang="ko-KR" sz="2000" dirty="0" smtClean="0"/>
              </a:p>
              <a:p>
                <a:pPr lvl="1"/>
                <a:r>
                  <a:rPr lang="en-US" altLang="ko-KR" sz="2000" dirty="0" smtClean="0"/>
                  <a:t>k</a:t>
                </a:r>
                <a:r>
                  <a:rPr lang="ko-KR" altLang="en-US" sz="2000" dirty="0" smtClean="0"/>
                  <a:t>번째 출력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>
                    <a:solidFill>
                      <a:srgbClr val="0070C0"/>
                    </a:solidFill>
                  </a:rPr>
                  <a:t>분자 </a:t>
                </a:r>
                <a:r>
                  <a:rPr lang="en-US" altLang="ko-KR" sz="2000" dirty="0" smtClean="0">
                    <a:solidFill>
                      <a:srgbClr val="0070C0"/>
                    </a:solidFill>
                  </a:rPr>
                  <a:t>– </a:t>
                </a:r>
                <a:r>
                  <a:rPr lang="ko-KR" altLang="en-US" sz="2000" dirty="0" smtClean="0">
                    <a:solidFill>
                      <a:srgbClr val="0070C0"/>
                    </a:solidFill>
                  </a:rPr>
                  <a:t>입력 신호의 지수 함수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2000" dirty="0" smtClean="0">
                    <a:solidFill>
                      <a:srgbClr val="0070C0"/>
                    </a:solidFill>
                  </a:rPr>
                  <a:t>/ </a:t>
                </a:r>
                <a:r>
                  <a:rPr lang="ko-KR" altLang="en-US" sz="2000" dirty="0" smtClean="0">
                    <a:solidFill>
                      <a:srgbClr val="0070C0"/>
                    </a:solidFill>
                  </a:rPr>
                  <a:t>분모 </a:t>
                </a:r>
                <a:r>
                  <a:rPr lang="en-US" altLang="ko-KR" sz="2000" dirty="0" smtClean="0">
                    <a:solidFill>
                      <a:srgbClr val="0070C0"/>
                    </a:solidFill>
                  </a:rPr>
                  <a:t>– </a:t>
                </a:r>
                <a:r>
                  <a:rPr lang="ko-KR" altLang="en-US" sz="2000" dirty="0" smtClean="0">
                    <a:solidFill>
                      <a:srgbClr val="0070C0"/>
                    </a:solidFill>
                  </a:rPr>
                  <a:t>모든 입력 신호의 지수 함수의 합</a:t>
                </a:r>
                <a:endParaRPr lang="en-US" altLang="ko-KR" sz="2000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n-US" altLang="ko-KR" sz="2000" dirty="0" smtClean="0"/>
              </a:p>
              <a:p>
                <a:endParaRPr lang="en-US" altLang="ko-KR" sz="1600" dirty="0" smtClean="0"/>
              </a:p>
            </p:txBody>
          </p:sp>
        </mc:Choice>
        <mc:Fallback xmlns="">
          <p:sp>
            <p:nvSpPr>
              <p:cNvPr id="1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ttps://blog.kakaocdn.net/dn/DlvpA/btqDCbj08aC/PRIiHXqyD2GtuxicYnh3Y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55" y="1765515"/>
            <a:ext cx="1664533" cy="222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.kakaocdn.net/dn/bflrEy/btqDDw82X0O/H7vU7vKVK1RjIeHSXb2ZVK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55" y="4369870"/>
            <a:ext cx="1697217" cy="22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/JrzLt/btqGbPk0tWl/d7MVjCf3SwJQpoerUdCcO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25" y="1027906"/>
            <a:ext cx="2755350" cy="164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3.5.1 </a:t>
            </a:r>
            <a:r>
              <a:rPr lang="ko-KR" altLang="en-US" sz="4000" dirty="0" err="1" smtClean="0">
                <a:solidFill>
                  <a:srgbClr val="FF0000"/>
                </a:solidFill>
              </a:rPr>
              <a:t>항등</a:t>
            </a:r>
            <a:r>
              <a:rPr lang="ko-KR" altLang="en-US" sz="4000" dirty="0" smtClean="0">
                <a:solidFill>
                  <a:srgbClr val="FF0000"/>
                </a:solidFill>
              </a:rPr>
              <a:t> 함수와 </a:t>
            </a:r>
            <a:r>
              <a:rPr lang="ko-KR" altLang="en-US" sz="4000" dirty="0" err="1" smtClean="0">
                <a:solidFill>
                  <a:srgbClr val="FF0000"/>
                </a:solidFill>
              </a:rPr>
              <a:t>소프트맥스</a:t>
            </a:r>
            <a:r>
              <a:rPr lang="ko-KR" altLang="en-US" sz="4000" dirty="0" smtClean="0">
                <a:solidFill>
                  <a:srgbClr val="FF0000"/>
                </a:solidFill>
              </a:rPr>
              <a:t> 함수 구현하기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44" y="2516637"/>
            <a:ext cx="5709498" cy="31217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604" y="4551180"/>
            <a:ext cx="610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74.1221542102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604" y="5556793"/>
            <a:ext cx="610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[ 0.01821127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84" y="2598221"/>
            <a:ext cx="5337629" cy="295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3.5.2  </a:t>
            </a:r>
            <a:r>
              <a:rPr lang="ko-KR" altLang="en-US" dirty="0" err="1" smtClean="0">
                <a:solidFill>
                  <a:srgbClr val="FF0000"/>
                </a:solidFill>
              </a:rPr>
              <a:t>소프트맥스</a:t>
            </a:r>
            <a:r>
              <a:rPr lang="ko-KR" altLang="en-US" dirty="0" smtClean="0">
                <a:solidFill>
                  <a:srgbClr val="FF0000"/>
                </a:solidFill>
              </a:rPr>
              <a:t> 함수 구현 시 주의점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exponential growth -&gt; overflow</a:t>
            </a:r>
          </a:p>
          <a:p>
            <a:pPr lvl="1"/>
            <a:r>
              <a:rPr lang="ko-KR" altLang="en-US" sz="2000" dirty="0" smtClean="0"/>
              <a:t>컴퓨터는 </a:t>
            </a:r>
            <a:r>
              <a:rPr lang="en-US" altLang="ko-KR" sz="2000" dirty="0" smtClean="0"/>
              <a:t>bite </a:t>
            </a:r>
            <a:r>
              <a:rPr lang="ko-KR" altLang="en-US" sz="2000" dirty="0" smtClean="0"/>
              <a:t>단위로 크기가 유한한 데이터를 다룸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범위 한정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입력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신호값</a:t>
            </a:r>
            <a:r>
              <a:rPr lang="ko-KR" altLang="en-US" sz="2000" dirty="0" smtClean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중에서 </a:t>
            </a:r>
            <a:r>
              <a:rPr lang="ko-KR" altLang="en-US" sz="2000" dirty="0" smtClean="0">
                <a:solidFill>
                  <a:srgbClr val="0070C0"/>
                </a:solidFill>
              </a:rPr>
              <a:t>최댓값 </a:t>
            </a:r>
            <a:r>
              <a:rPr lang="en-US" altLang="ko-KR" sz="2000" dirty="0" smtClean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70C0"/>
                </a:solidFill>
              </a:rPr>
              <a:t>어떤 정수를 더하거나 빼도 결과는 </a:t>
            </a:r>
            <a:r>
              <a:rPr lang="ko-KR" altLang="en-US" sz="2000" dirty="0" err="1">
                <a:solidFill>
                  <a:srgbClr val="0070C0"/>
                </a:solidFill>
              </a:rPr>
              <a:t>바뀌지않음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  <p:pic>
        <p:nvPicPr>
          <p:cNvPr id="3074" name="Picture 2" descr="https://blog.kakaocdn.net/dn/k1dUa/btqInNKrZzy/8p1zkc3PLyigHkecdWRU9K/im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5" t="8069" r="1743" b="25358"/>
          <a:stretch/>
        </p:blipFill>
        <p:spPr bwMode="auto">
          <a:xfrm>
            <a:off x="838200" y="3062655"/>
            <a:ext cx="4330700" cy="311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155" y="3062655"/>
            <a:ext cx="5626389" cy="9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8899" y="3317622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155" y="4283019"/>
            <a:ext cx="6464632" cy="920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r="784" b="-606"/>
          <a:stretch/>
        </p:blipFill>
        <p:spPr>
          <a:xfrm>
            <a:off x="5448155" y="5203816"/>
            <a:ext cx="6464632" cy="523884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981542" y="3796624"/>
            <a:ext cx="483448" cy="2314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921342" y="5167741"/>
            <a:ext cx="483448" cy="2314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24600" y="4289222"/>
            <a:ext cx="1219199" cy="24044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3.5.2  </a:t>
            </a:r>
            <a:r>
              <a:rPr lang="ko-KR" altLang="en-US" dirty="0" err="1" smtClean="0">
                <a:solidFill>
                  <a:srgbClr val="FF0000"/>
                </a:solidFill>
              </a:rPr>
              <a:t>소프트맥스</a:t>
            </a:r>
            <a:r>
              <a:rPr lang="ko-KR" altLang="en-US" dirty="0" smtClean="0">
                <a:solidFill>
                  <a:srgbClr val="FF0000"/>
                </a:solidFill>
              </a:rPr>
              <a:t> 함수 구현 시 주의점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exponential growth -&gt; overflow</a:t>
            </a:r>
          </a:p>
          <a:p>
            <a:pPr lvl="1"/>
            <a:r>
              <a:rPr lang="ko-KR" altLang="en-US" sz="2000" dirty="0" smtClean="0"/>
              <a:t>컴퓨터는 </a:t>
            </a:r>
            <a:r>
              <a:rPr lang="en-US" altLang="ko-KR" sz="2000" dirty="0" smtClean="0"/>
              <a:t>bite </a:t>
            </a:r>
            <a:r>
              <a:rPr lang="ko-KR" altLang="en-US" sz="2000" dirty="0" smtClean="0"/>
              <a:t>단위로 크기가 유한한 데이터를 다룸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범위 한정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입력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신호값</a:t>
            </a:r>
            <a:r>
              <a:rPr lang="ko-KR" altLang="en-US" sz="2000" dirty="0" smtClean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중에서 </a:t>
            </a:r>
            <a:r>
              <a:rPr lang="ko-KR" altLang="en-US" sz="2000" dirty="0" smtClean="0">
                <a:solidFill>
                  <a:srgbClr val="0070C0"/>
                </a:solidFill>
              </a:rPr>
              <a:t>최댓값 </a:t>
            </a:r>
            <a:r>
              <a:rPr lang="en-US" altLang="ko-KR" sz="2000" dirty="0" smtClean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70C0"/>
                </a:solidFill>
              </a:rPr>
              <a:t>어떤 정수를 더하거나 빼도 결과는 </a:t>
            </a:r>
            <a:r>
              <a:rPr lang="ko-KR" altLang="en-US" sz="2000" dirty="0" smtClean="0">
                <a:solidFill>
                  <a:srgbClr val="0070C0"/>
                </a:solidFill>
              </a:rPr>
              <a:t>바뀌지 않음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endParaRPr lang="en-US" altLang="ko-KR" sz="2000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155" y="3062655"/>
            <a:ext cx="5626389" cy="9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8899" y="3317622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155" y="4283019"/>
            <a:ext cx="6464632" cy="920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784" b="-606"/>
          <a:stretch/>
        </p:blipFill>
        <p:spPr>
          <a:xfrm>
            <a:off x="5448155" y="5203816"/>
            <a:ext cx="6464632" cy="523884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981542" y="3796624"/>
            <a:ext cx="483448" cy="2314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921342" y="5167741"/>
            <a:ext cx="483448" cy="2314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24600" y="4289222"/>
            <a:ext cx="1219199" cy="24044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10" y="3388071"/>
            <a:ext cx="4401495" cy="204274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48155" y="58418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Söhne"/>
              </a:rPr>
              <a:t>모든 </a:t>
            </a:r>
            <a:r>
              <a:rPr lang="en-US" altLang="ko-KR" b="1" dirty="0">
                <a:solidFill>
                  <a:srgbClr val="FFC000"/>
                </a:solidFill>
                <a:latin typeface="Söhne"/>
              </a:rPr>
              <a:t>(max – x) </a:t>
            </a:r>
            <a:r>
              <a:rPr lang="ko-KR" altLang="en-US" b="1" dirty="0">
                <a:solidFill>
                  <a:srgbClr val="FFC000"/>
                </a:solidFill>
                <a:latin typeface="Söhne"/>
              </a:rPr>
              <a:t>값은 음수이거나 가장 큰 </a:t>
            </a:r>
            <a:r>
              <a:rPr lang="en-US" altLang="ko-KR" b="1" dirty="0">
                <a:solidFill>
                  <a:srgbClr val="FFC000"/>
                </a:solidFill>
                <a:latin typeface="Söhne"/>
              </a:rPr>
              <a:t>x</a:t>
            </a:r>
            <a:r>
              <a:rPr lang="ko-KR" altLang="en-US" b="1" dirty="0">
                <a:solidFill>
                  <a:srgbClr val="FFC000"/>
                </a:solidFill>
                <a:latin typeface="Söhne"/>
              </a:rPr>
              <a:t>의 경우 </a:t>
            </a:r>
            <a:r>
              <a:rPr lang="en-US" altLang="ko-KR" b="1" dirty="0">
                <a:solidFill>
                  <a:srgbClr val="FFC000"/>
                </a:solidFill>
                <a:latin typeface="Söhne"/>
              </a:rPr>
              <a:t>0.0</a:t>
            </a:r>
            <a:r>
              <a:rPr lang="ko-KR" altLang="en-US" b="1" dirty="0">
                <a:solidFill>
                  <a:srgbClr val="FFC000"/>
                </a:solidFill>
                <a:latin typeface="Söhne"/>
              </a:rPr>
              <a:t>이므로 </a:t>
            </a:r>
            <a:r>
              <a:rPr lang="en-US" altLang="ko-KR" b="1" dirty="0">
                <a:solidFill>
                  <a:srgbClr val="FFC000"/>
                </a:solidFill>
                <a:latin typeface="Söhne"/>
              </a:rPr>
              <a:t>e</a:t>
            </a:r>
            <a:r>
              <a:rPr lang="ko-KR" altLang="en-US" b="1" dirty="0">
                <a:solidFill>
                  <a:srgbClr val="FFC000"/>
                </a:solidFill>
                <a:latin typeface="Söhne"/>
              </a:rPr>
              <a:t>가 큰 양수 값으로 올라가는 것을 방지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3.5.3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함수의 특징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1. </a:t>
            </a:r>
            <a:r>
              <a:rPr lang="ko-KR" altLang="en-US" sz="2400" dirty="0" smtClean="0">
                <a:solidFill>
                  <a:srgbClr val="0070C0"/>
                </a:solidFill>
              </a:rPr>
              <a:t>출력 </a:t>
            </a:r>
            <a:r>
              <a:rPr lang="en-US" altLang="ko-KR" sz="2400" dirty="0" smtClean="0">
                <a:solidFill>
                  <a:srgbClr val="0070C0"/>
                </a:solidFill>
              </a:rPr>
              <a:t>: 0~1</a:t>
            </a:r>
          </a:p>
          <a:p>
            <a:r>
              <a:rPr lang="en-US" altLang="ko-KR" sz="2400" dirty="0" smtClean="0">
                <a:solidFill>
                  <a:srgbClr val="0070C0"/>
                </a:solidFill>
              </a:rPr>
              <a:t>2. </a:t>
            </a:r>
            <a:r>
              <a:rPr lang="ko-KR" altLang="en-US" sz="2400" dirty="0" smtClean="0">
                <a:solidFill>
                  <a:srgbClr val="0070C0"/>
                </a:solidFill>
              </a:rPr>
              <a:t>출력의 총합 </a:t>
            </a:r>
            <a:r>
              <a:rPr lang="en-US" altLang="ko-KR" sz="2400" dirty="0" smtClean="0">
                <a:solidFill>
                  <a:srgbClr val="0070C0"/>
                </a:solidFill>
              </a:rPr>
              <a:t>= 1 -&gt; “</a:t>
            </a:r>
            <a:r>
              <a:rPr lang="ko-KR" altLang="en-US" sz="2400" dirty="0" smtClean="0">
                <a:solidFill>
                  <a:srgbClr val="0070C0"/>
                </a:solidFill>
              </a:rPr>
              <a:t>확률</a:t>
            </a:r>
            <a:r>
              <a:rPr lang="en-US" altLang="ko-KR" sz="2400" dirty="0" smtClean="0">
                <a:solidFill>
                  <a:srgbClr val="0070C0"/>
                </a:solidFill>
              </a:rPr>
              <a:t>“ </a:t>
            </a:r>
            <a:r>
              <a:rPr lang="ko-KR" altLang="en-US" sz="2400" dirty="0" smtClean="0">
                <a:solidFill>
                  <a:srgbClr val="0070C0"/>
                </a:solidFill>
              </a:rPr>
              <a:t>해석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en-US" altLang="ko-KR" sz="2400" dirty="0" smtClean="0">
                <a:solidFill>
                  <a:srgbClr val="0070C0"/>
                </a:solidFill>
              </a:rPr>
              <a:t>3. </a:t>
            </a:r>
            <a:r>
              <a:rPr lang="ko-KR" altLang="en-US" sz="2400" dirty="0" smtClean="0">
                <a:solidFill>
                  <a:srgbClr val="0070C0"/>
                </a:solidFill>
              </a:rPr>
              <a:t>각 원소의 대소 관계 유지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1800" dirty="0" smtClean="0">
                <a:solidFill>
                  <a:srgbClr val="0070C0"/>
                </a:solidFill>
              </a:rPr>
              <a:t>y =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exp</a:t>
            </a:r>
            <a:r>
              <a:rPr lang="en-US" altLang="ko-KR" sz="1800" dirty="0" smtClean="0">
                <a:solidFill>
                  <a:srgbClr val="0070C0"/>
                </a:solidFill>
              </a:rPr>
              <a:t>(x) - </a:t>
            </a:r>
            <a:r>
              <a:rPr lang="ko-KR" altLang="en-US" sz="1800" dirty="0" smtClean="0">
                <a:solidFill>
                  <a:srgbClr val="0070C0"/>
                </a:solidFill>
              </a:rPr>
              <a:t>단조 증가 함수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1"/>
            <a:r>
              <a:rPr lang="ko-KR" altLang="en-US" sz="1800" dirty="0" smtClean="0">
                <a:solidFill>
                  <a:srgbClr val="0070C0"/>
                </a:solidFill>
              </a:rPr>
              <a:t>분류</a:t>
            </a:r>
            <a:r>
              <a:rPr lang="en-US" altLang="ko-KR" sz="1800" dirty="0" smtClean="0">
                <a:solidFill>
                  <a:srgbClr val="0070C0"/>
                </a:solidFill>
              </a:rPr>
              <a:t>(</a:t>
            </a:r>
            <a:r>
              <a:rPr lang="ko-KR" altLang="en-US" sz="1800" dirty="0" smtClean="0">
                <a:solidFill>
                  <a:srgbClr val="0070C0"/>
                </a:solidFill>
              </a:rPr>
              <a:t>추론</a:t>
            </a:r>
            <a:r>
              <a:rPr lang="en-US" altLang="ko-KR" sz="1800" dirty="0" smtClean="0">
                <a:solidFill>
                  <a:srgbClr val="0070C0"/>
                </a:solidFill>
              </a:rPr>
              <a:t>),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출력층</a:t>
            </a:r>
            <a:r>
              <a:rPr lang="ko-KR" altLang="en-US" sz="1800" dirty="0" smtClean="0">
                <a:solidFill>
                  <a:srgbClr val="0070C0"/>
                </a:solidFill>
              </a:rPr>
              <a:t> 생략 </a:t>
            </a:r>
            <a:r>
              <a:rPr lang="en-US" altLang="ko-KR" sz="1800" dirty="0" smtClean="0">
                <a:solidFill>
                  <a:srgbClr val="0070C0"/>
                </a:solidFill>
              </a:rPr>
              <a:t>&lt;- </a:t>
            </a:r>
            <a:r>
              <a:rPr lang="ko-KR" altLang="en-US" sz="1800" dirty="0" smtClean="0">
                <a:solidFill>
                  <a:srgbClr val="0070C0"/>
                </a:solidFill>
              </a:rPr>
              <a:t>자원 낭비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r>
              <a:rPr lang="en-US" altLang="ko-KR" sz="1800" dirty="0" smtClean="0"/>
              <a:t>(4</a:t>
            </a:r>
            <a:r>
              <a:rPr lang="ko-KR" altLang="en-US" sz="1800" dirty="0" smtClean="0"/>
              <a:t>장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29" y="1825625"/>
            <a:ext cx="4484571" cy="35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3.5.4 </a:t>
            </a:r>
            <a:r>
              <a:rPr lang="ko-KR" altLang="en-US" dirty="0" err="1" smtClean="0"/>
              <a:t>출력층의</a:t>
            </a:r>
            <a:r>
              <a:rPr lang="ko-KR" altLang="en-US" dirty="0" smtClean="0"/>
              <a:t> 뉴런 수 정하기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풀려는 문제에 맞게</a:t>
            </a:r>
            <a:r>
              <a:rPr lang="en-US" altLang="ko-KR" sz="2400" dirty="0" smtClean="0">
                <a:solidFill>
                  <a:srgbClr val="0070C0"/>
                </a:solidFill>
              </a:rPr>
              <a:t>!</a:t>
            </a:r>
          </a:p>
          <a:p>
            <a:pPr lvl="1"/>
            <a:r>
              <a:rPr lang="ko-KR" altLang="en-US" sz="1600" dirty="0" smtClean="0">
                <a:solidFill>
                  <a:srgbClr val="0070C0"/>
                </a:solidFill>
              </a:rPr>
              <a:t>분류하고 싶은 클래스 수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/>
            <a:endParaRPr lang="en-US" altLang="ko-KR" sz="1600" dirty="0" smtClean="0"/>
          </a:p>
        </p:txBody>
      </p:sp>
      <p:pic>
        <p:nvPicPr>
          <p:cNvPr id="4098" name="Picture 2" descr="https://blog.kakaocdn.net/dn/w7H76/btqDGhpF7ya/SRLa4CsKVgvoez4EEtu7Y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5" y="3101865"/>
            <a:ext cx="4263991" cy="246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숫자 인식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추론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ko-KR" altLang="en-US" sz="2400" dirty="0" smtClean="0">
                <a:solidFill>
                  <a:srgbClr val="0070C0"/>
                </a:solidFill>
              </a:rPr>
              <a:t>분류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  <a:r>
              <a:rPr lang="ko-KR" altLang="en-US" sz="2400" dirty="0" smtClean="0">
                <a:solidFill>
                  <a:srgbClr val="0070C0"/>
                </a:solidFill>
              </a:rPr>
              <a:t>만 </a:t>
            </a:r>
            <a:r>
              <a:rPr lang="en-US" altLang="ko-KR" sz="2400" dirty="0" smtClean="0">
                <a:solidFill>
                  <a:srgbClr val="0070C0"/>
                </a:solidFill>
              </a:rPr>
              <a:t>(forward propagation)</a:t>
            </a:r>
          </a:p>
          <a:p>
            <a:pPr lvl="1"/>
            <a:r>
              <a:rPr lang="en-US" altLang="ko-KR" sz="2000" dirty="0" smtClean="0"/>
              <a:t>‘</a:t>
            </a:r>
            <a:r>
              <a:rPr lang="ko-KR" altLang="en-US" sz="2000" dirty="0" smtClean="0"/>
              <a:t>학습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한 매개변수를 사용하여 분류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665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복습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x1, x2 </a:t>
            </a:r>
            <a:r>
              <a:rPr lang="ko-KR" altLang="en-US" dirty="0" smtClean="0"/>
              <a:t>신호 입력 받아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b </a:t>
            </a:r>
            <a:r>
              <a:rPr lang="ko-KR" altLang="en-US" dirty="0" smtClean="0"/>
              <a:t>편향 매개변수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뉴런이 얼마나 쉽게 </a:t>
            </a:r>
            <a:r>
              <a:rPr lang="ko-KR" altLang="en-US" dirty="0" err="1" smtClean="0"/>
              <a:t>활성화되느냐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 </a:t>
            </a:r>
            <a:r>
              <a:rPr lang="ko-KR" altLang="en-US" dirty="0" smtClean="0">
                <a:solidFill>
                  <a:srgbClr val="0070C0"/>
                </a:solidFill>
              </a:rPr>
              <a:t>입력이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</a:rPr>
              <a:t>이고 가중치가 </a:t>
            </a:r>
            <a:r>
              <a:rPr lang="en-US" altLang="ko-KR" dirty="0" smtClean="0">
                <a:solidFill>
                  <a:srgbClr val="0070C0"/>
                </a:solidFill>
              </a:rPr>
              <a:t>b</a:t>
            </a:r>
            <a:r>
              <a:rPr lang="ko-KR" altLang="en-US" dirty="0" smtClean="0">
                <a:solidFill>
                  <a:srgbClr val="0070C0"/>
                </a:solidFill>
              </a:rPr>
              <a:t>인 뉴런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w1, w2 </a:t>
            </a:r>
            <a:r>
              <a:rPr lang="ko-KR" altLang="en-US" dirty="0" smtClean="0"/>
              <a:t>가중치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신호의 영향력 제어</a:t>
            </a:r>
            <a:endParaRPr lang="en-US" altLang="ko-KR" dirty="0" smtClean="0"/>
          </a:p>
        </p:txBody>
      </p:sp>
      <p:pic>
        <p:nvPicPr>
          <p:cNvPr id="2050" name="Picture 2" descr="https://blog.kakaocdn.net/dn/bd6HgP/btqEOaxpBG5/AswSf799D309VkeKvv0ps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72" y="3613530"/>
            <a:ext cx="2920130" cy="29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blog.kakaocdn.net/dn/baVj3U/btq3TKHyYfT/DaSR1AMEnVuVvsLshCoD4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13" y="4311595"/>
            <a:ext cx="3648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blog.kakaocdn.net/dn/wdvZo/btq3YU2MHIq/2q1PdFyJRT3Fy5MuHKrke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53" y="5378446"/>
            <a:ext cx="20574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blog.kakaocdn.net/dn/FVyae/btq3UTDPumT/QLoavGazwHvgwrNucCwpx0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13" y="5559422"/>
            <a:ext cx="29337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3.6.1 MNIST </a:t>
            </a:r>
            <a:r>
              <a:rPr lang="ko-KR" altLang="en-US" dirty="0" err="1" smtClean="0">
                <a:solidFill>
                  <a:srgbClr val="FFC000"/>
                </a:solidFill>
              </a:rPr>
              <a:t>데이터셋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0 ~ 9 </a:t>
            </a:r>
            <a:r>
              <a:rPr lang="ko-KR" altLang="en-US" sz="2400" dirty="0" smtClean="0"/>
              <a:t>숫자 이미지</a:t>
            </a:r>
            <a:endParaRPr lang="en-US" altLang="ko-KR" sz="2400" dirty="0" smtClean="0"/>
          </a:p>
          <a:p>
            <a:r>
              <a:rPr lang="ko-KR" altLang="en-US" sz="2400" dirty="0" smtClean="0"/>
              <a:t>훈련 이미지 </a:t>
            </a:r>
            <a:r>
              <a:rPr lang="en-US" altLang="ko-KR" sz="2400" dirty="0" smtClean="0"/>
              <a:t>– 60,000</a:t>
            </a:r>
            <a:r>
              <a:rPr lang="ko-KR" altLang="en-US" sz="2400" dirty="0" smtClean="0"/>
              <a:t>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시험 이미지 </a:t>
            </a:r>
            <a:r>
              <a:rPr lang="en-US" altLang="ko-KR" sz="2400" dirty="0" smtClean="0"/>
              <a:t>– 10,000</a:t>
            </a:r>
            <a:r>
              <a:rPr lang="ko-KR" altLang="en-US" sz="2400" dirty="0" smtClean="0"/>
              <a:t>장</a:t>
            </a:r>
            <a:endParaRPr lang="en-US" altLang="ko-KR" sz="2400" dirty="0" smtClean="0"/>
          </a:p>
          <a:p>
            <a:r>
              <a:rPr lang="en-US" altLang="ko-KR" sz="2400" dirty="0" smtClean="0"/>
              <a:t>28x28 </a:t>
            </a:r>
            <a:r>
              <a:rPr lang="ko-KR" altLang="en-US" sz="2400" dirty="0" smtClean="0"/>
              <a:t>크기 </a:t>
            </a:r>
            <a:r>
              <a:rPr lang="ko-KR" altLang="en-US" sz="2400" dirty="0" err="1" smtClean="0"/>
              <a:t>회색조</a:t>
            </a:r>
            <a:r>
              <a:rPr lang="ko-KR" altLang="en-US" sz="2400" dirty="0" smtClean="0"/>
              <a:t> 이미지 </a:t>
            </a:r>
            <a:r>
              <a:rPr lang="en-US" altLang="ko-KR" sz="2400" dirty="0" smtClean="0"/>
              <a:t>(1</a:t>
            </a:r>
            <a:r>
              <a:rPr lang="ko-KR" altLang="en-US" sz="2400" dirty="0" smtClean="0"/>
              <a:t>채널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픽</a:t>
            </a:r>
            <a:r>
              <a:rPr lang="ko-KR" altLang="en-US" sz="2400" dirty="0" smtClean="0"/>
              <a:t>셀 </a:t>
            </a:r>
            <a:r>
              <a:rPr lang="en-US" altLang="ko-KR" sz="2400" dirty="0" smtClean="0"/>
              <a:t>– 0~255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mnist.py </a:t>
            </a:r>
            <a:r>
              <a:rPr lang="ko-KR" altLang="en-US" dirty="0">
                <a:solidFill>
                  <a:srgbClr val="0070C0"/>
                </a:solidFill>
              </a:rPr>
              <a:t>에 정의된 </a:t>
            </a:r>
            <a:r>
              <a:rPr lang="en-US" altLang="ko-KR" dirty="0" err="1">
                <a:solidFill>
                  <a:srgbClr val="0070C0"/>
                </a:solidFill>
              </a:rPr>
              <a:t>load_mnist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  <a:r>
              <a:rPr lang="ko-KR" altLang="en-US" dirty="0">
                <a:solidFill>
                  <a:srgbClr val="0070C0"/>
                </a:solidFill>
              </a:rPr>
              <a:t>함수를 </a:t>
            </a:r>
            <a:r>
              <a:rPr lang="ko-KR" altLang="en-US" dirty="0" smtClean="0">
                <a:solidFill>
                  <a:srgbClr val="0070C0"/>
                </a:solidFill>
              </a:rPr>
              <a:t>이용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/>
              <a:t>데이터셋</a:t>
            </a:r>
            <a:r>
              <a:rPr lang="ko-KR" altLang="en-US" dirty="0" smtClean="0"/>
              <a:t> 가져옴</a:t>
            </a:r>
            <a:endParaRPr lang="en-US" altLang="ko-KR" sz="1600" dirty="0" smtClean="0"/>
          </a:p>
        </p:txBody>
      </p:sp>
      <p:pic>
        <p:nvPicPr>
          <p:cNvPr id="7170" name="Picture 2" descr="https://blog.kakaocdn.net/dn/bbFQgd/btqDInX5p4Y/BgJQnk4kh9GkRcLbItdCy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14863"/>
            <a:ext cx="70866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931132" y="2772696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FFC000"/>
                </a:solidFill>
              </a:rPr>
              <a:t>색상 채널 </a:t>
            </a:r>
            <a:r>
              <a:rPr lang="en-US" altLang="ko-KR" b="1" dirty="0">
                <a:solidFill>
                  <a:srgbClr val="FFC000"/>
                </a:solidFill>
              </a:rPr>
              <a:t>= </a:t>
            </a:r>
            <a:r>
              <a:rPr lang="ko-KR" altLang="en-US" b="1" dirty="0">
                <a:solidFill>
                  <a:srgbClr val="FFC000"/>
                </a:solidFill>
              </a:rPr>
              <a:t>표현되는 색상의 수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5204" y="3163523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C000"/>
                </a:solidFill>
              </a:rPr>
              <a:t>0 </a:t>
            </a:r>
            <a:r>
              <a:rPr lang="ko-KR" altLang="en-US" b="1" dirty="0" smtClean="0">
                <a:solidFill>
                  <a:srgbClr val="FFC000"/>
                </a:solidFill>
              </a:rPr>
              <a:t>검 </a:t>
            </a:r>
            <a:r>
              <a:rPr lang="en-US" altLang="ko-KR" b="1" dirty="0" smtClean="0">
                <a:solidFill>
                  <a:srgbClr val="FFC000"/>
                </a:solidFill>
              </a:rPr>
              <a:t>~ 255 </a:t>
            </a:r>
            <a:r>
              <a:rPr lang="ko-KR" altLang="en-US" b="1" dirty="0" smtClean="0">
                <a:solidFill>
                  <a:srgbClr val="FFC000"/>
                </a:solidFill>
              </a:rPr>
              <a:t>흰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MNIST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load_mnist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altLang="ko-KR" sz="2000" dirty="0" smtClean="0"/>
              <a:t>(</a:t>
            </a:r>
            <a:r>
              <a:rPr lang="ko-KR" altLang="en-US" dirty="0" err="1" smtClean="0"/>
              <a:t>훈련이미지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훈련레이블</a:t>
            </a:r>
            <a:r>
              <a:rPr lang="en-US" altLang="ko-KR" dirty="0" smtClean="0"/>
              <a:t>), (</a:t>
            </a:r>
            <a:r>
              <a:rPr lang="ko-KR" altLang="en-US" dirty="0" err="1" smtClean="0"/>
              <a:t>시험이미지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시험레이블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형식으로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인수 </a:t>
            </a:r>
            <a:r>
              <a:rPr lang="en-US" altLang="ko-KR" dirty="0" smtClean="0"/>
              <a:t>: normalize, flatten, </a:t>
            </a:r>
            <a:r>
              <a:rPr lang="en-US" altLang="ko-KR" dirty="0" err="1" smtClean="0"/>
              <a:t>one_hot_label</a:t>
            </a:r>
            <a:r>
              <a:rPr lang="en-US" altLang="ko-KR" dirty="0" smtClean="0"/>
              <a:t> -&gt; </a:t>
            </a:r>
            <a:r>
              <a:rPr lang="en-US" altLang="ko-KR" dirty="0" smtClean="0">
                <a:solidFill>
                  <a:srgbClr val="0070C0"/>
                </a:solidFill>
              </a:rPr>
              <a:t>bool </a:t>
            </a:r>
            <a:r>
              <a:rPr lang="ko-KR" altLang="en-US" dirty="0" smtClean="0">
                <a:solidFill>
                  <a:srgbClr val="0070C0"/>
                </a:solidFill>
              </a:rPr>
              <a:t>값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normalize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입력 이미지의 픽셀 값 정규화 할지 </a:t>
            </a:r>
            <a:r>
              <a:rPr lang="en-US" altLang="ko-KR" dirty="0" smtClean="0"/>
              <a:t>(0.0~1.0)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flatten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차원 배열로 만들지 </a:t>
            </a:r>
            <a:endParaRPr lang="en-US" altLang="ko-KR" dirty="0"/>
          </a:p>
          <a:p>
            <a:pPr lvl="3"/>
            <a:r>
              <a:rPr lang="en-US" altLang="ko-KR" dirty="0" smtClean="0"/>
              <a:t>false : 1x28x28 / true : 784 </a:t>
            </a:r>
            <a:r>
              <a:rPr lang="ko-KR" altLang="en-US" dirty="0" smtClean="0"/>
              <a:t>원소</a:t>
            </a:r>
            <a:endParaRPr lang="en-US" altLang="ko-KR" dirty="0"/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one_hot_label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원</a:t>
            </a:r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핫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인코딩</a:t>
            </a:r>
            <a:endParaRPr lang="en-US" altLang="ko-KR" sz="1800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pickle : </a:t>
            </a:r>
            <a:r>
              <a:rPr lang="ko-KR" altLang="en-US" dirty="0" smtClean="0">
                <a:solidFill>
                  <a:srgbClr val="0070C0"/>
                </a:solidFill>
              </a:rPr>
              <a:t>프로그램 실행 중 특정 객체를 파일로 저장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저장해둔 </a:t>
            </a:r>
            <a:r>
              <a:rPr lang="en-US" altLang="ko-KR" dirty="0" smtClean="0">
                <a:solidFill>
                  <a:srgbClr val="0070C0"/>
                </a:solidFill>
              </a:rPr>
              <a:t>pickle </a:t>
            </a:r>
            <a:r>
              <a:rPr lang="ko-KR" altLang="en-US" dirty="0" smtClean="0">
                <a:solidFill>
                  <a:srgbClr val="0070C0"/>
                </a:solidFill>
              </a:rPr>
              <a:t>파일 </a:t>
            </a:r>
            <a:r>
              <a:rPr lang="ko-KR" altLang="en-US" dirty="0" err="1" smtClean="0">
                <a:solidFill>
                  <a:srgbClr val="0070C0"/>
                </a:solidFill>
              </a:rPr>
              <a:t>로드하면</a:t>
            </a:r>
            <a:r>
              <a:rPr lang="ko-KR" altLang="en-US" dirty="0" smtClean="0">
                <a:solidFill>
                  <a:srgbClr val="0070C0"/>
                </a:solidFill>
              </a:rPr>
              <a:t> 실행 당시 객체 즉시 복원 가능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3.6.1 MNIST </a:t>
            </a:r>
            <a:r>
              <a:rPr lang="ko-KR" altLang="en-US" dirty="0" err="1" smtClean="0">
                <a:solidFill>
                  <a:srgbClr val="FFC000"/>
                </a:solidFill>
              </a:rPr>
              <a:t>데이터셋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인수 </a:t>
            </a:r>
            <a:r>
              <a:rPr lang="en-US" altLang="ko-KR" dirty="0" smtClean="0"/>
              <a:t>: normalize, flatten, </a:t>
            </a:r>
            <a:r>
              <a:rPr lang="en-US" altLang="ko-KR" dirty="0" err="1" smtClean="0"/>
              <a:t>one_hot_label</a:t>
            </a:r>
            <a:r>
              <a:rPr lang="en-US" altLang="ko-KR" dirty="0" smtClean="0"/>
              <a:t> -&gt; </a:t>
            </a:r>
            <a:r>
              <a:rPr lang="en-US" altLang="ko-KR" dirty="0" smtClean="0">
                <a:solidFill>
                  <a:srgbClr val="0070C0"/>
                </a:solidFill>
              </a:rPr>
              <a:t>bool </a:t>
            </a:r>
            <a:r>
              <a:rPr lang="ko-KR" altLang="en-US" dirty="0" smtClean="0">
                <a:solidFill>
                  <a:srgbClr val="0070C0"/>
                </a:solidFill>
              </a:rPr>
              <a:t>값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normalize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입력 이미지의 픽셀 값 정규화 할지 </a:t>
            </a:r>
            <a:r>
              <a:rPr lang="en-US" altLang="ko-KR" dirty="0" smtClean="0"/>
              <a:t>(0.0~1.0)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flatten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차원 배열로 만들지 </a:t>
            </a:r>
            <a:endParaRPr lang="en-US" altLang="ko-KR" dirty="0"/>
          </a:p>
          <a:p>
            <a:pPr lvl="2"/>
            <a:r>
              <a:rPr lang="en-US" altLang="ko-KR" dirty="0" smtClean="0"/>
              <a:t>false : 1x28x28 / true : 784 </a:t>
            </a:r>
            <a:r>
              <a:rPr lang="ko-KR" altLang="en-US" dirty="0" smtClean="0"/>
              <a:t>원소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one_hot_label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원</a:t>
            </a:r>
            <a:r>
              <a:rPr lang="en-US" altLang="ko-KR" sz="2200" dirty="0" smtClean="0"/>
              <a:t>-</a:t>
            </a:r>
            <a:r>
              <a:rPr lang="ko-KR" altLang="en-US" sz="2200" dirty="0" err="1" smtClean="0"/>
              <a:t>핫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인코딩</a:t>
            </a:r>
            <a:endParaRPr lang="en-US" altLang="ko-KR" sz="2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316686" y="3704513"/>
            <a:ext cx="3751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FFC000"/>
                </a:solidFill>
              </a:rPr>
              <a:t>batch normalization</a:t>
            </a:r>
            <a:r>
              <a:rPr lang="ko-KR" altLang="en-US" b="1" dirty="0">
                <a:solidFill>
                  <a:srgbClr val="FFC000"/>
                </a:solidFill>
              </a:rPr>
              <a:t>에서나 </a:t>
            </a:r>
            <a:r>
              <a:rPr lang="en-US" altLang="ko-KR" b="1" dirty="0">
                <a:solidFill>
                  <a:srgbClr val="FFC000"/>
                </a:solidFill>
              </a:rPr>
              <a:t>input image normalization</a:t>
            </a:r>
            <a:r>
              <a:rPr lang="ko-KR" altLang="en-US" b="1" dirty="0">
                <a:solidFill>
                  <a:srgbClr val="FFC000"/>
                </a:solidFill>
              </a:rPr>
              <a:t>에서나 이유는 같다고 보면 된다</a:t>
            </a:r>
            <a:r>
              <a:rPr lang="en-US" altLang="ko-KR" b="1" dirty="0" smtClean="0">
                <a:solidFill>
                  <a:srgbClr val="FFC000"/>
                </a:solidFill>
              </a:rPr>
              <a:t>.</a:t>
            </a:r>
            <a:endParaRPr lang="en-US" altLang="ko-KR" b="1" dirty="0">
              <a:solidFill>
                <a:srgbClr val="FFC000"/>
              </a:solidFill>
            </a:endParaRPr>
          </a:p>
          <a:p>
            <a:pPr lvl="0">
              <a:defRPr/>
            </a:pPr>
            <a:r>
              <a:rPr lang="ko-KR" altLang="en-US" b="1" dirty="0" smtClean="0">
                <a:solidFill>
                  <a:srgbClr val="FFC000"/>
                </a:solidFill>
              </a:rPr>
              <a:t>데이터분포를 </a:t>
            </a:r>
            <a:r>
              <a:rPr lang="ko-KR" altLang="en-US" b="1" dirty="0">
                <a:solidFill>
                  <a:srgbClr val="FFC000"/>
                </a:solidFill>
              </a:rPr>
              <a:t>고르게 해주어 </a:t>
            </a:r>
            <a:r>
              <a:rPr lang="en-US" altLang="ko-KR" b="1" dirty="0">
                <a:solidFill>
                  <a:srgbClr val="FFC000"/>
                </a:solidFill>
              </a:rPr>
              <a:t>gradient</a:t>
            </a:r>
            <a:r>
              <a:rPr lang="ko-KR" altLang="en-US" b="1" dirty="0">
                <a:solidFill>
                  <a:srgbClr val="FFC000"/>
                </a:solidFill>
              </a:rPr>
              <a:t>를 업데이트하는 과정이 원활하게 일어나도록 유도하는 </a:t>
            </a:r>
            <a:r>
              <a:rPr lang="ko-KR" altLang="en-US" b="1" dirty="0" smtClean="0">
                <a:solidFill>
                  <a:srgbClr val="FFC000"/>
                </a:solidFill>
              </a:rPr>
              <a:t>것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srgbClr val="FFC000"/>
                </a:solidFill>
              </a:rPr>
              <a:t>local minimum </a:t>
            </a:r>
            <a:r>
              <a:rPr lang="ko-KR" altLang="en-US" b="1" dirty="0" smtClean="0">
                <a:solidFill>
                  <a:srgbClr val="FFC000"/>
                </a:solidFill>
              </a:rPr>
              <a:t>더 빠르게</a:t>
            </a:r>
            <a:r>
              <a:rPr lang="en-US" altLang="ko-KR" b="1" dirty="0" smtClean="0">
                <a:solidFill>
                  <a:srgbClr val="FFC000"/>
                </a:solidFill>
              </a:rPr>
              <a:t>!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92" y="153402"/>
            <a:ext cx="5928360" cy="33444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8714" y="4669972"/>
            <a:ext cx="6973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rgbClr val="FFC000"/>
                </a:solidFill>
              </a:rPr>
              <a:t>기본적으로 학습 위해 </a:t>
            </a:r>
            <a:r>
              <a:rPr lang="en-US" altLang="ko-KR" b="1" dirty="0" smtClean="0">
                <a:solidFill>
                  <a:srgbClr val="FFC000"/>
                </a:solidFill>
              </a:rPr>
              <a:t>1</a:t>
            </a:r>
            <a:r>
              <a:rPr lang="ko-KR" altLang="en-US" b="1" dirty="0" smtClean="0">
                <a:solidFill>
                  <a:srgbClr val="FFC000"/>
                </a:solidFill>
              </a:rPr>
              <a:t>차원으로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평면화</a:t>
            </a:r>
            <a:r>
              <a:rPr lang="ko-KR" altLang="en-US" b="1" dirty="0" smtClean="0">
                <a:solidFill>
                  <a:srgbClr val="FFC000"/>
                </a:solidFill>
              </a:rPr>
              <a:t> 함 </a:t>
            </a:r>
            <a:r>
              <a:rPr lang="en-US" altLang="ko-KR" b="1" dirty="0" err="1" smtClean="0">
                <a:solidFill>
                  <a:srgbClr val="FFC000"/>
                </a:solidFill>
              </a:rPr>
              <a:t>cnn</a:t>
            </a:r>
            <a:r>
              <a:rPr lang="ko-KR" altLang="en-US" b="1" dirty="0" smtClean="0">
                <a:solidFill>
                  <a:srgbClr val="FFC000"/>
                </a:solidFill>
              </a:rPr>
              <a:t>부턴 그냥 쓴다고 함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lvl="0">
              <a:defRPr/>
            </a:pPr>
            <a:endParaRPr lang="en-US" altLang="ko-KR" b="1" dirty="0" smtClean="0">
              <a:solidFill>
                <a:srgbClr val="FFC000"/>
              </a:solidFill>
            </a:endParaRPr>
          </a:p>
          <a:p>
            <a:pPr lvl="0">
              <a:defRPr/>
            </a:pPr>
            <a:r>
              <a:rPr lang="ko-KR" altLang="en-US" b="1" dirty="0" err="1" smtClean="0">
                <a:solidFill>
                  <a:srgbClr val="FFC000"/>
                </a:solidFill>
              </a:rPr>
              <a:t>원핫인코딩은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0~9 </a:t>
            </a:r>
            <a:r>
              <a:rPr lang="ko-KR" altLang="en-US" b="1" dirty="0" smtClean="0">
                <a:solidFill>
                  <a:srgbClr val="FFC000"/>
                </a:solidFill>
              </a:rPr>
              <a:t>레이블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인코딩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-&gt; </a:t>
            </a:r>
            <a:r>
              <a:rPr lang="ko-KR" altLang="en-US" b="1" dirty="0" smtClean="0">
                <a:solidFill>
                  <a:srgbClr val="FFC000"/>
                </a:solidFill>
              </a:rPr>
              <a:t>분류작업 쉬워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lvl="0">
              <a:defRPr/>
            </a:pPr>
            <a:endParaRPr lang="en-US" altLang="ko-K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6" y="365125"/>
            <a:ext cx="6897073" cy="601391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143" y="1442499"/>
            <a:ext cx="6333251" cy="38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3.6.1 MNIST </a:t>
            </a:r>
            <a:r>
              <a:rPr lang="ko-KR" altLang="en-US" dirty="0" err="1" smtClean="0">
                <a:solidFill>
                  <a:srgbClr val="FF0000"/>
                </a:solidFill>
              </a:rPr>
              <a:t>데이터셋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6" y="152231"/>
            <a:ext cx="11837008" cy="65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3.6.2 </a:t>
            </a:r>
            <a:r>
              <a:rPr lang="ko-KR" altLang="en-US" dirty="0" smtClean="0">
                <a:solidFill>
                  <a:srgbClr val="FFC000"/>
                </a:solidFill>
              </a:rPr>
              <a:t>신경망의 추론 처리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출력층</a:t>
            </a:r>
            <a:r>
              <a:rPr lang="ko-KR" altLang="en-US" dirty="0" smtClean="0">
                <a:solidFill>
                  <a:srgbClr val="0070C0"/>
                </a:solidFill>
              </a:rPr>
              <a:t> 뉴런 </a:t>
            </a:r>
            <a:r>
              <a:rPr lang="en-US" altLang="ko-KR" dirty="0" smtClean="0">
                <a:solidFill>
                  <a:srgbClr val="0070C0"/>
                </a:solidFill>
              </a:rPr>
              <a:t>10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>
                <a:solidFill>
                  <a:srgbClr val="0070C0"/>
                </a:solidFill>
              </a:rPr>
              <a:t>(0~9)</a:t>
            </a:r>
          </a:p>
          <a:p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뉴런 </a:t>
            </a:r>
            <a:r>
              <a:rPr lang="en-US" altLang="ko-KR" dirty="0" smtClean="0"/>
              <a:t>50/100)</a:t>
            </a:r>
          </a:p>
          <a:p>
            <a:pPr lvl="1"/>
            <a:r>
              <a:rPr lang="ko-KR" altLang="en-US" dirty="0" smtClean="0"/>
              <a:t>임의로</a:t>
            </a:r>
            <a:endParaRPr lang="en-US" altLang="ko-KR" dirty="0" smtClean="0"/>
          </a:p>
          <a:p>
            <a:r>
              <a:rPr lang="en-US" altLang="ko-KR" dirty="0" err="1" smtClean="0"/>
              <a:t>init_network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학습된 가중치 매개변수 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r>
              <a:rPr lang="en-US" altLang="ko-KR" dirty="0" err="1" smtClean="0">
                <a:solidFill>
                  <a:srgbClr val="0070C0"/>
                </a:solidFill>
              </a:rPr>
              <a:t>pkl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26" y="1825625"/>
            <a:ext cx="5200576" cy="4351338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6278967" y="2714017"/>
            <a:ext cx="3648803" cy="71498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684268" y="2144486"/>
            <a:ext cx="1296446" cy="32573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54142" y="9743"/>
            <a:ext cx="30283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-apple-system"/>
              </a:rPr>
              <a:t>데이터를 특정 범위로 변환하는 처리를 정규화</a:t>
            </a:r>
            <a:r>
              <a:rPr lang="en-US" altLang="ko-KR" sz="1600" b="1" dirty="0">
                <a:solidFill>
                  <a:srgbClr val="0070C0"/>
                </a:solidFill>
                <a:latin typeface="-apple-system"/>
              </a:rPr>
              <a:t>(normalization</a:t>
            </a:r>
            <a:r>
              <a:rPr lang="en-US" altLang="ko-KR" sz="1600" b="1" dirty="0" smtClean="0">
                <a:solidFill>
                  <a:srgbClr val="0070C0"/>
                </a:solidFill>
                <a:latin typeface="-apple-system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latin typeface="-apple-system"/>
              </a:rPr>
              <a:t> </a:t>
            </a:r>
          </a:p>
          <a:p>
            <a:r>
              <a:rPr lang="ko-KR" altLang="en-US" sz="1600" b="1" dirty="0">
                <a:solidFill>
                  <a:srgbClr val="0070C0"/>
                </a:solidFill>
                <a:latin typeface="-apple-system"/>
              </a:rPr>
              <a:t>신경망의 입력 데이터에 특정 변환을 가하는 것을 전처리</a:t>
            </a:r>
            <a:r>
              <a:rPr lang="en-US" altLang="ko-KR" sz="1600" b="1" dirty="0">
                <a:solidFill>
                  <a:srgbClr val="0070C0"/>
                </a:solidFill>
                <a:latin typeface="-apple-system"/>
              </a:rPr>
              <a:t>(pre-processing</a:t>
            </a:r>
            <a:r>
              <a:rPr lang="en-US" altLang="ko-KR" sz="1600" b="1" dirty="0" smtClean="0">
                <a:solidFill>
                  <a:srgbClr val="0070C0"/>
                </a:solidFill>
                <a:latin typeface="-apple-system"/>
              </a:rPr>
              <a:t>)</a:t>
            </a:r>
            <a:endParaRPr lang="ko-KR" altLang="en-US" sz="1600" b="1" dirty="0">
              <a:solidFill>
                <a:srgbClr val="0070C0"/>
              </a:solidFill>
              <a:latin typeface="-apple-system"/>
            </a:endParaRPr>
          </a:p>
          <a:p>
            <a:r>
              <a:rPr lang="ko-KR" altLang="en-US" sz="1600" b="1" dirty="0" smtClean="0">
                <a:solidFill>
                  <a:srgbClr val="0070C0"/>
                </a:solidFill>
                <a:latin typeface="-apple-system"/>
              </a:rPr>
              <a:t>데이터에 </a:t>
            </a:r>
            <a:r>
              <a:rPr lang="ko-KR" altLang="en-US" sz="1600" b="1" dirty="0">
                <a:solidFill>
                  <a:srgbClr val="0070C0"/>
                </a:solidFill>
                <a:latin typeface="-apple-system"/>
              </a:rPr>
              <a:t>대한 전처리 작업으로 정규화를 수행한 것과 같음</a:t>
            </a:r>
            <a:r>
              <a:rPr lang="en-US" altLang="ko-KR" sz="1600" b="1" dirty="0">
                <a:solidFill>
                  <a:srgbClr val="0070C0"/>
                </a:solidFill>
                <a:latin typeface="-apple-system"/>
              </a:rPr>
              <a:t>.</a:t>
            </a:r>
            <a:endParaRPr lang="en-US" altLang="ko-KR" sz="16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911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3.6.2 </a:t>
            </a:r>
            <a:r>
              <a:rPr lang="ko-KR" altLang="en-US" dirty="0" smtClean="0">
                <a:solidFill>
                  <a:srgbClr val="FFC000"/>
                </a:solidFill>
              </a:rPr>
              <a:t>신경망의 추론 처리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출력층</a:t>
            </a:r>
            <a:r>
              <a:rPr lang="ko-KR" altLang="en-US" dirty="0" smtClean="0">
                <a:solidFill>
                  <a:srgbClr val="0070C0"/>
                </a:solidFill>
              </a:rPr>
              <a:t> 뉴런 </a:t>
            </a:r>
            <a:r>
              <a:rPr lang="en-US" altLang="ko-KR" dirty="0" smtClean="0">
                <a:solidFill>
                  <a:srgbClr val="0070C0"/>
                </a:solidFill>
              </a:rPr>
              <a:t>10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>
                <a:solidFill>
                  <a:srgbClr val="0070C0"/>
                </a:solidFill>
              </a:rPr>
              <a:t>(0~9)</a:t>
            </a:r>
          </a:p>
          <a:p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뉴런 </a:t>
            </a:r>
            <a:r>
              <a:rPr lang="en-US" altLang="ko-KR" dirty="0" smtClean="0"/>
              <a:t>50/100)</a:t>
            </a:r>
          </a:p>
          <a:p>
            <a:pPr lvl="1"/>
            <a:r>
              <a:rPr lang="ko-KR" altLang="en-US" dirty="0" smtClean="0"/>
              <a:t>임의로</a:t>
            </a:r>
            <a:endParaRPr lang="en-US" altLang="ko-KR" dirty="0" smtClean="0"/>
          </a:p>
          <a:p>
            <a:r>
              <a:rPr lang="en-US" altLang="ko-KR" dirty="0" err="1" smtClean="0"/>
              <a:t>init_network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학습된 가중치 매개변수 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r>
              <a:rPr lang="en-US" altLang="ko-KR" dirty="0" err="1" smtClean="0">
                <a:solidFill>
                  <a:srgbClr val="0070C0"/>
                </a:solidFill>
              </a:rPr>
              <a:t>pkl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68" y="1825625"/>
            <a:ext cx="5200576" cy="4351338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6278967" y="2714017"/>
            <a:ext cx="3648803" cy="71498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s://velog.velcdn.com/images/jhdai_ly/post/f2c0f8ac-e8f0-467c-9905-27d9bc254444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532039"/>
            <a:ext cx="11068050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3.6.2 </a:t>
            </a:r>
            <a:r>
              <a:rPr lang="ko-KR" altLang="en-US" dirty="0" smtClean="0">
                <a:solidFill>
                  <a:srgbClr val="FF0000"/>
                </a:solidFill>
              </a:rPr>
              <a:t>신경망의 추론 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추론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정확도 평가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5" y="2274973"/>
            <a:ext cx="5326567" cy="458302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557669" y="6626311"/>
            <a:ext cx="826302" cy="2316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310" y="2235903"/>
            <a:ext cx="5835950" cy="353078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547012" y="5351681"/>
            <a:ext cx="3028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-apple-system"/>
              </a:rPr>
              <a:t>93.52%</a:t>
            </a:r>
            <a:endParaRPr lang="en-US" altLang="ko-KR" sz="16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01231" y="4114481"/>
            <a:ext cx="1296446" cy="32573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3.6.3 </a:t>
            </a:r>
            <a:r>
              <a:rPr lang="ko-KR" altLang="en-US" dirty="0" smtClean="0"/>
              <a:t>배치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191000" cy="4387347"/>
          </a:xfrm>
          <a:prstGeom prst="rect">
            <a:avLst/>
          </a:prstGeom>
        </p:spPr>
      </p:pic>
      <p:pic>
        <p:nvPicPr>
          <p:cNvPr id="4098" name="Picture 2" descr="https://velog.velcdn.com/images/jhdai_ly/post/bc247c3b-863b-4f27-8440-9b1782fcb623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22" y="2407878"/>
            <a:ext cx="6525324" cy="127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84371" y="1789199"/>
            <a:ext cx="660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원소 </a:t>
            </a:r>
            <a:r>
              <a:rPr lang="en-US" altLang="ko-KR" b="1" dirty="0">
                <a:solidFill>
                  <a:srgbClr val="0070C0"/>
                </a:solidFill>
              </a:rPr>
              <a:t>784</a:t>
            </a:r>
            <a:r>
              <a:rPr lang="ko-KR" altLang="en-US" b="1" dirty="0">
                <a:solidFill>
                  <a:srgbClr val="0070C0"/>
                </a:solidFill>
              </a:rPr>
              <a:t>개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차원 배열</a:t>
            </a:r>
            <a:r>
              <a:rPr lang="en-US" altLang="ko-KR" b="1" dirty="0">
                <a:solidFill>
                  <a:srgbClr val="0070C0"/>
                </a:solidFill>
              </a:rPr>
              <a:t> x</a:t>
            </a:r>
            <a:r>
              <a:rPr lang="ko-KR" altLang="en-US" b="1" dirty="0">
                <a:solidFill>
                  <a:srgbClr val="0070C0"/>
                </a:solidFill>
              </a:rPr>
              <a:t> 입력 </a:t>
            </a:r>
            <a:r>
              <a:rPr lang="en-US" altLang="ko-KR" b="1" dirty="0">
                <a:solidFill>
                  <a:srgbClr val="0070C0"/>
                </a:solidFill>
              </a:rPr>
              <a:t>-&gt;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원소 </a:t>
            </a:r>
            <a:r>
              <a:rPr lang="en-US" altLang="ko-KR" b="1" dirty="0">
                <a:solidFill>
                  <a:srgbClr val="0070C0"/>
                </a:solidFill>
              </a:rPr>
              <a:t>10</a:t>
            </a:r>
            <a:r>
              <a:rPr lang="ko-KR" altLang="en-US" b="1" dirty="0">
                <a:solidFill>
                  <a:srgbClr val="0070C0"/>
                </a:solidFill>
              </a:rPr>
              <a:t>개인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차원 배열 </a:t>
            </a:r>
            <a:r>
              <a:rPr lang="en-US" altLang="ko-KR" b="1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84371" y="4044772"/>
            <a:ext cx="5362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x 100</a:t>
            </a:r>
            <a:r>
              <a:rPr lang="ko-KR" altLang="en-US" b="1" dirty="0" smtClean="0">
                <a:solidFill>
                  <a:srgbClr val="0070C0"/>
                </a:solidFill>
              </a:rPr>
              <a:t>장 묶음</a:t>
            </a:r>
            <a:r>
              <a:rPr lang="en-US" altLang="ko-KR" b="1" dirty="0" smtClean="0">
                <a:solidFill>
                  <a:srgbClr val="0070C0"/>
                </a:solidFill>
              </a:rPr>
              <a:t>, 2</a:t>
            </a:r>
            <a:r>
              <a:rPr lang="ko-KR" altLang="en-US" b="1" dirty="0" smtClean="0">
                <a:solidFill>
                  <a:srgbClr val="0070C0"/>
                </a:solidFill>
              </a:rPr>
              <a:t>차원 배열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6" name="Picture 2" descr="https://velog.velcdn.com/images/jhdai_ly/post/874a9700-3fdc-47ec-8c91-7bfa9ddee946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23" y="4512615"/>
            <a:ext cx="6525324" cy="112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3.6.3 </a:t>
            </a:r>
            <a:r>
              <a:rPr lang="ko-KR" altLang="en-US" dirty="0" smtClean="0"/>
              <a:t>배치 처리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Batch : </a:t>
            </a:r>
            <a:r>
              <a:rPr lang="ko-KR" altLang="en-US" dirty="0" smtClean="0">
                <a:solidFill>
                  <a:srgbClr val="0070C0"/>
                </a:solidFill>
              </a:rPr>
              <a:t>하나로 묶은 입력 데이터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큰 배열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빠르다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range(start, end, step) </a:t>
            </a:r>
            <a:r>
              <a:rPr lang="en-US" altLang="ko-KR" dirty="0" smtClean="0"/>
              <a:t>: start ~ end-1, step </a:t>
            </a:r>
            <a:r>
              <a:rPr lang="ko-KR" altLang="en-US" dirty="0" smtClean="0"/>
              <a:t>간격 증가 정수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argmax</a:t>
            </a:r>
            <a:r>
              <a:rPr lang="en-US" altLang="ko-KR" dirty="0" smtClean="0">
                <a:solidFill>
                  <a:srgbClr val="0070C0"/>
                </a:solidFill>
              </a:rPr>
              <a:t>(, </a:t>
            </a:r>
            <a:r>
              <a:rPr lang="en-US" altLang="ko-KR" dirty="0" err="1" smtClean="0">
                <a:solidFill>
                  <a:srgbClr val="0070C0"/>
                </a:solidFill>
              </a:rPr>
              <a:t>axix</a:t>
            </a:r>
            <a:r>
              <a:rPr lang="en-US" altLang="ko-KR" dirty="0" smtClean="0">
                <a:solidFill>
                  <a:srgbClr val="0070C0"/>
                </a:solidFill>
              </a:rPr>
              <a:t>=1) :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차원을 구성하는 각 원소 中 최댓값 </a:t>
            </a:r>
            <a:r>
              <a:rPr lang="en-US" altLang="ko-KR" dirty="0" smtClean="0"/>
              <a:t>(row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== </a:t>
            </a:r>
            <a:r>
              <a:rPr lang="ko-KR" altLang="en-US" dirty="0" smtClean="0">
                <a:solidFill>
                  <a:srgbClr val="0070C0"/>
                </a:solidFill>
              </a:rPr>
              <a:t>연산자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 비교 후 </a:t>
            </a:r>
            <a:r>
              <a:rPr lang="en-US" altLang="ko-KR" dirty="0" smtClean="0"/>
              <a:t>bool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np.sum</a:t>
            </a:r>
            <a:r>
              <a:rPr lang="en-US" altLang="ko-KR" dirty="0" smtClean="0">
                <a:solidFill>
                  <a:srgbClr val="0070C0"/>
                </a:solidFill>
              </a:rPr>
              <a:t>(==) :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의 개수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활성화 함수의 등장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activation function : </a:t>
            </a:r>
            <a:r>
              <a:rPr lang="ko-KR" altLang="en-US" dirty="0" smtClean="0">
                <a:solidFill>
                  <a:srgbClr val="0070C0"/>
                </a:solidFill>
              </a:rPr>
              <a:t>입력 신호의 총합을 출력 신호로 변환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입력 신호의 총합이 활성화를 일으키는지</a:t>
            </a:r>
            <a:r>
              <a:rPr lang="en-US" altLang="ko-KR" dirty="0" smtClean="0">
                <a:solidFill>
                  <a:srgbClr val="0070C0"/>
                </a:solidFill>
              </a:rPr>
              <a:t>? h()</a:t>
            </a:r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뉴런 </a:t>
            </a:r>
            <a:r>
              <a:rPr lang="en-US" altLang="ko-KR" dirty="0" smtClean="0">
                <a:solidFill>
                  <a:srgbClr val="0070C0"/>
                </a:solidFill>
              </a:rPr>
              <a:t>---(h())---&gt; </a:t>
            </a:r>
            <a:r>
              <a:rPr lang="en-US" altLang="ko-KR" dirty="0" smtClean="0"/>
              <a:t>y 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뉴런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2062" name="Picture 14" descr="https://blog.kakaocdn.net/dn/FVyae/btq3UTDPumT/QLoavGazwHvgwrNucCwpx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12" y="837403"/>
            <a:ext cx="29337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blog.kakaocdn.net/dn/wdvZo/btq3YU2MHIq/2q1PdFyJRT3Fy5MuHKrke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656427"/>
            <a:ext cx="20574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blog.kakaocdn.net/dn/LDWVJ/btq3YMp9HHJ/Gt8oHW3yynAUmyz5kIMGx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0774"/>
            <a:ext cx="41529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3.6.3 </a:t>
            </a:r>
            <a:r>
              <a:rPr lang="ko-KR" altLang="en-US" dirty="0" smtClean="0"/>
              <a:t>배치 처리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343" y="3153419"/>
            <a:ext cx="11219313" cy="1041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579" y="1544687"/>
            <a:ext cx="4534842" cy="11337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596" y="4669972"/>
            <a:ext cx="3706808" cy="144011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979123" y="2049485"/>
            <a:ext cx="1368734" cy="3236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52895" y="3350583"/>
            <a:ext cx="1368734" cy="3236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294756" y="5072465"/>
            <a:ext cx="888330" cy="359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3.6.3 </a:t>
            </a:r>
            <a:r>
              <a:rPr lang="ko-KR" altLang="en-US" dirty="0" smtClean="0"/>
              <a:t>배치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31" y="1959429"/>
            <a:ext cx="5567138" cy="382276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672838" y="2688463"/>
            <a:ext cx="389019" cy="403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01490" y="3467732"/>
            <a:ext cx="1283081" cy="35284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584266" y="3820577"/>
            <a:ext cx="3186648" cy="23639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66657" y="4304467"/>
            <a:ext cx="957943" cy="24514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59949" y="4599086"/>
            <a:ext cx="3111165" cy="3103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428613" y="33549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7176" y="1485282"/>
            <a:ext cx="835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단순 </a:t>
            </a:r>
            <a:r>
              <a:rPr lang="ko-KR" altLang="en-US" sz="2400" dirty="0" err="1"/>
              <a:t>퍼셉트론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>
                <a:solidFill>
                  <a:srgbClr val="0070C0"/>
                </a:solidFill>
              </a:rPr>
              <a:t>단층 네트워크에서 계단 함수 </a:t>
            </a:r>
            <a:r>
              <a:rPr lang="en-US" altLang="ko-KR" sz="2400" dirty="0">
                <a:solidFill>
                  <a:srgbClr val="0070C0"/>
                </a:solidFill>
              </a:rPr>
              <a:t>(=</a:t>
            </a:r>
            <a:r>
              <a:rPr lang="ko-KR" altLang="en-US" sz="2400" dirty="0" err="1">
                <a:solidFill>
                  <a:srgbClr val="0070C0"/>
                </a:solidFill>
              </a:rPr>
              <a:t>임계값을</a:t>
            </a:r>
            <a:r>
              <a:rPr lang="ko-KR" altLang="en-US" sz="2400" dirty="0">
                <a:solidFill>
                  <a:srgbClr val="0070C0"/>
                </a:solidFill>
              </a:rPr>
              <a:t> 경계로 출력이 바뀌는 함수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  <a:r>
              <a:rPr lang="ko-KR" altLang="en-US" sz="2400" dirty="0">
                <a:solidFill>
                  <a:srgbClr val="0070C0"/>
                </a:solidFill>
              </a:rPr>
              <a:t>를 활성화 함수로 사용한 모델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ko-KR" altLang="en-US" sz="2400" dirty="0"/>
              <a:t>다층 </a:t>
            </a:r>
            <a:r>
              <a:rPr lang="ko-KR" altLang="en-US" sz="2400" dirty="0" err="1"/>
              <a:t>퍼셉트론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>
                <a:solidFill>
                  <a:srgbClr val="0070C0"/>
                </a:solidFill>
              </a:rPr>
              <a:t>신경망 </a:t>
            </a:r>
            <a:r>
              <a:rPr lang="en-US" altLang="ko-KR" sz="2400" dirty="0">
                <a:solidFill>
                  <a:srgbClr val="0070C0"/>
                </a:solidFill>
              </a:rPr>
              <a:t>(</a:t>
            </a:r>
            <a:r>
              <a:rPr lang="ko-KR" altLang="en-US" sz="2400" dirty="0">
                <a:solidFill>
                  <a:srgbClr val="0070C0"/>
                </a:solidFill>
              </a:rPr>
              <a:t>여러 층으로 구성되고 </a:t>
            </a:r>
            <a:r>
              <a:rPr lang="ko-KR" altLang="en-US" sz="2400" dirty="0" err="1">
                <a:solidFill>
                  <a:srgbClr val="0070C0"/>
                </a:solidFill>
              </a:rPr>
              <a:t>시그모이드</a:t>
            </a:r>
            <a:r>
              <a:rPr lang="ko-KR" altLang="en-US" sz="2400" dirty="0">
                <a:solidFill>
                  <a:srgbClr val="0070C0"/>
                </a:solidFill>
              </a:rPr>
              <a:t> 함수 등의 매끈한 활성화 함수를 사용하는 네트워크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</a:p>
          <a:p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기계학습 </a:t>
            </a:r>
            <a:r>
              <a:rPr lang="en-US" altLang="ko-KR" sz="2400" dirty="0" smtClean="0">
                <a:solidFill>
                  <a:srgbClr val="0070C0"/>
                </a:solidFill>
              </a:rPr>
              <a:t>– </a:t>
            </a:r>
            <a:r>
              <a:rPr lang="ko-KR" altLang="en-US" sz="2400" dirty="0" smtClean="0">
                <a:solidFill>
                  <a:srgbClr val="0070C0"/>
                </a:solidFill>
              </a:rPr>
              <a:t>회귀</a:t>
            </a:r>
            <a:r>
              <a:rPr lang="en-US" altLang="ko-KR" sz="2400" dirty="0" smtClean="0">
                <a:solidFill>
                  <a:srgbClr val="0070C0"/>
                </a:solidFill>
              </a:rPr>
              <a:t>(identity)/</a:t>
            </a:r>
            <a:r>
              <a:rPr lang="ko-KR" altLang="en-US" sz="2400" dirty="0" smtClean="0">
                <a:solidFill>
                  <a:srgbClr val="0070C0"/>
                </a:solidFill>
              </a:rPr>
              <a:t>분류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softmax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활성화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단층 네트워크에서 계단 함수 </a:t>
            </a:r>
            <a:r>
              <a:rPr lang="en-US" altLang="ko-KR" dirty="0" smtClean="0">
                <a:solidFill>
                  <a:srgbClr val="0070C0"/>
                </a:solidFill>
              </a:rPr>
              <a:t>(=</a:t>
            </a:r>
            <a:r>
              <a:rPr lang="ko-KR" altLang="en-US" dirty="0" err="1" smtClean="0">
                <a:solidFill>
                  <a:srgbClr val="0070C0"/>
                </a:solidFill>
              </a:rPr>
              <a:t>임계값을</a:t>
            </a:r>
            <a:r>
              <a:rPr lang="ko-KR" altLang="en-US" dirty="0" smtClean="0">
                <a:solidFill>
                  <a:srgbClr val="0070C0"/>
                </a:solidFill>
              </a:rPr>
              <a:t> 경계로 출력이 바뀌는 함수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ko-KR" altLang="en-US" dirty="0" smtClean="0">
                <a:solidFill>
                  <a:srgbClr val="0070C0"/>
                </a:solidFill>
              </a:rPr>
              <a:t>를 활성화 함수로 사용한 모델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신경망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여러 층으로 구성되고 </a:t>
            </a:r>
            <a:r>
              <a:rPr lang="ko-KR" altLang="en-US" dirty="0" err="1" smtClean="0">
                <a:solidFill>
                  <a:srgbClr val="0070C0"/>
                </a:solidFill>
              </a:rPr>
              <a:t>시그모이드</a:t>
            </a:r>
            <a:r>
              <a:rPr lang="ko-KR" altLang="en-US" dirty="0" smtClean="0">
                <a:solidFill>
                  <a:srgbClr val="0070C0"/>
                </a:solidFill>
              </a:rPr>
              <a:t> 함수 등의 매끈한 활성화 함수를 사용하는 네트워크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활성화 함수를 계단 함수에서 다른 함수로 변경하는 것이 신경망의 세계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00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신경망에서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함수로 신호 변환 후 다음 뉴런에 전달</a:t>
            </a:r>
            <a:endParaRPr lang="en-US" altLang="ko-KR" dirty="0" smtClean="0"/>
          </a:p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신경망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오직 활성화 함수의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뉴런의 층 구조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신호 전달 방법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퍼셉트론</a:t>
            </a:r>
            <a:endParaRPr lang="en-US" altLang="ko-KR" dirty="0" smtClean="0"/>
          </a:p>
        </p:txBody>
      </p:sp>
      <p:pic>
        <p:nvPicPr>
          <p:cNvPr id="4098" name="Picture 2" descr="https://blog.kakaocdn.net/dn/bbvK39/btqENYD4mMt/uAnaCz49GEVq1MlD50pKi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513555"/>
            <a:ext cx="31527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</a:t>
            </a:r>
            <a:r>
              <a:rPr lang="ko-KR" altLang="en-US" dirty="0" smtClean="0"/>
              <a:t>계단 함수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70C0"/>
                </a:solidFill>
              </a:rPr>
              <a:t>인수 </a:t>
            </a:r>
            <a:r>
              <a:rPr lang="en-US" altLang="ko-KR" dirty="0" smtClean="0">
                <a:solidFill>
                  <a:srgbClr val="0070C0"/>
                </a:solidFill>
              </a:rPr>
              <a:t>-</a:t>
            </a:r>
            <a:r>
              <a:rPr lang="ko-KR" altLang="en-US" dirty="0" smtClean="0">
                <a:solidFill>
                  <a:srgbClr val="0070C0"/>
                </a:solidFill>
              </a:rPr>
              <a:t> 실수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부동소수점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배열 안됨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배열도 지원하려면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35" y="1380018"/>
            <a:ext cx="2593303" cy="1673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283" y="1863050"/>
            <a:ext cx="2136245" cy="955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30" y="3834529"/>
            <a:ext cx="3904424" cy="11175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335" y="3070731"/>
            <a:ext cx="6508665" cy="212928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98732" y="1825625"/>
            <a:ext cx="557649" cy="44974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81260" y="3053876"/>
            <a:ext cx="1416023" cy="30026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3.2.2 </a:t>
            </a:r>
            <a:r>
              <a:rPr lang="ko-KR" altLang="en-US" dirty="0" smtClean="0">
                <a:solidFill>
                  <a:srgbClr val="FF0000"/>
                </a:solidFill>
              </a:rPr>
              <a:t>계단 함수 구현하기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계단 함수 구현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1. </a:t>
            </a:r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ko-KR" altLang="en-US" dirty="0" smtClean="0">
                <a:solidFill>
                  <a:srgbClr val="0070C0"/>
                </a:solidFill>
              </a:rPr>
              <a:t> 배열에 부등호 연산 수행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bool </a:t>
            </a:r>
            <a:r>
              <a:rPr lang="ko-KR" altLang="en-US" dirty="0" smtClean="0">
                <a:solidFill>
                  <a:srgbClr val="0070C0"/>
                </a:solidFill>
              </a:rPr>
              <a:t>배열 생성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2. 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ko-KR" altLang="en-US" dirty="0" smtClean="0">
                <a:solidFill>
                  <a:srgbClr val="0070C0"/>
                </a:solidFill>
              </a:rPr>
              <a:t>형으로 </a:t>
            </a:r>
            <a:r>
              <a:rPr lang="ko-KR" altLang="en-US" dirty="0" err="1" smtClean="0">
                <a:solidFill>
                  <a:srgbClr val="0070C0"/>
                </a:solidFill>
              </a:rPr>
              <a:t>자료형</a:t>
            </a:r>
            <a:r>
              <a:rPr lang="ko-KR" altLang="en-US" dirty="0" smtClean="0">
                <a:solidFill>
                  <a:srgbClr val="0070C0"/>
                </a:solidFill>
              </a:rPr>
              <a:t> 변환 </a:t>
            </a:r>
            <a:r>
              <a:rPr lang="en-US" altLang="ko-KR" dirty="0" err="1" smtClean="0">
                <a:solidFill>
                  <a:srgbClr val="0070C0"/>
                </a:solidFill>
              </a:rPr>
              <a:t>astype</a:t>
            </a:r>
            <a:r>
              <a:rPr lang="en-US" altLang="ko-KR" dirty="0" smtClean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191" y="490586"/>
            <a:ext cx="3754609" cy="10746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6167"/>
            <a:ext cx="3308498" cy="3274154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30953" y="5247947"/>
            <a:ext cx="557875" cy="43341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591" y="4242099"/>
            <a:ext cx="9778409" cy="17713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32962" y="4786282"/>
            <a:ext cx="284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2732</Words>
  <Application>Microsoft Office PowerPoint</Application>
  <PresentationFormat>와이드스크린</PresentationFormat>
  <Paragraphs>392</Paragraphs>
  <Slides>52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-apple-system</vt:lpstr>
      <vt:lpstr>Söhne</vt:lpstr>
      <vt:lpstr>맑은 고딕</vt:lpstr>
      <vt:lpstr>Arial</vt:lpstr>
      <vt:lpstr>Cambria Math</vt:lpstr>
      <vt:lpstr>Office 테마</vt:lpstr>
      <vt:lpstr>밑바닥부터 시작하는 딥러닝 -사이토 고키-  황의지</vt:lpstr>
      <vt:lpstr>CHAPTER 3. 신경망</vt:lpstr>
      <vt:lpstr>3.1.1 신경망의 예</vt:lpstr>
      <vt:lpstr>3.1.2 퍼셉트론 복습</vt:lpstr>
      <vt:lpstr>3.1.3 활성화 함수의 등장</vt:lpstr>
      <vt:lpstr>3.2 활성화 함수</vt:lpstr>
      <vt:lpstr>3.2.1 시그모이드 함수</vt:lpstr>
      <vt:lpstr>3.2.2 계단 함수 구현하기</vt:lpstr>
      <vt:lpstr>3.2.2 계단 함수 구현하기</vt:lpstr>
      <vt:lpstr>3.2.2 계단 함수 구현하기</vt:lpstr>
      <vt:lpstr>3.2.3 계단 함수의 그래프</vt:lpstr>
      <vt:lpstr>3.2.4 시그모이드 함수 구현하기</vt:lpstr>
      <vt:lpstr>3.2.4 시그모이드 함수 구현하기</vt:lpstr>
      <vt:lpstr>3.2.5 시그모이드 함수와 계단 함수 비교</vt:lpstr>
      <vt:lpstr>3.2.5 시그모이드 함수와 계단 함수 비교</vt:lpstr>
      <vt:lpstr>3.2.6 비선형 함수</vt:lpstr>
      <vt:lpstr>3.2.7 ReLU 함수</vt:lpstr>
      <vt:lpstr>3.3.1 다차원 배열</vt:lpstr>
      <vt:lpstr>3.3.2 행렬의 곱</vt:lpstr>
      <vt:lpstr>np.dot() vs matmul()</vt:lpstr>
      <vt:lpstr>3.3.2 행렬의 곱</vt:lpstr>
      <vt:lpstr>3.3.2 행렬의 곱</vt:lpstr>
      <vt:lpstr>3.3.3 신경망에서의 행렬 곱</vt:lpstr>
      <vt:lpstr>3.4 3층 신경망 구현하기</vt:lpstr>
      <vt:lpstr>3.4.1 표기법 설명</vt:lpstr>
      <vt:lpstr>3.4.2 각 층의 신호 전달 구현하기 - 1</vt:lpstr>
      <vt:lpstr>3.4.2 각 층의 신호 전달 구현하기 - 2</vt:lpstr>
      <vt:lpstr>3.4.2 각 층의 신호 전달 구현하기 - 3</vt:lpstr>
      <vt:lpstr>출력층 활성화 함수는 문제 성질에 맞게?</vt:lpstr>
      <vt:lpstr>3.4.3 구현 정리</vt:lpstr>
      <vt:lpstr>3.4.3 구현 정리</vt:lpstr>
      <vt:lpstr>3.5 출력층 설계하기</vt:lpstr>
      <vt:lpstr>3.5.1 항등 함수와 소프트맥스 함수 구현하기</vt:lpstr>
      <vt:lpstr>3.5.1 항등 함수와 소프트맥스 함수 구현하기</vt:lpstr>
      <vt:lpstr>3.5.2  소프트맥스 함수 구현 시 주의점</vt:lpstr>
      <vt:lpstr>3.5.2  소프트맥스 함수 구현 시 주의점</vt:lpstr>
      <vt:lpstr>3.5.3 소프트맥스 함수의 특징</vt:lpstr>
      <vt:lpstr>3.5.4 출력층의 뉴런 수 정하기</vt:lpstr>
      <vt:lpstr>3.6 손글씨 숫자 인식</vt:lpstr>
      <vt:lpstr>3.6.1 MNIST 데이터셋</vt:lpstr>
      <vt:lpstr>3.6.1 MNIST 데이터셋</vt:lpstr>
      <vt:lpstr>3.6.1 MNIST 데이터셋</vt:lpstr>
      <vt:lpstr>PowerPoint 프레젠테이션</vt:lpstr>
      <vt:lpstr>3.6.1 MNIST 데이터셋</vt:lpstr>
      <vt:lpstr>3.6.2 신경망의 추론 처리</vt:lpstr>
      <vt:lpstr>3.6.2 신경망의 추론 처리</vt:lpstr>
      <vt:lpstr>3.6.2 신경망의 추론 처리</vt:lpstr>
      <vt:lpstr>3.6.3 배치 처리</vt:lpstr>
      <vt:lpstr>3.6.3 배치 처리</vt:lpstr>
      <vt:lpstr>3.6.3 배치 처리</vt:lpstr>
      <vt:lpstr>3.6.3 배치 처리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Uiji</cp:lastModifiedBy>
  <cp:revision>127</cp:revision>
  <dcterms:created xsi:type="dcterms:W3CDTF">2024-01-23T12:02:33Z</dcterms:created>
  <dcterms:modified xsi:type="dcterms:W3CDTF">2024-02-03T12:06:48Z</dcterms:modified>
</cp:coreProperties>
</file>