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8385" autoAdjust="0"/>
  </p:normalViewPr>
  <p:slideViewPr>
    <p:cSldViewPr snapToGrid="0">
      <p:cViewPr varScale="1">
        <p:scale>
          <a:sx n="41" d="100"/>
          <a:sy n="41" d="100"/>
        </p:scale>
        <p:origin x="2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은 알고리즘을 구현할 때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의 여러 함수를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중에서 가장 중요한 기능은 </a:t>
            </a:r>
            <a:r>
              <a:rPr lang="en-US" altLang="ko-KR" dirty="0" err="1" smtClean="0"/>
              <a:t>scipy.sparse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모듈은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에서 데이터를 표현하는 또 하나의 방법인 희소 행렬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Scipy</a:t>
            </a:r>
            <a:r>
              <a:rPr lang="ko-KR" altLang="en-US" dirty="0" smtClean="0"/>
              <a:t>는 수치해석을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를 이용하여 보다 본격적으로 이용할 수 있게 해 줍니다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를 이용하면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만으로는 길게 코딩해야 하는 기법들을 단 </a:t>
            </a:r>
            <a:r>
              <a:rPr lang="en-US" altLang="ko-KR" dirty="0" smtClean="0"/>
              <a:t>2~3 </a:t>
            </a:r>
            <a:r>
              <a:rPr lang="ko-KR" altLang="en-US" dirty="0" smtClean="0"/>
              <a:t>줄에 구현할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게다가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구현하기 </a:t>
            </a:r>
            <a:r>
              <a:rPr lang="ko-KR" altLang="en-US" dirty="0" err="1" smtClean="0"/>
              <a:t>막막하거나</a:t>
            </a:r>
            <a:r>
              <a:rPr lang="ko-KR" altLang="en-US" dirty="0" smtClean="0"/>
              <a:t> 사실상 불가능한 것들도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로는 쉽게 결과를 얻을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Scipy</a:t>
            </a:r>
            <a:r>
              <a:rPr lang="ko-KR" altLang="en-US" dirty="0" smtClean="0"/>
              <a:t>를 적절하게 혼용하게 되면 더욱 생산성이 높습니다</a:t>
            </a:r>
            <a:r>
              <a:rPr lang="en-US" altLang="ko-KR" dirty="0" smtClean="0"/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(Framework)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응용 프로그램을 개발하기 위한 여러 라이브러리나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 등을 효율적으로 사용할 수 있도록 하나로 묶어 놓은 일종의 패키지입니다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(Deep Learning Framework)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이렇게 이미 검증된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라이브러리와 사전 학습까지 완료된 다양한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알고리즘을 제공해주어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개발자가 이를 빠르고 손쉽게 사용할 수 있도록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중복적인 기능을 구현해야 하는 소모적인 작업으로부터 개발자를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해방시키고 문제 해결을 위한 핵심 알고리즘 개발에만 집중할 수 있도록 도와줍니다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https://www.jobindexworld.com/contents/view/4379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0070C0"/>
                </a:solidFill>
              </a:rPr>
              <a:t>인터프리터</a:t>
            </a:r>
            <a:r>
              <a:rPr lang="en-US" altLang="ko-KR" dirty="0" smtClean="0">
                <a:solidFill>
                  <a:srgbClr val="0070C0"/>
                </a:solidFill>
              </a:rPr>
              <a:t>(interpreter)</a:t>
            </a:r>
            <a:r>
              <a:rPr lang="ko-KR" altLang="en-US" dirty="0" smtClean="0">
                <a:solidFill>
                  <a:srgbClr val="0070C0"/>
                </a:solidFill>
              </a:rPr>
              <a:t>란 소스 코드를 처음부터 한 </a:t>
            </a:r>
            <a:r>
              <a:rPr lang="ko-KR" altLang="en-US" dirty="0" err="1" smtClean="0">
                <a:solidFill>
                  <a:srgbClr val="0070C0"/>
                </a:solidFill>
              </a:rPr>
              <a:t>라인씩</a:t>
            </a:r>
            <a:r>
              <a:rPr lang="ko-KR" altLang="en-US" dirty="0" smtClean="0">
                <a:solidFill>
                  <a:srgbClr val="0070C0"/>
                </a:solidFill>
              </a:rPr>
              <a:t> 차례대로 해석하며 실행하는 프로그램</a:t>
            </a:r>
            <a:endParaRPr lang="ko-KR" altLang="en-US" b="1" dirty="0" smtClean="0">
              <a:solidFill>
                <a:srgbClr val="0070C0"/>
              </a:solidFill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 권한으로 실행시키지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차후 과정에서 나오는 아나콘다 환경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(Environment)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생김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Anaconda PowerShell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Anaconda Prompt</a:t>
            </a:r>
            <a:r>
              <a:rPr lang="ko-KR" altLang="en-US" dirty="0" smtClean="0"/>
              <a:t>는 두 가지 서로 다른 명령 줄 인터페이스로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배포로 제공되어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기타 데이터 과학 관련 패키지를 관리하고 사용하는 데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두 환경 간의 주요 차이점입니다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**</a:t>
            </a:r>
            <a:r>
              <a:rPr lang="ko-KR" altLang="en-US" dirty="0" smtClean="0"/>
              <a:t>쉘 환경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 </a:t>
            </a:r>
            <a:r>
              <a:rPr lang="ko-KR" altLang="en-US" dirty="0" smtClean="0"/>
              <a:t>환경을 사용하며 이는 주로 시스템 관리를 위해 설계된 강력한 명령 줄 셸 및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명령 프롬프트보다 고급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명령 프롬프트 </a:t>
            </a:r>
            <a:r>
              <a:rPr lang="en-US" altLang="ko-KR" dirty="0" smtClean="0"/>
              <a:t>(CMD) </a:t>
            </a:r>
            <a:r>
              <a:rPr lang="ko-KR" altLang="en-US" dirty="0" smtClean="0"/>
              <a:t>환경을 사용합니다</a:t>
            </a:r>
            <a:r>
              <a:rPr lang="en-US" altLang="ko-KR" dirty="0" smtClean="0"/>
              <a:t>. CMD</a:t>
            </a:r>
            <a:r>
              <a:rPr lang="ko-KR" altLang="en-US" dirty="0" smtClean="0"/>
              <a:t>는 기본 명령 줄 인터페이스이지만</a:t>
            </a:r>
            <a:r>
              <a:rPr lang="en-US" altLang="ko-KR" dirty="0" smtClean="0"/>
              <a:t>, Anaconda Prompt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배포 및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환경과 원활하게 작동하도록 사용자 정의되었습니다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**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</a:t>
            </a:r>
            <a:r>
              <a:rPr lang="ko-KR" altLang="en-US" dirty="0" smtClean="0"/>
              <a:t>은 주로 시스템 관리 및 작업 자동화를 위해 설계된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언어를 사용합니다</a:t>
            </a:r>
            <a:r>
              <a:rPr lang="en-US" altLang="ko-KR" dirty="0" smtClean="0"/>
              <a:t>. CMD </a:t>
            </a:r>
            <a:r>
              <a:rPr lang="ko-KR" altLang="en-US" dirty="0" err="1" smtClean="0"/>
              <a:t>스크립팅에</a:t>
            </a:r>
            <a:r>
              <a:rPr lang="ko-KR" altLang="en-US" dirty="0" smtClean="0"/>
              <a:t> 비해 더 고급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CMD</a:t>
            </a:r>
            <a:r>
              <a:rPr lang="ko-KR" altLang="en-US" dirty="0" smtClean="0"/>
              <a:t>는 덜 강력하고 기능이 적은 배치 </a:t>
            </a:r>
            <a:r>
              <a:rPr lang="ko-KR" altLang="en-US" dirty="0" err="1" smtClean="0"/>
              <a:t>스크립팅을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와 관련된 기본 작업에는 크게 영향을 미치지 않을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**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 </a:t>
            </a:r>
            <a:r>
              <a:rPr lang="ko-KR" altLang="en-US" dirty="0" smtClean="0"/>
              <a:t>인터페이스를 사용하므로 </a:t>
            </a:r>
            <a:r>
              <a:rPr lang="en-US" altLang="ko-KR" dirty="0" smtClean="0"/>
              <a:t>Anaconda Prompt</a:t>
            </a:r>
            <a:r>
              <a:rPr lang="ko-KR" altLang="en-US" dirty="0" smtClean="0"/>
              <a:t>와는 다르게 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색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프롬프트 스타일 및 기타 시각적 요소를 포함한 다양한 모습을 가지고 있을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더 전통적인 명령 프롬프트 모양과 느낌을 가지고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**</a:t>
            </a:r>
            <a:r>
              <a:rPr lang="ko-KR" altLang="en-US" dirty="0" smtClean="0"/>
              <a:t>호환성</a:t>
            </a:r>
            <a:r>
              <a:rPr lang="en-US" altLang="ko-KR" dirty="0" smtClean="0"/>
              <a:t>:**</a:t>
            </a:r>
          </a:p>
          <a:p>
            <a:r>
              <a:rPr lang="en-US" altLang="ko-KR" dirty="0" smtClean="0"/>
              <a:t>   - **Anaconda PowerShell:** PowerShell</a:t>
            </a:r>
            <a:r>
              <a:rPr lang="ko-KR" altLang="en-US" dirty="0" smtClean="0"/>
              <a:t>은 더 현대적이고 다양하며 복잡한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및 자동화 작업을 수행할 수 있습니다</a:t>
            </a:r>
            <a:r>
              <a:rPr lang="en-US" altLang="ko-KR" dirty="0" smtClean="0"/>
              <a:t>. PowerShell</a:t>
            </a:r>
            <a:r>
              <a:rPr lang="ko-KR" altLang="en-US" dirty="0" smtClean="0"/>
              <a:t>에 익숙하거나 고급 기능이 필요한 사용자에게 선호될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 **Anaconda Prompt:** </a:t>
            </a:r>
            <a:r>
              <a:rPr lang="ko-KR" altLang="en-US" dirty="0" smtClean="0"/>
              <a:t>이는 더 간단한 인터페이스이며 기본적인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관련 작업에 적합합니다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요약하면 </a:t>
            </a:r>
            <a:r>
              <a:rPr lang="en-US" altLang="ko-KR" dirty="0" smtClean="0"/>
              <a:t>Anaconda PowerShell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Anaconda Prompt </a:t>
            </a:r>
            <a:r>
              <a:rPr lang="ko-KR" altLang="en-US" dirty="0" smtClean="0"/>
              <a:t>중 선택은 사용자의 기호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환경에 대한 익숙함 및 수행해야 하는 구체적인 작업에 따라 다릅니다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인터페이스 모두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환경을 관리하고 패키지를 설치하며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스크립트를 실행하는 데 사용될 수 있지만 </a:t>
            </a:r>
            <a:r>
              <a:rPr lang="en-US" altLang="ko-KR" dirty="0" smtClean="0"/>
              <a:t>Anaconda PowerShell</a:t>
            </a:r>
            <a:r>
              <a:rPr lang="ko-KR" altLang="en-US" dirty="0" smtClean="0"/>
              <a:t>은 더 고급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기능을 제공합니다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de-DE" altLang="ko-KR" dirty="0" smtClean="0"/>
              <a:t>https://wikidocs.net/13875 </a:t>
            </a:r>
            <a:r>
              <a:rPr lang="ko-KR" altLang="en-US" dirty="0" smtClean="0"/>
              <a:t>인터프리터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셸 화면에서는 항상 새로운 줄이 시작할 때마다 무언가 글씨가 출력되어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일반적으로 나오는 것이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달러 표시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 따라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달러 표시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기호 앞에 다른 글자가 있을 수도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글자와 기호를 프롬프트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(prompt)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프롬프트는 셸이 사용자의 명령을 받을 수 있는 상태가 되었음을 알려준다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프롬프트가 나오면 키보드로 명령을 입력할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3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논리곱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모두 참</a:t>
            </a:r>
            <a:r>
              <a:rPr lang="en-US" altLang="ko-KR" dirty="0" smtClean="0"/>
              <a:t>(True and True)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값 중에서 하나라도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이 있으면 거짓</a:t>
            </a:r>
            <a:r>
              <a:rPr lang="en-US" altLang="ko-KR" dirty="0" smtClean="0"/>
              <a:t>(False) </a:t>
            </a:r>
            <a:r>
              <a:rPr lang="ko-KR" altLang="en-US" dirty="0" smtClean="0"/>
              <a:t>으로 판단합니다</a:t>
            </a:r>
            <a:r>
              <a:rPr lang="en-US" altLang="ko-KR" dirty="0" smtClean="0"/>
              <a:t>.</a:t>
            </a:r>
          </a:p>
          <a:p>
            <a:r>
              <a:rPr lang="de-DE" altLang="ko-KR" dirty="0" smtClean="0"/>
              <a:t>https://rfriend.tistory.com/338</a:t>
            </a:r>
          </a:p>
          <a:p>
            <a:r>
              <a:rPr lang="ko-KR" altLang="en-US" sz="1200" b="0" u="sng" dirty="0" smtClean="0">
                <a:effectLst/>
              </a:rPr>
              <a:t>논리합</a:t>
            </a:r>
            <a:r>
              <a:rPr lang="en-US" altLang="ko-KR" sz="1200" b="0" u="sng" dirty="0" smtClean="0">
                <a:effectLst/>
              </a:rPr>
              <a:t>: </a:t>
            </a:r>
            <a:r>
              <a:rPr lang="ko-KR" altLang="en-US" sz="1200" dirty="0" smtClean="0">
                <a:effectLst/>
              </a:rPr>
              <a:t>두 </a:t>
            </a:r>
            <a:r>
              <a:rPr lang="ko-KR" altLang="en-US" sz="1200" dirty="0" err="1" smtClean="0">
                <a:effectLst/>
              </a:rPr>
              <a:t>피연산자</a:t>
            </a:r>
            <a:r>
              <a:rPr lang="ko-KR" altLang="en-US" sz="1200" dirty="0" smtClean="0">
                <a:effectLst/>
              </a:rPr>
              <a:t> 중에서 한 개</a:t>
            </a:r>
            <a:r>
              <a:rPr lang="en-US" altLang="ko-KR" sz="1200" dirty="0" smtClean="0">
                <a:effectLst/>
              </a:rPr>
              <a:t>(True or False, False or True)</a:t>
            </a:r>
            <a:r>
              <a:rPr lang="ko-KR" altLang="en-US" sz="1200" dirty="0" smtClean="0">
                <a:effectLst/>
              </a:rPr>
              <a:t>나 혹은 두개 모두</a:t>
            </a:r>
            <a:r>
              <a:rPr lang="en-US" altLang="ko-KR" sz="1200" dirty="0" smtClean="0">
                <a:effectLst/>
              </a:rPr>
              <a:t>(True or True) </a:t>
            </a:r>
            <a:r>
              <a:rPr lang="ko-KR" altLang="en-US" sz="1200" dirty="0" smtClean="0">
                <a:effectLst/>
              </a:rPr>
              <a:t>이라도 참</a:t>
            </a:r>
            <a:r>
              <a:rPr lang="en-US" altLang="ko-KR" sz="1200" dirty="0" smtClean="0">
                <a:effectLst/>
              </a:rPr>
              <a:t>(True)</a:t>
            </a:r>
            <a:r>
              <a:rPr lang="ko-KR" altLang="en-US" sz="1200" dirty="0" smtClean="0">
                <a:effectLst/>
              </a:rPr>
              <a:t>이면 참으로 평가합니다</a:t>
            </a:r>
            <a:r>
              <a:rPr lang="en-US" altLang="ko-KR" sz="1200" dirty="0" smtClean="0">
                <a:effectLst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5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가독성과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품질에 영향을 미치는 중요한 요소입니다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 대신 스페이스를 사용하여 일관된 모습을 유지하고 코드를 명확하게 구조화하는 것이 권장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반드시 들여쓰기를 할 때 탭이나 공백 문자 중 하나로 통일해야 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아래와 같이 들여쓰기를 띄어쓰기와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tab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을 혼용해서 사용하게 되면 오류가 발생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171450" indent="-171450">
              <a:buFontTx/>
              <a:buChar char="-"/>
            </a:pP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TISTORY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에서는 들여쓰기 정도가 다르게 보이지만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, Python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에서는 들여쓰기에 정도가 같게 보임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171450" indent="-171450">
              <a:buFontTx/>
              <a:buChar char="-"/>
            </a:pPr>
            <a:r>
              <a:rPr lang="en-US" altLang="ko-KR" b="0" i="0" dirty="0" smtClean="0">
                <a:solidFill>
                  <a:srgbClr val="F92672"/>
                </a:solidFill>
                <a:effectLst/>
                <a:latin typeface="Menlo"/>
              </a:rPr>
              <a:t>for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err="1" smtClean="0">
                <a:solidFill>
                  <a:srgbClr val="ABB2BF"/>
                </a:solidFill>
                <a:effectLst/>
                <a:latin typeface="Menlo"/>
              </a:rPr>
              <a:t>i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smtClean="0">
                <a:solidFill>
                  <a:srgbClr val="F92672"/>
                </a:solidFill>
                <a:effectLst/>
                <a:latin typeface="Menlo"/>
              </a:rPr>
              <a:t>in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smtClean="0">
                <a:solidFill>
                  <a:srgbClr val="E6C07B"/>
                </a:solidFill>
                <a:effectLst/>
                <a:latin typeface="Menlo"/>
              </a:rPr>
              <a:t>range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(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10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): </a:t>
            </a:r>
          </a:p>
          <a:p>
            <a:pPr marL="171450" indent="-171450">
              <a:buFontTx/>
              <a:buChar char="-"/>
            </a:pPr>
            <a:r>
              <a:rPr lang="en-US" altLang="ko-KR" b="0" i="0" baseline="0" dirty="0" smtClean="0">
                <a:solidFill>
                  <a:srgbClr val="ABB2BF"/>
                </a:solidFill>
                <a:effectLst/>
                <a:latin typeface="Menlo"/>
              </a:rPr>
              <a:t>    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x = </a:t>
            </a:r>
            <a:r>
              <a:rPr lang="en-US" altLang="ko-KR" b="0" i="0" dirty="0" err="1" smtClean="0">
                <a:solidFill>
                  <a:srgbClr val="ABB2BF"/>
                </a:solidFill>
                <a:effectLst/>
                <a:latin typeface="Menlo"/>
              </a:rPr>
              <a:t>i</a:t>
            </a: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 + 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띄어쓰기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4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번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endParaRPr lang="en-US" altLang="ko-KR" b="0" i="0" dirty="0" smtClean="0">
              <a:solidFill>
                <a:srgbClr val="ABB2BF"/>
              </a:solidFill>
              <a:effectLst/>
              <a:latin typeface="Menlo"/>
            </a:endParaRPr>
          </a:p>
          <a:p>
            <a:pPr marL="628650" lvl="1" indent="-171450">
              <a:buFontTx/>
              <a:buChar char="-"/>
            </a:pPr>
            <a:r>
              <a:rPr lang="en-US" altLang="ko-KR" b="0" i="0" dirty="0" smtClean="0">
                <a:solidFill>
                  <a:srgbClr val="ABB2BF"/>
                </a:solidFill>
                <a:effectLst/>
                <a:latin typeface="Menlo"/>
              </a:rPr>
              <a:t>y = x + </a:t>
            </a:r>
            <a:r>
              <a:rPr lang="en-US" altLang="ko-KR" b="0" i="0" dirty="0" smtClean="0">
                <a:solidFill>
                  <a:srgbClr val="D19A66"/>
                </a:solidFill>
                <a:effectLst/>
                <a:latin typeface="Menlo"/>
              </a:rPr>
              <a:t>1</a:t>
            </a:r>
            <a:r>
              <a:rPr lang="ko-KR" altLang="en-US" b="0" i="0" dirty="0" smtClean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1" dirty="0" smtClean="0">
                <a:solidFill>
                  <a:srgbClr val="B18EB1"/>
                </a:solidFill>
                <a:effectLst/>
                <a:latin typeface="Menlo"/>
              </a:rPr>
              <a:t># tab 1</a:t>
            </a:r>
            <a:r>
              <a:rPr lang="ko-KR" altLang="en-US" b="0" i="1" dirty="0" smtClean="0">
                <a:solidFill>
                  <a:srgbClr val="B18EB1"/>
                </a:solidFill>
                <a:effectLst/>
                <a:latin typeface="Menlo"/>
              </a:rPr>
              <a:t>번</a:t>
            </a:r>
            <a:endParaRPr lang="en-US" altLang="ko-KR" b="0" i="1" dirty="0" smtClean="0">
              <a:solidFill>
                <a:srgbClr val="B18EB1"/>
              </a:solidFill>
              <a:effectLst/>
              <a:latin typeface="Menlo"/>
            </a:endParaRPr>
          </a:p>
          <a:p>
            <a:pPr marL="628650" lvl="1" indent="-171450">
              <a:buFontTx/>
              <a:buChar char="-"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커뮤니티에서는 탭 대신 스페이스를 사용하여 들여쓰기하는 것을 권장합니다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코드가 서로 다른 텍스트 편집기나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일관된 모습을 유지할 수 있도록 도와주기 때문입니다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언어에서는 탭과 스페이스를 혼합하여 사용하는 것을 허용하지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Python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탭과 스페이스를 혼용하여 들여쓰기하는 것을 문법적으로 허용하지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9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uda.dev/24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hcoo/WegraLee-deep-learning-from-scrat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/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1026" name="Picture 2" descr="https://github.com/WegraLee/deep-learning-from-scratch/raw/master/cover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24961"/>
            <a:ext cx="4305299" cy="60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1.3.3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파이썬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동적 언어로 분류 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자동 </a:t>
            </a:r>
            <a:r>
              <a:rPr lang="ko-KR" altLang="en-US" dirty="0" err="1" smtClean="0">
                <a:solidFill>
                  <a:srgbClr val="0070C0"/>
                </a:solidFill>
              </a:rPr>
              <a:t>형변환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7208"/>
            <a:ext cx="5928360" cy="2808171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73769" y="4360245"/>
            <a:ext cx="1722922" cy="6160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73769" y="2597208"/>
            <a:ext cx="1722922" cy="6160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7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1.3.4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Slicing : </a:t>
            </a:r>
            <a:r>
              <a:rPr lang="ko-KR" altLang="en-US" dirty="0" smtClean="0"/>
              <a:t>범위 지정해 원하는 </a:t>
            </a:r>
            <a:r>
              <a:rPr lang="ko-KR" altLang="en-US" dirty="0" smtClean="0">
                <a:solidFill>
                  <a:srgbClr val="0070C0"/>
                </a:solidFill>
              </a:rPr>
              <a:t>부분 리스트</a:t>
            </a:r>
            <a:r>
              <a:rPr lang="ko-KR" altLang="en-US" dirty="0" smtClean="0"/>
              <a:t>를 얻음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" y="2583632"/>
            <a:ext cx="5123850" cy="26063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837"/>
          <a:stretch/>
        </p:blipFill>
        <p:spPr>
          <a:xfrm>
            <a:off x="4950893" y="2583632"/>
            <a:ext cx="7215442" cy="26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7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1.3.5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Key</a:t>
            </a:r>
            <a:r>
              <a:rPr lang="ko-KR" altLang="en-US" dirty="0" smtClean="0">
                <a:solidFill>
                  <a:srgbClr val="0070C0"/>
                </a:solidFill>
              </a:rPr>
              <a:t>와 </a:t>
            </a:r>
            <a:r>
              <a:rPr lang="en-US" altLang="ko-KR" dirty="0" smtClean="0">
                <a:solidFill>
                  <a:srgbClr val="0070C0"/>
                </a:solidFill>
              </a:rPr>
              <a:t>Value</a:t>
            </a:r>
            <a:r>
              <a:rPr lang="ko-KR" altLang="en-US" dirty="0" smtClean="0"/>
              <a:t>를 한 쌍으로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rgbClr val="0070C0"/>
                </a:solidFill>
              </a:rPr>
              <a:t>index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7280"/>
            <a:ext cx="6304257" cy="121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1551"/>
            <a:ext cx="6304257" cy="80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198" y="5116716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{‘weight’: 70, ‘height’: 180}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74180" y="342780"/>
            <a:ext cx="4998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82276" y="2351207"/>
            <a:ext cx="4090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682276" y="2435727"/>
            <a:ext cx="421134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Python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3.5 이하 버전에서는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딕셔너리에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순서란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게 없었다.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딕셔너리는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애초에 정렬된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콜렉션으로서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만들어진 타입이 아니었고, 값을 키로 찾기 때문에 순서를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신경쓸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필요가 없었다. 한편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Python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3.6 버전부터는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딕셔너리에도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순서가 생겨 다음과 같이 모든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키값이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입력순으로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' 저장된다.(그냥 '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정렬'이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아니고 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입력순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정렬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'이다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.)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ko-K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4"/>
              </a:rPr>
              <a:t>https://yuda.dev/240</a:t>
            </a:r>
            <a:endParaRPr lang="en-US" altLang="ko-KR" sz="3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de-DE" altLang="ko-KR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3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1.3.6 bool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True/False</a:t>
            </a:r>
          </a:p>
          <a:p>
            <a:r>
              <a:rPr lang="ko-KR" altLang="en-US" dirty="0" smtClean="0"/>
              <a:t>연산자 </a:t>
            </a:r>
            <a:r>
              <a:rPr lang="en-US" altLang="ko-KR" dirty="0" smtClean="0"/>
              <a:t>: and, or, not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04" y="4822258"/>
            <a:ext cx="7949874" cy="1171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6337"/>
            <a:ext cx="7969278" cy="1645920"/>
          </a:xfrm>
          <a:prstGeom prst="rect">
            <a:avLst/>
          </a:prstGeom>
        </p:spPr>
      </p:pic>
      <p:pic>
        <p:nvPicPr>
          <p:cNvPr id="4098" name="Picture 2" descr="https://t1.daumcdn.net/cfile/tistory/998CD03359AACA1F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670" r="439"/>
          <a:stretch/>
        </p:blipFill>
        <p:spPr bwMode="auto">
          <a:xfrm>
            <a:off x="7187631" y="160579"/>
            <a:ext cx="4853573" cy="30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7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1.3.7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 충족 시 실행</a:t>
            </a:r>
            <a:endParaRPr lang="en-US" altLang="ko-KR" dirty="0" smtClean="0"/>
          </a:p>
          <a:p>
            <a:r>
              <a:rPr lang="en-US" altLang="ko-KR" dirty="0" smtClean="0"/>
              <a:t>Tab </a:t>
            </a:r>
            <a:r>
              <a:rPr lang="ko-KR" altLang="en-US" dirty="0" smtClean="0"/>
              <a:t>가능 그러나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공백 문자</a:t>
            </a:r>
            <a:r>
              <a:rPr lang="en-US" altLang="ko-KR" dirty="0" smtClean="0">
                <a:solidFill>
                  <a:srgbClr val="0070C0"/>
                </a:solidFill>
              </a:rPr>
              <a:t>(4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권장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0834"/>
            <a:ext cx="7191531" cy="325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1.3.8 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588"/>
            <a:ext cx="5734740" cy="2049639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원소 차례 접근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8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1.3.9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인수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+ </a:t>
            </a:r>
            <a:r>
              <a:rPr lang="ko-KR" altLang="en-US" dirty="0" smtClean="0">
                <a:solidFill>
                  <a:srgbClr val="0070C0"/>
                </a:solidFill>
              </a:rPr>
              <a:t>연산자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문자열 이어 붙이기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인터프리터 종료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ctrl+d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ctrl+z</a:t>
            </a:r>
            <a:r>
              <a:rPr lang="en-US" altLang="ko-KR" dirty="0" smtClean="0">
                <a:solidFill>
                  <a:srgbClr val="0070C0"/>
                </a:solidFill>
              </a:rPr>
              <a:t> + enter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0384"/>
            <a:ext cx="5945262" cy="2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6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스크립트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긴 작업</a:t>
            </a:r>
            <a:endParaRPr lang="en-US" altLang="ko-KR" dirty="0" smtClean="0"/>
          </a:p>
          <a:p>
            <a:r>
              <a:rPr lang="ko-KR" altLang="en-US" dirty="0" smtClean="0"/>
              <a:t>파일로 저장하고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5351"/>
            <a:ext cx="9731107" cy="699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9928"/>
            <a:ext cx="2910064" cy="6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1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심층학습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만드는 과정</a:t>
            </a:r>
            <a:r>
              <a:rPr lang="en-US" altLang="ko-KR" dirty="0" smtClean="0"/>
              <a:t>‘ + “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?”</a:t>
            </a:r>
          </a:p>
          <a:p>
            <a:r>
              <a:rPr lang="ko-KR" altLang="en-US" dirty="0" smtClean="0"/>
              <a:t>구현 수준의 이해</a:t>
            </a:r>
            <a:endParaRPr lang="en-US" altLang="ko-KR" dirty="0" smtClean="0"/>
          </a:p>
          <a:p>
            <a:r>
              <a:rPr lang="ko-KR" altLang="en-US" dirty="0" smtClean="0"/>
              <a:t>자율 주행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racks : ‘</a:t>
            </a:r>
            <a:r>
              <a:rPr lang="ko-KR" altLang="en-US" dirty="0" smtClean="0"/>
              <a:t>이론 설명</a:t>
            </a:r>
            <a:r>
              <a:rPr lang="en-US" altLang="ko-KR" dirty="0" smtClean="0"/>
              <a:t>‘ + ‘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구현 코드</a:t>
            </a:r>
            <a:r>
              <a:rPr lang="en-US" altLang="ko-KR" dirty="0" smtClean="0"/>
              <a:t>‘</a:t>
            </a:r>
          </a:p>
          <a:p>
            <a:r>
              <a:rPr lang="en-US" altLang="ko-KR" dirty="0"/>
              <a:t> </a:t>
            </a:r>
            <a:r>
              <a:rPr lang="en-US" altLang="ko-KR" dirty="0" smtClean="0">
                <a:hlinkClick r:id="rId2"/>
              </a:rPr>
              <a:t>https://github.com/kchcoo/WegraLee-deep-learning-from-scratch</a:t>
            </a:r>
            <a:endParaRPr lang="en-US" altLang="ko-KR" dirty="0" smtClean="0"/>
          </a:p>
          <a:p>
            <a:r>
              <a:rPr lang="en-US" altLang="ko-KR" dirty="0" smtClean="0"/>
              <a:t>CS231n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92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신경망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신경망 학습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오차역전파법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학습 관련 기술들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합성곱</a:t>
            </a:r>
            <a:r>
              <a:rPr lang="ko-KR" altLang="en-US" dirty="0" smtClean="0"/>
              <a:t> 신경망</a:t>
            </a:r>
            <a:r>
              <a:rPr lang="en-US" altLang="ko-KR" dirty="0" smtClean="0"/>
              <a:t>(CNN)</a:t>
            </a:r>
          </a:p>
          <a:p>
            <a:pPr marL="514350" indent="-514350">
              <a:buAutoNum type="arabicPeriod"/>
            </a:pP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Softmax</a:t>
            </a:r>
            <a:r>
              <a:rPr lang="en-US" altLang="ko-KR" dirty="0" smtClean="0"/>
              <a:t>-with-Loss </a:t>
            </a:r>
            <a:r>
              <a:rPr lang="ko-KR" altLang="en-US" dirty="0" smtClean="0"/>
              <a:t>계층의 계산 그래프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158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1. </a:t>
            </a:r>
            <a:r>
              <a:rPr lang="ko-KR" altLang="en-US" dirty="0" err="1" smtClean="0"/>
              <a:t>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파이썬이란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오픈소스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컴파일 불필요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err="1" smtClean="0"/>
              <a:t>Readibility</a:t>
            </a:r>
            <a:endParaRPr lang="en-US" altLang="ko-KR" dirty="0" smtClean="0"/>
          </a:p>
          <a:p>
            <a:r>
              <a:rPr lang="ko-KR" altLang="en-US" dirty="0" smtClean="0"/>
              <a:t>성능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데이터크기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데이터 사이언스 분야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</a:t>
            </a:r>
            <a:r>
              <a:rPr lang="ko-KR" altLang="en-US" dirty="0"/>
              <a:t>계</a:t>
            </a:r>
            <a:r>
              <a:rPr lang="ko-KR" altLang="en-US" dirty="0" smtClean="0"/>
              <a:t>산과 통계처리 다루는 라이브러리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딥러닝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 </a:t>
            </a:r>
            <a:r>
              <a:rPr lang="ko-KR" altLang="en-US" dirty="0" err="1" smtClean="0"/>
              <a:t>파이썬용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Caffe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Chainer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Theano</a:t>
            </a:r>
            <a:r>
              <a:rPr lang="en-US" altLang="ko-KR" dirty="0" smtClean="0"/>
              <a:t>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603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버전 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하위 호환성 </a:t>
            </a:r>
            <a:r>
              <a:rPr lang="en-US" altLang="ko-KR" dirty="0" smtClean="0">
                <a:solidFill>
                  <a:srgbClr val="0070C0"/>
                </a:solidFill>
              </a:rPr>
              <a:t>x</a:t>
            </a:r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1.2.2 </a:t>
            </a:r>
            <a:r>
              <a:rPr lang="ko-KR" altLang="en-US" dirty="0" smtClean="0"/>
              <a:t>사용하는 외부 라이브러리 </a:t>
            </a:r>
            <a:endParaRPr lang="en-US" altLang="ko-KR" dirty="0"/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계산용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고도의 수학 </a:t>
            </a:r>
            <a:r>
              <a:rPr lang="ko-KR" altLang="en-US" dirty="0"/>
              <a:t>알</a:t>
            </a:r>
            <a:r>
              <a:rPr lang="ko-KR" altLang="en-US" dirty="0" smtClean="0"/>
              <a:t>고리즘과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조작하기 위한 편리한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</a:t>
            </a:r>
            <a:endParaRPr lang="en-US" altLang="ko-KR" dirty="0"/>
          </a:p>
          <a:p>
            <a:r>
              <a:rPr lang="en-US" altLang="ko-KR" dirty="0" smtClean="0"/>
              <a:t>1.2.3 </a:t>
            </a:r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배포판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설치를 한 번에 수행할 수 있도록 필요한 라이브러리 등 하나로 정리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etc.)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분석에 중점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25" y="365125"/>
            <a:ext cx="3950475" cy="26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1.3 </a:t>
            </a:r>
            <a:r>
              <a:rPr lang="ko-KR" altLang="en-US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dirty="0" smtClean="0">
                <a:solidFill>
                  <a:srgbClr val="FF0000"/>
                </a:solidFill>
              </a:rPr>
              <a:t> 인터프리터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295040" cy="1957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5601" y="2031890"/>
            <a:ext cx="455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Python 3.5.2 :: Anaconda 4.2.0 (x86_64)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14369"/>
            <a:ext cx="2136006" cy="7575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0" y="4788924"/>
            <a:ext cx="469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인터프리터 </a:t>
            </a:r>
            <a:r>
              <a:rPr lang="en-US" altLang="ko-KR" sz="2400" dirty="0" smtClean="0">
                <a:solidFill>
                  <a:srgbClr val="0070C0"/>
                </a:solidFill>
              </a:rPr>
              <a:t>‘</a:t>
            </a:r>
            <a:r>
              <a:rPr lang="ko-KR" altLang="en-US" sz="2400" dirty="0" smtClean="0">
                <a:solidFill>
                  <a:srgbClr val="0070C0"/>
                </a:solidFill>
              </a:rPr>
              <a:t>대화 모드</a:t>
            </a:r>
            <a:r>
              <a:rPr lang="en-US" altLang="ko-KR" sz="2400" dirty="0" smtClean="0">
                <a:solidFill>
                  <a:srgbClr val="0070C0"/>
                </a:solidFill>
              </a:rPr>
              <a:t>’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99" y="2742424"/>
            <a:ext cx="10477901" cy="20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1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</a:t>
            </a:r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61059" cy="23356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4394289"/>
            <a:ext cx="6038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파이썬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2 :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정수끼리</a:t>
            </a:r>
            <a:r>
              <a:rPr lang="ko-KR" altLang="en-US" sz="2400" dirty="0" smtClean="0">
                <a:solidFill>
                  <a:srgbClr val="0070C0"/>
                </a:solidFill>
              </a:rPr>
              <a:t> 계산한 결과는 정수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0070C0"/>
                </a:solidFill>
              </a:rPr>
              <a:t>파이썬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3 : </a:t>
            </a:r>
            <a:r>
              <a:rPr lang="ko-KR" altLang="en-US" sz="2400" dirty="0" smtClean="0">
                <a:solidFill>
                  <a:srgbClr val="0070C0"/>
                </a:solidFill>
              </a:rPr>
              <a:t>실수 </a:t>
            </a:r>
            <a:r>
              <a:rPr lang="en-US" altLang="ko-KR" sz="2400" dirty="0" smtClean="0">
                <a:solidFill>
                  <a:srgbClr val="0070C0"/>
                </a:solidFill>
              </a:rPr>
              <a:t>(</a:t>
            </a:r>
            <a:r>
              <a:rPr lang="ko-KR" altLang="en-US" sz="2400" dirty="0" smtClean="0">
                <a:solidFill>
                  <a:srgbClr val="0070C0"/>
                </a:solidFill>
              </a:rPr>
              <a:t>부동소수점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8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1.3.2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type()</a:t>
            </a:r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자료형</a:t>
            </a:r>
            <a:r>
              <a:rPr lang="en-US" altLang="ko-KR" dirty="0" smtClean="0">
                <a:solidFill>
                  <a:srgbClr val="0070C0"/>
                </a:solidFill>
              </a:rPr>
              <a:t>(data type)</a:t>
            </a:r>
            <a:r>
              <a:rPr lang="ko-KR" altLang="en-US" dirty="0" smtClean="0">
                <a:solidFill>
                  <a:srgbClr val="0070C0"/>
                </a:solidFill>
              </a:rPr>
              <a:t>과 </a:t>
            </a:r>
            <a:r>
              <a:rPr lang="en-US" altLang="ko-KR" dirty="0" smtClean="0">
                <a:solidFill>
                  <a:srgbClr val="0070C0"/>
                </a:solidFill>
              </a:rPr>
              <a:t>class </a:t>
            </a:r>
            <a:r>
              <a:rPr lang="ko-KR" altLang="en-US" dirty="0" smtClean="0">
                <a:solidFill>
                  <a:srgbClr val="0070C0"/>
                </a:solidFill>
              </a:rPr>
              <a:t>라는 말을 같은 의미로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6781"/>
            <a:ext cx="3801177" cy="18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1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735</Words>
  <Application>Microsoft Office PowerPoint</Application>
  <PresentationFormat>와이드스크린</PresentationFormat>
  <Paragraphs>127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 Unicode MS</vt:lpstr>
      <vt:lpstr>Menlo</vt:lpstr>
      <vt:lpstr>맑은 고딕</vt:lpstr>
      <vt:lpstr>Arial</vt:lpstr>
      <vt:lpstr>Office 테마</vt:lpstr>
      <vt:lpstr>밑바닥부터 시작하는 딥러닝 -사이토 고키-  황의지</vt:lpstr>
      <vt:lpstr>들어가며</vt:lpstr>
      <vt:lpstr>CONTENTS</vt:lpstr>
      <vt:lpstr>CHAPTER 1. 헬로 파이썬</vt:lpstr>
      <vt:lpstr>1.1 파이썬이란?</vt:lpstr>
      <vt:lpstr>1.2 파이썬 설치하기</vt:lpstr>
      <vt:lpstr>1.3 파이썬 인터프리터</vt:lpstr>
      <vt:lpstr>1.3.1 산술 연산</vt:lpstr>
      <vt:lpstr>1.3.2 자료형</vt:lpstr>
      <vt:lpstr>1.3.3 변수</vt:lpstr>
      <vt:lpstr>1.3.4 리스트</vt:lpstr>
      <vt:lpstr>1.3.5 딕셔너리</vt:lpstr>
      <vt:lpstr>1.3.6 bool</vt:lpstr>
      <vt:lpstr>1.3.7 if문</vt:lpstr>
      <vt:lpstr>1.3.8 for 문</vt:lpstr>
      <vt:lpstr>1.3.9 함수</vt:lpstr>
      <vt:lpstr>1.4 파이썬 스크립트 파일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황의지</cp:lastModifiedBy>
  <cp:revision>18</cp:revision>
  <dcterms:created xsi:type="dcterms:W3CDTF">2024-01-23T12:02:33Z</dcterms:created>
  <dcterms:modified xsi:type="dcterms:W3CDTF">2024-01-23T16:37:58Z</dcterms:modified>
</cp:coreProperties>
</file>