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265" r:id="rId5"/>
    <p:sldId id="261" r:id="rId6"/>
    <p:sldId id="258" r:id="rId7"/>
    <p:sldId id="266" r:id="rId8"/>
    <p:sldId id="267" r:id="rId9"/>
    <p:sldId id="268" r:id="rId10"/>
    <p:sldId id="271" r:id="rId11"/>
    <p:sldId id="269" r:id="rId12"/>
    <p:sldId id="273" r:id="rId13"/>
    <p:sldId id="274" r:id="rId14"/>
    <p:sldId id="275" r:id="rId15"/>
    <p:sldId id="277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7" r:id="rId27"/>
    <p:sldId id="293" r:id="rId28"/>
    <p:sldId id="294" r:id="rId29"/>
    <p:sldId id="295" r:id="rId30"/>
    <p:sldId id="298" r:id="rId31"/>
    <p:sldId id="300" r:id="rId32"/>
    <p:sldId id="302" r:id="rId33"/>
    <p:sldId id="301" r:id="rId34"/>
    <p:sldId id="299" r:id="rId35"/>
    <p:sldId id="272" r:id="rId36"/>
    <p:sldId id="27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834" autoAdjust="0"/>
  </p:normalViewPr>
  <p:slideViewPr>
    <p:cSldViewPr snapToGrid="0">
      <p:cViewPr varScale="1">
        <p:scale>
          <a:sx n="51" d="100"/>
          <a:sy n="51" d="100"/>
        </p:scale>
        <p:origin x="1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F662-350C-44DA-AEC5-E3543932F68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803E-A8E4-4B42-9704-DB059A004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7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29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이 워드 벡터들을 어떻게 학습시킬까</a:t>
            </a:r>
            <a:r>
              <a:rPr lang="en-US" altLang="ko-KR" dirty="0" smtClean="0"/>
              <a:t>? </a:t>
            </a:r>
          </a:p>
          <a:p>
            <a:r>
              <a:rPr lang="de-DE" altLang="ko-KR" dirty="0" smtClean="0"/>
              <a:t>Word2vec</a:t>
            </a:r>
            <a:r>
              <a:rPr lang="de-DE" altLang="ko-KR" baseline="0" dirty="0" smtClean="0"/>
              <a:t>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framework</a:t>
            </a:r>
            <a:r>
              <a:rPr lang="ko-KR" altLang="en-US" baseline="0" dirty="0" smtClean="0"/>
              <a:t>를 사용한다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</a:t>
            </a:r>
            <a:r>
              <a:rPr lang="en-US" altLang="ko-KR" baseline="0" dirty="0" smtClean="0"/>
              <a:t>word2vec</a:t>
            </a:r>
            <a:r>
              <a:rPr lang="ko-KR" altLang="en-US" baseline="0" dirty="0" smtClean="0"/>
              <a:t>에는 크게 두가지 알고리즘이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(Continuous Bag-of-Words)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 단어에 대한 정보를 기반으로 중심 단어의 정보 예측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Skip-gram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 단어의 정보를 기반으로 주변 단어의 정보를 예측하는 모델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3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59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주변단어로부터 타깃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중신 단어 예측</a:t>
            </a:r>
            <a:endParaRPr lang="en-US" altLang="ko-KR" dirty="0" smtClean="0"/>
          </a:p>
          <a:p>
            <a:r>
              <a:rPr lang="ko-KR" altLang="en-US" dirty="0" smtClean="0"/>
              <a:t>주변 단어는 </a:t>
            </a:r>
            <a:r>
              <a:rPr lang="en-US" altLang="ko-KR" dirty="0" smtClean="0"/>
              <a:t>window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사이즈를 설정해서 앞 뒤로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개의 단어가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으로 들어오게 </a:t>
            </a:r>
            <a:r>
              <a:rPr lang="ko-KR" altLang="en-US" baseline="0" dirty="0" err="1" smtClean="0"/>
              <a:t>되는것을</a:t>
            </a:r>
            <a:r>
              <a:rPr lang="ko-KR" altLang="en-US" baseline="0" dirty="0" smtClean="0"/>
              <a:t> 말함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Corpus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sliding</a:t>
            </a:r>
            <a:r>
              <a:rPr lang="ko-KR" altLang="en-US" baseline="0" dirty="0" smtClean="0"/>
              <a:t>하면서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타깃을 바꿔가면서 데이터 셋을 형성하고 이것을 슬라이딩 윈도우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뉴럴네트워크이지만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딥러닝</a:t>
            </a:r>
            <a:r>
              <a:rPr lang="ko-KR" altLang="en-US" baseline="0" dirty="0" smtClean="0"/>
              <a:t> 모델이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은닉층이</a:t>
            </a:r>
            <a:r>
              <a:rPr lang="ko-KR" altLang="en-US" baseline="0" dirty="0" smtClean="0"/>
              <a:t> 하나이고 </a:t>
            </a:r>
            <a:r>
              <a:rPr lang="en-US" altLang="ko-KR" baseline="0" dirty="0" smtClean="0"/>
              <a:t>linear</a:t>
            </a:r>
            <a:r>
              <a:rPr lang="ko-KR" altLang="en-US" baseline="0" dirty="0" smtClean="0"/>
              <a:t>해서 매우 단순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활성화 함수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비선형함수활용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실생활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모델학습더잘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선형하면</a:t>
            </a:r>
            <a:r>
              <a:rPr lang="ko-KR" altLang="en-US" baseline="0" dirty="0" smtClean="0"/>
              <a:t> 층 쌓는 의미</a:t>
            </a:r>
            <a:r>
              <a:rPr lang="en-US" altLang="ko-KR" baseline="0" dirty="0" smtClean="0"/>
              <a:t>x)</a:t>
            </a:r>
            <a:r>
              <a:rPr lang="ko-KR" altLang="en-US" baseline="0" dirty="0" smtClean="0"/>
              <a:t>도 존재하지 않고 연산만 담당하는 </a:t>
            </a:r>
            <a:r>
              <a:rPr lang="ko-KR" altLang="en-US" baseline="0" dirty="0" err="1" smtClean="0"/>
              <a:t>은닉층임</a:t>
            </a:r>
            <a:r>
              <a:rPr lang="ko-KR" altLang="en-US" baseline="0" dirty="0" smtClean="0"/>
              <a:t> 그래서 </a:t>
            </a:r>
            <a:r>
              <a:rPr lang="en-US" altLang="ko-KR" baseline="0" dirty="0" smtClean="0"/>
              <a:t>projection layer</a:t>
            </a:r>
            <a:r>
              <a:rPr lang="ko-KR" altLang="en-US" baseline="0" dirty="0" smtClean="0"/>
              <a:t>라고도 불림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1. Input layer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학습시킬 문장의 모든 단어들을 </a:t>
            </a:r>
            <a:r>
              <a:rPr lang="en-US" altLang="ko-KR" baseline="0" dirty="0" smtClean="0"/>
              <a:t>one-hot encoding </a:t>
            </a:r>
            <a:r>
              <a:rPr lang="ko-KR" altLang="en-US" baseline="0" dirty="0" smtClean="0"/>
              <a:t>방식으로 </a:t>
            </a:r>
            <a:r>
              <a:rPr lang="ko-KR" altLang="en-US" baseline="0" dirty="0" err="1" smtClean="0"/>
              <a:t>백터화해서</a:t>
            </a:r>
            <a:r>
              <a:rPr lang="ko-KR" altLang="en-US" baseline="0" dirty="0" smtClean="0"/>
              <a:t> 하나의 </a:t>
            </a:r>
            <a:r>
              <a:rPr lang="en-US" altLang="ko-KR" baseline="0" dirty="0" smtClean="0"/>
              <a:t>center word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2m</a:t>
            </a:r>
            <a:r>
              <a:rPr lang="ko-KR" altLang="en-US" baseline="0" dirty="0" smtClean="0"/>
              <a:t>개의 단어 벡터를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으로 갖는다</a:t>
            </a:r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 학습의 목적은 주변의 단어들이 주어졌을 때 다음의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단어의 조건부 확률을 최대화 하는 것인데 오른쪽 빨간 박스와 같이 표현할 수 있음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aseline="0" dirty="0" smtClean="0"/>
              <a:t>2. Input layer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hidden layer</a:t>
            </a:r>
            <a:r>
              <a:rPr lang="ko-KR" altLang="en-US" baseline="0" dirty="0" smtClean="0"/>
              <a:t>로 갈 때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파라미터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곱해짐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이때 가중치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vxn</a:t>
            </a:r>
            <a:r>
              <a:rPr lang="ko-KR" altLang="en-US" baseline="0" dirty="0" smtClean="0"/>
              <a:t>크기이고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학습 전에는 모두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그런데 </a:t>
            </a:r>
            <a:r>
              <a:rPr lang="en-US" altLang="ko-KR" baseline="0" dirty="0" smtClean="0"/>
              <a:t>input </a:t>
            </a:r>
            <a:r>
              <a:rPr lang="ko-KR" altLang="en-US" baseline="0" dirty="0" smtClean="0"/>
              <a:t>벡터는 </a:t>
            </a:r>
            <a:r>
              <a:rPr lang="en-US" altLang="ko-KR" baseline="0" dirty="0" smtClean="0"/>
              <a:t>one hot vector</a:t>
            </a:r>
            <a:r>
              <a:rPr lang="ko-KR" altLang="en-US" baseline="0" dirty="0" smtClean="0"/>
              <a:t>니까 사실 </a:t>
            </a:r>
            <a:r>
              <a:rPr lang="en-US" altLang="ko-KR" baseline="0" dirty="0" smtClean="0"/>
              <a:t>matrix w </a:t>
            </a:r>
            <a:r>
              <a:rPr lang="ko-KR" altLang="en-US" baseline="0" dirty="0" smtClean="0"/>
              <a:t>를 곱하면 결국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포함된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에 해당하는 </a:t>
            </a:r>
            <a:r>
              <a:rPr lang="en-US" altLang="ko-KR" baseline="0" dirty="0" smtClean="0"/>
              <a:t>row</a:t>
            </a:r>
            <a:r>
              <a:rPr lang="ko-KR" altLang="en-US" baseline="0" dirty="0" smtClean="0"/>
              <a:t>가 결과가 됨</a:t>
            </a:r>
            <a:r>
              <a:rPr lang="en-US" altLang="ko-KR" baseline="0" dirty="0" smtClean="0"/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5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이래서 </a:t>
            </a:r>
            <a:r>
              <a:rPr lang="en-US" altLang="ko-KR" baseline="0" dirty="0" smtClean="0"/>
              <a:t>lookup(</a:t>
            </a:r>
            <a:r>
              <a:rPr lang="ko-KR" altLang="en-US" baseline="0" dirty="0" smtClean="0"/>
              <a:t>참조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</a:t>
            </a:r>
            <a:r>
              <a:rPr lang="de-DE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얻습니다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2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(Hidden Layer) 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전단계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평균값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22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(Hidden Layer → Output Layer) </a:t>
            </a:r>
          </a:p>
          <a:p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단계의 결과에 가중치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또 곱해서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layer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단어 집합의 차원과 일치시키면서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단어에 대한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만든다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가까운 위치의 단어는 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스코어값을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갖게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39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Output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취해 확률로 변환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정리하자면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곱하면 각 단어들은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hot encoding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벡터이기 때문에 각 단어에 대응하는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행이 나올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결과로 나온 값을 그 단어에 대응하는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각 단어마다 가지고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평균을 내고 거기에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곱해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소프트맥스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이용하여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실수인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확률값으로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29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(Loss)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이 모델로부터 최적의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뽑아내기 위해 학습의 과정을 거쳐야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번까지 거쳐서 나온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hat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 vector,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최소화하는 최적의 가중치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과정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학습을 위해서는 우리가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objective function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알아보자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문자로 쓰여지고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단어를 이루고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의미를 지닌다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즉 그럼 의미를 이해해야하는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60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위치한다면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한자리만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나머진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벡터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같이 나타낼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단어를 정확하게 예측했다면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56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(Back Propagation)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수행하면 가중치 행렬들이 학습되고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단어의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 값이 업데이트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가중치의 집합을 </a:t>
            </a:r>
            <a:r>
              <a:rPr lang="ko-KR" altLang="en-US" dirty="0" err="1" smtClean="0"/>
              <a:t>세타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하면 다음과 같이 가중치를 학습하는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 of min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함수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조건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만족하는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찾는 연산 기호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2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식을 다음과 같이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확률분포에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대해서도 나타낼 수 있습니다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대해서는 뒤에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skip-gram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자세히 얘기해보겠습니다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33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54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슬라이딩 윈도우 등 전반적인 것은 다 같으나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 - gram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반대로 하나의 단어에서 여러 단어를 예측하는 방법이다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중심단어에서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주변단어를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예측하는 방식인데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성능이 좋아 더 많이 쓰인다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고려해야 하는 단어가 많음 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문맥을 거쳐서 단어를 학습하기 때문 그러나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하나의 문맥만 고려함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22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 encoding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들어가고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거쳐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반대로 얜 하나의 단어에서 여러 개의 단어가 나오는 방식이므로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여러 개의 단어가 나오게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전체 단어를 가지고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word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예측하는데 얘는 실제 학습과정에서는 단어를 한꺼번에 학습 하는 것이 아니라 타겟 단어와 각 주변 단어의 쌍을 만들어 각각을 학습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46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(Input Layer) context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기준 단어에 대한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넣습니다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(Input Layer → Hidden Layer) Input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word matrix(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사용자정의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곱해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 Layer → Output Layer)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결과인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word matrix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곱해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 집합의 크기 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차원과 같은 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만듭니다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(Output Layer)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얻어진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균등한 확률로 표현하기 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취합니다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91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="0" baseline="0" dirty="0" smtClean="0"/>
              <a:t>Objective function – log</a:t>
            </a:r>
            <a:r>
              <a:rPr lang="ko-KR" altLang="en-US" b="0" baseline="0" dirty="0" smtClean="0"/>
              <a:t>최대화 </a:t>
            </a:r>
            <a:r>
              <a:rPr lang="ko-KR" altLang="en-US" b="0" baseline="0" dirty="0" err="1" smtClean="0"/>
              <a:t>하는것</a:t>
            </a:r>
            <a:r>
              <a:rPr lang="ko-KR" altLang="en-US" b="0" baseline="0" dirty="0" smtClean="0"/>
              <a:t> 즉 </a:t>
            </a:r>
            <a:r>
              <a:rPr lang="en-US" altLang="ko-KR" b="0" baseline="0" dirty="0" smtClean="0"/>
              <a:t>center/target </a:t>
            </a:r>
            <a:r>
              <a:rPr lang="ko-KR" altLang="en-US" b="0" baseline="0" dirty="0" smtClean="0"/>
              <a:t>주어졌을 때 그 시점 </a:t>
            </a:r>
            <a:r>
              <a:rPr lang="en-US" altLang="ko-KR" b="0" baseline="0" dirty="0" smtClean="0"/>
              <a:t>context word</a:t>
            </a:r>
            <a:r>
              <a:rPr lang="ko-KR" altLang="en-US" b="0" baseline="0" dirty="0" smtClean="0"/>
              <a:t>에 해당하는 </a:t>
            </a:r>
            <a:r>
              <a:rPr lang="en-US" altLang="ko-KR" b="0" baseline="0" dirty="0" smtClean="0"/>
              <a:t>probability </a:t>
            </a:r>
            <a:r>
              <a:rPr lang="ko-KR" altLang="en-US" b="0" baseline="0" dirty="0" smtClean="0"/>
              <a:t>최대화</a:t>
            </a:r>
            <a:endParaRPr lang="en-US" altLang="ko-KR" b="0" baseline="0" dirty="0" smtClean="0"/>
          </a:p>
          <a:p>
            <a:pPr marL="228600" indent="-228600">
              <a:buAutoNum type="arabicPeriod"/>
            </a:pPr>
            <a:r>
              <a:rPr lang="en-US" altLang="ko-KR" b="0" baseline="0" dirty="0" smtClean="0"/>
              <a:t>T</a:t>
            </a:r>
            <a:r>
              <a:rPr lang="ko-KR" altLang="en-US" b="0" baseline="0" dirty="0" smtClean="0"/>
              <a:t>를 보면 </a:t>
            </a:r>
            <a:r>
              <a:rPr lang="en-US" altLang="ko-KR" b="0" baseline="0" dirty="0" smtClean="0"/>
              <a:t>1</a:t>
            </a:r>
            <a:r>
              <a:rPr lang="ko-KR" altLang="en-US" b="0" baseline="0" dirty="0" smtClean="0"/>
              <a:t>부터 </a:t>
            </a:r>
            <a:r>
              <a:rPr lang="en-US" altLang="ko-KR" b="0" baseline="0" dirty="0" smtClean="0"/>
              <a:t>T</a:t>
            </a:r>
            <a:r>
              <a:rPr lang="ko-KR" altLang="en-US" b="0" baseline="0" dirty="0" err="1" smtClean="0"/>
              <a:t>까지인데</a:t>
            </a:r>
            <a:r>
              <a:rPr lang="ko-KR" altLang="en-US" b="0" baseline="0" dirty="0" smtClean="0"/>
              <a:t> 이것은 </a:t>
            </a:r>
            <a:r>
              <a:rPr lang="en-US" altLang="ko-KR" b="0" baseline="0" dirty="0" smtClean="0"/>
              <a:t>corpus</a:t>
            </a:r>
            <a:r>
              <a:rPr lang="ko-KR" altLang="en-US" b="0" baseline="0" dirty="0" smtClean="0"/>
              <a:t>의 </a:t>
            </a:r>
            <a:r>
              <a:rPr lang="ko-KR" altLang="en-US" b="0" baseline="0" dirty="0" err="1" smtClean="0"/>
              <a:t>모듭</a:t>
            </a:r>
            <a:r>
              <a:rPr lang="ko-KR" altLang="en-US" b="0" baseline="0" dirty="0" smtClean="0"/>
              <a:t> 조합에 대해 다 </a:t>
            </a:r>
            <a:r>
              <a:rPr lang="ko-KR" altLang="en-US" b="0" baseline="0" dirty="0" err="1" smtClean="0"/>
              <a:t>계산한단</a:t>
            </a:r>
            <a:r>
              <a:rPr lang="ko-KR" altLang="en-US" b="0" baseline="0" dirty="0" smtClean="0"/>
              <a:t> 뜻이고</a:t>
            </a:r>
            <a:endParaRPr lang="en-US" altLang="ko-KR" b="0" baseline="0" dirty="0" smtClean="0"/>
          </a:p>
          <a:p>
            <a:pPr marL="228600" indent="-228600">
              <a:buAutoNum type="arabicPeriod"/>
            </a:pPr>
            <a:r>
              <a:rPr lang="ko-KR" altLang="en-US" b="0" baseline="0" dirty="0" err="1" smtClean="0"/>
              <a:t>세타는</a:t>
            </a:r>
            <a:r>
              <a:rPr lang="ko-KR" altLang="en-US" b="0" baseline="0" dirty="0" smtClean="0"/>
              <a:t> </a:t>
            </a:r>
            <a:r>
              <a:rPr lang="ko-KR" altLang="en-US" b="0" baseline="0" dirty="0" err="1" smtClean="0"/>
              <a:t>파라미터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matrix</a:t>
            </a:r>
          </a:p>
          <a:p>
            <a:pPr marL="228600" indent="-228600">
              <a:buAutoNum type="arabicPeriod"/>
            </a:pPr>
            <a:r>
              <a:rPr lang="ko-KR" altLang="en-US" b="0" baseline="0" dirty="0" smtClean="0"/>
              <a:t>그리고 왼쪽으로 </a:t>
            </a:r>
            <a:r>
              <a:rPr lang="en-US" altLang="ko-KR" b="0" baseline="0" dirty="0" smtClean="0"/>
              <a:t>m</a:t>
            </a:r>
            <a:r>
              <a:rPr lang="ko-KR" altLang="en-US" b="0" baseline="0" dirty="0" smtClean="0"/>
              <a:t>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오른쪽 </a:t>
            </a:r>
            <a:r>
              <a:rPr lang="en-US" altLang="ko-KR" b="0" baseline="0" dirty="0" smtClean="0"/>
              <a:t>m</a:t>
            </a:r>
            <a:r>
              <a:rPr lang="ko-KR" altLang="en-US" b="0" baseline="0" dirty="0" smtClean="0"/>
              <a:t>개 고려</a:t>
            </a:r>
            <a:endParaRPr lang="en-US" altLang="ko-KR" b="0" baseline="0" dirty="0" smtClean="0"/>
          </a:p>
          <a:p>
            <a:pPr marL="228600" indent="-228600">
              <a:buAutoNum type="arabicPeriod"/>
            </a:pP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73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baseline="0" dirty="0" smtClean="0"/>
              <a:t>C </a:t>
            </a:r>
            <a:r>
              <a:rPr lang="en-US" altLang="ko-KR" b="0" baseline="0" dirty="0" err="1" smtClean="0"/>
              <a:t>centword</a:t>
            </a:r>
            <a:r>
              <a:rPr lang="en-US" altLang="ko-KR" b="0" baseline="0" dirty="0" smtClean="0"/>
              <a:t> o outside(context)  </a:t>
            </a:r>
          </a:p>
          <a:p>
            <a:pPr marL="0" indent="0">
              <a:buNone/>
            </a:pPr>
            <a:r>
              <a:rPr lang="ko-KR" altLang="en-US" b="0" baseline="0" dirty="0" smtClean="0"/>
              <a:t>벡터 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smtClean="0"/>
              <a:t>개 존재 </a:t>
            </a:r>
            <a:r>
              <a:rPr lang="en-US" altLang="ko-KR" b="0" baseline="0" dirty="0" smtClean="0"/>
              <a:t>: v-embedding, u-</a:t>
            </a:r>
            <a:r>
              <a:rPr lang="en-US" altLang="ko-KR" b="0" baseline="0" dirty="0" err="1" smtClean="0"/>
              <a:t>hiddenlayer</a:t>
            </a:r>
            <a:r>
              <a:rPr lang="ko-KR" altLang="en-US" b="0" baseline="0" dirty="0" smtClean="0"/>
              <a:t>에서 나온 </a:t>
            </a:r>
            <a:r>
              <a:rPr lang="en-US" altLang="ko-KR" b="0" baseline="0" dirty="0" smtClean="0"/>
              <a:t>vector </a:t>
            </a:r>
          </a:p>
          <a:p>
            <a:pPr marL="0" indent="0">
              <a:buNone/>
            </a:pPr>
            <a:r>
              <a:rPr lang="ko-KR" altLang="en-US" b="0" baseline="0" dirty="0" smtClean="0"/>
              <a:t>즉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첫번째 </a:t>
            </a:r>
            <a:r>
              <a:rPr lang="en-US" altLang="ko-KR" b="0" baseline="0" dirty="0" smtClean="0"/>
              <a:t>matrix</a:t>
            </a:r>
            <a:r>
              <a:rPr lang="ko-KR" altLang="en-US" b="0" baseline="0" dirty="0" smtClean="0"/>
              <a:t>의 </a:t>
            </a:r>
            <a:r>
              <a:rPr lang="en-US" altLang="ko-KR" b="0" baseline="0" dirty="0" smtClean="0"/>
              <a:t>row</a:t>
            </a:r>
            <a:r>
              <a:rPr lang="ko-KR" altLang="en-US" b="0" baseline="0" dirty="0" smtClean="0"/>
              <a:t>가 </a:t>
            </a:r>
            <a:r>
              <a:rPr lang="en-US" altLang="ko-KR" b="0" baseline="0" dirty="0" smtClean="0"/>
              <a:t>v, </a:t>
            </a:r>
            <a:r>
              <a:rPr lang="ko-KR" altLang="en-US" b="0" baseline="0" dirty="0" smtClean="0"/>
              <a:t>두번째 </a:t>
            </a:r>
            <a:r>
              <a:rPr lang="en-US" altLang="ko-KR" b="0" baseline="0" dirty="0" err="1" smtClean="0"/>
              <a:t>matri</a:t>
            </a:r>
            <a:r>
              <a:rPr lang="ko-KR" altLang="en-US" b="0" baseline="0" dirty="0" smtClean="0"/>
              <a:t>에서 </a:t>
            </a:r>
            <a:r>
              <a:rPr lang="en-US" altLang="ko-KR" b="0" baseline="0" dirty="0" smtClean="0"/>
              <a:t>col</a:t>
            </a:r>
            <a:r>
              <a:rPr lang="ko-KR" altLang="en-US" b="0" baseline="0" dirty="0" smtClean="0"/>
              <a:t>이 </a:t>
            </a:r>
            <a:r>
              <a:rPr lang="en-US" altLang="ko-KR" b="0" baseline="0" dirty="0" smtClean="0"/>
              <a:t>u(</a:t>
            </a:r>
            <a:r>
              <a:rPr lang="ko-KR" altLang="en-US" b="0" baseline="0" dirty="0" smtClean="0"/>
              <a:t>사실 </a:t>
            </a:r>
            <a:r>
              <a:rPr lang="en-US" altLang="ko-KR" b="0" baseline="0" dirty="0" err="1" smtClean="0"/>
              <a:t>wT</a:t>
            </a:r>
            <a:r>
              <a:rPr lang="ko-KR" altLang="en-US" b="0" baseline="0" dirty="0" smtClean="0"/>
              <a:t>와 </a:t>
            </a:r>
            <a:r>
              <a:rPr lang="en-US" altLang="ko-KR" b="0" baseline="0" dirty="0" smtClean="0"/>
              <a:t>w’</a:t>
            </a:r>
            <a:r>
              <a:rPr lang="ko-KR" altLang="en-US" b="0" baseline="0" dirty="0" smtClean="0"/>
              <a:t>가 같지 않지만 편의상</a:t>
            </a:r>
            <a:r>
              <a:rPr lang="en-US" altLang="ko-KR" b="0" baseline="0" dirty="0" smtClean="0"/>
              <a:t>) -&gt; </a:t>
            </a:r>
            <a:r>
              <a:rPr lang="ko-KR" altLang="en-US" b="0" baseline="0" dirty="0" smtClean="0"/>
              <a:t>결국 곱하면 </a:t>
            </a:r>
            <a:r>
              <a:rPr lang="ko-KR" altLang="en-US" b="0" baseline="0" dirty="0" err="1" smtClean="0"/>
              <a:t>스칼라값</a:t>
            </a:r>
            <a:endParaRPr lang="en-US" altLang="ko-KR" b="0" baseline="0" dirty="0" smtClean="0"/>
          </a:p>
          <a:p>
            <a:pPr marL="0" indent="0">
              <a:buNone/>
            </a:pPr>
            <a:r>
              <a:rPr lang="ko-KR" altLang="en-US" b="0" baseline="0" dirty="0" smtClean="0"/>
              <a:t>어쨌든 내적을 해서 분자의 </a:t>
            </a:r>
            <a:r>
              <a:rPr lang="en-US" altLang="ko-KR" b="0" baseline="0" dirty="0" smtClean="0"/>
              <a:t>exponential</a:t>
            </a:r>
            <a:r>
              <a:rPr lang="ko-KR" altLang="en-US" b="0" baseline="0" dirty="0" smtClean="0"/>
              <a:t>되고</a:t>
            </a:r>
            <a:r>
              <a:rPr lang="en-US" altLang="ko-KR" b="0" baseline="0" dirty="0" smtClean="0"/>
              <a:t>.</a:t>
            </a:r>
          </a:p>
          <a:p>
            <a:pPr marL="0" indent="0">
              <a:buNone/>
            </a:pPr>
            <a:r>
              <a:rPr lang="ko-KR" altLang="en-US" b="0" baseline="0" dirty="0" smtClean="0"/>
              <a:t>전체 단어 집합에 걸쳐 다 더해서 </a:t>
            </a:r>
            <a:r>
              <a:rPr lang="en-US" altLang="ko-KR" b="0" baseline="0" dirty="0" smtClean="0"/>
              <a:t>Normalization</a:t>
            </a:r>
            <a:r>
              <a:rPr lang="ko-KR" altLang="en-US" b="0" baseline="0" dirty="0" smtClean="0"/>
              <a:t>을 하는 </a:t>
            </a:r>
            <a:r>
              <a:rPr lang="ko-KR" altLang="en-US" b="0" baseline="0" dirty="0" err="1" smtClean="0"/>
              <a:t>겠다는</a:t>
            </a:r>
            <a:r>
              <a:rPr lang="ko-KR" altLang="en-US" b="0" baseline="0" dirty="0" smtClean="0"/>
              <a:t> 뜻 즉</a:t>
            </a:r>
            <a:r>
              <a:rPr lang="en-US" altLang="ko-KR" b="0" baseline="0" dirty="0" smtClean="0"/>
              <a:t>, </a:t>
            </a:r>
            <a:r>
              <a:rPr lang="en-US" altLang="ko-KR" b="0" baseline="0" dirty="0" err="1" smtClean="0"/>
              <a:t>softmax</a:t>
            </a:r>
            <a:r>
              <a:rPr lang="ko-KR" altLang="en-US" b="0" baseline="0" dirty="0" smtClean="0"/>
              <a:t>를 위한 파트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32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baseline="0" dirty="0" smtClean="0"/>
              <a:t>벡터 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smtClean="0"/>
              <a:t>개 존재 </a:t>
            </a:r>
            <a:r>
              <a:rPr lang="en-US" altLang="ko-KR" b="0" baseline="0" dirty="0" smtClean="0"/>
              <a:t>: v-embedding, u-</a:t>
            </a:r>
            <a:r>
              <a:rPr lang="en-US" altLang="ko-KR" b="0" baseline="0" dirty="0" err="1" smtClean="0"/>
              <a:t>hiddenlayer</a:t>
            </a:r>
            <a:r>
              <a:rPr lang="ko-KR" altLang="en-US" b="0" baseline="0" dirty="0" smtClean="0"/>
              <a:t>에서 나온 </a:t>
            </a:r>
            <a:r>
              <a:rPr lang="en-US" altLang="ko-KR" b="0" baseline="0" dirty="0" smtClean="0"/>
              <a:t>vector </a:t>
            </a:r>
          </a:p>
          <a:p>
            <a:pPr marL="0" indent="0">
              <a:buNone/>
            </a:pPr>
            <a:r>
              <a:rPr lang="ko-KR" altLang="en-US" b="0" baseline="0" dirty="0" smtClean="0"/>
              <a:t>즉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첫번째 </a:t>
            </a:r>
            <a:r>
              <a:rPr lang="en-US" altLang="ko-KR" b="0" baseline="0" dirty="0" smtClean="0"/>
              <a:t>matrix</a:t>
            </a:r>
            <a:r>
              <a:rPr lang="ko-KR" altLang="en-US" b="0" baseline="0" dirty="0" smtClean="0"/>
              <a:t>의 </a:t>
            </a:r>
            <a:r>
              <a:rPr lang="en-US" altLang="ko-KR" b="0" baseline="0" dirty="0" smtClean="0"/>
              <a:t>row</a:t>
            </a:r>
            <a:r>
              <a:rPr lang="ko-KR" altLang="en-US" b="0" baseline="0" dirty="0" smtClean="0"/>
              <a:t>가 </a:t>
            </a:r>
            <a:r>
              <a:rPr lang="en-US" altLang="ko-KR" b="0" baseline="0" dirty="0" smtClean="0"/>
              <a:t>v, </a:t>
            </a:r>
            <a:r>
              <a:rPr lang="ko-KR" altLang="en-US" b="0" baseline="0" dirty="0" smtClean="0"/>
              <a:t>두번째 </a:t>
            </a:r>
            <a:r>
              <a:rPr lang="en-US" altLang="ko-KR" b="0" baseline="0" dirty="0" err="1" smtClean="0"/>
              <a:t>matri</a:t>
            </a:r>
            <a:r>
              <a:rPr lang="ko-KR" altLang="en-US" b="0" baseline="0" dirty="0" smtClean="0"/>
              <a:t>에서 </a:t>
            </a:r>
            <a:r>
              <a:rPr lang="en-US" altLang="ko-KR" b="0" baseline="0" dirty="0" smtClean="0"/>
              <a:t>col</a:t>
            </a:r>
            <a:r>
              <a:rPr lang="ko-KR" altLang="en-US" b="0" baseline="0" dirty="0" smtClean="0"/>
              <a:t>이 </a:t>
            </a:r>
            <a:r>
              <a:rPr lang="en-US" altLang="ko-KR" b="0" baseline="0" dirty="0" smtClean="0"/>
              <a:t>u(</a:t>
            </a:r>
            <a:r>
              <a:rPr lang="ko-KR" altLang="en-US" b="0" baseline="0" dirty="0" smtClean="0"/>
              <a:t>사실 </a:t>
            </a:r>
            <a:r>
              <a:rPr lang="en-US" altLang="ko-KR" b="0" baseline="0" dirty="0" err="1" smtClean="0"/>
              <a:t>wT</a:t>
            </a:r>
            <a:r>
              <a:rPr lang="ko-KR" altLang="en-US" b="0" baseline="0" dirty="0" smtClean="0"/>
              <a:t>와 </a:t>
            </a:r>
            <a:r>
              <a:rPr lang="en-US" altLang="ko-KR" b="0" baseline="0" dirty="0" smtClean="0"/>
              <a:t>w’</a:t>
            </a:r>
            <a:r>
              <a:rPr lang="ko-KR" altLang="en-US" b="0" baseline="0" dirty="0" smtClean="0"/>
              <a:t>가 같지 않지만 편의상</a:t>
            </a:r>
            <a:r>
              <a:rPr lang="en-US" altLang="ko-KR" b="0" baseline="0" dirty="0" smtClean="0"/>
              <a:t>) -&gt; </a:t>
            </a:r>
            <a:r>
              <a:rPr lang="ko-KR" altLang="en-US" b="0" baseline="0" dirty="0" smtClean="0"/>
              <a:t>결국 곱하면 </a:t>
            </a:r>
            <a:r>
              <a:rPr lang="ko-KR" altLang="en-US" b="0" baseline="0" dirty="0" err="1" smtClean="0"/>
              <a:t>스칼라값</a:t>
            </a:r>
            <a:endParaRPr lang="en-US" altLang="ko-KR" b="0" baseline="0" dirty="0" smtClean="0"/>
          </a:p>
          <a:p>
            <a:pPr marL="0" indent="0">
              <a:buNone/>
            </a:pPr>
            <a:r>
              <a:rPr lang="ko-KR" altLang="en-US" b="0" baseline="0" dirty="0" smtClean="0"/>
              <a:t>어쨌든 내적을 해서 분자의 </a:t>
            </a:r>
            <a:r>
              <a:rPr lang="en-US" altLang="ko-KR" b="0" baseline="0" dirty="0" smtClean="0"/>
              <a:t>exponential</a:t>
            </a:r>
            <a:r>
              <a:rPr lang="ko-KR" altLang="en-US" b="0" baseline="0" dirty="0" smtClean="0"/>
              <a:t>되고</a:t>
            </a:r>
            <a:r>
              <a:rPr lang="en-US" altLang="ko-KR" b="0" baseline="0" dirty="0" smtClean="0"/>
              <a:t>.</a:t>
            </a:r>
          </a:p>
          <a:p>
            <a:pPr marL="0" indent="0">
              <a:buNone/>
            </a:pPr>
            <a:r>
              <a:rPr lang="ko-KR" altLang="en-US" b="0" baseline="0" dirty="0" smtClean="0"/>
              <a:t>전체 단어 집합에 걸쳐 다 더해서 </a:t>
            </a:r>
            <a:r>
              <a:rPr lang="en-US" altLang="ko-KR" b="0" baseline="0" dirty="0" smtClean="0"/>
              <a:t>Normalization</a:t>
            </a:r>
            <a:r>
              <a:rPr lang="ko-KR" altLang="en-US" b="0" baseline="0" dirty="0" smtClean="0"/>
              <a:t>을 하는 </a:t>
            </a:r>
            <a:r>
              <a:rPr lang="ko-KR" altLang="en-US" b="0" baseline="0" dirty="0" err="1" smtClean="0"/>
              <a:t>겠다는</a:t>
            </a:r>
            <a:r>
              <a:rPr lang="ko-KR" altLang="en-US" b="0" baseline="0" dirty="0" smtClean="0"/>
              <a:t> 뜻 즉</a:t>
            </a:r>
            <a:r>
              <a:rPr lang="en-US" altLang="ko-KR" b="0" baseline="0" dirty="0" smtClean="0"/>
              <a:t>, </a:t>
            </a:r>
            <a:r>
              <a:rPr lang="en-US" altLang="ko-KR" b="0" baseline="0" dirty="0" err="1" smtClean="0"/>
              <a:t>softmax</a:t>
            </a:r>
            <a:r>
              <a:rPr lang="ko-KR" altLang="en-US" b="0" baseline="0" dirty="0" smtClean="0"/>
              <a:t>를 위한 파트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5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51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baseline="0" dirty="0" smtClean="0"/>
              <a:t>v-embedding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표현 가능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확률을 최대화 하는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것아야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것이라는 의미로 이렇게 표현 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편미분한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식을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만드는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찾아야합니다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 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89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baseline="0" dirty="0" smtClean="0"/>
              <a:t>수식 단순화</a:t>
            </a:r>
            <a:endParaRPr lang="en-US" altLang="ko-KR" b="0" baseline="0" dirty="0" smtClean="0"/>
          </a:p>
          <a:p>
            <a:pPr marL="0" indent="0">
              <a:buNone/>
            </a:pPr>
            <a:r>
              <a:rPr lang="en-US" altLang="ko-KR" b="0" baseline="0" dirty="0" err="1" smtClean="0"/>
              <a:t>Vc</a:t>
            </a:r>
            <a:r>
              <a:rPr lang="ko-KR" altLang="en-US" b="0" baseline="0" dirty="0" smtClean="0"/>
              <a:t>에 대해서 </a:t>
            </a:r>
            <a:r>
              <a:rPr lang="en-US" altLang="ko-KR" b="0" baseline="0" dirty="0" smtClean="0"/>
              <a:t>/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err="1" smtClean="0"/>
              <a:t>uo</a:t>
            </a:r>
            <a:r>
              <a:rPr lang="ko-KR" altLang="en-US" b="0" baseline="0" dirty="0" smtClean="0"/>
              <a:t>에 대해서도 </a:t>
            </a:r>
            <a:r>
              <a:rPr lang="ko-KR" altLang="en-US" b="0" baseline="0" dirty="0" err="1" smtClean="0"/>
              <a:t>편미분</a:t>
            </a:r>
            <a:r>
              <a:rPr lang="ko-KR" altLang="en-US" b="0" baseline="0" dirty="0" smtClean="0"/>
              <a:t> 가능함</a:t>
            </a:r>
            <a:r>
              <a:rPr lang="en-US" altLang="ko-KR" b="0" baseline="0" dirty="0" smtClean="0"/>
              <a:t>.</a:t>
            </a:r>
          </a:p>
          <a:p>
            <a:pPr marL="0" indent="0">
              <a:buNone/>
            </a:pPr>
            <a:endParaRPr lang="en-US" altLang="ko-KR" b="0" baseline="0" dirty="0" smtClean="0"/>
          </a:p>
          <a:p>
            <a:pPr marL="0" indent="0">
              <a:buNone/>
            </a:pP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99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확률 최대화 하는 것이 우리의 목적이었으므로</a:t>
            </a:r>
            <a:r>
              <a:rPr lang="ko-KR" altLang="en-US" baseline="0" dirty="0"/>
              <a:t> </a:t>
            </a:r>
            <a:r>
              <a:rPr lang="en-US" altLang="ko-KR" baseline="0" dirty="0" smtClean="0"/>
              <a:t>gradient ascent </a:t>
            </a:r>
            <a:r>
              <a:rPr lang="ko-KR" altLang="en-US" baseline="0" dirty="0" smtClean="0"/>
              <a:t>적용해서 </a:t>
            </a:r>
            <a:r>
              <a:rPr lang="en-US" altLang="ko-KR" baseline="0" dirty="0" smtClean="0"/>
              <a:t>parameter,</a:t>
            </a:r>
            <a:r>
              <a:rPr lang="ko-KR" altLang="en-US" baseline="0" dirty="0" smtClean="0"/>
              <a:t>벡터 </a:t>
            </a:r>
            <a:r>
              <a:rPr lang="en-US" altLang="ko-KR" baseline="0" dirty="0" err="1" smtClean="0"/>
              <a:t>vc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개선해나간다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이점시점에더함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물론 </a:t>
            </a:r>
            <a:r>
              <a:rPr lang="en-US" altLang="ko-KR" dirty="0" smtClean="0"/>
              <a:t>gradient</a:t>
            </a:r>
            <a:r>
              <a:rPr lang="en-US" altLang="ko-KR" baseline="0" dirty="0" smtClean="0"/>
              <a:t> descent</a:t>
            </a:r>
            <a:r>
              <a:rPr lang="ko-KR" altLang="en-US" baseline="0" dirty="0" smtClean="0"/>
              <a:t>로도 가능하고 앞에 </a:t>
            </a:r>
            <a:r>
              <a:rPr lang="en-US" altLang="ko-KR" baseline="0" dirty="0" smtClean="0"/>
              <a:t>CBOW</a:t>
            </a:r>
            <a:r>
              <a:rPr lang="ko-KR" altLang="en-US" baseline="0" dirty="0" smtClean="0"/>
              <a:t>는 그렇게 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79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그런데 한번 업데이트를 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windo</a:t>
            </a:r>
            <a:r>
              <a:rPr lang="ko-KR" altLang="en-US" baseline="0" dirty="0" smtClean="0"/>
              <a:t>에 대해 연산 적용해서 계산이 너무 </a:t>
            </a:r>
            <a:r>
              <a:rPr lang="ko-KR" altLang="en-US" baseline="0" dirty="0" err="1" smtClean="0"/>
              <a:t>오래걸림</a:t>
            </a:r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확률적으로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랜덤하게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뽑아 한 번의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반복당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개의 데이터를 사용하여 가중치들을 업데이트하는 방법입니다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배치의 크기가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 번의 반복에 한 번의 데이터만 사용하기 때문에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최적값에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수렴하지 않을 가능성이 있어 수렴 안정성이 낮고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진폭이 매우 큽니다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Localminuma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err="1" smtClean="0"/>
              <a:t>배치크기</a:t>
            </a:r>
            <a:r>
              <a:rPr lang="ko-KR" altLang="en-US" dirty="0" smtClean="0"/>
              <a:t> 정하는 건 </a:t>
            </a:r>
            <a:r>
              <a:rPr lang="ko-KR" altLang="en-US" dirty="0" err="1" smtClean="0"/>
              <a:t>미니배치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더 안전 수렴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단어 간 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부분 혹은 상위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하위와 같이 단어 네트워크를 통해  관계 정의</a:t>
            </a:r>
            <a:endParaRPr lang="en-US" altLang="ko-KR" dirty="0" smtClean="0"/>
          </a:p>
          <a:p>
            <a:r>
              <a:rPr lang="en-US" altLang="ko-KR" dirty="0" err="1" smtClean="0"/>
              <a:t>Wordnet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유의어와 </a:t>
            </a:r>
            <a:r>
              <a:rPr lang="ko-KR" altLang="en-US" dirty="0" err="1" smtClean="0"/>
              <a:t>상위어로</a:t>
            </a:r>
            <a:r>
              <a:rPr lang="ko-KR" altLang="en-US" dirty="0" smtClean="0"/>
              <a:t> 분류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8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8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localist</a:t>
            </a:r>
            <a:r>
              <a:rPr lang="en-US" altLang="ko-KR" baseline="0" dirty="0" smtClean="0"/>
              <a:t> representation</a:t>
            </a:r>
          </a:p>
          <a:p>
            <a:r>
              <a:rPr lang="ko-KR" altLang="en-US" baseline="0" dirty="0" smtClean="0"/>
              <a:t>많은 부분이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이루어져 있고</a:t>
            </a:r>
            <a:r>
              <a:rPr lang="en-US" altLang="ko-KR" baseline="0" dirty="0" smtClean="0"/>
              <a:t>, words </a:t>
            </a:r>
            <a:r>
              <a:rPr lang="ko-KR" altLang="en-US" baseline="0" dirty="0" smtClean="0"/>
              <a:t>사이즈 클 수록 그럼 많은 부분이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되는데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sparse</a:t>
            </a:r>
            <a:r>
              <a:rPr lang="ko-KR" altLang="en-US" baseline="0" dirty="0" smtClean="0"/>
              <a:t>하다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0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Seoul hotel</a:t>
            </a:r>
            <a:r>
              <a:rPr lang="ko-KR" altLang="en-US" baseline="0" dirty="0" smtClean="0"/>
              <a:t>을 쳤어요 근데 모텔도 나오길 당연히 기대하는데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 벡터들은 사실 내적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orthogonal </a:t>
            </a:r>
            <a:r>
              <a:rPr lang="ko-KR" altLang="en-US" baseline="0" dirty="0" smtClean="0"/>
              <a:t>하니까 당연히 나오질 않죠 그래서 유사도 반영 </a:t>
            </a:r>
            <a:r>
              <a:rPr lang="en-US" altLang="ko-KR" baseline="0" dirty="0" smtClean="0"/>
              <a:t>x</a:t>
            </a:r>
          </a:p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반영해서 </a:t>
            </a:r>
            <a:r>
              <a:rPr lang="ko-KR" altLang="en-US" dirty="0" err="1" smtClean="0"/>
              <a:t>단어간의</a:t>
            </a:r>
            <a:r>
              <a:rPr lang="ko-KR" altLang="en-US" dirty="0" smtClean="0"/>
              <a:t> 관계를 집어넣은 방법이 나와야 하는데 이것이 바로</a:t>
            </a:r>
            <a:r>
              <a:rPr lang="en-US" altLang="ko-KR" dirty="0" smtClean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73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이것이 바로 </a:t>
            </a:r>
            <a:r>
              <a:rPr lang="en-US" altLang="ko-KR" dirty="0" smtClean="0"/>
              <a:t>word embedding </a:t>
            </a:r>
            <a:r>
              <a:rPr lang="ko-KR" altLang="en-US" dirty="0" smtClean="0"/>
              <a:t>방법임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이것은 </a:t>
            </a:r>
            <a:r>
              <a:rPr lang="en-US" altLang="ko-KR" baseline="0" dirty="0" smtClean="0"/>
              <a:t>distributed representation</a:t>
            </a:r>
            <a:r>
              <a:rPr lang="ko-KR" altLang="en-US" baseline="0" dirty="0" smtClean="0"/>
              <a:t>이고 하나의 가설</a:t>
            </a:r>
            <a:r>
              <a:rPr lang="en-US" altLang="ko-KR" baseline="0" dirty="0" smtClean="0"/>
              <a:t>, distributional semantics</a:t>
            </a:r>
            <a:r>
              <a:rPr lang="ko-KR" altLang="en-US" baseline="0" dirty="0" smtClean="0"/>
              <a:t>에서 시작되었음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즉 </a:t>
            </a:r>
            <a:r>
              <a:rPr lang="ko-KR" altLang="en-US" baseline="0" dirty="0" smtClean="0"/>
              <a:t>동일 문맥에서 사용되는 단어는 비슷한 단어 의미를 가지는 경향이 있다는 것인데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그래서 이 </a:t>
            </a:r>
            <a:r>
              <a:rPr lang="en-US" altLang="ko-KR" baseline="0" dirty="0" smtClean="0"/>
              <a:t>context</a:t>
            </a:r>
            <a:r>
              <a:rPr lang="ko-KR" altLang="en-US" baseline="0" dirty="0" smtClean="0"/>
              <a:t>를 활용하는 것이 </a:t>
            </a:r>
            <a:r>
              <a:rPr lang="en-US" altLang="ko-KR" baseline="0" dirty="0" smtClean="0"/>
              <a:t>distributed representation</a:t>
            </a:r>
            <a:r>
              <a:rPr lang="ko-KR" altLang="en-US" baseline="0" dirty="0" smtClean="0"/>
              <a:t>임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dirty="0" smtClean="0"/>
              <a:t>Modern statistical NLP</a:t>
            </a:r>
            <a:r>
              <a:rPr lang="ko-KR" altLang="en-US" dirty="0" smtClean="0"/>
              <a:t>에서 가장 성공한 아이디어 중 하나로 평가</a:t>
            </a:r>
            <a:endParaRPr lang="en-US" altLang="ko-KR" dirty="0" smtClean="0"/>
          </a:p>
          <a:p>
            <a:r>
              <a:rPr lang="en-US" altLang="ko-KR" baseline="0" dirty="0" smtClean="0"/>
              <a:t>W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representation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build up </a:t>
            </a:r>
            <a:r>
              <a:rPr lang="ko-KR" altLang="en-US" baseline="0" dirty="0" smtClean="0"/>
              <a:t>하기 위해 다음과 같이 많은 </a:t>
            </a:r>
            <a:r>
              <a:rPr lang="en-US" altLang="ko-KR" baseline="0" dirty="0" smtClean="0"/>
              <a:t>contexts</a:t>
            </a:r>
            <a:r>
              <a:rPr lang="ko-KR" altLang="en-US" baseline="0" dirty="0" smtClean="0"/>
              <a:t>를 사용하는데 </a:t>
            </a:r>
            <a:r>
              <a:rPr lang="en-US" altLang="ko-KR" baseline="0" dirty="0" smtClean="0"/>
              <a:t>context</a:t>
            </a:r>
            <a:r>
              <a:rPr lang="ko-KR" altLang="en-US" baseline="0" dirty="0" smtClean="0"/>
              <a:t>의 정의는 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그럼 구체적으로 </a:t>
            </a:r>
            <a:r>
              <a:rPr lang="en-US" altLang="ko-KR" baseline="0" dirty="0" smtClean="0"/>
              <a:t>representation</a:t>
            </a:r>
            <a:r>
              <a:rPr lang="ko-KR" altLang="en-US" baseline="0" dirty="0" smtClean="0"/>
              <a:t>은 어떻게 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representation </a:t>
            </a:r>
            <a:r>
              <a:rPr lang="ko-KR" altLang="en-US" baseline="0" dirty="0" smtClean="0"/>
              <a:t>방법을 다른 말로 </a:t>
            </a:r>
            <a:r>
              <a:rPr lang="ko-KR" altLang="en-US" baseline="0" dirty="0" err="1" smtClean="0"/>
              <a:t>워드임베딩이라함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의미 내재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vector</a:t>
            </a:r>
            <a:r>
              <a:rPr lang="ko-KR" altLang="en-US" baseline="0" dirty="0" smtClean="0"/>
              <a:t>들을 워드 벡터라고 칭함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word vector</a:t>
            </a:r>
            <a:r>
              <a:rPr lang="ko-KR" altLang="en-US" baseline="0" dirty="0" smtClean="0"/>
              <a:t>는 각각의 단어에 대해 고정된 길이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일정한 차원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Dense vector</a:t>
            </a:r>
            <a:r>
              <a:rPr lang="ko-KR" altLang="en-US" baseline="0" dirty="0" smtClean="0"/>
              <a:t>를 의미하며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이때 </a:t>
            </a:r>
            <a:r>
              <a:rPr lang="en-US" altLang="ko-KR" baseline="0" dirty="0" smtClean="0"/>
              <a:t>element</a:t>
            </a:r>
            <a:r>
              <a:rPr lang="ko-KR" altLang="en-US" baseline="0" dirty="0" smtClean="0"/>
              <a:t>는 대부분 </a:t>
            </a:r>
            <a:r>
              <a:rPr lang="en-US" altLang="ko-KR" baseline="0" dirty="0" smtClean="0"/>
              <a:t>0,1 </a:t>
            </a:r>
            <a:r>
              <a:rPr lang="ko-KR" altLang="en-US" baseline="0" dirty="0" smtClean="0"/>
              <a:t>아니라 연속된 실수 값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점이 앞선 </a:t>
            </a:r>
            <a:r>
              <a:rPr lang="en-US" altLang="ko-KR" baseline="0" dirty="0" smtClean="0"/>
              <a:t>one-hot encoding</a:t>
            </a:r>
            <a:r>
              <a:rPr lang="ko-KR" altLang="en-US" baseline="0" dirty="0" smtClean="0"/>
              <a:t> 과 다름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다시 </a:t>
            </a:r>
            <a:r>
              <a:rPr lang="en-US" altLang="ko-KR" baseline="0" dirty="0" smtClean="0"/>
              <a:t>dense vector</a:t>
            </a:r>
            <a:r>
              <a:rPr lang="ko-KR" altLang="en-US" baseline="0" dirty="0" smtClean="0"/>
              <a:t>로 돌아와서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얘네들은 </a:t>
            </a:r>
            <a:r>
              <a:rPr lang="en-US" altLang="ko-KR" baseline="0" dirty="0" smtClean="0"/>
              <a:t>Similarity</a:t>
            </a:r>
            <a:r>
              <a:rPr lang="ko-KR" altLang="en-US" baseline="0" dirty="0" smtClean="0"/>
              <a:t>를 반영해서  만들어지는데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풀어서 얘기하자면 유사한</a:t>
            </a:r>
            <a:r>
              <a:rPr lang="en-US" altLang="ko-KR" baseline="0" dirty="0" smtClean="0"/>
              <a:t> contexts </a:t>
            </a:r>
            <a:r>
              <a:rPr lang="ko-KR" altLang="en-US" baseline="0" dirty="0" smtClean="0"/>
              <a:t>내에 등장하는 단어들의 벡터와 유사하도록 만들어진다고 풀어서 설명할 수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실제로 시각화 </a:t>
            </a:r>
            <a:r>
              <a:rPr lang="ko-KR" altLang="en-US" baseline="0" dirty="0" err="1" smtClean="0"/>
              <a:t>한것을</a:t>
            </a:r>
            <a:r>
              <a:rPr lang="ko-KR" altLang="en-US" baseline="0" dirty="0" smtClean="0"/>
              <a:t> 보면 벡터 스페이스에서 유사도 높은 </a:t>
            </a:r>
            <a:r>
              <a:rPr lang="ko-KR" altLang="en-US" baseline="0" dirty="0" err="1" smtClean="0"/>
              <a:t>벡터들끼리</a:t>
            </a:r>
            <a:r>
              <a:rPr lang="ko-KR" altLang="en-US" baseline="0" dirty="0" smtClean="0"/>
              <a:t> 비슷한 위치에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그럼 이 </a:t>
            </a:r>
            <a:r>
              <a:rPr lang="en-US" altLang="ko-KR" baseline="0" dirty="0" smtClean="0"/>
              <a:t>similarity</a:t>
            </a:r>
            <a:r>
              <a:rPr lang="ko-KR" altLang="en-US" baseline="0" dirty="0" smtClean="0"/>
              <a:t>를 측정해야 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이때 벡터의 </a:t>
            </a:r>
            <a:r>
              <a:rPr lang="en-US" altLang="ko-KR" baseline="0" dirty="0" smtClean="0"/>
              <a:t>dot product</a:t>
            </a:r>
            <a:r>
              <a:rPr lang="ko-KR" altLang="en-US" baseline="0" dirty="0" smtClean="0"/>
              <a:t>가 사용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코사인유사도에서</a:t>
            </a:r>
            <a:r>
              <a:rPr lang="en-US" altLang="ko-KR" baseline="0" dirty="0" smtClean="0"/>
              <a:t>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사잇각은</a:t>
            </a:r>
            <a:r>
              <a:rPr lang="en-US" altLang="ko-KR" baseline="0" dirty="0" smtClean="0"/>
              <a:t>0) </a:t>
            </a:r>
            <a:r>
              <a:rPr lang="ko-KR" altLang="en-US" baseline="0" dirty="0" smtClean="0"/>
              <a:t>가까울수록 유사도 굿</a:t>
            </a:r>
            <a:r>
              <a:rPr lang="en-US" altLang="ko-KR" baseline="0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4803E-A8E4-4B42-9704-DB059A0040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2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5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9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6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3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2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D1BE-A37F-4EBC-8B43-B2527B923E50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7475C-4CC1-4DC0-8EC3-7F723485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7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3. Word Vectors(1)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9935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황의지</a:t>
            </a:r>
            <a:endParaRPr lang="ko-KR" altLang="en-US" sz="28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24" y="4395537"/>
            <a:ext cx="5833086" cy="2037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1354" y="803064"/>
                <a:ext cx="11305235" cy="359247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de-DE" altLang="ko-KR" sz="4400" b="1" dirty="0" smtClean="0"/>
                  <a:t>           </a:t>
                </a:r>
                <a:r>
                  <a:rPr lang="en-US" altLang="ko-KR" sz="4400" b="1" dirty="0" smtClean="0"/>
                  <a:t>2. One-hot Encoding</a:t>
                </a:r>
              </a:p>
              <a:p>
                <a:pPr algn="just"/>
                <a:endParaRPr lang="en-US" altLang="ko-KR" sz="3600" dirty="0"/>
              </a:p>
              <a:p>
                <a:pPr marL="571500" indent="-571500" algn="just">
                  <a:buFontTx/>
                  <a:buChar char="-"/>
                </a:pPr>
                <a:r>
                  <a:rPr lang="ko-KR" altLang="en-US" sz="3200" dirty="0"/>
                  <a:t>단어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discrete symbols</a:t>
                </a:r>
              </a:p>
              <a:p>
                <a:pPr marL="571500" indent="-5715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벡터 </a:t>
                </a:r>
                <a:r>
                  <a:rPr lang="en-US" altLang="ko-KR" sz="3200" dirty="0" smtClean="0"/>
                  <a:t>: </a:t>
                </a:r>
                <a:r>
                  <a:rPr lang="ko-KR" altLang="en-US" sz="3200" dirty="0" smtClean="0"/>
                  <a:t>해당 단어 </a:t>
                </a:r>
                <a:r>
                  <a:rPr lang="en-US" altLang="ko-KR" sz="3200" dirty="0" smtClean="0"/>
                  <a:t>index</a:t>
                </a:r>
                <a:r>
                  <a:rPr lang="ko-KR" altLang="en-US" sz="3200" dirty="0" smtClean="0"/>
                  <a:t>만 </a:t>
                </a:r>
                <a:r>
                  <a:rPr lang="en-US" altLang="ko-KR" sz="3200" dirty="0" smtClean="0"/>
                  <a:t>1, </a:t>
                </a:r>
                <a:r>
                  <a:rPr lang="ko-KR" altLang="en-US" sz="3200" dirty="0" smtClean="0"/>
                  <a:t>나머지 </a:t>
                </a:r>
                <a:r>
                  <a:rPr lang="en-US" altLang="ko-KR" sz="3200" dirty="0" smtClean="0"/>
                  <a:t>0</a:t>
                </a:r>
              </a:p>
              <a:p>
                <a:pPr marL="1485900" lvl="2" indent="-571500" algn="just">
                  <a:buFontTx/>
                  <a:buChar char="-"/>
                </a:pPr>
                <a:r>
                  <a:rPr lang="en-US" altLang="ko-KR" sz="2800" dirty="0" smtClean="0"/>
                  <a:t>dim = #words in vocab </a:t>
                </a:r>
                <a:r>
                  <a:rPr lang="en-US" altLang="ko-KR" sz="2400" b="1" dirty="0" smtClean="0">
                    <a:solidFill>
                      <a:srgbClr val="0070C0"/>
                    </a:solidFill>
                  </a:rPr>
                  <a:t>&gt;&gt; 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</a:rPr>
                  <a:t>간단 </a:t>
                </a:r>
                <a:r>
                  <a:rPr lang="en-US" altLang="ko-KR" sz="2400" b="1" dirty="0" smtClean="0">
                    <a:solidFill>
                      <a:srgbClr val="0070C0"/>
                    </a:solidFill>
                  </a:rPr>
                  <a:t>&amp; 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</a:rPr>
                  <a:t>직관</a:t>
                </a:r>
                <a:endParaRPr lang="en-US" altLang="ko-KR" sz="2400" b="1" dirty="0" smtClean="0">
                  <a:solidFill>
                    <a:srgbClr val="0070C0"/>
                  </a:solidFill>
                </a:endParaRPr>
              </a:p>
              <a:p>
                <a:pPr marL="571500" indent="-571500" algn="just">
                  <a:buFontTx/>
                  <a:buChar char="-"/>
                </a:pPr>
                <a:r>
                  <a:rPr lang="en-US" altLang="ko-KR" sz="3200" dirty="0" smtClean="0"/>
                  <a:t>Sparse Representation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&gt;&gt; </a:t>
                </a:r>
                <a:r>
                  <a:rPr lang="ko-KR" altLang="en-US" b="1" dirty="0" err="1" smtClean="0">
                    <a:solidFill>
                      <a:srgbClr val="FF0000"/>
                    </a:solidFill>
                  </a:rPr>
                  <a:t>공간낭비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Similarity x</a:t>
                </a:r>
              </a:p>
              <a:p>
                <a:pPr lvl="1" algn="just"/>
                <a:r>
                  <a:rPr lang="en-US" altLang="ko-KR" sz="3200" dirty="0"/>
                  <a:t>	</a:t>
                </a:r>
                <a:endParaRPr lang="en-US" altLang="ko-KR" sz="3200" dirty="0" smtClean="0"/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1354" y="803064"/>
                <a:ext cx="11305235" cy="3592473"/>
              </a:xfrm>
              <a:blipFill>
                <a:blip r:embed="rId4"/>
                <a:stretch>
                  <a:fillRect l="-1617" t="-5433" b="-3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354" y="4836183"/>
            <a:ext cx="4540470" cy="10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5" y="1717464"/>
            <a:ext cx="9969291" cy="561377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</a:rPr>
              <a:t>“Distributional Semantics”</a:t>
            </a:r>
          </a:p>
          <a:p>
            <a:r>
              <a:rPr lang="en-US" altLang="ko-KR" sz="3600" dirty="0" smtClean="0"/>
              <a:t>A </a:t>
            </a:r>
            <a:r>
              <a:rPr lang="en-US" altLang="ko-KR" sz="3600" dirty="0"/>
              <a:t>word’s meaning is given by the words that frequently appear close-by</a:t>
            </a:r>
            <a:endParaRPr lang="en-US" altLang="ko-KR" sz="3600" dirty="0" smtClean="0"/>
          </a:p>
          <a:p>
            <a:pPr marL="571500" indent="-571500">
              <a:buFontTx/>
              <a:buChar char="-"/>
            </a:pPr>
            <a:endParaRPr lang="ko-KR" altLang="en-US" sz="36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003" y="3705726"/>
            <a:ext cx="9111994" cy="21480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83243" y="5296151"/>
            <a:ext cx="946484" cy="557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3242" y="5845388"/>
            <a:ext cx="801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= the </a:t>
            </a:r>
            <a:r>
              <a:rPr lang="en-US" altLang="ko-KR" sz="2000" dirty="0"/>
              <a:t>set of words that appear nearby (within a fixed-size window)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096000" y="1317354"/>
            <a:ext cx="4084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Distributed Representation!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19" y="-399903"/>
            <a:ext cx="3296136" cy="341226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11305235" cy="5661904"/>
          </a:xfrm>
        </p:spPr>
        <p:txBody>
          <a:bodyPr>
            <a:noAutofit/>
          </a:bodyPr>
          <a:lstStyle/>
          <a:p>
            <a:pPr algn="just"/>
            <a:r>
              <a:rPr lang="de-DE" altLang="ko-KR" sz="4400" b="1" dirty="0" smtClean="0"/>
              <a:t>           </a:t>
            </a:r>
            <a:r>
              <a:rPr lang="en-US" altLang="ko-KR" sz="4400" b="1" dirty="0"/>
              <a:t>3</a:t>
            </a:r>
            <a:r>
              <a:rPr lang="en-US" altLang="ko-KR" sz="4400" b="1" dirty="0" smtClean="0"/>
              <a:t>. Word Embedding</a:t>
            </a:r>
          </a:p>
          <a:p>
            <a:pPr algn="just"/>
            <a:endParaRPr lang="en-US" altLang="ko-KR" sz="3600" dirty="0"/>
          </a:p>
          <a:p>
            <a:pPr algn="just"/>
            <a:r>
              <a:rPr lang="en-US" altLang="ko-KR" sz="2800" dirty="0" smtClean="0"/>
              <a:t>- </a:t>
            </a:r>
            <a:r>
              <a:rPr lang="en-US" altLang="ko-KR" sz="2800" b="1" dirty="0" smtClean="0"/>
              <a:t>Word Vectors</a:t>
            </a:r>
          </a:p>
          <a:p>
            <a:pPr algn="just"/>
            <a:r>
              <a:rPr lang="en-US" altLang="ko-KR" sz="2800" dirty="0" smtClean="0"/>
              <a:t>- Build </a:t>
            </a:r>
            <a:r>
              <a:rPr lang="en-US" altLang="ko-KR" sz="2800" dirty="0" smtClean="0">
                <a:solidFill>
                  <a:srgbClr val="0070C0"/>
                </a:solidFill>
              </a:rPr>
              <a:t>dense</a:t>
            </a:r>
            <a:r>
              <a:rPr lang="en-US" altLang="ko-KR" sz="2800" dirty="0" smtClean="0"/>
              <a:t> vector within a fixed size</a:t>
            </a:r>
          </a:p>
          <a:p>
            <a:pPr lvl="2" algn="just"/>
            <a:r>
              <a:rPr lang="en-US" altLang="ko-KR" sz="2000" dirty="0" smtClean="0">
                <a:solidFill>
                  <a:srgbClr val="0070C0"/>
                </a:solidFill>
              </a:rPr>
              <a:t>- real number in row-dim</a:t>
            </a:r>
          </a:p>
          <a:p>
            <a:pPr marL="457200" indent="-457200" algn="just">
              <a:buFontTx/>
              <a:buChar char="-"/>
            </a:pPr>
            <a:r>
              <a:rPr lang="ko-KR" altLang="en-US" sz="2800" dirty="0" smtClean="0"/>
              <a:t>유사한 </a:t>
            </a:r>
            <a:r>
              <a:rPr lang="en-US" altLang="ko-KR" sz="2800" dirty="0" smtClean="0"/>
              <a:t>contexts </a:t>
            </a:r>
            <a:r>
              <a:rPr lang="ko-KR" altLang="en-US" sz="2800" dirty="0" smtClean="0"/>
              <a:t>내 </a:t>
            </a:r>
            <a:r>
              <a:rPr lang="ko-KR" altLang="en-US" sz="2800" dirty="0"/>
              <a:t>등장하는 단어들의 벡터와 </a:t>
            </a:r>
            <a:r>
              <a:rPr lang="ko-KR" altLang="en-US" sz="2800" dirty="0" smtClean="0"/>
              <a:t>유사하도록 </a:t>
            </a:r>
            <a:endParaRPr lang="en-US" altLang="ko-KR" sz="2800" dirty="0" smtClean="0"/>
          </a:p>
          <a:p>
            <a:pPr lvl="2" algn="just"/>
            <a:r>
              <a:rPr lang="en-US" altLang="ko-KR" sz="2200" dirty="0" smtClean="0"/>
              <a:t>- </a:t>
            </a:r>
            <a:r>
              <a:rPr lang="en-US" altLang="ko-KR" sz="2200" dirty="0" smtClean="0">
                <a:solidFill>
                  <a:srgbClr val="0070C0"/>
                </a:solidFill>
              </a:rPr>
              <a:t>distributed </a:t>
            </a:r>
            <a:r>
              <a:rPr lang="en-US" altLang="ko-KR" sz="2200" dirty="0">
                <a:solidFill>
                  <a:srgbClr val="0070C0"/>
                </a:solidFill>
              </a:rPr>
              <a:t>representation</a:t>
            </a:r>
            <a:endParaRPr lang="en-US" altLang="ko-KR" sz="2200" dirty="0" smtClean="0">
              <a:solidFill>
                <a:srgbClr val="0070C0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2800" dirty="0" smtClean="0"/>
              <a:t>Similarity? </a:t>
            </a:r>
            <a:r>
              <a:rPr lang="en-US" altLang="ko-KR" sz="2800" dirty="0"/>
              <a:t>as the vector dot (scalar) product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457200" indent="-457200" algn="just">
              <a:buFontTx/>
              <a:buChar char="-"/>
            </a:pPr>
            <a:endParaRPr lang="en-US" altLang="ko-KR" sz="34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22830" y="2256940"/>
            <a:ext cx="5796629" cy="2321108"/>
          </a:xfrm>
        </p:spPr>
        <p:txBody>
          <a:bodyPr>
            <a:noAutofit/>
          </a:bodyPr>
          <a:lstStyle/>
          <a:p>
            <a:r>
              <a:rPr lang="de-DE" altLang="ko-KR" sz="3600" b="1" dirty="0" smtClean="0"/>
              <a:t>Q. How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Learn?</a:t>
            </a:r>
          </a:p>
          <a:p>
            <a:r>
              <a:rPr lang="en-US" altLang="ko-KR" sz="3600" b="1" dirty="0" smtClean="0"/>
              <a:t>A. “</a:t>
            </a:r>
            <a:r>
              <a:rPr lang="de-DE" altLang="ko-KR" sz="3600" b="1" dirty="0" smtClean="0">
                <a:solidFill>
                  <a:srgbClr val="FF0000"/>
                </a:solidFill>
              </a:rPr>
              <a:t>Word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2Vec</a:t>
            </a:r>
            <a:r>
              <a:rPr lang="en-US" altLang="ko-KR" sz="3600" b="1" dirty="0" smtClean="0"/>
              <a:t>”</a:t>
            </a:r>
          </a:p>
          <a:p>
            <a:pPr marL="2571750" lvl="4" indent="-742950" algn="l">
              <a:buAutoNum type="arabicPeriod"/>
            </a:pPr>
            <a:r>
              <a:rPr lang="en-US" altLang="ko-KR" sz="2800" b="1" dirty="0" smtClean="0">
                <a:solidFill>
                  <a:srgbClr val="0070C0"/>
                </a:solidFill>
              </a:rPr>
              <a:t>CBOW</a:t>
            </a:r>
          </a:p>
          <a:p>
            <a:pPr marL="2571750" lvl="4" indent="-742950" algn="l">
              <a:buAutoNum type="arabicPeriod"/>
            </a:pPr>
            <a:r>
              <a:rPr lang="en-US" altLang="ko-KR" sz="2800" b="1" dirty="0" smtClean="0">
                <a:solidFill>
                  <a:srgbClr val="0070C0"/>
                </a:solidFill>
              </a:rPr>
              <a:t>Skip-Gram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ko-KR" altLang="en-US" sz="3600" b="1" dirty="0"/>
          </a:p>
          <a:p>
            <a:endParaRPr lang="ko-KR" altLang="en-US" sz="36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ifference between skip-gram and cbow - word2v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05" y="1517044"/>
            <a:ext cx="7278227" cy="3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Word2Vec-Idea?</a:t>
            </a:r>
          </a:p>
          <a:p>
            <a:pPr algn="just"/>
            <a:endParaRPr lang="en-US" altLang="ko-KR" sz="3600" dirty="0"/>
          </a:p>
          <a:p>
            <a:pPr marL="457200" indent="-457200" algn="just">
              <a:buFontTx/>
              <a:buChar char="-"/>
            </a:pPr>
            <a:r>
              <a:rPr lang="en-US" altLang="ko-KR" sz="2800" b="1" dirty="0" smtClean="0"/>
              <a:t>Large Corpus </a:t>
            </a:r>
            <a:r>
              <a:rPr lang="en-US" altLang="ko-KR" sz="2800" dirty="0" smtClean="0"/>
              <a:t>of Text : a long list of words</a:t>
            </a:r>
          </a:p>
          <a:p>
            <a:pPr marL="457200" indent="-457200" algn="just">
              <a:buFontTx/>
              <a:buChar char="-"/>
            </a:pPr>
            <a:r>
              <a:rPr lang="en-US" altLang="ko-KR" sz="2800" dirty="0" smtClean="0"/>
              <a:t>Every word in a fixed vocabulary </a:t>
            </a:r>
            <a:r>
              <a:rPr lang="en-US" altLang="ko-KR" sz="2800" b="1" dirty="0" smtClean="0"/>
              <a:t>represented by a Vector</a:t>
            </a:r>
            <a:endParaRPr lang="en-US" altLang="ko-KR" sz="2800" dirty="0" smtClean="0"/>
          </a:p>
          <a:p>
            <a:pPr marL="457200" indent="-457200" algn="just">
              <a:buFontTx/>
              <a:buChar char="-"/>
            </a:pPr>
            <a:r>
              <a:rPr lang="en-US" altLang="ko-KR" sz="2800" b="1" dirty="0" smtClean="0">
                <a:solidFill>
                  <a:srgbClr val="0070C0"/>
                </a:solidFill>
              </a:rPr>
              <a:t>Center Word </a:t>
            </a:r>
            <a:r>
              <a:rPr lang="en-US" altLang="ko-KR" sz="2800" b="1" i="1" dirty="0" smtClean="0">
                <a:solidFill>
                  <a:srgbClr val="0070C0"/>
                </a:solidFill>
              </a:rPr>
              <a:t>c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&amp; Context Words </a:t>
            </a:r>
            <a:r>
              <a:rPr lang="en-US" altLang="ko-KR" sz="2800" b="1" i="1" dirty="0" smtClean="0">
                <a:solidFill>
                  <a:srgbClr val="0070C0"/>
                </a:solidFill>
              </a:rPr>
              <a:t>o </a:t>
            </a:r>
          </a:p>
          <a:p>
            <a:pPr marL="457200" indent="-457200" algn="just">
              <a:buFontTx/>
              <a:buChar char="-"/>
            </a:pPr>
            <a:r>
              <a:rPr lang="en-US" altLang="ko-KR" sz="2800" dirty="0" smtClean="0"/>
              <a:t>Use </a:t>
            </a:r>
            <a:r>
              <a:rPr lang="en-US" altLang="ko-KR" sz="2800" b="1" dirty="0" smtClean="0"/>
              <a:t>Similarity </a:t>
            </a:r>
            <a:r>
              <a:rPr lang="en-US" altLang="ko-KR" sz="2800" dirty="0" smtClean="0"/>
              <a:t>to calculate the </a:t>
            </a:r>
            <a:r>
              <a:rPr lang="en-US" altLang="ko-KR" sz="2800" b="1" dirty="0" smtClean="0"/>
              <a:t>Probability</a:t>
            </a:r>
          </a:p>
          <a:p>
            <a:pPr marL="457200" indent="-457200" algn="just">
              <a:buFontTx/>
              <a:buChar char="-"/>
            </a:pPr>
            <a:r>
              <a:rPr lang="en-US" altLang="ko-KR" sz="2800" dirty="0" smtClean="0"/>
              <a:t>Adjust the Word Vectors to </a:t>
            </a:r>
            <a:r>
              <a:rPr lang="en-US" altLang="ko-KR" sz="2800" b="1" dirty="0" smtClean="0"/>
              <a:t>maximize</a:t>
            </a:r>
            <a:r>
              <a:rPr lang="en-US" altLang="ko-KR" sz="2800" dirty="0" smtClean="0"/>
              <a:t> this Probability</a:t>
            </a:r>
            <a:endParaRPr lang="en-US" altLang="ko-KR" sz="2800" b="1" dirty="0"/>
          </a:p>
          <a:p>
            <a:pPr marL="1371600" lvl="2" indent="-457200" algn="just">
              <a:buFontTx/>
              <a:buChar char="-"/>
            </a:pPr>
            <a:r>
              <a:rPr lang="en-US" altLang="ko-KR" sz="2200" dirty="0" smtClean="0"/>
              <a:t>Word Embedding(distributed representation)</a:t>
            </a: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blog.kakaocdn.net/dn/bTF4tu/btqErKyNHfS/NUbfNSKkCF2ktHwVleDkn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28" y="3022682"/>
            <a:ext cx="2895304" cy="34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Context Words</a:t>
            </a:r>
            <a:r>
              <a:rPr lang="ko-KR" altLang="en-US" sz="2800" dirty="0" smtClean="0"/>
              <a:t>로부터 </a:t>
            </a:r>
            <a:r>
              <a:rPr lang="en-US" altLang="ko-KR" sz="2800" b="1" dirty="0" smtClean="0"/>
              <a:t>Center(Target</a:t>
            </a:r>
            <a:r>
              <a:rPr lang="en-US" altLang="ko-KR" sz="2800" b="1" dirty="0"/>
              <a:t>)</a:t>
            </a:r>
            <a:r>
              <a:rPr lang="en-US" altLang="ko-KR" sz="2800" b="1" dirty="0" smtClean="0"/>
              <a:t> Word</a:t>
            </a:r>
            <a:r>
              <a:rPr lang="ko-KR" altLang="en-US" sz="2800" dirty="0" smtClean="0"/>
              <a:t>을 예측</a:t>
            </a:r>
            <a:endParaRPr lang="en-US" altLang="ko-KR" sz="2800" dirty="0" smtClean="0"/>
          </a:p>
          <a:p>
            <a:pPr marL="1485900" lvl="2" indent="-571500" algn="just">
              <a:buFontTx/>
              <a:buChar char="-"/>
            </a:pPr>
            <a:r>
              <a:rPr lang="en-US" altLang="ko-KR" sz="2200" dirty="0" smtClean="0"/>
              <a:t>Window size = n</a:t>
            </a:r>
            <a:endParaRPr lang="en-US" altLang="ko-KR" sz="22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Dataset : </a:t>
            </a:r>
            <a:r>
              <a:rPr lang="en-US" altLang="ko-KR" sz="2800" b="1" dirty="0" smtClean="0"/>
              <a:t>Sliding Window</a:t>
            </a:r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Shallow neural network </a:t>
            </a:r>
          </a:p>
          <a:p>
            <a:pPr marL="1485900" lvl="2" indent="-571500" algn="just">
              <a:buFontTx/>
              <a:buChar char="-"/>
            </a:pPr>
            <a:r>
              <a:rPr lang="en-US" altLang="ko-KR" sz="2200" dirty="0" smtClean="0"/>
              <a:t>1 hidden layer : look-up table -&gt; “Projection Layer”</a:t>
            </a:r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263" y="611756"/>
            <a:ext cx="4221769" cy="9986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64" y="4114081"/>
            <a:ext cx="2308922" cy="25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blog.kakaocdn.net/dn/1DEDh/btqEtNnvKai/9yA8WS93IsPs85WvBjrI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2" y="1030441"/>
            <a:ext cx="8702655" cy="571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blog.kakaocdn.net/dn/beOek2/btqEtNm7wgE/9nRLDoutIgge89rokVkwu1/im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23372" b="28358"/>
          <a:stretch/>
        </p:blipFill>
        <p:spPr bwMode="auto">
          <a:xfrm>
            <a:off x="318702" y="803064"/>
            <a:ext cx="3165222" cy="41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blog.kakaocdn.net/dn/zEEne/btqEtE5nhqw/fl4dkfuG1ALnIHMs8ClF01/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4" b="29875"/>
          <a:stretch/>
        </p:blipFill>
        <p:spPr bwMode="auto">
          <a:xfrm>
            <a:off x="318702" y="398917"/>
            <a:ext cx="6755866" cy="40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354" y="442931"/>
            <a:ext cx="4220763" cy="3601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3858" y="4506743"/>
            <a:ext cx="654084" cy="3429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067" y="4849661"/>
            <a:ext cx="67313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s://blog.kakaocdn.net/dn/2tKfY/btqEsYwyKOA/0DlUvP25jB3JszaDy4lYF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82" y="1306228"/>
            <a:ext cx="7545235" cy="18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Lookup Table</a:t>
            </a:r>
          </a:p>
        </p:txBody>
      </p:sp>
      <p:pic>
        <p:nvPicPr>
          <p:cNvPr id="18436" name="Picture 4" descr="skip-gram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3112940"/>
            <a:ext cx="4010025" cy="34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blog.kakaocdn.net/dn/1DEDh/btqEtNnvKai/9yA8WS93IsPs85WvBjrI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2" y="1030441"/>
            <a:ext cx="8702655" cy="571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blog.kakaocdn.net/dn/beOek2/btqEtNm7wgE/9nRLDoutIgge89rokVkwu1/im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23372" b="28358"/>
          <a:stretch/>
        </p:blipFill>
        <p:spPr bwMode="auto">
          <a:xfrm>
            <a:off x="318702" y="803064"/>
            <a:ext cx="3165222" cy="41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blog.kakaocdn.net/dn/zEEne/btqEtE5nhqw/fl4dkfuG1ALnIHMs8ClF01/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4" b="29875"/>
          <a:stretch/>
        </p:blipFill>
        <p:spPr bwMode="auto">
          <a:xfrm>
            <a:off x="318702" y="398917"/>
            <a:ext cx="6755866" cy="40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354" y="442931"/>
            <a:ext cx="4220763" cy="3601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458" name="Picture 2" descr="https://blog.kakaocdn.net/dn/bmuFVq/btqEsD0sK7q/d0rOFwVlKb8g2Ip30ULLlk/im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14668" r="4556" b="21158"/>
          <a:stretch/>
        </p:blipFill>
        <p:spPr bwMode="auto">
          <a:xfrm>
            <a:off x="318702" y="2717801"/>
            <a:ext cx="5041900" cy="44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3858" y="4506743"/>
            <a:ext cx="654084" cy="3429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1067" y="4849661"/>
            <a:ext cx="67313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blog.kakaocdn.net/dn/1DEDh/btqEtNnvKai/9yA8WS93IsPs85WvBjrI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2" y="1030441"/>
            <a:ext cx="8702655" cy="571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blog.kakaocdn.net/dn/beOek2/btqEtNm7wgE/9nRLDoutIgge89rokVkwu1/im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23372" b="28358"/>
          <a:stretch/>
        </p:blipFill>
        <p:spPr bwMode="auto">
          <a:xfrm>
            <a:off x="318702" y="803064"/>
            <a:ext cx="3165222" cy="41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blog.kakaocdn.net/dn/zEEne/btqEtE5nhqw/fl4dkfuG1ALnIHMs8ClF01/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4" b="29875"/>
          <a:stretch/>
        </p:blipFill>
        <p:spPr bwMode="auto">
          <a:xfrm>
            <a:off x="318702" y="398917"/>
            <a:ext cx="6755866" cy="40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354" y="442931"/>
            <a:ext cx="4220763" cy="3601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791" y="1725000"/>
            <a:ext cx="3558415" cy="676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s://blog.kakaocdn.net/dn/bmuFVq/btqEsD0sK7q/d0rOFwVlKb8g2Ip30ULLlk/img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14668" r="4556" b="21158"/>
          <a:stretch/>
        </p:blipFill>
        <p:spPr bwMode="auto">
          <a:xfrm>
            <a:off x="318702" y="2717801"/>
            <a:ext cx="5041900" cy="44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3858" y="4506743"/>
            <a:ext cx="654084" cy="3429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1067" y="4849661"/>
            <a:ext cx="67313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9182"/>
            <a:ext cx="9144000" cy="2387600"/>
          </a:xfrm>
        </p:spPr>
        <p:txBody>
          <a:bodyPr/>
          <a:lstStyle/>
          <a:p>
            <a:r>
              <a:rPr lang="en-US" altLang="ko-KR" b="1" dirty="0" smtClean="0"/>
              <a:t>Natural Language Processing?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9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blog.kakaocdn.net/dn/1DEDh/btqEtNnvKai/9yA8WS93IsPs85WvBjrI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2" y="1030441"/>
            <a:ext cx="8702655" cy="571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blog.kakaocdn.net/dn/beOek2/btqEtNm7wgE/9nRLDoutIgge89rokVkwu1/im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23372" b="28358"/>
          <a:stretch/>
        </p:blipFill>
        <p:spPr bwMode="auto">
          <a:xfrm>
            <a:off x="318702" y="803064"/>
            <a:ext cx="3165222" cy="41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blog.kakaocdn.net/dn/zEEne/btqEtE5nhqw/fl4dkfuG1ALnIHMs8ClF01/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4" b="29875"/>
          <a:stretch/>
        </p:blipFill>
        <p:spPr bwMode="auto">
          <a:xfrm>
            <a:off x="318702" y="398917"/>
            <a:ext cx="6755866" cy="40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354" y="442931"/>
            <a:ext cx="4220763" cy="3601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815" y="2717801"/>
            <a:ext cx="1872278" cy="40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s://blog.kakaocdn.net/dn/bmuFVq/btqEsD0sK7q/d0rOFwVlKb8g2Ip30ULLlk/img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14668" r="4556" b="21158"/>
          <a:stretch/>
        </p:blipFill>
        <p:spPr bwMode="auto">
          <a:xfrm>
            <a:off x="318702" y="2717801"/>
            <a:ext cx="5041900" cy="44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6791" y="1725000"/>
            <a:ext cx="3558415" cy="676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58" y="4506743"/>
            <a:ext cx="654084" cy="34291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1067" y="4849661"/>
            <a:ext cx="67313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blog.kakaocdn.net/dn/1DEDh/btqEtNnvKai/9yA8WS93IsPs85WvBjrI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72" y="1030441"/>
            <a:ext cx="8702655" cy="571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blog.kakaocdn.net/dn/beOek2/btqEtNm7wgE/9nRLDoutIgge89rokVkwu1/im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23372" b="28358"/>
          <a:stretch/>
        </p:blipFill>
        <p:spPr bwMode="auto">
          <a:xfrm>
            <a:off x="318702" y="803064"/>
            <a:ext cx="3165222" cy="41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blog.kakaocdn.net/dn/zEEne/btqEtE5nhqw/fl4dkfuG1ALnIHMs8ClF01/im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4" b="29875"/>
          <a:stretch/>
        </p:blipFill>
        <p:spPr bwMode="auto">
          <a:xfrm>
            <a:off x="318702" y="398917"/>
            <a:ext cx="6755866" cy="40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354" y="442931"/>
            <a:ext cx="4220763" cy="3601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234" y="1680526"/>
            <a:ext cx="2249001" cy="382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2" descr="https://blog.kakaocdn.net/dn/bmuFVq/btqEsD0sK7q/d0rOFwVlKb8g2Ip30ULLlk/img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14668" r="4556" b="21158"/>
          <a:stretch/>
        </p:blipFill>
        <p:spPr bwMode="auto">
          <a:xfrm>
            <a:off x="318702" y="2717801"/>
            <a:ext cx="5041900" cy="44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6791" y="1725000"/>
            <a:ext cx="3558415" cy="676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2815" y="2717801"/>
            <a:ext cx="1872278" cy="40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858" y="4506743"/>
            <a:ext cx="654084" cy="3429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1067" y="4849661"/>
            <a:ext cx="673135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blog.kakaocdn.net/dn/6yl5y/btrze0mzLQD/P401WZZ0d5iYN5LIkKu1K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04" y="803064"/>
            <a:ext cx="9961191" cy="54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943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23554" name="Picture 2" descr="https://blog.kakaocdn.net/dn/orFyL/btrcb9E4qsY/sPTwKtZ8DTBR1et2l6fy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501154"/>
            <a:ext cx="54673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23554" name="Picture 2" descr="https://blog.kakaocdn.net/dn/orFyL/btrcb9E4qsY/sPTwKtZ8DTBR1et2l6fy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501154"/>
            <a:ext cx="54673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blog.kakaocdn.net/dn/b3dfKc/btrcgO8fola/kIq24s06JMViU6kuNODkx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720355"/>
            <a:ext cx="28194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821609" y="2720355"/>
            <a:ext cx="654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altLang="ko-KR" sz="4400" b="1" dirty="0" smtClean="0"/>
              <a:t>CBOW</a:t>
            </a:r>
          </a:p>
          <a:p>
            <a:endParaRPr lang="en-US" altLang="ko-KR" sz="2800" b="1" dirty="0" smtClean="0"/>
          </a:p>
        </p:txBody>
      </p:sp>
      <p:pic>
        <p:nvPicPr>
          <p:cNvPr id="23554" name="Picture 2" descr="https://blog.kakaocdn.net/dn/orFyL/btrcb9E4qsY/sPTwKtZ8DTBR1et2l6fy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501154"/>
            <a:ext cx="54673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654" y="3468507"/>
            <a:ext cx="4494693" cy="2996461"/>
          </a:xfrm>
          <a:prstGeom prst="rect">
            <a:avLst/>
          </a:prstGeom>
        </p:spPr>
      </p:pic>
      <p:pic>
        <p:nvPicPr>
          <p:cNvPr id="23556" name="Picture 4" descr="https://blog.kakaocdn.net/dn/b3dfKc/btrcgO8fola/kIq24s06JMViU6kuNODkx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720355"/>
            <a:ext cx="28194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821609" y="2720355"/>
            <a:ext cx="654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821609" y="3483762"/>
            <a:ext cx="654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blog.kakaocdn.net/dn/vY8jG/btrcj1F8f0y/sXkAr6IEMw5eOrBB42IN7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59" y="277527"/>
            <a:ext cx="8396456" cy="63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263412" y="6282359"/>
            <a:ext cx="2748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https://wooono.tistory.com/244</a:t>
            </a:r>
          </a:p>
        </p:txBody>
      </p:sp>
    </p:spTree>
    <p:extLst>
      <p:ext uri="{BB962C8B-B14F-4D97-AF65-F5344CB8AC3E}">
        <p14:creationId xmlns:p14="http://schemas.microsoft.com/office/powerpoint/2010/main" val="22506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 smtClean="0"/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Center Word(Target)</a:t>
            </a:r>
            <a:r>
              <a:rPr lang="ko-KR" altLang="en-US" sz="2800" dirty="0" smtClean="0"/>
              <a:t>로부터 </a:t>
            </a:r>
            <a:r>
              <a:rPr lang="en-US" altLang="ko-KR" sz="2800" b="1" dirty="0" smtClean="0"/>
              <a:t>Context Words</a:t>
            </a:r>
            <a:r>
              <a:rPr lang="ko-KR" altLang="en-US" sz="2800" dirty="0" smtClean="0"/>
              <a:t>를 예측</a:t>
            </a:r>
            <a:endParaRPr lang="en-US" altLang="ko-KR" sz="2200" dirty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https://blog.kakaocdn.net/dn/crgUhm/btqEsYwzokA/Hr635Y0nrJNshsL3OzIie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39" y="4900051"/>
            <a:ext cx="7020122" cy="18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81371" y="6083301"/>
            <a:ext cx="6924690" cy="624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6" name="Picture 6" descr="https://blog.kakaocdn.net/dn/oBVp0/btrcecn1B9n/CYRTr37NFkfW08ZamJ8Vl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64" y="2530016"/>
            <a:ext cx="6759673" cy="23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blog.kakaocdn.net/dn/bALgGX/btrb83yAU6c/BEqtjlopdhVwR2h6Omzbo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18" y="1306228"/>
            <a:ext cx="6657364" cy="53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pPr lvl="0"/>
            <a:r>
              <a:rPr lang="en-US" altLang="ko-KR" sz="4400" b="1" dirty="0">
                <a:solidFill>
                  <a:prstClr val="black"/>
                </a:solidFill>
              </a:rPr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blog.kakaocdn.net/dn/bALgGX/btrb83yAU6c/BEqtjlopdhVwR2h6Omzbo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18" y="1306228"/>
            <a:ext cx="6657364" cy="53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blog.kakaocdn.net/dn/cCfmMv/btrci9K3095/3vamRPrnGp8s2ZQkxAnef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3356156"/>
            <a:ext cx="1409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https://blog.kakaocdn.net/dn/bilkk5/btrcecn1ASZ/nQpkkHbq2DuihALbkfksH1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4163680"/>
            <a:ext cx="2171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0" name="Picture 8" descr="https://blog.kakaocdn.net/dn/bilKIM/btrb9FDVGWi/L53B3lKsU4TqLuTCRpkbkK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5047404"/>
            <a:ext cx="2247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2" name="Picture 10" descr="https://blog.kakaocdn.net/dn/ljy4w/btrcf68NMII/m0uEza6nEX4K0TTgd47KwK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5" y="5855368"/>
            <a:ext cx="3467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524000" y="26136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rgbClr val="0070C0"/>
                </a:solidFill>
              </a:rPr>
              <a:t>-&gt; To Understand Human Language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9182"/>
            <a:ext cx="9144000" cy="2387600"/>
          </a:xfrm>
        </p:spPr>
        <p:txBody>
          <a:bodyPr/>
          <a:lstStyle/>
          <a:p>
            <a:r>
              <a:rPr lang="en-US" altLang="ko-KR" b="1" dirty="0" smtClean="0"/>
              <a:t>Natural Language Processing?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06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469" y="1714500"/>
            <a:ext cx="7162135" cy="12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52" y="3344359"/>
            <a:ext cx="3889297" cy="1219216"/>
          </a:xfrm>
          <a:prstGeom prst="rect">
            <a:avLst/>
          </a:prstGeom>
        </p:spPr>
      </p:pic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469" y="1714500"/>
            <a:ext cx="7162135" cy="1228743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65990" y="3132378"/>
            <a:ext cx="8621091" cy="22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064" y="4563575"/>
            <a:ext cx="8077872" cy="1673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080" y="141572"/>
            <a:ext cx="8382000" cy="64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50" y="3344359"/>
            <a:ext cx="3889297" cy="1219216"/>
          </a:xfrm>
          <a:prstGeom prst="rect">
            <a:avLst/>
          </a:prstGeom>
        </p:spPr>
      </p:pic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469" y="1714500"/>
            <a:ext cx="7162135" cy="1228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161" y="4964692"/>
            <a:ext cx="6183676" cy="58117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965990" y="3132378"/>
            <a:ext cx="8621091" cy="22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65989" y="4758177"/>
            <a:ext cx="8621091" cy="22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7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6625" y="803064"/>
            <a:ext cx="10358751" cy="5661904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2. Skip-gram</a:t>
            </a:r>
          </a:p>
          <a:p>
            <a:endParaRPr lang="en-US" altLang="ko-KR" sz="2800" b="1" dirty="0" smtClean="0"/>
          </a:p>
          <a:p>
            <a:pPr marL="571500" indent="-571500" algn="just">
              <a:buFontTx/>
              <a:buChar char="-"/>
            </a:pPr>
            <a:endParaRPr lang="ko-KR" altLang="en-US" sz="2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4" y="3670189"/>
            <a:ext cx="2638936" cy="827253"/>
          </a:xfrm>
          <a:prstGeom prst="rect">
            <a:avLst/>
          </a:prstGeom>
        </p:spPr>
      </p:pic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65" y="2495586"/>
            <a:ext cx="5026536" cy="862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64" y="4809688"/>
            <a:ext cx="4281150" cy="4023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847" y="1928544"/>
            <a:ext cx="6943153" cy="431054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197774" y="1879600"/>
            <a:ext cx="25536" cy="476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031854" y="2863383"/>
            <a:ext cx="1185045" cy="806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242436" y="2863383"/>
            <a:ext cx="2717664" cy="806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31854" y="5426285"/>
            <a:ext cx="2582046" cy="841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12913" t="19513" r="24879"/>
          <a:stretch/>
        </p:blipFill>
        <p:spPr>
          <a:xfrm>
            <a:off x="6054161" y="2158305"/>
            <a:ext cx="5892800" cy="33885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22" y="2896776"/>
            <a:ext cx="5293468" cy="1064447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5937254" y="1306228"/>
            <a:ext cx="25536" cy="476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43913" y="1409004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Gradient Ascent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37047" y="1457728"/>
            <a:ext cx="2727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Gradient Descent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56" y="1409700"/>
            <a:ext cx="11119689" cy="43987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089982" y="6138628"/>
            <a:ext cx="297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14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cs224n-2023-lecture01-wordvecs1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524000" y="26136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rgbClr val="0070C0"/>
                </a:solidFill>
              </a:rPr>
              <a:t>-&gt; To Understand Human Language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9182"/>
            <a:ext cx="9144000" cy="2387600"/>
          </a:xfrm>
        </p:spPr>
        <p:txBody>
          <a:bodyPr/>
          <a:lstStyle/>
          <a:p>
            <a:r>
              <a:rPr lang="en-US" altLang="ko-KR" b="1" dirty="0" smtClean="0"/>
              <a:t>Natural Language Processing?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096000" y="4315327"/>
            <a:ext cx="4443663" cy="6859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ETEC540: Text, Technologies – Community Weblog | A MET collaborativ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9" y="1978058"/>
            <a:ext cx="5019837" cy="3349124"/>
          </a:xfrm>
          <a:prstGeom prst="rect">
            <a:avLst/>
          </a:prstGeom>
        </p:spPr>
      </p:pic>
      <p:pic>
        <p:nvPicPr>
          <p:cNvPr id="7" name="그림 6" descr="Free vector graphic: Man, Looking, Words, Book, Black - Free Image o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81" y="1978058"/>
            <a:ext cx="4325952" cy="33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3228" y="858821"/>
            <a:ext cx="11065544" cy="4247164"/>
          </a:xfrm>
        </p:spPr>
        <p:txBody>
          <a:bodyPr>
            <a:noAutofit/>
          </a:bodyPr>
          <a:lstStyle/>
          <a:p>
            <a:pPr algn="just"/>
            <a:r>
              <a:rPr lang="de-DE" altLang="ko-KR" sz="4400" b="1" dirty="0" smtClean="0"/>
              <a:t>              </a:t>
            </a:r>
            <a:r>
              <a:rPr lang="de-DE" altLang="ko-KR" sz="4400" b="1" dirty="0" smtClean="0">
                <a:solidFill>
                  <a:srgbClr val="FF0000"/>
                </a:solidFill>
              </a:rPr>
              <a:t>Q. How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Represent?</a:t>
            </a:r>
          </a:p>
          <a:p>
            <a:pPr algn="just"/>
            <a:endParaRPr lang="en-US" altLang="ko-KR" sz="3200" b="1" dirty="0" smtClean="0"/>
          </a:p>
          <a:p>
            <a:pPr algn="just"/>
            <a:endParaRPr lang="en-US" altLang="ko-KR" sz="3200" b="1" dirty="0" smtClean="0"/>
          </a:p>
          <a:p>
            <a:pPr marL="742950" indent="-742950" algn="just">
              <a:buAutoNum type="arabicPeriod"/>
            </a:pPr>
            <a:r>
              <a:rPr lang="en-US" altLang="ko-KR" sz="4000" b="1" dirty="0" smtClean="0"/>
              <a:t>Thesaurus </a:t>
            </a:r>
          </a:p>
          <a:p>
            <a:pPr marL="742950" indent="-742950" algn="just">
              <a:buAutoNum type="arabicPeriod"/>
            </a:pPr>
            <a:r>
              <a:rPr lang="en-US" altLang="ko-KR" sz="4000" b="1" dirty="0" smtClean="0"/>
              <a:t>One-hot Encoding</a:t>
            </a:r>
          </a:p>
          <a:p>
            <a:pPr marL="742950" indent="-742950" algn="just">
              <a:buAutoNum type="arabicPeriod"/>
            </a:pPr>
            <a:r>
              <a:rPr lang="en-US" altLang="ko-KR" sz="4000" b="1" dirty="0" smtClean="0">
                <a:solidFill>
                  <a:srgbClr val="0070C0"/>
                </a:solidFill>
              </a:rPr>
              <a:t>Word Embedding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– “</a:t>
            </a:r>
            <a:r>
              <a:rPr lang="en-US" altLang="ko-KR" sz="3200" dirty="0" smtClean="0">
                <a:solidFill>
                  <a:srgbClr val="0070C0"/>
                </a:solidFill>
              </a:rPr>
              <a:t>Word2Vec”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pPr marL="742950" indent="-742950" algn="just">
              <a:buAutoNum type="arabicPeriod"/>
            </a:pPr>
            <a:endParaRPr lang="ko-KR" altLang="en-US" sz="3600" b="1" dirty="0"/>
          </a:p>
          <a:p>
            <a:pPr algn="just"/>
            <a:endParaRPr lang="ko-KR" altLang="en-US" sz="36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2862947"/>
          </a:xfrm>
        </p:spPr>
        <p:txBody>
          <a:bodyPr>
            <a:noAutofit/>
          </a:bodyPr>
          <a:lstStyle/>
          <a:p>
            <a:pPr algn="just"/>
            <a:r>
              <a:rPr lang="de-DE" altLang="ko-KR" sz="4400" b="1" dirty="0" smtClean="0"/>
              <a:t>              </a:t>
            </a:r>
            <a:r>
              <a:rPr lang="en-US" altLang="ko-KR" sz="4400" b="1" dirty="0" smtClean="0"/>
              <a:t>1. Thesaurus</a:t>
            </a:r>
            <a:endParaRPr lang="en-US" altLang="ko-KR" sz="3600" dirty="0"/>
          </a:p>
          <a:p>
            <a:pPr marL="571500" indent="-571500" algn="just">
              <a:buFontTx/>
              <a:buChar char="-"/>
            </a:pPr>
            <a:r>
              <a:rPr lang="ko-KR" altLang="en-US" sz="2800" dirty="0"/>
              <a:t>유의어 </a:t>
            </a:r>
            <a:r>
              <a:rPr lang="ko-KR" altLang="en-US" sz="2800" dirty="0" smtClean="0"/>
              <a:t>사전</a:t>
            </a:r>
            <a:endParaRPr lang="en-US" altLang="ko-KR" sz="2800" dirty="0"/>
          </a:p>
          <a:p>
            <a:pPr marL="571500" indent="-571500" algn="just">
              <a:buFontTx/>
              <a:buChar char="-"/>
            </a:pPr>
            <a:r>
              <a:rPr lang="en-US" altLang="ko-KR" sz="2800" dirty="0" smtClean="0"/>
              <a:t>WordNet (synonym &amp; hypernym)</a:t>
            </a:r>
            <a:endParaRPr lang="ko-KR" altLang="en-US" sz="2800" b="1" dirty="0"/>
          </a:p>
          <a:p>
            <a:pPr algn="just"/>
            <a:endParaRPr lang="ko-KR" altLang="en-US" sz="36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47" y="2521313"/>
            <a:ext cx="7687706" cy="41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1354" y="803064"/>
            <a:ext cx="9969291" cy="5613778"/>
          </a:xfrm>
        </p:spPr>
        <p:txBody>
          <a:bodyPr>
            <a:noAutofit/>
          </a:bodyPr>
          <a:lstStyle/>
          <a:p>
            <a:pPr algn="just"/>
            <a:r>
              <a:rPr lang="de-DE" altLang="ko-KR" sz="4400" b="1" dirty="0" smtClean="0"/>
              <a:t>              </a:t>
            </a:r>
            <a:r>
              <a:rPr lang="en-US" altLang="ko-KR" sz="4400" b="1" dirty="0" smtClean="0"/>
              <a:t>1. Thesaurus</a:t>
            </a:r>
          </a:p>
          <a:p>
            <a:pPr algn="just"/>
            <a:endParaRPr lang="en-US" altLang="ko-KR" sz="3600" dirty="0"/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뉘앙스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미묘한 차이 반영 힘듦</a:t>
            </a:r>
            <a:endParaRPr lang="en-US" altLang="ko-KR" sz="3200" dirty="0" smtClean="0"/>
          </a:p>
          <a:p>
            <a:pPr marL="1485900" lvl="2" indent="-571500" algn="just">
              <a:buFontTx/>
              <a:buChar char="-"/>
            </a:pPr>
            <a:r>
              <a:rPr lang="en-US" altLang="ko-KR" sz="2400" dirty="0" smtClean="0"/>
              <a:t>Vintage/Retro</a:t>
            </a:r>
          </a:p>
          <a:p>
            <a:pPr marL="571500" indent="-571500" algn="just">
              <a:buFontTx/>
              <a:buChar char="-"/>
            </a:pPr>
            <a:r>
              <a:rPr lang="ko-KR" altLang="en-US" sz="3200" dirty="0" smtClean="0"/>
              <a:t>신조어 반영 힘듦</a:t>
            </a:r>
            <a:endParaRPr lang="en-US" altLang="ko-KR" sz="3200" dirty="0" smtClean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/>
              <a:t>similarity</a:t>
            </a:r>
            <a:r>
              <a:rPr lang="ko-KR" altLang="en-US" sz="3200" dirty="0" smtClean="0"/>
              <a:t> 계산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불가</a:t>
            </a:r>
            <a:endParaRPr lang="en-US" altLang="ko-KR" sz="3200" dirty="0" smtClean="0"/>
          </a:p>
          <a:p>
            <a:pPr marL="571500" indent="-571500" algn="just">
              <a:buFontTx/>
              <a:buChar char="-"/>
            </a:pPr>
            <a:r>
              <a:rPr lang="en-US" altLang="ko-KR" sz="3200" dirty="0" smtClean="0"/>
              <a:t>cost</a:t>
            </a:r>
            <a:endParaRPr lang="ko-KR" altLang="en-US" sz="3200" dirty="0"/>
          </a:p>
        </p:txBody>
      </p:sp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1354" y="803064"/>
                <a:ext cx="9969291" cy="359247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de-DE" altLang="ko-KR" sz="4400" b="1" dirty="0" smtClean="0"/>
                  <a:t>           </a:t>
                </a:r>
                <a:r>
                  <a:rPr lang="en-US" altLang="ko-KR" sz="4400" b="1" dirty="0" smtClean="0"/>
                  <a:t>2. One-hot Encoding</a:t>
                </a:r>
              </a:p>
              <a:p>
                <a:pPr algn="just"/>
                <a:endParaRPr lang="en-US" altLang="ko-KR" sz="3600" dirty="0"/>
              </a:p>
              <a:p>
                <a:pPr marL="571500" indent="-571500" algn="just">
                  <a:buFontTx/>
                  <a:buChar char="-"/>
                </a:pPr>
                <a:r>
                  <a:rPr lang="ko-KR" altLang="en-US" sz="3200" dirty="0" smtClean="0"/>
                  <a:t>단어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 smtClean="0"/>
                  <a:t>discrete symbols</a:t>
                </a:r>
              </a:p>
              <a:p>
                <a:pPr marL="571500" indent="-571500" algn="just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벡터 </a:t>
                </a:r>
                <a:r>
                  <a:rPr lang="en-US" altLang="ko-KR" sz="3200" dirty="0" smtClean="0"/>
                  <a:t>: </a:t>
                </a:r>
                <a:r>
                  <a:rPr lang="ko-KR" altLang="en-US" sz="3200" dirty="0" smtClean="0"/>
                  <a:t>해당 단어 </a:t>
                </a:r>
                <a:r>
                  <a:rPr lang="en-US" altLang="ko-KR" sz="3200" dirty="0" smtClean="0"/>
                  <a:t>index</a:t>
                </a:r>
                <a:r>
                  <a:rPr lang="ko-KR" altLang="en-US" sz="3200" dirty="0" smtClean="0"/>
                  <a:t>만 </a:t>
                </a:r>
                <a:r>
                  <a:rPr lang="en-US" altLang="ko-KR" sz="3200" dirty="0" smtClean="0"/>
                  <a:t>1, </a:t>
                </a:r>
                <a:r>
                  <a:rPr lang="ko-KR" altLang="en-US" sz="3200" dirty="0" smtClean="0"/>
                  <a:t>나머지 </a:t>
                </a:r>
                <a:r>
                  <a:rPr lang="en-US" altLang="ko-KR" sz="3200" dirty="0" smtClean="0"/>
                  <a:t>0</a:t>
                </a:r>
              </a:p>
              <a:p>
                <a:pPr marL="1485900" lvl="2" indent="-571500" algn="just">
                  <a:buFontTx/>
                  <a:buChar char="-"/>
                </a:pPr>
                <a:r>
                  <a:rPr lang="en-US" altLang="ko-KR" sz="2800" dirty="0" smtClean="0"/>
                  <a:t>dim = #words in vocab</a:t>
                </a:r>
              </a:p>
              <a:p>
                <a:pPr marL="571500" indent="-571500" algn="just">
                  <a:buFontTx/>
                  <a:buChar char="-"/>
                </a:pPr>
                <a:r>
                  <a:rPr lang="en-US" altLang="ko-KR" sz="3200" dirty="0" smtClean="0"/>
                  <a:t>Sparse Representation</a:t>
                </a:r>
              </a:p>
              <a:p>
                <a:pPr lvl="1" algn="just"/>
                <a:r>
                  <a:rPr lang="en-US" altLang="ko-KR" sz="3200" dirty="0"/>
                  <a:t>	</a:t>
                </a:r>
                <a:endParaRPr lang="en-US" altLang="ko-KR" sz="3200" dirty="0" smtClean="0"/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1354" y="803064"/>
                <a:ext cx="9969291" cy="3592473"/>
              </a:xfrm>
              <a:blipFill>
                <a:blip r:embed="rId3"/>
                <a:stretch>
                  <a:fillRect l="-1834" t="-5433" b="-3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lh7-us.googleusercontent.com/gzrrI5MdNf-hM7-OXeht4XvZyfI830ZCOO8nUZvLisQrddlZcXvus72_IZStvQAF5Mlekh2Oeoy0ijTDsi9AiBSyrWH6fryP5UsjCz7ast2FYZ-sJIlYWnx9lsrzwomN8dqPfERG3qCRTPHRqwGu4Y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" y="141572"/>
            <a:ext cx="2020321" cy="11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54" y="4836183"/>
            <a:ext cx="4540470" cy="1035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824" y="4395537"/>
            <a:ext cx="5833086" cy="20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1545</Words>
  <Application>Microsoft Office PowerPoint</Application>
  <PresentationFormat>와이드스크린</PresentationFormat>
  <Paragraphs>222</Paragraphs>
  <Slides>36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Malgun Gothic</vt:lpstr>
      <vt:lpstr>Malgun Gothic</vt:lpstr>
      <vt:lpstr>Arial</vt:lpstr>
      <vt:lpstr>Cambria Math</vt:lpstr>
      <vt:lpstr>Office 테마</vt:lpstr>
      <vt:lpstr>3. Word Vectors(1)</vt:lpstr>
      <vt:lpstr>Natural Language Processing?</vt:lpstr>
      <vt:lpstr>Natural Language Processing?</vt:lpstr>
      <vt:lpstr>Natural Language Processing?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Word Vectors(1)</dc:title>
  <dc:creator>황의지</dc:creator>
  <cp:lastModifiedBy>황의지</cp:lastModifiedBy>
  <cp:revision>81</cp:revision>
  <dcterms:created xsi:type="dcterms:W3CDTF">2024-01-10T04:34:39Z</dcterms:created>
  <dcterms:modified xsi:type="dcterms:W3CDTF">2024-01-11T02:09:52Z</dcterms:modified>
</cp:coreProperties>
</file>