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57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3" r:id="rId26"/>
    <p:sldId id="494" r:id="rId27"/>
    <p:sldId id="495" r:id="rId28"/>
    <p:sldId id="496" r:id="rId29"/>
    <p:sldId id="49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1707" autoAdjust="0"/>
  </p:normalViewPr>
  <p:slideViewPr>
    <p:cSldViewPr snapToGrid="0">
      <p:cViewPr varScale="1">
        <p:scale>
          <a:sx n="110" d="100"/>
          <a:sy n="110" d="100"/>
        </p:scale>
        <p:origin x="6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16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2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84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6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5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9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94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56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6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합성곱계층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 </a:t>
            </a:r>
            <a:r>
              <a:rPr lang="ko-KR" altLang="en-US" b="1" dirty="0" err="1" smtClean="0"/>
              <a:t>완전연결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19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6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81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6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95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82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55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68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83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8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np.dot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인수가 모두 </a:t>
            </a: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차원배열이면 벡터의 내적</a:t>
            </a:r>
            <a:r>
              <a:rPr lang="en-US" altLang="ko-KR" b="1" baseline="0" dirty="0" smtClean="0"/>
              <a:t>, 2</a:t>
            </a:r>
            <a:r>
              <a:rPr lang="ko-KR" altLang="en-US" b="1" baseline="0" dirty="0" smtClean="0"/>
              <a:t>차원배열이면 행렬 곱</a:t>
            </a:r>
            <a:r>
              <a:rPr lang="en-US" altLang="ko-KR" b="1" baseline="0" dirty="0" smtClean="0"/>
              <a:t>!!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8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3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9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2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8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1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>2</a:t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3" name="Picture 2" descr="밑바닥부터 시작하는 딥러닝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3" y="648347"/>
            <a:ext cx="4328549" cy="556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1.3.1 </a:t>
            </a:r>
            <a:r>
              <a:rPr lang="ko-KR" altLang="en-US" dirty="0" smtClean="0"/>
              <a:t>손실 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45" y="3790702"/>
            <a:ext cx="1689187" cy="6858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891" y="886389"/>
            <a:ext cx="6230219" cy="55729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22890" y="1478841"/>
            <a:ext cx="2481819" cy="5589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14182" y="3917573"/>
            <a:ext cx="888150" cy="2277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14181" y="4889774"/>
            <a:ext cx="2925955" cy="11352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0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1.3.2 </a:t>
            </a:r>
            <a:r>
              <a:rPr lang="ko-KR" altLang="en-US" dirty="0" smtClean="0"/>
              <a:t>미분과 기울기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학습 목표 </a:t>
            </a:r>
            <a:r>
              <a:rPr lang="en-US" altLang="ko-KR" dirty="0" smtClean="0"/>
              <a:t>: loss</a:t>
            </a:r>
            <a:r>
              <a:rPr lang="ko-KR" altLang="en-US" dirty="0" smtClean="0"/>
              <a:t>를 최소화하는 매개변수를 찾는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변화의 정도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기울기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다변수함수에서의 기울기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벡터의 각 원소에 대한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행렬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텐서에서의</a:t>
            </a:r>
            <a:r>
              <a:rPr lang="ko-KR" altLang="en-US" dirty="0" smtClean="0"/>
              <a:t> 기울기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4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1.3.3 </a:t>
            </a:r>
            <a:r>
              <a:rPr lang="ko-KR" altLang="en-US" dirty="0" smtClean="0"/>
              <a:t>연쇄 법칙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기울기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오차역전파법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연쇄 법칙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연쇄 법칙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합성함수에</a:t>
            </a:r>
            <a:r>
              <a:rPr lang="ko-KR" altLang="en-US" dirty="0" smtClean="0"/>
              <a:t> 대한 미분 법칙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다루는 함수가 아무리 복잡하더라도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아무리 많은 함수를 연결하더라도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그 미분은 개별 함수의 미분들을 이용해 구할 수 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각 함수의 국소적인 미분을 계산할 수 있다면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그 값들을 곱해서 전체 미분을 구할 수 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9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>
                <a:solidFill>
                  <a:srgbClr val="0070C0"/>
                </a:solidFill>
              </a:rPr>
              <a:t>독립적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원소별</a:t>
            </a:r>
            <a:r>
              <a:rPr lang="ko-KR" altLang="en-US" dirty="0">
                <a:solidFill>
                  <a:srgbClr val="0070C0"/>
                </a:solidFill>
              </a:rPr>
              <a:t> 연산</a:t>
            </a:r>
            <a:r>
              <a:rPr lang="en-US" altLang="ko-KR" dirty="0" smtClean="0">
                <a:solidFill>
                  <a:srgbClr val="0070C0"/>
                </a:solidFill>
              </a:rPr>
              <a:t>!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 노드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상류로부터 받은 값을 그대로 흘림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사실은 </a:t>
            </a:r>
            <a:r>
              <a:rPr lang="ko-KR" altLang="en-US" dirty="0" smtClean="0">
                <a:solidFill>
                  <a:srgbClr val="0070C0"/>
                </a:solidFill>
              </a:rPr>
              <a:t>곱하기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곱셈 노드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상류로부터 받은 기울기 </a:t>
            </a:r>
            <a:r>
              <a:rPr lang="en-US" altLang="ko-KR" dirty="0" smtClean="0">
                <a:solidFill>
                  <a:srgbClr val="0070C0"/>
                </a:solidFill>
              </a:rPr>
              <a:t>x </a:t>
            </a:r>
            <a:r>
              <a:rPr lang="ko-KR" altLang="en-US" dirty="0" smtClean="0"/>
              <a:t>서로 바꾼 </a:t>
            </a:r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분기 노드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복제 노드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역전파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상류 </a:t>
            </a:r>
            <a:r>
              <a:rPr lang="ko-KR" altLang="en-US" dirty="0" err="1" smtClean="0">
                <a:solidFill>
                  <a:srgbClr val="0070C0"/>
                </a:solidFill>
              </a:rPr>
              <a:t>기울기들의</a:t>
            </a:r>
            <a:r>
              <a:rPr lang="ko-KR" altLang="en-US" dirty="0" smtClean="0">
                <a:solidFill>
                  <a:srgbClr val="0070C0"/>
                </a:solidFill>
              </a:rPr>
              <a:t> 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Repeat </a:t>
            </a:r>
            <a:r>
              <a:rPr lang="ko-KR" altLang="en-US" dirty="0" smtClean="0">
                <a:solidFill>
                  <a:srgbClr val="0070C0"/>
                </a:solidFill>
              </a:rPr>
              <a:t>노드 </a:t>
            </a:r>
            <a:r>
              <a:rPr lang="en-US" altLang="ko-KR" dirty="0" smtClean="0">
                <a:solidFill>
                  <a:srgbClr val="0070C0"/>
                </a:solidFill>
              </a:rPr>
              <a:t>: N</a:t>
            </a:r>
            <a:r>
              <a:rPr lang="ko-KR" altLang="en-US" dirty="0" smtClean="0">
                <a:solidFill>
                  <a:srgbClr val="0070C0"/>
                </a:solidFill>
              </a:rPr>
              <a:t>개로 분기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복제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역전파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-&gt; N</a:t>
            </a:r>
            <a:r>
              <a:rPr lang="ko-KR" altLang="en-US" dirty="0" smtClean="0">
                <a:solidFill>
                  <a:srgbClr val="0070C0"/>
                </a:solidFill>
              </a:rPr>
              <a:t>개 기울기 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https://blog.kakaocdn.net/dn/bbmjeZ/btqX6hpiBwV/bm6GoV9YWeA16mLxFSYLF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1" y="3836410"/>
            <a:ext cx="59055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ERPKA/btqX6fyfylB/tscylHkrjYMkyz4gDshxQ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00" y="2803149"/>
            <a:ext cx="5590903" cy="40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>
                <a:solidFill>
                  <a:srgbClr val="0070C0"/>
                </a:solidFill>
              </a:rPr>
              <a:t>독립적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원소별</a:t>
            </a:r>
            <a:r>
              <a:rPr lang="ko-KR" altLang="en-US" dirty="0">
                <a:solidFill>
                  <a:srgbClr val="0070C0"/>
                </a:solidFill>
              </a:rPr>
              <a:t> 연산</a:t>
            </a:r>
            <a:r>
              <a:rPr lang="en-US" altLang="ko-KR" dirty="0" smtClean="0">
                <a:solidFill>
                  <a:srgbClr val="0070C0"/>
                </a:solidFill>
              </a:rPr>
              <a:t>!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Repeat </a:t>
            </a:r>
            <a:r>
              <a:rPr lang="ko-KR" altLang="en-US" dirty="0" smtClean="0">
                <a:solidFill>
                  <a:srgbClr val="0070C0"/>
                </a:solidFill>
              </a:rPr>
              <a:t>노드 </a:t>
            </a:r>
            <a:r>
              <a:rPr lang="en-US" altLang="ko-KR" dirty="0" smtClean="0">
                <a:solidFill>
                  <a:srgbClr val="0070C0"/>
                </a:solidFill>
              </a:rPr>
              <a:t>: N</a:t>
            </a:r>
            <a:r>
              <a:rPr lang="ko-KR" altLang="en-US" dirty="0" smtClean="0">
                <a:solidFill>
                  <a:srgbClr val="0070C0"/>
                </a:solidFill>
              </a:rPr>
              <a:t>개로 분기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복제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역전파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-&gt; N</a:t>
            </a:r>
            <a:r>
              <a:rPr lang="ko-KR" altLang="en-US" dirty="0" smtClean="0">
                <a:solidFill>
                  <a:srgbClr val="0070C0"/>
                </a:solidFill>
              </a:rPr>
              <a:t>개 기울기 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19" y="618308"/>
            <a:ext cx="6393762" cy="58209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66279" y="1248460"/>
            <a:ext cx="1992761" cy="162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66278" y="1602622"/>
            <a:ext cx="2776533" cy="1761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4" descr="https://blog.kakaocdn.net/dn/ERPKA/btqX6fyfylB/tscylHkrjYMkyz4gDshxQ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7" y="2638698"/>
            <a:ext cx="4716842" cy="342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>
                <a:solidFill>
                  <a:srgbClr val="0070C0"/>
                </a:solidFill>
              </a:rPr>
              <a:t>독립적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원소별</a:t>
            </a:r>
            <a:r>
              <a:rPr lang="ko-KR" altLang="en-US" dirty="0">
                <a:solidFill>
                  <a:srgbClr val="0070C0"/>
                </a:solidFill>
              </a:rPr>
              <a:t> 연산</a:t>
            </a:r>
            <a:r>
              <a:rPr lang="en-US" altLang="ko-KR" dirty="0" smtClean="0">
                <a:solidFill>
                  <a:srgbClr val="0070C0"/>
                </a:solidFill>
              </a:rPr>
              <a:t>!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Sum </a:t>
            </a:r>
            <a:r>
              <a:rPr lang="ko-KR" altLang="en-US" dirty="0" smtClean="0">
                <a:solidFill>
                  <a:srgbClr val="0070C0"/>
                </a:solidFill>
              </a:rPr>
              <a:t>노드 </a:t>
            </a:r>
            <a:r>
              <a:rPr lang="en-US" altLang="ko-KR" dirty="0" smtClean="0">
                <a:solidFill>
                  <a:srgbClr val="0070C0"/>
                </a:solidFill>
              </a:rPr>
              <a:t>: Repeat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노드 반대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14" y="576969"/>
            <a:ext cx="5677692" cy="52966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41894" y="1094336"/>
            <a:ext cx="3402461" cy="1500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61912" y="1690874"/>
            <a:ext cx="3402461" cy="1500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https://blog.kakaocdn.net/dn/bpKC2t/btqXYZXLXA7/AQsWZFekWbHbNyUKqw7o5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0" y="2606392"/>
            <a:ext cx="5139236" cy="339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3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875" y="1497121"/>
            <a:ext cx="6025120" cy="32756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>
                <a:solidFill>
                  <a:srgbClr val="0070C0"/>
                </a:solidFill>
              </a:rPr>
              <a:t>독립적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원소별</a:t>
            </a:r>
            <a:r>
              <a:rPr lang="ko-KR" altLang="en-US" dirty="0">
                <a:solidFill>
                  <a:srgbClr val="0070C0"/>
                </a:solidFill>
              </a:rPr>
              <a:t> 연산</a:t>
            </a:r>
            <a:r>
              <a:rPr lang="en-US" altLang="ko-KR" dirty="0" smtClean="0">
                <a:solidFill>
                  <a:srgbClr val="0070C0"/>
                </a:solidFill>
              </a:rPr>
              <a:t>!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MatMul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노드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16911" y="4279770"/>
            <a:ext cx="5570084" cy="3016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6911" y="1854167"/>
            <a:ext cx="3989589" cy="5072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4" name="Picture 8" descr="https://blog.kakaocdn.net/dn/8t6hj/btqXY0bi6yH/autM4CJwOaNfhQOyPa3K5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" y="3134954"/>
            <a:ext cx="32099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blog.kakaocdn.net/dn/UeEC8/btqXYpibWgO/z6HmtQzRPoBRgHcVBttnu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50" y="2975844"/>
            <a:ext cx="322897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925" y="4827023"/>
            <a:ext cx="3245017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875" y="1485347"/>
            <a:ext cx="6025120" cy="32756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>
                <a:solidFill>
                  <a:srgbClr val="0070C0"/>
                </a:solidFill>
              </a:rPr>
              <a:t>독립적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원소별</a:t>
            </a:r>
            <a:r>
              <a:rPr lang="ko-KR" altLang="en-US" dirty="0">
                <a:solidFill>
                  <a:srgbClr val="0070C0"/>
                </a:solidFill>
              </a:rPr>
              <a:t> 연산</a:t>
            </a:r>
            <a:r>
              <a:rPr lang="en-US" altLang="ko-KR" dirty="0" smtClean="0">
                <a:solidFill>
                  <a:srgbClr val="0070C0"/>
                </a:solidFill>
              </a:rPr>
              <a:t>!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MatMul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노드</a:t>
            </a:r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16911" y="4279770"/>
            <a:ext cx="5570084" cy="3016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6911" y="1854167"/>
            <a:ext cx="3989589" cy="5072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925" y="4827023"/>
            <a:ext cx="3245017" cy="15240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" y="2390805"/>
            <a:ext cx="6272649" cy="29740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42527" y="3266463"/>
            <a:ext cx="39869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메모리 주소 고정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rgbClr val="FFC000"/>
                </a:solidFill>
              </a:rPr>
              <a:t>-&gt;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기울기 그룹화 작업 최초 한 번만 하면 된다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,</a:t>
            </a:r>
          </a:p>
          <a:p>
            <a:r>
              <a:rPr lang="ko-KR" altLang="en-US" sz="1400" b="1" dirty="0" smtClean="0">
                <a:solidFill>
                  <a:srgbClr val="FFC000"/>
                </a:solidFill>
              </a:rPr>
              <a:t>계층 생성시 리스트 한 번만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56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기울기 도출과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dirty="0" smtClean="0">
                <a:solidFill>
                  <a:srgbClr val="FFC000"/>
                </a:solidFill>
              </a:rPr>
              <a:t>return out, return dx</a:t>
            </a: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1" y="2200006"/>
            <a:ext cx="5048922" cy="28998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84" y="1640977"/>
            <a:ext cx="5821785" cy="4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1.3.6 </a:t>
            </a:r>
            <a:r>
              <a:rPr lang="ko-KR" altLang="en-US" dirty="0" smtClean="0"/>
              <a:t>가중치 갱신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미니 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기울기 계산 </a:t>
            </a:r>
            <a:r>
              <a:rPr lang="en-US" altLang="ko-KR" dirty="0" smtClean="0"/>
              <a:t>&lt;- back prop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매개변수 갱신 </a:t>
            </a:r>
            <a:r>
              <a:rPr lang="en-US" altLang="ko-KR" dirty="0" smtClean="0"/>
              <a:t>&lt;- optimizer(SGD)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</a:t>
            </a:r>
            <a:endParaRPr lang="en-US" altLang="ko-KR" dirty="0" smtClean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29" y="3068545"/>
            <a:ext cx="3753960" cy="1540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469" y="3068545"/>
            <a:ext cx="4628575" cy="19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CHAPTER 1. </a:t>
            </a:r>
            <a:r>
              <a:rPr lang="ko-KR" altLang="en-US" dirty="0" smtClean="0"/>
              <a:t>신경망 복습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1.4.1 </a:t>
            </a:r>
            <a:r>
              <a:rPr lang="ko-KR" altLang="en-US" dirty="0" err="1" smtClean="0"/>
              <a:t>스파이럴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endParaRPr lang="en-US" altLang="ko-KR" dirty="0" smtClean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2284848"/>
            <a:ext cx="5033725" cy="2673651"/>
          </a:xfrm>
          <a:prstGeom prst="rect">
            <a:avLst/>
          </a:prstGeom>
        </p:spPr>
      </p:pic>
      <p:pic>
        <p:nvPicPr>
          <p:cNvPr id="1026" name="Picture 2" descr="https://github.com/SUNGBEOMCHOI/SungBeomChoi.github.io/blob/master/assets/img/posts/2021-11-20-ch1_Reviewing_neural_networks/fig23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00" y="1476302"/>
            <a:ext cx="6218748" cy="478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78258" y="4078892"/>
            <a:ext cx="4883085" cy="7947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7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00" y="1023559"/>
            <a:ext cx="5004493" cy="54938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39" y="1023559"/>
            <a:ext cx="4009337" cy="32091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1.4.2 </a:t>
            </a:r>
            <a:r>
              <a:rPr lang="ko-KR" altLang="en-US" dirty="0" smtClean="0"/>
              <a:t>신경망 구현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47464" y="5118755"/>
            <a:ext cx="2775365" cy="2073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68424" y="2524431"/>
            <a:ext cx="3296237" cy="2281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68425" y="4025306"/>
            <a:ext cx="961176" cy="1413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68425" y="2793901"/>
            <a:ext cx="961176" cy="1413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1.4.3 </a:t>
            </a:r>
            <a:r>
              <a:rPr lang="ko-KR" altLang="en-US" dirty="0" smtClean="0"/>
              <a:t>학습용 코드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63971" y="1917269"/>
            <a:ext cx="961176" cy="1413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1" y="1281026"/>
            <a:ext cx="6094308" cy="45669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67" y="1281027"/>
            <a:ext cx="5119250" cy="45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1.4.3 </a:t>
            </a:r>
            <a:r>
              <a:rPr lang="ko-KR" altLang="en-US" dirty="0" smtClean="0"/>
              <a:t>학습용 코드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040" y="1915858"/>
            <a:ext cx="2425825" cy="3530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04" y="2776907"/>
            <a:ext cx="2406774" cy="30862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b="3335"/>
          <a:stretch/>
        </p:blipFill>
        <p:spPr>
          <a:xfrm>
            <a:off x="4838424" y="1922208"/>
            <a:ext cx="2362321" cy="39409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b="79818"/>
          <a:stretch/>
        </p:blipFill>
        <p:spPr>
          <a:xfrm>
            <a:off x="1733040" y="5446639"/>
            <a:ext cx="2292468" cy="4165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3285" y="5351979"/>
            <a:ext cx="155579" cy="5111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8"/>
          <a:srcRect l="2758" t="56084"/>
          <a:stretch/>
        </p:blipFill>
        <p:spPr>
          <a:xfrm>
            <a:off x="7880303" y="1915858"/>
            <a:ext cx="2352737" cy="8954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233039" y="1915858"/>
            <a:ext cx="54435" cy="87088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590023" y="1904634"/>
            <a:ext cx="2775365" cy="2073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738341" y="5721371"/>
            <a:ext cx="2775365" cy="2073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1.4.3 </a:t>
            </a:r>
            <a:r>
              <a:rPr lang="ko-KR" altLang="en-US" dirty="0" smtClean="0">
                <a:solidFill>
                  <a:srgbClr val="FFC000"/>
                </a:solidFill>
              </a:rPr>
              <a:t>학습용 코드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7337"/>
          <a:stretch/>
        </p:blipFill>
        <p:spPr>
          <a:xfrm>
            <a:off x="6725691" y="2500071"/>
            <a:ext cx="3451012" cy="23304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01" y="2221226"/>
            <a:ext cx="4491796" cy="1444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15343"/>
          <a:stretch/>
        </p:blipFill>
        <p:spPr>
          <a:xfrm>
            <a:off x="1403002" y="3998328"/>
            <a:ext cx="4491796" cy="12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1.4.3 </a:t>
            </a:r>
            <a:r>
              <a:rPr lang="ko-KR" altLang="en-US" dirty="0" smtClean="0">
                <a:solidFill>
                  <a:srgbClr val="FFC000"/>
                </a:solidFill>
              </a:rPr>
              <a:t>학습용 코드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57" y="1403331"/>
            <a:ext cx="5390690" cy="4476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670" y="1239751"/>
            <a:ext cx="3395522" cy="48032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591441" y="4699337"/>
            <a:ext cx="372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결정 경계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decision boundary, </a:t>
            </a:r>
          </a:p>
          <a:p>
            <a:r>
              <a:rPr lang="ko-KR" altLang="en-US" sz="1400" b="1" dirty="0" smtClean="0">
                <a:solidFill>
                  <a:srgbClr val="FFC000"/>
                </a:solidFill>
              </a:rPr>
              <a:t>학습 후 신경망이 영역을 어떻게 분리했는가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11670" y="6118400"/>
            <a:ext cx="4867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&gt;&gt; ‘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나선형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‘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패턴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비선형 분리 영역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)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올바르게 파악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학습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15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64" y="1490504"/>
            <a:ext cx="6751130" cy="47041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1.4.4 Trainer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78264" y="5429800"/>
            <a:ext cx="3667126" cy="184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1.4.4 Trainer </a:t>
            </a:r>
            <a:r>
              <a:rPr lang="ko-KR" altLang="en-US" dirty="0" smtClean="0">
                <a:solidFill>
                  <a:srgbClr val="FFC000"/>
                </a:solidFill>
              </a:rPr>
              <a:t>클래스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74" y="1410279"/>
            <a:ext cx="3425073" cy="47509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780" y="1937788"/>
            <a:ext cx="4826248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계산 고속화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dirty="0" smtClean="0"/>
              <a:t>64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-&gt; 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메모리 작음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버스 대역폭</a:t>
            </a:r>
            <a:r>
              <a:rPr lang="en-US" altLang="ko-KR" dirty="0" smtClean="0">
                <a:solidFill>
                  <a:srgbClr val="0070C0"/>
                </a:solidFill>
              </a:rPr>
              <a:t>bus bandwidth</a:t>
            </a:r>
            <a:r>
              <a:rPr lang="ko-KR" altLang="en-US" dirty="0" smtClean="0">
                <a:solidFill>
                  <a:srgbClr val="0070C0"/>
                </a:solidFill>
              </a:rPr>
              <a:t>의 병목 방지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속도 빠름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가중치 저장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853" y="1856996"/>
            <a:ext cx="3823201" cy="390611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87890" y="3223967"/>
            <a:ext cx="2604522" cy="2450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830793" y="4590938"/>
            <a:ext cx="1302261" cy="2450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1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1.6 GPU(</a:t>
            </a:r>
            <a:r>
              <a:rPr lang="ko-KR" altLang="en-US" dirty="0" err="1" smtClean="0"/>
              <a:t>쿠파이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대량 곱하기 연산 </a:t>
            </a:r>
            <a:r>
              <a:rPr lang="en-US" altLang="ko-KR" dirty="0" smtClean="0"/>
              <a:t>-&gt; GPU</a:t>
            </a:r>
          </a:p>
          <a:p>
            <a:pPr lvl="2"/>
            <a:r>
              <a:rPr lang="ko-KR" altLang="en-US" dirty="0" smtClean="0"/>
              <a:t>엔비디아 </a:t>
            </a:r>
            <a:r>
              <a:rPr lang="en-US" altLang="ko-KR" dirty="0" smtClean="0"/>
              <a:t>GPU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호환 </a:t>
            </a:r>
            <a:r>
              <a:rPr lang="en-US" altLang="ko-KR" dirty="0" smtClean="0">
                <a:solidFill>
                  <a:srgbClr val="0070C0"/>
                </a:solidFill>
              </a:rPr>
              <a:t>API</a:t>
            </a:r>
          </a:p>
          <a:p>
            <a:pPr lvl="2"/>
            <a:r>
              <a:rPr lang="en-US" altLang="ko-KR" dirty="0" err="1" smtClean="0"/>
              <a:t>numpy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cupy</a:t>
            </a:r>
            <a:endParaRPr lang="en-US" altLang="ko-KR" dirty="0" smtClean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577737"/>
            <a:ext cx="3538536" cy="6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벡터와 행렬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81050" y="152717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숫자가 일렬로 늘어선 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크기와 방향을 가진 양</a:t>
            </a:r>
            <a:endParaRPr lang="en-US" altLang="ko-KR" dirty="0" smtClean="0"/>
          </a:p>
          <a:p>
            <a:r>
              <a:rPr lang="ko-KR" altLang="en-US" dirty="0" smtClean="0"/>
              <a:t>행렬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차원 형태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텐서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– </a:t>
            </a:r>
            <a:r>
              <a:rPr lang="ko-KR" altLang="en-US" dirty="0" smtClean="0">
                <a:solidFill>
                  <a:srgbClr val="0070C0"/>
                </a:solidFill>
              </a:rPr>
              <a:t>벡터와 행렬을 확장하여 숫자 집합을 </a:t>
            </a:r>
            <a:r>
              <a:rPr lang="en-US" altLang="ko-KR" dirty="0" smtClean="0">
                <a:solidFill>
                  <a:srgbClr val="0070C0"/>
                </a:solidFill>
              </a:rPr>
              <a:t>N</a:t>
            </a:r>
            <a:r>
              <a:rPr lang="ko-KR" altLang="en-US" dirty="0" smtClean="0">
                <a:solidFill>
                  <a:srgbClr val="0070C0"/>
                </a:solidFill>
              </a:rPr>
              <a:t>차원으로 표현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열벡터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세로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4319550"/>
            <a:ext cx="3819118" cy="15589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14450" y="4692650"/>
            <a:ext cx="1047750" cy="2159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62100" y="4483100"/>
            <a:ext cx="869950" cy="2095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73200" y="4908550"/>
            <a:ext cx="1574800" cy="2095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1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2271"/>
            <a:ext cx="3368596" cy="27146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1.1.4 </a:t>
            </a:r>
            <a:r>
              <a:rPr lang="ko-KR" altLang="en-US" dirty="0" smtClean="0"/>
              <a:t>벡터의 내적과 행렬의 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벡터에서 대응하는 원소들의 곱을 모두 더한 것</a:t>
            </a:r>
            <a:endParaRPr lang="en-US" altLang="ko-KR" dirty="0" smtClean="0"/>
          </a:p>
          <a:p>
            <a:r>
              <a:rPr lang="ko-KR" altLang="en-US" dirty="0" smtClean="0"/>
              <a:t>직관적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두 벡터가 얼마나 같은 방향을 향하고 있는가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unit vector, -1 ~ 1</a:t>
            </a:r>
          </a:p>
          <a:p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6298" y="5551574"/>
            <a:ext cx="627102" cy="2159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76298" y="4984750"/>
            <a:ext cx="931902" cy="1968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76298" y="4038601"/>
            <a:ext cx="1224002" cy="203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758" b="7780"/>
          <a:stretch/>
        </p:blipFill>
        <p:spPr>
          <a:xfrm>
            <a:off x="838199" y="6137448"/>
            <a:ext cx="3048625" cy="1835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444" y="6074170"/>
            <a:ext cx="351352" cy="2468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21516"/>
            <a:ext cx="2984653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신경망 추론 전체 그림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편향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층에 </a:t>
            </a:r>
            <a:r>
              <a:rPr lang="ko-KR" altLang="en-US" dirty="0" smtClean="0">
                <a:solidFill>
                  <a:srgbClr val="0070C0"/>
                </a:solidFill>
              </a:rPr>
              <a:t>이전 뉴런 값에 </a:t>
            </a:r>
            <a:r>
              <a:rPr lang="ko-KR" altLang="en-US" dirty="0" err="1" smtClean="0">
                <a:solidFill>
                  <a:srgbClr val="0070C0"/>
                </a:solidFill>
              </a:rPr>
              <a:t>영향받지</a:t>
            </a:r>
            <a:r>
              <a:rPr lang="ko-KR" altLang="en-US" dirty="0" smtClean="0">
                <a:solidFill>
                  <a:srgbClr val="0070C0"/>
                </a:solidFill>
              </a:rPr>
              <a:t> 않는 </a:t>
            </a:r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r>
              <a:rPr lang="ko-KR" altLang="en-US" dirty="0" smtClean="0">
                <a:solidFill>
                  <a:srgbClr val="0070C0"/>
                </a:solidFill>
              </a:rPr>
              <a:t>정수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더해짐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브로드캐스트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완전연결계층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인접하는 층의 모든 뉴런과 연결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화살표로 이어짐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2825"/>
            <a:ext cx="6350326" cy="965250"/>
          </a:xfrm>
          <a:prstGeom prst="rect">
            <a:avLst/>
          </a:prstGeom>
        </p:spPr>
      </p:pic>
      <p:pic>
        <p:nvPicPr>
          <p:cNvPr id="1026" name="Picture 2" descr="https://github.com/SUNGBEOMCHOI/SungBeomChoi.github.io/blob/master/assets/img/posts/2021-11-20-ch1_Reviewing_neural_networks/fig1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282" y="3482491"/>
            <a:ext cx="3095023" cy="271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5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신경망 추론 전체 그림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1" y="1596782"/>
            <a:ext cx="3731871" cy="45691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634" y="1503751"/>
            <a:ext cx="7140061" cy="22636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634" y="3881357"/>
            <a:ext cx="5181866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계층으로 </a:t>
            </a:r>
            <a:r>
              <a:rPr lang="ko-KR" altLang="en-US" dirty="0" err="1" smtClean="0"/>
              <a:t>클래스화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순전파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781050" y="152717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구현 규칙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모든 계층은 </a:t>
            </a:r>
            <a:r>
              <a:rPr lang="en-US" altLang="ko-KR" dirty="0" smtClean="0">
                <a:solidFill>
                  <a:srgbClr val="0070C0"/>
                </a:solidFill>
              </a:rPr>
              <a:t>forward()</a:t>
            </a:r>
            <a:r>
              <a:rPr lang="ko-KR" altLang="en-US" dirty="0" smtClean="0">
                <a:solidFill>
                  <a:srgbClr val="0070C0"/>
                </a:solidFill>
              </a:rPr>
              <a:t>와 </a:t>
            </a:r>
            <a:r>
              <a:rPr lang="en-US" altLang="ko-KR" dirty="0" smtClean="0">
                <a:solidFill>
                  <a:srgbClr val="0070C0"/>
                </a:solidFill>
              </a:rPr>
              <a:t>backward()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계층은 </a:t>
            </a:r>
            <a:r>
              <a:rPr lang="ko-KR" altLang="en-US" dirty="0" smtClean="0">
                <a:solidFill>
                  <a:srgbClr val="0070C0"/>
                </a:solidFill>
              </a:rPr>
              <a:t>인스턴스 변수인 </a:t>
            </a:r>
            <a:r>
              <a:rPr lang="en-US" altLang="ko-KR" dirty="0" err="1" smtClean="0">
                <a:solidFill>
                  <a:srgbClr val="0070C0"/>
                </a:solidFill>
              </a:rPr>
              <a:t>params</a:t>
            </a:r>
            <a:r>
              <a:rPr lang="ko-KR" altLang="en-US" dirty="0" smtClean="0">
                <a:solidFill>
                  <a:srgbClr val="0070C0"/>
                </a:solidFill>
              </a:rPr>
              <a:t>와 </a:t>
            </a:r>
            <a:r>
              <a:rPr lang="en-US" altLang="ko-KR" dirty="0" smtClean="0">
                <a:solidFill>
                  <a:srgbClr val="0070C0"/>
                </a:solidFill>
              </a:rPr>
              <a:t>grads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4" y="3506431"/>
            <a:ext cx="4003824" cy="18041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266" y="3506431"/>
            <a:ext cx="4148153" cy="23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계층으로 </a:t>
            </a:r>
            <a:r>
              <a:rPr lang="ko-KR" altLang="en-US" dirty="0" err="1" smtClean="0"/>
              <a:t>클래스화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순전파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모든 계층은 </a:t>
            </a:r>
            <a:r>
              <a:rPr lang="en-US" altLang="ko-KR" dirty="0" smtClean="0">
                <a:solidFill>
                  <a:srgbClr val="0070C0"/>
                </a:solidFill>
              </a:rPr>
              <a:t>forward()</a:t>
            </a:r>
            <a:r>
              <a:rPr lang="ko-KR" altLang="en-US" dirty="0" smtClean="0">
                <a:solidFill>
                  <a:srgbClr val="0070C0"/>
                </a:solidFill>
              </a:rPr>
              <a:t>와 </a:t>
            </a:r>
            <a:r>
              <a:rPr lang="en-US" altLang="ko-KR" dirty="0" smtClean="0">
                <a:solidFill>
                  <a:srgbClr val="0070C0"/>
                </a:solidFill>
              </a:rPr>
              <a:t>backward()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계층은 </a:t>
            </a:r>
            <a:r>
              <a:rPr lang="ko-KR" altLang="en-US" dirty="0" smtClean="0">
                <a:solidFill>
                  <a:srgbClr val="0070C0"/>
                </a:solidFill>
              </a:rPr>
              <a:t>인스턴스 변수인 </a:t>
            </a:r>
            <a:r>
              <a:rPr lang="en-US" altLang="ko-KR" dirty="0" err="1" smtClean="0">
                <a:solidFill>
                  <a:srgbClr val="0070C0"/>
                </a:solidFill>
              </a:rPr>
              <a:t>params</a:t>
            </a:r>
            <a:r>
              <a:rPr lang="ko-KR" altLang="en-US" dirty="0" smtClean="0">
                <a:solidFill>
                  <a:srgbClr val="0070C0"/>
                </a:solidFill>
              </a:rPr>
              <a:t>와 </a:t>
            </a:r>
            <a:r>
              <a:rPr lang="en-US" altLang="ko-KR" dirty="0" smtClean="0">
                <a:solidFill>
                  <a:srgbClr val="0070C0"/>
                </a:solidFill>
              </a:rPr>
              <a:t>grads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70" y="1851671"/>
            <a:ext cx="4645088" cy="4908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350" y="3908054"/>
            <a:ext cx="4836547" cy="7955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078" y="5668433"/>
            <a:ext cx="977254" cy="13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1.3.1 </a:t>
            </a:r>
            <a:r>
              <a:rPr lang="ko-KR" altLang="en-US" dirty="0" smtClean="0"/>
              <a:t>손실 함수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손실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학습 데이터와 예측 결과를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신경망 성능 척도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스칼라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손실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클래스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크로스 엔트로피 에러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 : </a:t>
            </a:r>
            <a:r>
              <a:rPr lang="ko-KR" altLang="en-US" dirty="0" err="1" smtClean="0"/>
              <a:t>네이피어</a:t>
            </a:r>
            <a:r>
              <a:rPr lang="ko-KR" altLang="en-US" dirty="0" smtClean="0"/>
              <a:t> 상수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오릴러의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) e</a:t>
            </a:r>
            <a:r>
              <a:rPr lang="ko-KR" altLang="en-US" dirty="0" smtClean="0"/>
              <a:t>를 밑으로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미니배치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수 </a:t>
            </a:r>
            <a:r>
              <a:rPr lang="en-US" altLang="ko-KR" dirty="0"/>
              <a:t>N</a:t>
            </a:r>
            <a:r>
              <a:rPr lang="ko-KR" altLang="en-US" dirty="0" smtClean="0"/>
              <a:t>으로 나눠서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70C0"/>
                </a:solidFill>
              </a:rPr>
              <a:t>평균 손실 함수</a:t>
            </a:r>
            <a:r>
              <a:rPr lang="en-US" altLang="ko-KR" dirty="0" smtClean="0"/>
              <a:t>‘ -&gt; </a:t>
            </a:r>
            <a:r>
              <a:rPr lang="ko-KR" altLang="en-US" dirty="0" smtClean="0">
                <a:solidFill>
                  <a:srgbClr val="0070C0"/>
                </a:solidFill>
              </a:rPr>
              <a:t>항상 일관된 척도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/>
              <a:t>softmax</a:t>
            </a:r>
            <a:r>
              <a:rPr lang="en-US" altLang="ko-KR" dirty="0" smtClean="0"/>
              <a:t> function : ‘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해석 </a:t>
            </a:r>
            <a:r>
              <a:rPr lang="en-US" altLang="ko-KR" dirty="0" smtClean="0"/>
              <a:t>(0.0 ~ 1.0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45" y="3790702"/>
            <a:ext cx="1689187" cy="6858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25" y="3547591"/>
            <a:ext cx="1689187" cy="1117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26" y="3763501"/>
            <a:ext cx="2387723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11894</TotalTime>
  <Words>639</Words>
  <Application>Microsoft Office PowerPoint</Application>
  <PresentationFormat>와이드스크린</PresentationFormat>
  <Paragraphs>124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밑바닥부터 시작하는 딥러닝2 -사이토 고키-  황의지</vt:lpstr>
      <vt:lpstr>CHAPTER 1. 신경망 복습</vt:lpstr>
      <vt:lpstr>1.1.1 벡터와 행렬</vt:lpstr>
      <vt:lpstr>1.1.4 벡터의 내적과 행렬의 곱</vt:lpstr>
      <vt:lpstr>1.2.1 신경망 추론 전체 그림</vt:lpstr>
      <vt:lpstr>1.2.1 신경망 추론 전체 그림</vt:lpstr>
      <vt:lpstr>1.2.2 계층으로 클래스화 및 순전파 구현</vt:lpstr>
      <vt:lpstr>1.2.2 계층으로 클래스화 및 순전파 구현</vt:lpstr>
      <vt:lpstr>1.3.1 손실 함수</vt:lpstr>
      <vt:lpstr>1.3.1 손실 함수</vt:lpstr>
      <vt:lpstr>1.3.2 미분과 기울기</vt:lpstr>
      <vt:lpstr>1.3.3 연쇄 법칙</vt:lpstr>
      <vt:lpstr>1.3.4 계산 그래프</vt:lpstr>
      <vt:lpstr>1.3.4 계산 그래프</vt:lpstr>
      <vt:lpstr>1.3.4 계산 그래프</vt:lpstr>
      <vt:lpstr>1.3.4 계산 그래프</vt:lpstr>
      <vt:lpstr>1.3.4 계산 그래프</vt:lpstr>
      <vt:lpstr>1.3.4 기울기 도출과 역전파 구현</vt:lpstr>
      <vt:lpstr>1.3.6 가중치 갱신</vt:lpstr>
      <vt:lpstr>1.4.1 스파이럴 데이터셋</vt:lpstr>
      <vt:lpstr>1.4.2 신경망 구현</vt:lpstr>
      <vt:lpstr>1.4.3 학습용 코드</vt:lpstr>
      <vt:lpstr>1.4.3 학습용 코드</vt:lpstr>
      <vt:lpstr>1.4.3 학습용 코드</vt:lpstr>
      <vt:lpstr>1.4.3 학습용 코드</vt:lpstr>
      <vt:lpstr>1.4.4 Trainer 클래스</vt:lpstr>
      <vt:lpstr>1.4.4 Trainer 클래스</vt:lpstr>
      <vt:lpstr>1.5 계산 고속화</vt:lpstr>
      <vt:lpstr>1.6 GPU(쿠파이)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733</cp:revision>
  <dcterms:created xsi:type="dcterms:W3CDTF">2024-01-23T12:02:33Z</dcterms:created>
  <dcterms:modified xsi:type="dcterms:W3CDTF">2024-03-19T04:02:39Z</dcterms:modified>
</cp:coreProperties>
</file>