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57" r:id="rId3"/>
    <p:sldId id="470" r:id="rId4"/>
    <p:sldId id="471" r:id="rId5"/>
    <p:sldId id="476" r:id="rId6"/>
    <p:sldId id="498" r:id="rId7"/>
    <p:sldId id="477" r:id="rId8"/>
    <p:sldId id="499" r:id="rId9"/>
    <p:sldId id="478" r:id="rId10"/>
    <p:sldId id="479" r:id="rId11"/>
    <p:sldId id="500" r:id="rId12"/>
    <p:sldId id="480" r:id="rId13"/>
    <p:sldId id="501" r:id="rId14"/>
    <p:sldId id="502" r:id="rId15"/>
    <p:sldId id="503" r:id="rId16"/>
    <p:sldId id="504" r:id="rId17"/>
    <p:sldId id="505" r:id="rId18"/>
    <p:sldId id="485" r:id="rId19"/>
    <p:sldId id="486" r:id="rId20"/>
    <p:sldId id="506" r:id="rId21"/>
    <p:sldId id="507" r:id="rId22"/>
    <p:sldId id="496" r:id="rId23"/>
    <p:sldId id="510" r:id="rId24"/>
    <p:sldId id="508" r:id="rId25"/>
    <p:sldId id="509" r:id="rId26"/>
    <p:sldId id="511" r:id="rId27"/>
    <p:sldId id="512" r:id="rId28"/>
    <p:sldId id="497" r:id="rId29"/>
    <p:sldId id="514" r:id="rId30"/>
    <p:sldId id="516" r:id="rId31"/>
    <p:sldId id="517" r:id="rId32"/>
    <p:sldId id="518" r:id="rId33"/>
    <p:sldId id="51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309" autoAdjust="0"/>
  </p:normalViewPr>
  <p:slideViewPr>
    <p:cSldViewPr snapToGrid="0">
      <p:cViewPr>
        <p:scale>
          <a:sx n="75" d="100"/>
          <a:sy n="75" d="100"/>
        </p:scale>
        <p:origin x="3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7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88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l2 ridge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02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66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08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24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94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56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의도적으로 처리량을 조금 더 여유롭게 잡기 위한 방식일 수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total//100+1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전체 작업량의 약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작업 단위 수를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내림한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값에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작업량을 처리하기 위해 필요한 최소 단위 수를 계산하는 방식입니다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1%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정확히 해당하는 값을 나타내는 것이 아니라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작업량을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나눈 후 그 결과에 조금의 여유를 더하는 계산 방식이라고 이해하시면 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합성곱계층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 </a:t>
            </a:r>
            <a:r>
              <a:rPr lang="ko-KR" altLang="en-US" b="1" dirty="0" err="1" smtClean="0"/>
              <a:t>완전연결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19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84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83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39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87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35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67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9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80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38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0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np.dot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인수가 모두 </a:t>
            </a:r>
            <a:r>
              <a:rPr lang="en-US" altLang="ko-KR" b="1" baseline="0" dirty="0" smtClean="0"/>
              <a:t>1</a:t>
            </a:r>
            <a:r>
              <a:rPr lang="ko-KR" altLang="en-US" b="1" baseline="0" dirty="0" smtClean="0"/>
              <a:t>차원배열이면 벡터의 내적</a:t>
            </a:r>
            <a:r>
              <a:rPr lang="en-US" altLang="ko-KR" b="1" baseline="0" dirty="0" smtClean="0"/>
              <a:t>, 2</a:t>
            </a:r>
            <a:r>
              <a:rPr lang="ko-KR" altLang="en-US" b="1" baseline="0" dirty="0" smtClean="0"/>
              <a:t>차원배열이면 행렬 곱</a:t>
            </a:r>
            <a:r>
              <a:rPr lang="en-US" altLang="ko-KR" b="1" baseline="0" dirty="0" smtClean="0"/>
              <a:t>!!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80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49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986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8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8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1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1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6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1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2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>2</a:t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3" name="Picture 2" descr="밑바닥부터 시작하는 딥러닝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3" y="648347"/>
            <a:ext cx="4328549" cy="556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2.3.3 </a:t>
            </a:r>
            <a:r>
              <a:rPr lang="ko-KR" altLang="en-US" dirty="0" err="1" smtClean="0"/>
              <a:t>분포가설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“</a:t>
            </a:r>
            <a:r>
              <a:rPr lang="ko-KR" altLang="en-US" b="1" dirty="0" smtClean="0">
                <a:solidFill>
                  <a:srgbClr val="0070C0"/>
                </a:solidFill>
              </a:rPr>
              <a:t>단어의 의미는 주변 단어에 의해 형성된다</a:t>
            </a:r>
            <a:r>
              <a:rPr lang="en-US" altLang="ko-KR" b="1" dirty="0" smtClean="0">
                <a:solidFill>
                  <a:srgbClr val="0070C0"/>
                </a:solidFill>
              </a:rPr>
              <a:t>.”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단어 자체에는 의미가 없고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그 단어가 사용된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contex</a:t>
            </a:r>
            <a:r>
              <a:rPr lang="ko-KR" altLang="en-US" b="1" dirty="0" smtClean="0">
                <a:solidFill>
                  <a:srgbClr val="0070C0"/>
                </a:solidFill>
              </a:rPr>
              <a:t>맥락</a:t>
            </a:r>
            <a:r>
              <a:rPr lang="ko-KR" altLang="en-US" dirty="0" smtClean="0">
                <a:solidFill>
                  <a:srgbClr val="0070C0"/>
                </a:solidFill>
              </a:rPr>
              <a:t>이 의미를 형성한다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ko-KR" altLang="en-US" dirty="0"/>
              <a:t>단어 근처에는 음료가 등장하기 쉽다</a:t>
            </a:r>
            <a:r>
              <a:rPr lang="en-US" altLang="ko-KR" dirty="0"/>
              <a:t>. guzzle </a:t>
            </a:r>
            <a:r>
              <a:rPr lang="ko-KR" altLang="en-US" dirty="0"/>
              <a:t>이라는 단어 근처에도 음료가 잘 등장한다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guzzle</a:t>
            </a:r>
            <a:r>
              <a:rPr lang="ko-KR" altLang="en-US" dirty="0"/>
              <a:t>과 </a:t>
            </a:r>
            <a:r>
              <a:rPr lang="en-US" altLang="ko-KR" dirty="0"/>
              <a:t>drink</a:t>
            </a:r>
            <a:r>
              <a:rPr lang="ko-KR" altLang="en-US" dirty="0"/>
              <a:t>는 가까운 의미의 단어라는 것도 알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맥락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주변에 놓인 단어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맥락의 크기 </a:t>
            </a:r>
            <a:r>
              <a:rPr lang="en-US" altLang="ko-KR" dirty="0" smtClean="0">
                <a:solidFill>
                  <a:srgbClr val="0070C0"/>
                </a:solidFill>
              </a:rPr>
              <a:t>: window size</a:t>
            </a:r>
          </a:p>
        </p:txBody>
      </p:sp>
      <p:pic>
        <p:nvPicPr>
          <p:cNvPr id="1026" name="Picture 2" descr="https://github.com/SUNGBEOMCHOI/SungBeomChoi.github.io/blob/master/assets/img/posts/2021-11-21-ch2_NLP/fig3.JP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8" y="3596474"/>
            <a:ext cx="8682161" cy="15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github.com/SUNGBEOMCHOI/SungBeomChoi.github.io/blob/master/assets/img/posts/2021-11-21-ch2_NLP/fig3.JP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27" y="73175"/>
            <a:ext cx="5647573" cy="100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2.3.4 </a:t>
            </a:r>
            <a:r>
              <a:rPr lang="ko-KR" altLang="en-US" dirty="0" err="1" smtClean="0"/>
              <a:t>동시발생</a:t>
            </a:r>
            <a:r>
              <a:rPr lang="ko-KR" altLang="en-US" dirty="0" smtClean="0"/>
              <a:t> 행렬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2343414" cy="4351338"/>
          </a:xfrm>
        </p:spPr>
        <p:txBody>
          <a:bodyPr/>
          <a:lstStyle/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‘</a:t>
            </a:r>
            <a:r>
              <a:rPr lang="ko-KR" altLang="en-US" b="1" dirty="0" smtClean="0">
                <a:solidFill>
                  <a:srgbClr val="0070C0"/>
                </a:solidFill>
              </a:rPr>
              <a:t>분포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가설</a:t>
            </a:r>
            <a:r>
              <a:rPr lang="en-US" altLang="ko-KR" b="1" dirty="0" smtClean="0">
                <a:solidFill>
                  <a:srgbClr val="0070C0"/>
                </a:solidFill>
              </a:rPr>
              <a:t>’</a:t>
            </a:r>
            <a:r>
              <a:rPr lang="ko-KR" altLang="en-US" b="1" dirty="0" smtClean="0">
                <a:solidFill>
                  <a:srgbClr val="0070C0"/>
                </a:solidFill>
              </a:rPr>
              <a:t>에 기초하여 단어를 벡터로 나타냄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어떤 단어에 주목했을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때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그 주변에 어떤 단어가 몇 번이나 등장하는지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통계 기반</a:t>
            </a:r>
            <a:r>
              <a:rPr lang="en-US" altLang="ko-KR" dirty="0" smtClean="0">
                <a:solidFill>
                  <a:srgbClr val="0070C0"/>
                </a:solidFill>
              </a:rPr>
              <a:t>statistical based </a:t>
            </a:r>
            <a:r>
              <a:rPr lang="ko-KR" altLang="en-US" dirty="0" smtClean="0">
                <a:solidFill>
                  <a:srgbClr val="0070C0"/>
                </a:solidFill>
              </a:rPr>
              <a:t>기법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3657600" lvl="8" indent="0"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                                       </a:t>
            </a:r>
            <a:endParaRPr lang="en-US" altLang="ko-KR" dirty="0">
              <a:solidFill>
                <a:srgbClr val="0070C0"/>
              </a:solidFill>
            </a:endParaRPr>
          </a:p>
          <a:p>
            <a:pPr marL="3657600" lvl="8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			     &gt;&gt; </a:t>
            </a:r>
            <a:r>
              <a:rPr lang="ko-KR" altLang="en-US" dirty="0" smtClean="0">
                <a:solidFill>
                  <a:srgbClr val="0070C0"/>
                </a:solidFill>
              </a:rPr>
              <a:t>윈도우 크기 </a:t>
            </a:r>
            <a:r>
              <a:rPr lang="en-US" altLang="ko-KR" dirty="0" smtClean="0">
                <a:solidFill>
                  <a:srgbClr val="0070C0"/>
                </a:solidFill>
              </a:rPr>
              <a:t>1  </a:t>
            </a:r>
            <a:r>
              <a:rPr lang="en-US" altLang="ko-KR" b="1" dirty="0" smtClean="0">
                <a:solidFill>
                  <a:srgbClr val="0070C0"/>
                </a:solidFill>
              </a:rPr>
              <a:t>you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벡터 </a:t>
            </a:r>
            <a:r>
              <a:rPr lang="en-US" altLang="ko-KR" b="1" dirty="0">
                <a:solidFill>
                  <a:srgbClr val="0070C0"/>
                </a:solidFill>
              </a:rPr>
              <a:t>: [0, 1, 0, 0, 0, 0, 0]</a:t>
            </a:r>
            <a:endParaRPr lang="ko-KR" altLang="en-US" sz="1600" dirty="0">
              <a:solidFill>
                <a:srgbClr val="0070C0"/>
              </a:solidFill>
            </a:endParaRPr>
          </a:p>
          <a:p>
            <a:pPr marL="3657600" lvl="8" indent="0"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1" y="2871729"/>
            <a:ext cx="6976027" cy="3483991"/>
          </a:xfrm>
          <a:prstGeom prst="rect">
            <a:avLst/>
          </a:prstGeom>
        </p:spPr>
      </p:pic>
      <p:pic>
        <p:nvPicPr>
          <p:cNvPr id="2050" name="Picture 2" descr="https://github.com/SUNGBEOMCHOI/SungBeomChoi.github.io/blob/master/assets/img/posts/2021-11-21-ch2_NLP/fig4.JPG?raw=tr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27" y="2830094"/>
            <a:ext cx="4790611" cy="356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4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2.3.4 </a:t>
            </a:r>
            <a:r>
              <a:rPr lang="ko-KR" altLang="en-US" dirty="0" err="1" smtClean="0"/>
              <a:t>동시발생</a:t>
            </a:r>
            <a:r>
              <a:rPr lang="ko-KR" altLang="en-US" dirty="0" smtClean="0"/>
              <a:t> 행렬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2343414" cy="4351338"/>
          </a:xfrm>
        </p:spPr>
        <p:txBody>
          <a:bodyPr/>
          <a:lstStyle/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co-occurrence matrix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각 행은 해당 단어의 벡터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 descr="https://github.com/SUNGBEOMCHOI/SungBeomChoi.github.io/blob/master/assets/img/posts/2021-11-21-ch2_NLP/fig4.JP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6" y="2788461"/>
            <a:ext cx="4790611" cy="356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03" y="959285"/>
            <a:ext cx="4041672" cy="3083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103" y="4068477"/>
            <a:ext cx="6249272" cy="22672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4423" y="959285"/>
            <a:ext cx="2263952" cy="30834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099657" y="4068476"/>
            <a:ext cx="2944675" cy="2221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5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2.3.4 </a:t>
            </a:r>
            <a:r>
              <a:rPr lang="ko-KR" altLang="en-US" dirty="0" err="1" smtClean="0"/>
              <a:t>동시발생</a:t>
            </a:r>
            <a:r>
              <a:rPr lang="ko-KR" altLang="en-US" dirty="0" smtClean="0"/>
              <a:t> 행렬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2343414" cy="4351338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동시발생행렬 자동화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87" y="1458819"/>
            <a:ext cx="6225071" cy="52413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46320" y="1458819"/>
            <a:ext cx="3327009" cy="2433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18561" y="3134954"/>
            <a:ext cx="3268980" cy="6979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38601" y="4328369"/>
            <a:ext cx="1668780" cy="2055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038600" y="5493453"/>
            <a:ext cx="2609849" cy="221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5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2.3.5 </a:t>
            </a:r>
            <a:r>
              <a:rPr lang="ko-KR" altLang="en-US" dirty="0" smtClean="0"/>
              <a:t>벡터 간 유사도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2343414" cy="4351338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내적 </a:t>
            </a:r>
            <a:r>
              <a:rPr lang="en-US" altLang="ko-KR" dirty="0" smtClean="0">
                <a:solidFill>
                  <a:srgbClr val="0070C0"/>
                </a:solidFill>
              </a:rPr>
              <a:t>/ </a:t>
            </a:r>
            <a:r>
              <a:rPr lang="ko-KR" altLang="en-US" dirty="0" smtClean="0">
                <a:solidFill>
                  <a:srgbClr val="0070C0"/>
                </a:solidFill>
              </a:rPr>
              <a:t>유클리드 거리 </a:t>
            </a:r>
            <a:r>
              <a:rPr lang="en-US" altLang="ko-KR" dirty="0" smtClean="0">
                <a:solidFill>
                  <a:srgbClr val="0070C0"/>
                </a:solidFill>
              </a:rPr>
              <a:t>/ </a:t>
            </a:r>
            <a:r>
              <a:rPr lang="ko-KR" altLang="en-US" dirty="0" smtClean="0">
                <a:solidFill>
                  <a:srgbClr val="0070C0"/>
                </a:solidFill>
              </a:rPr>
              <a:t>코사인 유사도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코사인 유사도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벡터 정규화 하고 내적을 구함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가리키는 방향이 얼마나 비슷한가 </a:t>
            </a:r>
            <a:r>
              <a:rPr lang="en-US" altLang="ko-KR" dirty="0" smtClean="0">
                <a:solidFill>
                  <a:srgbClr val="0070C0"/>
                </a:solidFill>
              </a:rPr>
              <a:t>: 1 ~ -1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분자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내적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분모 </a:t>
            </a:r>
            <a:r>
              <a:rPr lang="en-US" altLang="ko-KR" dirty="0" smtClean="0">
                <a:solidFill>
                  <a:srgbClr val="0070C0"/>
                </a:solidFill>
              </a:rPr>
              <a:t>: Norm (</a:t>
            </a:r>
            <a:r>
              <a:rPr lang="ko-KR" altLang="en-US" dirty="0" smtClean="0">
                <a:solidFill>
                  <a:srgbClr val="0070C0"/>
                </a:solidFill>
              </a:rPr>
              <a:t>벡터의 크기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3"/>
            <a:r>
              <a:rPr lang="en-US" altLang="ko-KR" b="1" dirty="0" smtClean="0">
                <a:solidFill>
                  <a:srgbClr val="0070C0"/>
                </a:solidFill>
              </a:rPr>
              <a:t>L2 Norm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각 원소를 제곱해 더한 후 다시 </a:t>
            </a:r>
            <a:r>
              <a:rPr lang="ko-KR" altLang="en-US" dirty="0">
                <a:solidFill>
                  <a:srgbClr val="0070C0"/>
                </a:solidFill>
              </a:rPr>
              <a:t>제</a:t>
            </a:r>
            <a:r>
              <a:rPr lang="ko-KR" altLang="en-US" dirty="0" smtClean="0">
                <a:solidFill>
                  <a:srgbClr val="0070C0"/>
                </a:solidFill>
              </a:rPr>
              <a:t>곱근을 구함</a:t>
            </a:r>
            <a:endParaRPr lang="en-US" altLang="ko-KR" dirty="0">
              <a:solidFill>
                <a:srgbClr val="0070C0"/>
              </a:solidFill>
            </a:endParaRPr>
          </a:p>
          <a:p>
            <a:pPr lvl="3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3074" name="Picture 2" descr="https://github.com/SUNGBEOMCHOI/SungBeomChoi.github.io/blob/master/assets/img/posts/2021-11-21-ch2_NLP/fig5.JP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04" y="3116325"/>
            <a:ext cx="7598581" cy="106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4" y="4181548"/>
            <a:ext cx="7925906" cy="26292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13614" y="4503420"/>
            <a:ext cx="1389066" cy="242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23954" y="5632495"/>
            <a:ext cx="947106" cy="2577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6451" y="5182663"/>
            <a:ext cx="3991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FFC000"/>
                </a:solidFill>
              </a:rPr>
              <a:t>작아서 부동소수점 계산 시 반올림되어 다른 값에 흡수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rgbClr val="FFC000"/>
                </a:solidFill>
              </a:rPr>
              <a:t>그래서 결과에 영향 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113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2.3.5 </a:t>
            </a:r>
            <a:r>
              <a:rPr lang="ko-KR" altLang="en-US" dirty="0" smtClean="0"/>
              <a:t>벡터 간 유사도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1239751"/>
            <a:ext cx="7802064" cy="498227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938516" y="3003596"/>
            <a:ext cx="1848172" cy="239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47641" y="3856083"/>
            <a:ext cx="4024634" cy="2444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71789" y="5306242"/>
            <a:ext cx="2714624" cy="2373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66387" y="5914244"/>
            <a:ext cx="3259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-1 ~ 1 -&gt; </a:t>
            </a:r>
            <a:r>
              <a:rPr lang="ko-KR" altLang="en-US" sz="1400" b="1" dirty="0">
                <a:solidFill>
                  <a:srgbClr val="FFC000"/>
                </a:solidFill>
              </a:rPr>
              <a:t>비교적 높다</a:t>
            </a:r>
            <a:r>
              <a:rPr lang="en-US" altLang="ko-KR" sz="1400" b="1" dirty="0">
                <a:solidFill>
                  <a:srgbClr val="FFC000"/>
                </a:solidFill>
              </a:rPr>
              <a:t>, </a:t>
            </a:r>
            <a:r>
              <a:rPr lang="ko-KR" altLang="en-US" sz="1400" b="1" dirty="0">
                <a:solidFill>
                  <a:srgbClr val="FFC000"/>
                </a:solidFill>
              </a:rPr>
              <a:t>유사성이 크다</a:t>
            </a:r>
          </a:p>
        </p:txBody>
      </p:sp>
    </p:spTree>
    <p:extLst>
      <p:ext uri="{BB962C8B-B14F-4D97-AF65-F5344CB8AC3E}">
        <p14:creationId xmlns:p14="http://schemas.microsoft.com/office/powerpoint/2010/main" val="5552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2.3.6 </a:t>
            </a:r>
            <a:r>
              <a:rPr lang="ko-KR" altLang="en-US" dirty="0" smtClean="0"/>
              <a:t>유사 단어의 랭킹 표시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2343414" cy="4351338"/>
          </a:xfrm>
        </p:spPr>
        <p:txBody>
          <a:bodyPr/>
          <a:lstStyle/>
          <a:p>
            <a:pPr lvl="1"/>
            <a:r>
              <a:rPr lang="ko-KR" altLang="en-US" dirty="0">
                <a:solidFill>
                  <a:srgbClr val="0070C0"/>
                </a:solidFill>
              </a:rPr>
              <a:t>어떤 단어가 검색어로 주어지면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그 </a:t>
            </a:r>
            <a:r>
              <a:rPr lang="ko-KR" altLang="en-US" dirty="0" err="1">
                <a:solidFill>
                  <a:srgbClr val="0070C0"/>
                </a:solidFill>
              </a:rPr>
              <a:t>검색어와</a:t>
            </a:r>
            <a:r>
              <a:rPr lang="ko-KR" altLang="en-US" dirty="0">
                <a:solidFill>
                  <a:srgbClr val="0070C0"/>
                </a:solidFill>
              </a:rPr>
              <a:t> 비슷한 단어를 유사도 순으로 </a:t>
            </a:r>
            <a:r>
              <a:rPr lang="ko-KR" altLang="en-US" dirty="0" smtClean="0">
                <a:solidFill>
                  <a:srgbClr val="0070C0"/>
                </a:solidFill>
              </a:rPr>
              <a:t>출력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r>
              <a:rPr lang="en-US" altLang="ko-KR" b="1" dirty="0" err="1" smtClean="0">
                <a:solidFill>
                  <a:srgbClr val="0070C0"/>
                </a:solidFill>
              </a:rPr>
              <a:t>argsort</a:t>
            </a:r>
            <a:r>
              <a:rPr lang="en-US" altLang="ko-KR" b="1" dirty="0" smtClean="0">
                <a:solidFill>
                  <a:srgbClr val="0070C0"/>
                </a:solidFill>
              </a:rPr>
              <a:t>()</a:t>
            </a:r>
            <a:r>
              <a:rPr lang="en-US" altLang="ko-KR" dirty="0" smtClean="0">
                <a:solidFill>
                  <a:srgbClr val="0070C0"/>
                </a:solidFill>
              </a:rPr>
              <a:t> : </a:t>
            </a:r>
            <a:r>
              <a:rPr lang="ko-KR" altLang="en-US" dirty="0" smtClean="0">
                <a:solidFill>
                  <a:srgbClr val="0070C0"/>
                </a:solidFill>
              </a:rPr>
              <a:t>오름차순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원소 </a:t>
            </a:r>
            <a:r>
              <a:rPr lang="en-US" altLang="ko-KR" b="1" dirty="0" smtClean="0">
                <a:solidFill>
                  <a:srgbClr val="0070C0"/>
                </a:solidFill>
              </a:rPr>
              <a:t>* (-1) </a:t>
            </a:r>
            <a:r>
              <a:rPr lang="en-US" altLang="ko-KR" dirty="0" smtClean="0">
                <a:solidFill>
                  <a:srgbClr val="0070C0"/>
                </a:solidFill>
              </a:rPr>
              <a:t>+ 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r>
              <a:rPr lang="en-US" altLang="ko-KR" b="1" dirty="0" err="1" smtClean="0">
                <a:solidFill>
                  <a:srgbClr val="0070C0"/>
                </a:solidFill>
              </a:rPr>
              <a:t>argsort</a:t>
            </a:r>
            <a:r>
              <a:rPr lang="en-US" altLang="ko-KR" b="1" dirty="0" smtClean="0">
                <a:solidFill>
                  <a:srgbClr val="0070C0"/>
                </a:solidFill>
              </a:rPr>
              <a:t>()</a:t>
            </a:r>
            <a:r>
              <a:rPr lang="en-US" altLang="ko-KR" dirty="0" smtClean="0">
                <a:solidFill>
                  <a:srgbClr val="0070C0"/>
                </a:solidFill>
              </a:rPr>
              <a:t> : </a:t>
            </a:r>
            <a:r>
              <a:rPr lang="ko-KR" altLang="en-US" dirty="0" smtClean="0">
                <a:solidFill>
                  <a:srgbClr val="0070C0"/>
                </a:solidFill>
              </a:rPr>
              <a:t>내림차순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36" y="2670406"/>
            <a:ext cx="3448391" cy="29211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301" y="1330036"/>
            <a:ext cx="5513183" cy="5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2.3.6 </a:t>
            </a:r>
            <a:r>
              <a:rPr lang="ko-KR" altLang="en-US" dirty="0" smtClean="0"/>
              <a:t>유사 단어의 랭킹 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94" y="922010"/>
            <a:ext cx="5820862" cy="5836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77" y="1539970"/>
            <a:ext cx="6181131" cy="37965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62534" y="4103916"/>
            <a:ext cx="4150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말뭉치 크기가 작아서 아직 직관과는 거리가 멀다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통계 기반 기법 개선하기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동시발생</a:t>
            </a:r>
            <a:r>
              <a:rPr lang="ko-KR" altLang="en-US" dirty="0" smtClean="0">
                <a:solidFill>
                  <a:srgbClr val="0070C0"/>
                </a:solidFill>
              </a:rPr>
              <a:t> 행렬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단어를 벡터로 표현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SUNGBEOMCHOI/SungBeomChoi.github.io/blob/master/assets/img/posts/2021-11-21-ch2_NLP/fig7.JP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45" y="4374714"/>
            <a:ext cx="7492134" cy="14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2.4.1 </a:t>
            </a:r>
            <a:r>
              <a:rPr lang="ko-KR" altLang="en-US" dirty="0" err="1" smtClean="0"/>
              <a:t>상호정보량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190899" y="959285"/>
                <a:ext cx="11576227" cy="4351338"/>
              </a:xfrm>
            </p:spPr>
            <p:txBody>
              <a:bodyPr/>
              <a:lstStyle/>
              <a:p>
                <a:pPr lvl="1"/>
                <a:r>
                  <a:rPr lang="ko-KR" altLang="en-US" dirty="0" smtClean="0"/>
                  <a:t>동시발생 행렬 </a:t>
                </a:r>
                <a:r>
                  <a:rPr lang="en-US" altLang="ko-KR" dirty="0" smtClean="0"/>
                  <a:t>: 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두 단어가 동시에 발생한 횟수</a:t>
                </a:r>
                <a:endParaRPr lang="en-US" altLang="ko-KR" b="1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70C0"/>
                    </a:solidFill>
                  </a:rPr>
                  <a:t>“… the car …” vs “drive” &amp; “car” : drive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랑 관련성 더 높지만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“the” </a:t>
                </a:r>
                <a:r>
                  <a:rPr lang="ko-KR" altLang="en-US" dirty="0" err="1" smtClean="0">
                    <a:solidFill>
                      <a:srgbClr val="0070C0"/>
                    </a:solidFill>
                  </a:rPr>
                  <a:t>고빈도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단어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b="1" dirty="0" err="1" smtClean="0">
                    <a:solidFill>
                      <a:srgbClr val="0070C0"/>
                    </a:solidFill>
                  </a:rPr>
                  <a:t>점별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 err="1" smtClean="0">
                    <a:solidFill>
                      <a:srgbClr val="0070C0"/>
                    </a:solidFill>
                  </a:rPr>
                  <a:t>상호정보량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Pointwise Mutual Information (PMI) 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라는 척도</a:t>
                </a:r>
                <a:endParaRPr lang="en-US" altLang="ko-KR" b="1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70C0"/>
                    </a:solidFill>
                  </a:rPr>
                  <a:t>C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는 </a:t>
                </a:r>
                <a:r>
                  <a:rPr lang="ko-KR" altLang="en-US" dirty="0" err="1" smtClean="0">
                    <a:solidFill>
                      <a:srgbClr val="0070C0"/>
                    </a:solidFill>
                  </a:rPr>
                  <a:t>동시발생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행렬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70C0"/>
                    </a:solidFill>
                  </a:rPr>
                  <a:t>C(x, y)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는 단어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x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와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y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가 동시발생하는 횟수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70C0"/>
                    </a:solidFill>
                  </a:rPr>
                  <a:t>C(x), C(y)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는 각각 단어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x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와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y 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등장 횟수</a:t>
                </a:r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ko-KR" altLang="en-US" b="1" dirty="0" smtClean="0">
                    <a:solidFill>
                      <a:srgbClr val="0070C0"/>
                    </a:solidFill>
                  </a:rPr>
                  <a:t>단어가 단독으로 출현하는 횟수가 고려</a:t>
                </a:r>
                <a:endParaRPr lang="en-US" altLang="ko-KR" b="1" dirty="0" smtClean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70C0"/>
                    </a:solidFill>
                  </a:rPr>
                  <a:t>‘the’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가 단독으로 출현하는 횟수가 고려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-&gt; PMI 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점수 낮아짐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(</a:t>
                </a:r>
                <a:r>
                  <a:rPr lang="ko-KR" altLang="en-US" dirty="0" err="1" smtClean="0">
                    <a:solidFill>
                      <a:srgbClr val="0070C0"/>
                    </a:solidFill>
                  </a:rPr>
                  <a:t>동시발생</a:t>
                </a:r>
                <a:r>
                  <a:rPr lang="ko-KR" altLang="en-US" dirty="0" smtClean="0">
                    <a:solidFill>
                      <a:srgbClr val="0070C0"/>
                    </a:solidFill>
                  </a:rPr>
                  <a:t> 행렬은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x)</a:t>
                </a:r>
              </a:p>
              <a:p>
                <a:pPr lvl="1"/>
                <a:r>
                  <a:rPr lang="ko-KR" altLang="en-US" b="1" dirty="0" smtClean="0">
                    <a:solidFill>
                      <a:srgbClr val="0070C0"/>
                    </a:solidFill>
                  </a:rPr>
                  <a:t>양의 </a:t>
                </a:r>
                <a:r>
                  <a:rPr lang="ko-KR" altLang="en-US" b="1" dirty="0" err="1" smtClean="0">
                    <a:solidFill>
                      <a:srgbClr val="0070C0"/>
                    </a:solidFill>
                  </a:rPr>
                  <a:t>상호정</a:t>
                </a:r>
                <a:r>
                  <a:rPr lang="ko-KR" altLang="en-US" b="1" dirty="0" err="1">
                    <a:solidFill>
                      <a:srgbClr val="0070C0"/>
                    </a:solidFill>
                  </a:rPr>
                  <a:t>보</a:t>
                </a:r>
                <a:r>
                  <a:rPr lang="ko-KR" altLang="en-US" b="1" dirty="0" err="1" smtClean="0">
                    <a:solidFill>
                      <a:srgbClr val="0070C0"/>
                    </a:solidFill>
                  </a:rPr>
                  <a:t>량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Positive PMI (PPMI) : </a:t>
                </a:r>
                <a:r>
                  <a:rPr lang="ko-KR" altLang="en-US" b="1" dirty="0" err="1" smtClean="0">
                    <a:solidFill>
                      <a:srgbClr val="0070C0"/>
                    </a:solidFill>
                  </a:rPr>
                  <a:t>동시발생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 횟수가 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b="1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altLang="ko-KR" b="1" dirty="0" smtClean="0">
                  <a:solidFill>
                    <a:srgbClr val="0070C0"/>
                  </a:solidFill>
                </a:endParaRPr>
              </a:p>
              <a:p>
                <a:pPr lvl="2"/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altLang="ko-KR" dirty="0" smtClean="0">
                  <a:solidFill>
                    <a:srgbClr val="0070C0"/>
                  </a:solidFill>
                </a:endParaRPr>
              </a:p>
              <a:p>
                <a:pPr lvl="2"/>
                <a:endParaRPr lang="en-US" altLang="ko-KR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899" y="959285"/>
                <a:ext cx="11576227" cy="4351338"/>
              </a:xfrm>
              <a:blipFill>
                <a:blip r:embed="rId4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https://github.com/SUNGBEOMCHOI/SungBeomChoi.github.io/blob/master/assets/img/posts/2021-11-21-ch2_NLP/fig8.JPG?raw=tr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712" y="5944470"/>
            <a:ext cx="4800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3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CHAPTER 2. </a:t>
            </a:r>
            <a:r>
              <a:rPr lang="ko-KR" altLang="en-US" dirty="0" smtClean="0"/>
              <a:t>자연어와 단어의 분산 표현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/>
              <a:t>자연어 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컴퓨터가 우리 말을 알아듣게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이해하도록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딥러닝</a:t>
            </a:r>
            <a:r>
              <a:rPr lang="ko-KR" altLang="en-US" dirty="0" smtClean="0">
                <a:solidFill>
                  <a:srgbClr val="0070C0"/>
                </a:solidFill>
              </a:rPr>
              <a:t> 등장 이전 기법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텍스트를 단어로 분할하는 처리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단어를 단어 </a:t>
            </a:r>
            <a:r>
              <a:rPr lang="en-US" altLang="ko-KR" dirty="0" smtClean="0">
                <a:solidFill>
                  <a:srgbClr val="0070C0"/>
                </a:solidFill>
              </a:rPr>
              <a:t>ID</a:t>
            </a:r>
            <a:r>
              <a:rPr lang="ko-KR" altLang="en-US" dirty="0" smtClean="0">
                <a:solidFill>
                  <a:srgbClr val="0070C0"/>
                </a:solidFill>
              </a:rPr>
              <a:t>로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변환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SUNGBEOMCHOI/SungBeomChoi.github.io/blob/master/assets/img/posts/2021-11-21-ch2_NLP/fig7.JP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29" y="0"/>
            <a:ext cx="6439189" cy="126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2.4.1 </a:t>
            </a:r>
            <a:r>
              <a:rPr lang="ko-KR" altLang="en-US" dirty="0" err="1" smtClean="0"/>
              <a:t>상호정보량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https://github.com/SUNGBEOMCHOI/SungBeomChoi.github.io/blob/master/assets/img/posts/2021-11-21-ch2_NLP/fig8.JP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29" y="1079066"/>
            <a:ext cx="3289589" cy="36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493" y="1444575"/>
            <a:ext cx="995501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2.4.1 </a:t>
            </a:r>
            <a:r>
              <a:rPr lang="ko-KR" altLang="en-US" dirty="0" err="1" smtClean="0"/>
              <a:t>상호정보량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7945"/>
            <a:ext cx="6040582" cy="4407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732"/>
          <a:stretch/>
        </p:blipFill>
        <p:spPr>
          <a:xfrm>
            <a:off x="6022343" y="1437945"/>
            <a:ext cx="6169657" cy="4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2.4.2 </a:t>
            </a:r>
            <a:r>
              <a:rPr lang="ko-KR" altLang="en-US" dirty="0" smtClean="0"/>
              <a:t>차원 감소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dirty="0" smtClean="0"/>
              <a:t>dimensionality reduction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말뭉치의 어휘 수가 증가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벡터 차원 수 증가 </a:t>
            </a:r>
            <a:r>
              <a:rPr lang="en-US" altLang="ko-KR" dirty="0" smtClean="0">
                <a:solidFill>
                  <a:srgbClr val="0070C0"/>
                </a:solidFill>
              </a:rPr>
              <a:t>&amp; </a:t>
            </a:r>
            <a:r>
              <a:rPr lang="ko-KR" altLang="en-US" dirty="0" smtClean="0">
                <a:solidFill>
                  <a:srgbClr val="0070C0"/>
                </a:solidFill>
              </a:rPr>
              <a:t>원소 대부분 </a:t>
            </a:r>
            <a:r>
              <a:rPr lang="en-US" altLang="ko-KR" dirty="0" smtClean="0">
                <a:solidFill>
                  <a:srgbClr val="0070C0"/>
                </a:solidFill>
              </a:rPr>
              <a:t>0 -&gt; </a:t>
            </a:r>
            <a:r>
              <a:rPr lang="ko-KR" altLang="en-US" dirty="0" smtClean="0">
                <a:solidFill>
                  <a:srgbClr val="0070C0"/>
                </a:solidFill>
              </a:rPr>
              <a:t>노이즈에 약하고 견고하지 못함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중요한 정보 최대한 유지하면서 줄임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새로운 축</a:t>
            </a:r>
            <a:r>
              <a:rPr lang="ko-KR" altLang="en-US" dirty="0" smtClean="0">
                <a:solidFill>
                  <a:srgbClr val="0070C0"/>
                </a:solidFill>
              </a:rPr>
              <a:t>을 찾는 일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데이터가 넓게 분포되도록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차원 값만으로도 데이터의 본질적인 차이를 구별할 수 있어야 함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sparse vector -&gt; </a:t>
            </a:r>
            <a:r>
              <a:rPr lang="en-US" altLang="ko-KR" b="1" dirty="0" smtClean="0">
                <a:solidFill>
                  <a:srgbClr val="0070C0"/>
                </a:solidFill>
              </a:rPr>
              <a:t>0</a:t>
            </a:r>
            <a:r>
              <a:rPr lang="ko-KR" altLang="en-US" b="1" dirty="0" smtClean="0">
                <a:solidFill>
                  <a:srgbClr val="0070C0"/>
                </a:solidFill>
              </a:rPr>
              <a:t>이 아닌 실수 </a:t>
            </a:r>
            <a:r>
              <a:rPr lang="en-US" altLang="ko-KR" b="1" dirty="0" smtClean="0">
                <a:solidFill>
                  <a:srgbClr val="0070C0"/>
                </a:solidFill>
              </a:rPr>
              <a:t>‘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밀집벡터</a:t>
            </a:r>
            <a:r>
              <a:rPr lang="en-US" altLang="ko-KR" b="1" dirty="0" smtClean="0">
                <a:solidFill>
                  <a:srgbClr val="0070C0"/>
                </a:solidFill>
              </a:rPr>
              <a:t>‘ =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분산 표현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https://velog.velcdn.com/images/clayryu328/post/5366fc1c-c00f-4c6f-bb3c-15559f86e8e0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72"/>
          <a:stretch/>
        </p:blipFill>
        <p:spPr bwMode="auto">
          <a:xfrm>
            <a:off x="460375" y="4257963"/>
            <a:ext cx="5486111" cy="240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1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2.4.2 </a:t>
            </a:r>
            <a:r>
              <a:rPr lang="ko-KR" altLang="en-US" dirty="0" smtClean="0"/>
              <a:t>차원 감소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b="1" dirty="0" err="1" smtClean="0">
                <a:solidFill>
                  <a:srgbClr val="0070C0"/>
                </a:solidFill>
              </a:rPr>
              <a:t>특잇값분해</a:t>
            </a:r>
            <a:r>
              <a:rPr lang="en-US" altLang="ko-KR" dirty="0" smtClean="0">
                <a:solidFill>
                  <a:srgbClr val="0070C0"/>
                </a:solidFill>
              </a:rPr>
              <a:t>singular value decomposition (</a:t>
            </a:r>
            <a:r>
              <a:rPr lang="en-US" altLang="ko-KR" b="1" dirty="0" smtClean="0">
                <a:solidFill>
                  <a:srgbClr val="0070C0"/>
                </a:solidFill>
              </a:rPr>
              <a:t>SVD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ko-KR" b="1" dirty="0" smtClean="0"/>
              <a:t>U, V </a:t>
            </a:r>
            <a:r>
              <a:rPr lang="en-US" altLang="ko-KR" b="1" dirty="0" smtClean="0">
                <a:solidFill>
                  <a:srgbClr val="0070C0"/>
                </a:solidFill>
              </a:rPr>
              <a:t>: orthogonal matrix </a:t>
            </a:r>
          </a:p>
          <a:p>
            <a:pPr lvl="2"/>
            <a:r>
              <a:rPr lang="en-US" altLang="ko-KR" b="1" dirty="0" smtClean="0">
                <a:solidFill>
                  <a:srgbClr val="0070C0"/>
                </a:solidFill>
              </a:rPr>
              <a:t>column vector </a:t>
            </a:r>
            <a:r>
              <a:rPr lang="ko-KR" altLang="en-US" b="1" dirty="0" smtClean="0">
                <a:solidFill>
                  <a:srgbClr val="0070C0"/>
                </a:solidFill>
              </a:rPr>
              <a:t>서로 직교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b="1" dirty="0" smtClean="0"/>
              <a:t>U :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기저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공간의 축</a:t>
            </a:r>
            <a:r>
              <a:rPr lang="en-US" altLang="ko-KR" b="1" dirty="0" smtClean="0">
                <a:solidFill>
                  <a:srgbClr val="0070C0"/>
                </a:solidFill>
              </a:rPr>
              <a:t>) </a:t>
            </a:r>
            <a:r>
              <a:rPr lang="ko-KR" altLang="en-US" b="1" dirty="0" smtClean="0">
                <a:solidFill>
                  <a:srgbClr val="0070C0"/>
                </a:solidFill>
              </a:rPr>
              <a:t>형성 </a:t>
            </a:r>
            <a:r>
              <a:rPr lang="en-US" altLang="ko-KR" b="1" dirty="0" smtClean="0">
                <a:solidFill>
                  <a:srgbClr val="0070C0"/>
                </a:solidFill>
              </a:rPr>
              <a:t>= ‘</a:t>
            </a:r>
            <a:r>
              <a:rPr lang="ko-KR" altLang="en-US" b="1" dirty="0" smtClean="0">
                <a:solidFill>
                  <a:srgbClr val="0070C0"/>
                </a:solidFill>
              </a:rPr>
              <a:t>단어 공간</a:t>
            </a:r>
            <a:r>
              <a:rPr lang="en-US" altLang="ko-KR" b="1" dirty="0" smtClean="0">
                <a:solidFill>
                  <a:srgbClr val="0070C0"/>
                </a:solidFill>
              </a:rPr>
              <a:t>’</a:t>
            </a:r>
          </a:p>
          <a:p>
            <a:pPr lvl="1"/>
            <a:r>
              <a:rPr lang="en-US" altLang="ko-KR" b="1" dirty="0" smtClean="0"/>
              <a:t>S :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대각 행렬 </a:t>
            </a:r>
            <a:r>
              <a:rPr lang="en-US" altLang="ko-KR" b="1" dirty="0" smtClean="0">
                <a:solidFill>
                  <a:srgbClr val="0070C0"/>
                </a:solidFill>
              </a:rPr>
              <a:t>=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특잇값</a:t>
            </a:r>
            <a:r>
              <a:rPr lang="en-US" altLang="ko-KR" b="1" dirty="0" smtClean="0">
                <a:solidFill>
                  <a:srgbClr val="FF0000"/>
                </a:solidFill>
              </a:rPr>
              <a:t>singular value </a:t>
            </a:r>
            <a:r>
              <a:rPr lang="ko-KR" altLang="en-US" b="1" dirty="0" smtClean="0">
                <a:solidFill>
                  <a:srgbClr val="FF0000"/>
                </a:solidFill>
              </a:rPr>
              <a:t>큰 순서로 나열 </a:t>
            </a:r>
            <a:r>
              <a:rPr lang="en-US" altLang="ko-KR" b="1" dirty="0" smtClean="0">
                <a:solidFill>
                  <a:srgbClr val="FF0000"/>
                </a:solidFill>
              </a:rPr>
              <a:t>= ‘</a:t>
            </a:r>
            <a:r>
              <a:rPr lang="ko-KR" altLang="en-US" b="1" dirty="0" smtClean="0">
                <a:solidFill>
                  <a:srgbClr val="FF0000"/>
                </a:solidFill>
              </a:rPr>
              <a:t>해당 축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중요도가 낮은 원소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=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특잇값이</a:t>
            </a:r>
            <a:r>
              <a:rPr lang="ko-KR" altLang="en-US" b="1" dirty="0" smtClean="0">
                <a:solidFill>
                  <a:srgbClr val="FF0000"/>
                </a:solidFill>
              </a:rPr>
              <a:t> 작은 원소를 깎아내는 것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U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열벡터</a:t>
            </a:r>
            <a:r>
              <a:rPr lang="ko-KR" altLang="en-US" b="1" dirty="0" smtClean="0">
                <a:solidFill>
                  <a:srgbClr val="FF0000"/>
                </a:solidFill>
              </a:rPr>
              <a:t> 깎아내서 행렬을 근사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PPMI, X</a:t>
            </a:r>
            <a:r>
              <a:rPr lang="ko-KR" altLang="en-US" b="1" dirty="0" smtClean="0">
                <a:solidFill>
                  <a:srgbClr val="0070C0"/>
                </a:solidFill>
              </a:rPr>
              <a:t>의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각 </a:t>
            </a:r>
            <a:r>
              <a:rPr lang="en-US" altLang="ko-KR" b="1" dirty="0" smtClean="0">
                <a:solidFill>
                  <a:srgbClr val="0070C0"/>
                </a:solidFill>
              </a:rPr>
              <a:t>row</a:t>
            </a:r>
            <a:r>
              <a:rPr lang="ko-KR" altLang="en-US" b="1" dirty="0" smtClean="0">
                <a:solidFill>
                  <a:srgbClr val="0070C0"/>
                </a:solidFill>
              </a:rPr>
              <a:t>에는 해당 단어 </a:t>
            </a:r>
            <a:r>
              <a:rPr lang="en-US" altLang="ko-KR" b="1" dirty="0" smtClean="0">
                <a:solidFill>
                  <a:srgbClr val="0070C0"/>
                </a:solidFill>
              </a:rPr>
              <a:t>ID</a:t>
            </a:r>
            <a:r>
              <a:rPr lang="ko-KR" altLang="en-US" b="1" dirty="0" smtClean="0">
                <a:solidFill>
                  <a:srgbClr val="0070C0"/>
                </a:solidFill>
              </a:rPr>
              <a:t>의 </a:t>
            </a:r>
            <a:r>
              <a:rPr lang="ko-KR" altLang="en-US" b="1" dirty="0" smtClean="0">
                <a:solidFill>
                  <a:srgbClr val="FF0000"/>
                </a:solidFill>
              </a:rPr>
              <a:t>단어 벡터 </a:t>
            </a:r>
            <a:r>
              <a:rPr lang="ko-KR" altLang="en-US" b="1" dirty="0" smtClean="0">
                <a:solidFill>
                  <a:srgbClr val="0070C0"/>
                </a:solidFill>
              </a:rPr>
              <a:t>저장 </a:t>
            </a:r>
            <a:r>
              <a:rPr lang="en-US" altLang="ko-KR" b="1" dirty="0" smtClean="0">
                <a:solidFill>
                  <a:srgbClr val="0070C0"/>
                </a:solidFill>
              </a:rPr>
              <a:t>-&gt; </a:t>
            </a:r>
            <a:r>
              <a:rPr lang="en-US" altLang="ko-KR" b="1" dirty="0" smtClean="0">
                <a:solidFill>
                  <a:srgbClr val="FF0000"/>
                </a:solidFill>
              </a:rPr>
              <a:t>U’ </a:t>
            </a:r>
            <a:r>
              <a:rPr lang="ko-KR" altLang="en-US" b="1" dirty="0" smtClean="0">
                <a:solidFill>
                  <a:srgbClr val="FF0000"/>
                </a:solidFill>
              </a:rPr>
              <a:t>라는 차원 감소된 벡터로 표현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40" y="355329"/>
            <a:ext cx="1406267" cy="443280"/>
          </a:xfrm>
          <a:prstGeom prst="rect">
            <a:avLst/>
          </a:prstGeom>
        </p:spPr>
      </p:pic>
      <p:pic>
        <p:nvPicPr>
          <p:cNvPr id="2052" name="Picture 4" descr="https://velog.velcdn.com/images/deepdiv/post/21c1ac9b-93cf-4e1d-aa2d-1b48801fb69d/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4629150"/>
            <a:ext cx="71151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2.4.2 </a:t>
            </a:r>
            <a:r>
              <a:rPr lang="ko-KR" altLang="en-US" dirty="0" smtClean="0"/>
              <a:t>차원 감소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40" y="355329"/>
            <a:ext cx="1406267" cy="443280"/>
          </a:xfrm>
          <a:prstGeom prst="rect">
            <a:avLst/>
          </a:prstGeom>
        </p:spPr>
      </p:pic>
      <p:pic>
        <p:nvPicPr>
          <p:cNvPr id="2052" name="Picture 4" descr="https://velog.velcdn.com/images/deepdiv/post/21c1ac9b-93cf-4e1d-aa2d-1b48801fb69d/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085" y="1239750"/>
            <a:ext cx="71151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velog.velcdn.com/images/deepdiv/post/657ce522-142b-4757-ac3d-2cafcc14a609/im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48" y="3618116"/>
            <a:ext cx="8477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2.4.2 </a:t>
            </a:r>
            <a:r>
              <a:rPr lang="ko-KR" altLang="en-US" dirty="0" smtClean="0"/>
              <a:t>차원 감소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40" y="355329"/>
            <a:ext cx="1406267" cy="443280"/>
          </a:xfrm>
          <a:prstGeom prst="rect">
            <a:avLst/>
          </a:prstGeom>
        </p:spPr>
      </p:pic>
      <p:pic>
        <p:nvPicPr>
          <p:cNvPr id="2050" name="Picture 2" descr="https://velog.velcdn.com/images/clayryu328/post/b140e3f8-0cbd-4182-8427-b8fb5d885b80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39750"/>
            <a:ext cx="79248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129" y="2299855"/>
            <a:ext cx="5869565" cy="28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2.4.3 SVD</a:t>
            </a:r>
            <a:r>
              <a:rPr lang="ko-KR" altLang="en-US" dirty="0" smtClean="0"/>
              <a:t>에 의한 차원 감소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</a:rPr>
              <a:t>linalg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모듈이 제공하는 </a:t>
            </a:r>
            <a:r>
              <a:rPr lang="en-US" altLang="ko-KR" dirty="0" err="1" smtClean="0">
                <a:solidFill>
                  <a:srgbClr val="0070C0"/>
                </a:solidFill>
              </a:rPr>
              <a:t>svd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O(N^3) -&gt; </a:t>
            </a:r>
            <a:r>
              <a:rPr lang="ko-KR" altLang="en-US" dirty="0" smtClean="0">
                <a:solidFill>
                  <a:srgbClr val="0070C0"/>
                </a:solidFill>
              </a:rPr>
              <a:t>더 빠른</a:t>
            </a:r>
            <a:r>
              <a:rPr lang="en-US" altLang="ko-KR" dirty="0" smtClean="0">
                <a:solidFill>
                  <a:srgbClr val="0070C0"/>
                </a:solidFill>
              </a:rPr>
              <a:t> Truncated SVD </a:t>
            </a:r>
            <a:r>
              <a:rPr lang="ko-KR" altLang="en-US" dirty="0" smtClean="0">
                <a:solidFill>
                  <a:srgbClr val="0070C0"/>
                </a:solidFill>
              </a:rPr>
              <a:t>추천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22" y="355329"/>
            <a:ext cx="1406267" cy="4432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73" y="1680892"/>
            <a:ext cx="6689367" cy="51644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613" y="3500582"/>
            <a:ext cx="3783948" cy="13394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54841" y="3565236"/>
            <a:ext cx="1151659" cy="34174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395855" y="3934691"/>
            <a:ext cx="166254" cy="2770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5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48" y="160338"/>
            <a:ext cx="10192704" cy="28959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48" y="3058679"/>
            <a:ext cx="5299798" cy="379932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71787" y="988291"/>
            <a:ext cx="1251704" cy="2436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30786" y="3147291"/>
            <a:ext cx="2168659" cy="2224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2.4.4 PTB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펜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트리뱅크</a:t>
            </a:r>
            <a:r>
              <a:rPr lang="en-US" altLang="ko-KR" dirty="0" smtClean="0">
                <a:solidFill>
                  <a:srgbClr val="0070C0"/>
                </a:solidFill>
              </a:rPr>
              <a:t>Penn </a:t>
            </a:r>
            <a:r>
              <a:rPr lang="en-US" altLang="ko-KR" dirty="0" err="1" smtClean="0">
                <a:solidFill>
                  <a:srgbClr val="0070C0"/>
                </a:solidFill>
              </a:rPr>
              <a:t>Treeback</a:t>
            </a:r>
            <a:r>
              <a:rPr lang="en-US" altLang="ko-KR" dirty="0" smtClean="0">
                <a:solidFill>
                  <a:srgbClr val="0070C0"/>
                </a:solidFill>
              </a:rPr>
              <a:t> (PTB) 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주어진 기법을 품질을 평가하는 벤치마크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한 문장이 하나의 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각 문장 연결한 </a:t>
            </a:r>
            <a:r>
              <a:rPr lang="ko-KR" altLang="en-US" dirty="0" smtClean="0">
                <a:solidFill>
                  <a:srgbClr val="0070C0"/>
                </a:solidFill>
              </a:rPr>
              <a:t>하나의 큰 </a:t>
            </a:r>
            <a:r>
              <a:rPr lang="ko-KR" altLang="en-US" dirty="0" err="1" smtClean="0">
                <a:solidFill>
                  <a:srgbClr val="0070C0"/>
                </a:solidFill>
              </a:rPr>
              <a:t>시계열</a:t>
            </a:r>
            <a:r>
              <a:rPr lang="ko-KR" altLang="en-US" dirty="0" smtClean="0">
                <a:solidFill>
                  <a:srgbClr val="0070C0"/>
                </a:solidFill>
              </a:rPr>
              <a:t> 데이터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희소한 단어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unk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특수 문자 </a:t>
            </a:r>
            <a:r>
              <a:rPr lang="en-US" altLang="ko-KR" dirty="0" smtClean="0"/>
              <a:t>(unknown)</a:t>
            </a:r>
          </a:p>
          <a:p>
            <a:pPr lvl="2"/>
            <a:r>
              <a:rPr lang="ko-KR" altLang="en-US" dirty="0" smtClean="0"/>
              <a:t>구체적 숫자를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으로 대체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https://velog.velcdn.com/images/deepdiv/post/30bd1c1e-91c4-47c5-9571-9c0e624af29a/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047690"/>
            <a:ext cx="7698640" cy="21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sklearn</a:t>
            </a:r>
            <a:r>
              <a:rPr lang="ko-KR" altLang="en-US" dirty="0" smtClean="0">
                <a:solidFill>
                  <a:srgbClr val="0070C0"/>
                </a:solidFill>
              </a:rPr>
              <a:t>의 </a:t>
            </a:r>
            <a:r>
              <a:rPr lang="en-US" altLang="ko-KR" dirty="0" err="1" smtClean="0">
                <a:solidFill>
                  <a:srgbClr val="0070C0"/>
                </a:solidFill>
              </a:rPr>
              <a:t>randomized_svd</a:t>
            </a:r>
            <a:r>
              <a:rPr lang="en-US" altLang="ko-KR" dirty="0" smtClean="0">
                <a:solidFill>
                  <a:srgbClr val="0070C0"/>
                </a:solidFill>
              </a:rPr>
              <a:t>() : </a:t>
            </a:r>
            <a:r>
              <a:rPr lang="ko-KR" altLang="en-US" dirty="0" smtClean="0">
                <a:solidFill>
                  <a:srgbClr val="0070C0"/>
                </a:solidFill>
              </a:rPr>
              <a:t>무작위 수를 이용한 </a:t>
            </a:r>
            <a:r>
              <a:rPr lang="en-US" altLang="ko-KR" dirty="0" smtClean="0">
                <a:solidFill>
                  <a:srgbClr val="0070C0"/>
                </a:solidFill>
              </a:rPr>
              <a:t>Truncated SVD</a:t>
            </a:r>
          </a:p>
          <a:p>
            <a:pPr lvl="2"/>
            <a:r>
              <a:rPr lang="ko-KR" altLang="en-US" dirty="0" err="1" smtClean="0">
                <a:solidFill>
                  <a:srgbClr val="0070C0"/>
                </a:solidFill>
              </a:rPr>
              <a:t>특잇값이</a:t>
            </a:r>
            <a:r>
              <a:rPr lang="ko-KR" altLang="en-US" dirty="0" smtClean="0">
                <a:solidFill>
                  <a:srgbClr val="0070C0"/>
                </a:solidFill>
              </a:rPr>
              <a:t> 큰 것들만 계산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무작위 수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결과 매번 다름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2.4.5 PTB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평가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단어의 의미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23998" y="1239751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&gt; </a:t>
            </a:r>
            <a:r>
              <a:rPr lang="ko-KR" altLang="en-US" dirty="0" smtClean="0">
                <a:solidFill>
                  <a:srgbClr val="0070C0"/>
                </a:solidFill>
              </a:rPr>
              <a:t>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의미</a:t>
            </a:r>
            <a:r>
              <a:rPr lang="ko-KR" altLang="en-US" dirty="0" smtClean="0"/>
              <a:t>의 최소 단위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컴퓨터에게 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단어의 의미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  <a:r>
              <a:rPr lang="ko-KR" altLang="en-US" dirty="0" smtClean="0">
                <a:solidFill>
                  <a:srgbClr val="FF0000"/>
                </a:solidFill>
              </a:rPr>
              <a:t>를 이해시키는 것이 중요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시소러스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유의어 사전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기법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통계 기반 기법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추론 기반 기법 </a:t>
            </a:r>
            <a:r>
              <a:rPr lang="en-US" altLang="ko-KR" dirty="0" smtClean="0">
                <a:solidFill>
                  <a:srgbClr val="FF0000"/>
                </a:solidFill>
              </a:rPr>
              <a:t>(word2vec)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2.4.5 PTB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평가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9" y="914400"/>
            <a:ext cx="5010129" cy="58572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20029" y="1680095"/>
            <a:ext cx="660989" cy="1754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48629" y="4287598"/>
            <a:ext cx="2758413" cy="1439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599" y="914400"/>
            <a:ext cx="5125165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2.4.5 PTB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평가</a:t>
            </a:r>
            <a:endParaRPr lang="ko-KR" altLang="en-US" dirty="0"/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0165"/>
          <a:stretch/>
        </p:blipFill>
        <p:spPr>
          <a:xfrm>
            <a:off x="1330927" y="873808"/>
            <a:ext cx="5050623" cy="59172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097" y="873808"/>
            <a:ext cx="3069366" cy="59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2.4.5 PTB </a:t>
            </a:r>
            <a:r>
              <a:rPr lang="ko-KR" altLang="en-US" dirty="0" err="1" smtClean="0">
                <a:solidFill>
                  <a:srgbClr val="FFC000"/>
                </a:solidFill>
              </a:rPr>
              <a:t>데이터셋</a:t>
            </a:r>
            <a:r>
              <a:rPr lang="ko-KR" altLang="en-US" dirty="0" smtClean="0">
                <a:solidFill>
                  <a:srgbClr val="FFC000"/>
                </a:solidFill>
              </a:rPr>
              <a:t> 평가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46" y="873808"/>
            <a:ext cx="3069366" cy="5917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58" y="873808"/>
            <a:ext cx="5664539" cy="59172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25858" y="1458714"/>
            <a:ext cx="2216239" cy="1775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42846" y="1409699"/>
            <a:ext cx="2216239" cy="2265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32183" y="4529667"/>
            <a:ext cx="1964217" cy="196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9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컴퓨터에게 </a:t>
            </a:r>
            <a:r>
              <a:rPr lang="en-US" altLang="ko-KR" dirty="0" smtClean="0">
                <a:solidFill>
                  <a:srgbClr val="0070C0"/>
                </a:solidFill>
              </a:rPr>
              <a:t>‘</a:t>
            </a:r>
            <a:r>
              <a:rPr lang="ko-KR" altLang="en-US" b="1" dirty="0" smtClean="0">
                <a:solidFill>
                  <a:srgbClr val="0070C0"/>
                </a:solidFill>
              </a:rPr>
              <a:t>단어의 의미</a:t>
            </a:r>
            <a:r>
              <a:rPr lang="en-US" altLang="ko-KR" dirty="0" smtClean="0">
                <a:solidFill>
                  <a:srgbClr val="0070C0"/>
                </a:solidFill>
              </a:rPr>
              <a:t>’</a:t>
            </a:r>
            <a:r>
              <a:rPr lang="ko-KR" altLang="en-US" dirty="0" smtClean="0">
                <a:solidFill>
                  <a:srgbClr val="0070C0"/>
                </a:solidFill>
              </a:rPr>
              <a:t>를 이해시키기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시소러스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수작업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코스트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표현력 한계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말뭉치를 이용해 단어를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벡터화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통계 기반 기법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의미 자동 추출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벡터 표현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1) </a:t>
            </a:r>
            <a:r>
              <a:rPr lang="ko-KR" altLang="en-US" dirty="0" smtClean="0">
                <a:solidFill>
                  <a:srgbClr val="0070C0"/>
                </a:solidFill>
              </a:rPr>
              <a:t>등장 횟수를 세서 </a:t>
            </a:r>
            <a:r>
              <a:rPr lang="ko-KR" altLang="en-US" dirty="0" err="1" smtClean="0">
                <a:solidFill>
                  <a:srgbClr val="0070C0"/>
                </a:solidFill>
              </a:rPr>
              <a:t>동시발생</a:t>
            </a:r>
            <a:r>
              <a:rPr lang="ko-KR" altLang="en-US" dirty="0" smtClean="0">
                <a:solidFill>
                  <a:srgbClr val="0070C0"/>
                </a:solidFill>
              </a:rPr>
              <a:t> 행렬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2) </a:t>
            </a:r>
            <a:r>
              <a:rPr lang="en-US" altLang="ko-KR" dirty="0" smtClean="0">
                <a:solidFill>
                  <a:srgbClr val="0070C0"/>
                </a:solidFill>
              </a:rPr>
              <a:t>PPMI </a:t>
            </a:r>
            <a:r>
              <a:rPr lang="ko-KR" altLang="en-US" dirty="0" smtClean="0">
                <a:solidFill>
                  <a:srgbClr val="0070C0"/>
                </a:solidFill>
              </a:rPr>
              <a:t>행렬로 변환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3) </a:t>
            </a:r>
            <a:r>
              <a:rPr lang="ko-KR" altLang="en-US" dirty="0" smtClean="0">
                <a:solidFill>
                  <a:srgbClr val="0070C0"/>
                </a:solidFill>
              </a:rPr>
              <a:t>안전성 위해 </a:t>
            </a:r>
            <a:r>
              <a:rPr lang="en-US" altLang="ko-KR" dirty="0" smtClean="0">
                <a:solidFill>
                  <a:srgbClr val="0070C0"/>
                </a:solidFill>
              </a:rPr>
              <a:t>SVD </a:t>
            </a:r>
            <a:r>
              <a:rPr lang="ko-KR" altLang="en-US" dirty="0" smtClean="0">
                <a:solidFill>
                  <a:srgbClr val="0070C0"/>
                </a:solidFill>
              </a:rPr>
              <a:t>차원 감소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희소 벡터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밀집 벡터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4) </a:t>
            </a:r>
            <a:r>
              <a:rPr lang="ko-KR" altLang="en-US" dirty="0" smtClean="0">
                <a:solidFill>
                  <a:srgbClr val="0070C0"/>
                </a:solidFill>
              </a:rPr>
              <a:t>단어 벡터 </a:t>
            </a:r>
            <a:r>
              <a:rPr lang="en-US" altLang="ko-KR" dirty="0" smtClean="0">
                <a:solidFill>
                  <a:srgbClr val="0070C0"/>
                </a:solidFill>
              </a:rPr>
              <a:t>= </a:t>
            </a:r>
            <a:r>
              <a:rPr lang="ko-KR" altLang="en-US" dirty="0" smtClean="0">
                <a:solidFill>
                  <a:srgbClr val="0070C0"/>
                </a:solidFill>
              </a:rPr>
              <a:t>분산 표현 </a:t>
            </a:r>
            <a:r>
              <a:rPr lang="en-US" altLang="ko-KR" dirty="0" smtClean="0">
                <a:solidFill>
                  <a:srgbClr val="0070C0"/>
                </a:solidFill>
              </a:rPr>
              <a:t>= </a:t>
            </a:r>
            <a:r>
              <a:rPr lang="ko-KR" altLang="en-US" dirty="0" smtClean="0">
                <a:solidFill>
                  <a:srgbClr val="0070C0"/>
                </a:solidFill>
              </a:rPr>
              <a:t>고정 길이의 밀집 벡터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의미가 비슷한 단어들이 벡터 공간에서도 가까이 모여 있음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>
                <a:solidFill>
                  <a:srgbClr val="0070C0"/>
                </a:solidFill>
              </a:rPr>
              <a:t>대규모 말뭉치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분산 표현 품질 더 좋아짐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AutoShape 2" descr="https://blog.kakaocdn.net/dn/8t6hj/btqXY0bi6yH/autM4CJwOaNfhQOyPa3K5k/im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시소러스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20190" y="1239751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유의어 사전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동의어나 유의어가 한 그룹으로 분류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상위와 하위 </a:t>
            </a:r>
            <a:r>
              <a:rPr lang="en-US" altLang="ko-KR" dirty="0" smtClean="0">
                <a:solidFill>
                  <a:srgbClr val="0070C0"/>
                </a:solidFill>
              </a:rPr>
              <a:t>/ </a:t>
            </a:r>
            <a:r>
              <a:rPr lang="ko-KR" altLang="en-US" dirty="0" smtClean="0">
                <a:solidFill>
                  <a:srgbClr val="0070C0"/>
                </a:solidFill>
              </a:rPr>
              <a:t>전체와 부분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단어 네트워크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컴퓨터에게 단어 사이의 관계 가르침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검색 엔진</a:t>
            </a:r>
            <a:endParaRPr lang="ko-KR" altLang="en-US" dirty="0"/>
          </a:p>
        </p:txBody>
      </p:sp>
      <p:pic>
        <p:nvPicPr>
          <p:cNvPr id="1026" name="Picture 2" descr="https://github.com/SUNGBEOMCHOI/SungBeomChoi.github.io/blob/master/assets/img/posts/2021-11-21-ch2_NLP/fig2.JP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0" y="3595725"/>
            <a:ext cx="5537472" cy="28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2.2.1 WordNet / 2.2.2 </a:t>
            </a:r>
            <a:r>
              <a:rPr lang="ko-KR" altLang="en-US" dirty="0" smtClean="0"/>
              <a:t>시소러스의 문제점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가장 유명한 시소러스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시대 변화 대응 어려움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신조어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시소러스 구축 비용 큼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사람이 관계 정의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미묘한 차이 표현 불가 </a:t>
            </a:r>
            <a:r>
              <a:rPr lang="en-US" altLang="ko-KR" dirty="0" smtClean="0">
                <a:solidFill>
                  <a:srgbClr val="0070C0"/>
                </a:solidFill>
              </a:rPr>
              <a:t>: vintage &amp; retro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52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통계 기반 기법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자동으로 단어의 의미 추출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corpus </a:t>
            </a:r>
            <a:r>
              <a:rPr lang="ko-KR" altLang="en-US" dirty="0" smtClean="0">
                <a:solidFill>
                  <a:srgbClr val="0070C0"/>
                </a:solidFill>
              </a:rPr>
              <a:t>이용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/>
              <a:t>연구 등 염두에 두고 수집한 텍스트 데이터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8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말뭉치 </a:t>
            </a:r>
            <a:r>
              <a:rPr lang="ko-KR" altLang="en-US" dirty="0" err="1" smtClean="0"/>
              <a:t>전처리하기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corpus : Wikipedia, Google News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전처리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텍스트 데이터</a:t>
            </a:r>
            <a:r>
              <a:rPr lang="en-US" altLang="ko-KR" dirty="0" smtClean="0">
                <a:solidFill>
                  <a:srgbClr val="0070C0"/>
                </a:solidFill>
              </a:rPr>
              <a:t>(corpus) &gt;&gt; </a:t>
            </a:r>
            <a:r>
              <a:rPr lang="ko-KR" altLang="en-US" dirty="0" smtClean="0">
                <a:solidFill>
                  <a:srgbClr val="0070C0"/>
                </a:solidFill>
              </a:rPr>
              <a:t>단어로 분할 </a:t>
            </a:r>
            <a:r>
              <a:rPr lang="en-US" altLang="ko-KR" dirty="0" smtClean="0">
                <a:solidFill>
                  <a:srgbClr val="0070C0"/>
                </a:solidFill>
              </a:rPr>
              <a:t>&gt;&gt; </a:t>
            </a:r>
            <a:r>
              <a:rPr lang="ko-KR" altLang="en-US" dirty="0" smtClean="0">
                <a:solidFill>
                  <a:srgbClr val="0070C0"/>
                </a:solidFill>
              </a:rPr>
              <a:t>단어 </a:t>
            </a:r>
            <a:r>
              <a:rPr lang="en-US" altLang="ko-KR" dirty="0" smtClean="0">
                <a:solidFill>
                  <a:srgbClr val="0070C0"/>
                </a:solidFill>
              </a:rPr>
              <a:t>ID </a:t>
            </a:r>
            <a:r>
              <a:rPr lang="ko-KR" altLang="en-US" dirty="0" smtClean="0">
                <a:solidFill>
                  <a:srgbClr val="0070C0"/>
                </a:solidFill>
              </a:rPr>
              <a:t>목록 변환</a:t>
            </a:r>
            <a:endParaRPr lang="en-US" altLang="ko-KR" dirty="0"/>
          </a:p>
          <a:p>
            <a:pPr lvl="2"/>
            <a:r>
              <a:rPr lang="ko-KR" altLang="en-US" dirty="0"/>
              <a:t>단어 분할 </a:t>
            </a:r>
            <a:r>
              <a:rPr lang="en-US" altLang="ko-KR" dirty="0"/>
              <a:t>: </a:t>
            </a:r>
            <a:r>
              <a:rPr lang="ko-KR" altLang="en-US" dirty="0" err="1" smtClean="0"/>
              <a:t>정규표현식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불편해서 단어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 ID (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94" y="2966773"/>
            <a:ext cx="4477375" cy="2572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984" y="1741710"/>
            <a:ext cx="5092231" cy="50222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97480" y="5148648"/>
            <a:ext cx="468109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내포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comprehension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표기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400" b="1" dirty="0" smtClean="0">
                <a:solidFill>
                  <a:srgbClr val="FFC000"/>
                </a:solidFill>
              </a:rPr>
              <a:t>: 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리스트나 </a:t>
            </a:r>
            <a:r>
              <a:rPr lang="ko-KR" altLang="en-US" sz="1400" b="1" dirty="0" err="1" smtClean="0">
                <a:solidFill>
                  <a:srgbClr val="FFC000"/>
                </a:solidFill>
              </a:rPr>
              <a:t>딕셔너리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 등 </a:t>
            </a:r>
            <a:r>
              <a:rPr lang="ko-KR" altLang="en-US" sz="1400" b="1" dirty="0" err="1" smtClean="0">
                <a:solidFill>
                  <a:srgbClr val="FFC000"/>
                </a:solidFill>
              </a:rPr>
              <a:t>반복문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 처리 간단하게 쓰기 위함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en-US" altLang="ko-KR" sz="1200" b="1" dirty="0" err="1" smtClean="0">
                <a:solidFill>
                  <a:srgbClr val="FFC000"/>
                </a:solidFill>
              </a:rPr>
              <a:t>xs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 = [1, 2]</a:t>
            </a:r>
          </a:p>
          <a:p>
            <a:r>
              <a:rPr lang="en-US" altLang="ko-KR" sz="1200" b="1" dirty="0" smtClean="0">
                <a:solidFill>
                  <a:srgbClr val="FFC000"/>
                </a:solidFill>
              </a:rPr>
              <a:t>[x**2 for x in </a:t>
            </a:r>
            <a:r>
              <a:rPr lang="en-US" altLang="ko-KR" sz="1200" b="1" dirty="0" err="1" smtClean="0">
                <a:solidFill>
                  <a:srgbClr val="FFC000"/>
                </a:solidFill>
              </a:rPr>
              <a:t>xs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]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843143" y="1770329"/>
            <a:ext cx="208445" cy="3550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60263" y="4934465"/>
            <a:ext cx="2122418" cy="2141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0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말뭉치 </a:t>
            </a:r>
            <a:r>
              <a:rPr lang="ko-KR" altLang="en-US" dirty="0" err="1" smtClean="0"/>
              <a:t>전처리하기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01" y="1125124"/>
            <a:ext cx="5748599" cy="54150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53453" y="3888258"/>
            <a:ext cx="557228" cy="1977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5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단어의 분산 표현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단어를 벡터로 표현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>
                <a:solidFill>
                  <a:srgbClr val="0070C0"/>
                </a:solidFill>
              </a:rPr>
              <a:t>단</a:t>
            </a:r>
            <a:r>
              <a:rPr lang="ko-KR" altLang="en-US" dirty="0" smtClean="0">
                <a:solidFill>
                  <a:srgbClr val="0070C0"/>
                </a:solidFill>
              </a:rPr>
              <a:t>어의 의미를 파악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고정 길이의 </a:t>
            </a:r>
            <a:r>
              <a:rPr lang="ko-KR" altLang="en-US" dirty="0" err="1" smtClean="0">
                <a:solidFill>
                  <a:srgbClr val="0070C0"/>
                </a:solidFill>
              </a:rPr>
              <a:t>밀집벡터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: 0</a:t>
            </a:r>
            <a:r>
              <a:rPr lang="ko-KR" altLang="en-US" dirty="0" smtClean="0">
                <a:solidFill>
                  <a:srgbClr val="0070C0"/>
                </a:solidFill>
              </a:rPr>
              <a:t>이 아닌 실수인 벡터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12610</TotalTime>
  <Words>1043</Words>
  <Application>Microsoft Office PowerPoint</Application>
  <PresentationFormat>와이드스크린</PresentationFormat>
  <Paragraphs>172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Cambria Math</vt:lpstr>
      <vt:lpstr>Office 테마</vt:lpstr>
      <vt:lpstr>밑바닥부터 시작하는 딥러닝2 -사이토 고키-  황의지</vt:lpstr>
      <vt:lpstr>CHAPTER 2. 자연어와 단어의 분산 표현</vt:lpstr>
      <vt:lpstr>2.1.1 단어의 의미</vt:lpstr>
      <vt:lpstr>2.2 시소러스</vt:lpstr>
      <vt:lpstr>2.2.1 WordNet / 2.2.2 시소러스의 문제점</vt:lpstr>
      <vt:lpstr>2.3 통계 기반 기법</vt:lpstr>
      <vt:lpstr>2.3.1 파이썬으로 말뭉치 전처리하기</vt:lpstr>
      <vt:lpstr>2.3.1 파이썬으로 말뭉치 전처리하기</vt:lpstr>
      <vt:lpstr>2.3.2 단어의 분산 표현</vt:lpstr>
      <vt:lpstr>2.3.3 분포가설</vt:lpstr>
      <vt:lpstr>2.3.4 동시발생 행렬</vt:lpstr>
      <vt:lpstr>2.3.4 동시발생 행렬</vt:lpstr>
      <vt:lpstr>2.3.4 동시발생 행렬</vt:lpstr>
      <vt:lpstr>2.3.5 벡터 간 유사도</vt:lpstr>
      <vt:lpstr>2.3.5 벡터 간 유사도</vt:lpstr>
      <vt:lpstr>2.3.6 유사 단어의 랭킹 표시</vt:lpstr>
      <vt:lpstr>2.3.6 유사 단어의 랭킹 표시</vt:lpstr>
      <vt:lpstr>2.4 통계 기반 기법 개선하기</vt:lpstr>
      <vt:lpstr>2.4.1 상호정보량</vt:lpstr>
      <vt:lpstr>2.4.1 상호정보량</vt:lpstr>
      <vt:lpstr>2.4.1 상호정보량</vt:lpstr>
      <vt:lpstr>2.4.2 차원 감소</vt:lpstr>
      <vt:lpstr>2.4.2 차원 감소</vt:lpstr>
      <vt:lpstr>2.4.2 차원 감소</vt:lpstr>
      <vt:lpstr>2.4.2 차원 감소</vt:lpstr>
      <vt:lpstr>2.4.3 SVD에 의한 차원 감소</vt:lpstr>
      <vt:lpstr>PowerPoint 프레젠테이션</vt:lpstr>
      <vt:lpstr>2.4.4 PTB 데이터셋</vt:lpstr>
      <vt:lpstr>2.4.5 PTB 데이터셋 평가</vt:lpstr>
      <vt:lpstr>2.4.5 PTB 데이터셋 평가</vt:lpstr>
      <vt:lpstr>2.4.5 PTB 데이터셋 평가</vt:lpstr>
      <vt:lpstr>2.4.5 PTB 데이터셋 평가</vt:lpstr>
      <vt:lpstr>2.5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Uiji</cp:lastModifiedBy>
  <cp:revision>882</cp:revision>
  <dcterms:created xsi:type="dcterms:W3CDTF">2024-01-23T12:02:33Z</dcterms:created>
  <dcterms:modified xsi:type="dcterms:W3CDTF">2024-03-20T14:36:03Z</dcterms:modified>
</cp:coreProperties>
</file>