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57" r:id="rId3"/>
    <p:sldId id="470" r:id="rId4"/>
    <p:sldId id="471" r:id="rId5"/>
    <p:sldId id="476" r:id="rId6"/>
    <p:sldId id="498" r:id="rId7"/>
    <p:sldId id="517" r:id="rId8"/>
    <p:sldId id="519" r:id="rId9"/>
    <p:sldId id="518" r:id="rId10"/>
    <p:sldId id="477" r:id="rId11"/>
    <p:sldId id="520" r:id="rId12"/>
    <p:sldId id="478" r:id="rId13"/>
    <p:sldId id="521" r:id="rId14"/>
    <p:sldId id="522" r:id="rId15"/>
    <p:sldId id="523" r:id="rId16"/>
    <p:sldId id="524" r:id="rId17"/>
    <p:sldId id="479" r:id="rId18"/>
    <p:sldId id="525" r:id="rId19"/>
    <p:sldId id="500" r:id="rId20"/>
    <p:sldId id="480" r:id="rId21"/>
    <p:sldId id="501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5" r:id="rId31"/>
    <p:sldId id="534" r:id="rId32"/>
    <p:sldId id="502" r:id="rId33"/>
    <p:sldId id="504" r:id="rId34"/>
    <p:sldId id="485" r:id="rId35"/>
    <p:sldId id="536" r:id="rId36"/>
    <p:sldId id="48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415" autoAdjust="0"/>
  </p:normalViewPr>
  <p:slideViewPr>
    <p:cSldViewPr snapToGrid="0">
      <p:cViewPr varScale="1">
        <p:scale>
          <a:sx n="69" d="100"/>
          <a:sy n="69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1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1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8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3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78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4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07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76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합성곱계층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완전연결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88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9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14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index </a:t>
            </a:r>
            <a:r>
              <a:rPr lang="ko-KR" altLang="en-US" b="1" dirty="0" smtClean="0"/>
              <a:t>해당하는 원소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3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51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메모리 관점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버스 대역폭이 병목이 </a:t>
            </a:r>
            <a:r>
              <a:rPr lang="ko-KR" altLang="en-US" b="1" dirty="0" err="1" smtClean="0"/>
              <a:t>될수도있어서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속도 빠름 </a:t>
            </a:r>
            <a:r>
              <a:rPr lang="en-US" altLang="ko-KR" b="1" dirty="0" smtClean="0"/>
              <a:t>float32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59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07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12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9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np.dot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인수가 모두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차원배열이면 벡터의 내적</a:t>
            </a:r>
            <a:r>
              <a:rPr lang="en-US" altLang="ko-KR" b="1" baseline="0" dirty="0" smtClean="0"/>
              <a:t>, 2</a:t>
            </a:r>
            <a:r>
              <a:rPr lang="ko-KR" altLang="en-US" b="1" baseline="0" dirty="0" smtClean="0"/>
              <a:t>차원배열이면 행렬 곱</a:t>
            </a:r>
            <a:r>
              <a:rPr lang="en-US" altLang="ko-KR" b="1" baseline="0" dirty="0" smtClean="0"/>
              <a:t>!!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80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14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l2 ridge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02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8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94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0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5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9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8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>2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3" name="Picture 2" descr="밑바닥부터 시작하는 딥러닝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3" y="648347"/>
            <a:ext cx="4328549" cy="55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단순한 </a:t>
            </a:r>
            <a:r>
              <a:rPr lang="en-US" altLang="ko-KR" dirty="0" smtClean="0"/>
              <a:t>word2vec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word2vec </a:t>
            </a:r>
            <a:r>
              <a:rPr lang="ko-KR" altLang="en-US" b="1" dirty="0" smtClean="0">
                <a:solidFill>
                  <a:srgbClr val="0070C0"/>
                </a:solidFill>
              </a:rPr>
              <a:t>신경망 모델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ko-KR" altLang="en-US" dirty="0" smtClean="0">
                <a:solidFill>
                  <a:srgbClr val="0070C0"/>
                </a:solidFill>
              </a:rPr>
              <a:t>추론 기반 기법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CBOW : </a:t>
            </a:r>
            <a:r>
              <a:rPr lang="en-US" altLang="ko-KR" b="1" dirty="0" smtClean="0">
                <a:solidFill>
                  <a:srgbClr val="0070C0"/>
                </a:solidFill>
              </a:rPr>
              <a:t>continuous bag-of-words </a:t>
            </a:r>
            <a:r>
              <a:rPr lang="ko-KR" altLang="en-US" b="1" dirty="0" smtClean="0">
                <a:solidFill>
                  <a:srgbClr val="0070C0"/>
                </a:solidFill>
              </a:rPr>
              <a:t>신경망 모델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20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3.2.1 CBOW </a:t>
            </a:r>
            <a:r>
              <a:rPr lang="ko-KR" altLang="en-US" dirty="0" smtClean="0"/>
              <a:t>모델의 추론 처리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context</a:t>
            </a:r>
            <a:r>
              <a:rPr lang="ko-KR" altLang="en-US" dirty="0" smtClean="0"/>
              <a:t>로부터 </a:t>
            </a:r>
            <a:r>
              <a:rPr lang="en-US" altLang="ko-KR" dirty="0" smtClean="0">
                <a:solidFill>
                  <a:srgbClr val="0070C0"/>
                </a:solidFill>
              </a:rPr>
              <a:t>target/center word</a:t>
            </a:r>
            <a:r>
              <a:rPr lang="ko-KR" altLang="en-US" dirty="0" smtClean="0"/>
              <a:t>을 추측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분산 표현 얻어냄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en-US" altLang="ko-KR" b="1" dirty="0" smtClean="0">
                <a:solidFill>
                  <a:srgbClr val="0070C0"/>
                </a:solidFill>
              </a:rPr>
              <a:t> 2</a:t>
            </a:r>
            <a:r>
              <a:rPr lang="ko-KR" altLang="en-US" b="1" dirty="0" smtClean="0">
                <a:solidFill>
                  <a:srgbClr val="0070C0"/>
                </a:solidFill>
              </a:rPr>
              <a:t>층 신경망 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 smtClean="0"/>
              <a:t>입력층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맥락 포함 단어 </a:t>
            </a:r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입력층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완전연결계층 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가중치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>
                <a:solidFill>
                  <a:srgbClr val="FF0000"/>
                </a:solidFill>
              </a:rPr>
              <a:t>분산 표현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b="1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0070C0"/>
                </a:solidFill>
              </a:rPr>
              <a:t>입력층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r>
              <a:rPr lang="ko-KR" altLang="en-US" dirty="0" smtClean="0">
                <a:solidFill>
                  <a:srgbClr val="0070C0"/>
                </a:solidFill>
              </a:rPr>
              <a:t>개 </a:t>
            </a:r>
            <a:r>
              <a:rPr lang="ko-KR" altLang="en-US" dirty="0" smtClean="0">
                <a:solidFill>
                  <a:srgbClr val="FF0000"/>
                </a:solidFill>
              </a:rPr>
              <a:t>평균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은닉층</a:t>
            </a:r>
            <a:r>
              <a:rPr lang="ko-KR" altLang="en-US" dirty="0" smtClean="0">
                <a:solidFill>
                  <a:srgbClr val="FF0000"/>
                </a:solidFill>
              </a:rPr>
              <a:t> 뉴런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완전연결계층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 smtClean="0"/>
              <a:t>출력층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각 단어의 점수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dirty="0" smtClean="0">
                <a:solidFill>
                  <a:srgbClr val="0070C0"/>
                </a:solidFill>
              </a:rPr>
              <a:t> 이전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velog.velcdn.com/post-images%2Fdscwinterstudy%2Fe66d0ee0-4518-11ea-8569-2f8cc89d4c6c%2Ffig-3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5" y="832605"/>
            <a:ext cx="5792077" cy="589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3.2.1 CBOW </a:t>
            </a:r>
            <a:r>
              <a:rPr lang="ko-KR" altLang="en-US" dirty="0" smtClean="0"/>
              <a:t>모델의 추론 처리</a:t>
            </a:r>
            <a:endParaRPr lang="ko-KR" altLang="en-US" dirty="0"/>
          </a:p>
        </p:txBody>
      </p:sp>
      <p:pic>
        <p:nvPicPr>
          <p:cNvPr id="7174" name="Picture 6" descr="https://velog.velcdn.com/post-images%2Fdscwinterstudy%2F654b15e0-4519-11ea-a244-8f351b0c9082%2Ffig-3-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22" y="1612185"/>
            <a:ext cx="4376004" cy="433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3.2.1 CBOW </a:t>
            </a:r>
            <a:r>
              <a:rPr lang="ko-KR" altLang="en-US" dirty="0" smtClean="0"/>
              <a:t>모델의 추론 처리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900" y="959285"/>
                <a:ext cx="10515600" cy="435133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rgbClr val="0070C0"/>
                    </a:solidFill>
                  </a:rPr>
                  <a:t> 가중치의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row =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해당 단어 분산 표현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 smtClean="0">
                    <a:solidFill>
                      <a:srgbClr val="0070C0"/>
                    </a:solidFill>
                  </a:rPr>
                  <a:t>학습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-&gt;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맥락에서 출현하는 단어를 잘 추측하는 방향으로 갱신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 smtClean="0">
                    <a:solidFill>
                      <a:srgbClr val="0070C0"/>
                    </a:solidFill>
                  </a:rPr>
                  <a:t>놀랍게도 단어의 의미도 잘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녹아들어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있음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 err="1" smtClean="0">
                    <a:solidFill>
                      <a:srgbClr val="FF0000"/>
                    </a:solidFill>
                  </a:rPr>
                  <a:t>은닉층의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뉴런 수는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입력층의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뉴런 수보다 적게 해야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!</a:t>
                </a:r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단어 예측에 필요한 정보를 간결하게 담는다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.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밀집벡터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표현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dirty="0" err="1" smtClean="0">
                    <a:solidFill>
                      <a:srgbClr val="FF0000"/>
                    </a:solidFill>
                  </a:rPr>
                  <a:t>은닉층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정보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=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인코딩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인간 이해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x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코드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dirty="0" err="1" smtClean="0">
                    <a:solidFill>
                      <a:srgbClr val="0070C0"/>
                    </a:solidFill>
                  </a:rPr>
                  <a:t>디코딩은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은닉층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정보로부터 원하는 결과 얻는 작업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인간이 이해할 수 있는 표현으로 복원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00" y="959285"/>
                <a:ext cx="10515600" cy="4351338"/>
              </a:xfrm>
              <a:blipFill>
                <a:blip r:embed="rId3"/>
                <a:stretch>
                  <a:fillRect t="-196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https://velog.velcdn.com/post-images%2Fdscwinterstudy%2F654b15e0-4519-11ea-a244-8f351b0c9082%2Ffig-3-1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4"/>
          <a:stretch/>
        </p:blipFill>
        <p:spPr bwMode="auto">
          <a:xfrm>
            <a:off x="8585734" y="3637046"/>
            <a:ext cx="3606265" cy="32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72204" y="3750650"/>
            <a:ext cx="2125725" cy="368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3.2.1 CBOW </a:t>
            </a:r>
            <a:r>
              <a:rPr lang="ko-KR" altLang="en-US" dirty="0" smtClean="0"/>
              <a:t>모델의 추론 처리</a:t>
            </a:r>
            <a:endParaRPr lang="ko-KR" altLang="en-US" dirty="0"/>
          </a:p>
        </p:txBody>
      </p:sp>
      <p:pic>
        <p:nvPicPr>
          <p:cNvPr id="9218" name="Picture 2" descr="https://velog.velcdn.com/post-images%2Fdscwinterstudy%2Fb563b190-4519-11ea-a244-8f351b0c9082%2Ffig-3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70" y="847674"/>
            <a:ext cx="7169460" cy="60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86760" y="847675"/>
            <a:ext cx="640347" cy="2303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673" y="21732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1. </a:t>
            </a:r>
            <a:r>
              <a:rPr lang="en-US" altLang="ko-KR" dirty="0" err="1">
                <a:solidFill>
                  <a:srgbClr val="0070C0"/>
                </a:solidFill>
              </a:rPr>
              <a:t>MatMul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계층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2. </a:t>
            </a:r>
            <a:r>
              <a:rPr lang="ko-KR" altLang="en-US" dirty="0" smtClean="0">
                <a:solidFill>
                  <a:srgbClr val="0070C0"/>
                </a:solidFill>
              </a:rPr>
              <a:t>출력이 더해진다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	       3. </a:t>
            </a:r>
            <a:r>
              <a:rPr lang="ko-KR" altLang="en-US" dirty="0" smtClean="0">
                <a:solidFill>
                  <a:srgbClr val="0070C0"/>
                </a:solidFill>
              </a:rPr>
              <a:t>평균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	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  4. </a:t>
            </a:r>
            <a:r>
              <a:rPr lang="en-US" altLang="ko-KR" dirty="0" err="1" smtClean="0">
                <a:solidFill>
                  <a:srgbClr val="0070C0"/>
                </a:solidFill>
              </a:rPr>
              <a:t>MatMul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계층 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3.2.1 CBOW </a:t>
            </a:r>
            <a:r>
              <a:rPr lang="ko-KR" altLang="en-US" dirty="0" smtClean="0"/>
              <a:t>모델의 추론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58" y="853692"/>
            <a:ext cx="6040284" cy="59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3.2.2 CBOW </a:t>
            </a:r>
            <a:r>
              <a:rPr lang="ko-KR" altLang="en-US" dirty="0" smtClean="0"/>
              <a:t>모델의 학습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dirty="0" smtClean="0">
                <a:solidFill>
                  <a:srgbClr val="0070C0"/>
                </a:solidFill>
              </a:rPr>
              <a:t> 함수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확률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큰 </a:t>
            </a:r>
            <a:r>
              <a:rPr lang="ko-KR" altLang="en-US" b="1" dirty="0" smtClean="0">
                <a:solidFill>
                  <a:srgbClr val="0070C0"/>
                </a:solidFill>
              </a:rPr>
              <a:t>뉴런</a:t>
            </a:r>
            <a:r>
              <a:rPr lang="en-US" altLang="ko-KR" b="1" dirty="0" smtClean="0">
                <a:solidFill>
                  <a:srgbClr val="0070C0"/>
                </a:solidFill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</a:rPr>
              <a:t>노드</a:t>
            </a:r>
            <a:r>
              <a:rPr lang="ko-KR" altLang="en-US" dirty="0" smtClean="0">
                <a:solidFill>
                  <a:srgbClr val="0070C0"/>
                </a:solidFill>
              </a:rPr>
              <a:t>가 정답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1268" name="Picture 4" descr="https://velog.velcdn.com/post-images%2Fdscwinterstudy%2F5c3fa260-4517-11ea-a244-8f351b0c9082%2Ffig-3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8" y="1437975"/>
            <a:ext cx="7307518" cy="52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3.2.2 CBOW </a:t>
            </a:r>
            <a:r>
              <a:rPr lang="ko-KR" altLang="en-US" dirty="0" smtClean="0"/>
              <a:t>모델의 학습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dirty="0" smtClean="0">
                <a:solidFill>
                  <a:srgbClr val="0070C0"/>
                </a:solidFill>
              </a:rPr>
              <a:t> 함수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확률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큰 </a:t>
            </a:r>
            <a:r>
              <a:rPr lang="ko-KR" altLang="en-US" b="1" dirty="0" smtClean="0">
                <a:solidFill>
                  <a:srgbClr val="0070C0"/>
                </a:solidFill>
              </a:rPr>
              <a:t>뉴런</a:t>
            </a:r>
            <a:r>
              <a:rPr lang="en-US" altLang="ko-KR" b="1" dirty="0" smtClean="0">
                <a:solidFill>
                  <a:srgbClr val="0070C0"/>
                </a:solidFill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</a:rPr>
              <a:t>노드</a:t>
            </a:r>
            <a:r>
              <a:rPr lang="ko-KR" altLang="en-US" dirty="0" smtClean="0">
                <a:solidFill>
                  <a:srgbClr val="0070C0"/>
                </a:solidFill>
              </a:rPr>
              <a:t>가 정답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맥락이 주어졌을 때 중앙에 어떤 단어가 출현하는지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가중치 </a:t>
            </a:r>
            <a:r>
              <a:rPr lang="en-US" altLang="ko-KR" b="1" dirty="0" smtClean="0">
                <a:solidFill>
                  <a:srgbClr val="FF0000"/>
                </a:solidFill>
              </a:rPr>
              <a:t>W</a:t>
            </a:r>
            <a:r>
              <a:rPr lang="en-US" altLang="ko-KR" dirty="0" smtClean="0">
                <a:solidFill>
                  <a:srgbClr val="FF0000"/>
                </a:solidFill>
              </a:rPr>
              <a:t>, ‘</a:t>
            </a:r>
            <a:r>
              <a:rPr lang="ko-KR" altLang="en-US" dirty="0" smtClean="0">
                <a:solidFill>
                  <a:srgbClr val="FF0000"/>
                </a:solidFill>
              </a:rPr>
              <a:t>단어의 출현 패턴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rgbClr val="FF0000"/>
                </a:solidFill>
              </a:rPr>
              <a:t>을 파악한 </a:t>
            </a:r>
            <a:r>
              <a:rPr lang="ko-KR" altLang="en-US" b="1" dirty="0" smtClean="0">
                <a:solidFill>
                  <a:srgbClr val="FF0000"/>
                </a:solidFill>
              </a:rPr>
              <a:t>벡터</a:t>
            </a:r>
            <a:r>
              <a:rPr lang="ko-KR" altLang="en-US" dirty="0" smtClean="0">
                <a:solidFill>
                  <a:srgbClr val="FF0000"/>
                </a:solidFill>
              </a:rPr>
              <a:t>가 학습된다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단어 출현 패턴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학습은 사용한 </a:t>
            </a:r>
            <a:r>
              <a:rPr lang="ko-KR" altLang="en-US" b="1" dirty="0" smtClean="0">
                <a:solidFill>
                  <a:srgbClr val="0070C0"/>
                </a:solidFill>
              </a:rPr>
              <a:t>말뭉치</a:t>
            </a:r>
            <a:r>
              <a:rPr lang="ko-KR" altLang="en-US" dirty="0" smtClean="0">
                <a:solidFill>
                  <a:srgbClr val="0070C0"/>
                </a:solidFill>
              </a:rPr>
              <a:t>로부터 배운다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즉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스포츠 기사만 사용하는 경우와 음악 관련 기사만 사용하는 경우 얻게 되는 분산 표현이 크게 다를 것이다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다중 클래스 분류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&amp; </a:t>
            </a:r>
            <a:r>
              <a:rPr lang="ko-KR" altLang="en-US" dirty="0" smtClean="0">
                <a:solidFill>
                  <a:srgbClr val="FF0000"/>
                </a:solidFill>
              </a:rPr>
              <a:t>크로스 엔트로피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3.2.2 CBOW </a:t>
            </a:r>
            <a:r>
              <a:rPr lang="ko-KR" altLang="en-US" dirty="0" smtClean="0"/>
              <a:t>모델의 학습</a:t>
            </a:r>
            <a:endParaRPr lang="ko-KR" altLang="en-US" dirty="0"/>
          </a:p>
        </p:txBody>
      </p:sp>
      <p:pic>
        <p:nvPicPr>
          <p:cNvPr id="13314" name="Picture 2" descr="https://velog.velcdn.com/post-images%2Fdscwinterstudy%2Fd954f750-4517-11ea-a244-8f351b0c9082%2Ffig-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" y="1871907"/>
            <a:ext cx="6167012" cy="38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velog.velcdn.com/post-images%2Fdscwinterstudy%2F5ec175d0-4518-11ea-b5cd-e32424bee335%2Ffig-3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03" y="1871908"/>
            <a:ext cx="5726685" cy="40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14095" y="1871907"/>
            <a:ext cx="4402050" cy="1844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3.2.3 word2vec</a:t>
            </a:r>
            <a:r>
              <a:rPr lang="ko-KR" altLang="en-US" dirty="0" smtClean="0"/>
              <a:t>의 가중치와 분산 표현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900" y="959285"/>
                <a:ext cx="12343414" cy="435133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row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각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단어 분산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표현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col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각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단어 분산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표현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=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단어의 의미가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인코딩된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벡터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skip-gram,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입력 측 가중치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70C0"/>
                    </a:solidFill>
                  </a:rPr>
                  <a:t>Glove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더하기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00" y="959285"/>
                <a:ext cx="12343414" cy="4351338"/>
              </a:xfrm>
              <a:blipFill>
                <a:blip r:embed="rId3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https://velog.velcdn.com/post-images%2Fdscwinterstudy%2Ff0d1a690-4516-11ea-a823-47b6cd6ac4a6%2Ffig-3-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2" y="2690084"/>
            <a:ext cx="7095792" cy="416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 3. word2vec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b="1" dirty="0" smtClean="0">
                <a:solidFill>
                  <a:srgbClr val="FF0000"/>
                </a:solidFill>
              </a:rPr>
              <a:t>분산 표현 </a:t>
            </a:r>
            <a:r>
              <a:rPr lang="en-US" altLang="ko-KR" sz="2800" dirty="0" smtClean="0"/>
              <a:t>: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단어의 의미는 주변 단어에 의해 형성된다</a:t>
            </a:r>
            <a:r>
              <a:rPr lang="en-US" altLang="ko-KR" sz="2800" dirty="0" smtClean="0"/>
              <a:t>.“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2400" dirty="0" smtClean="0"/>
              <a:t>통계 기반 기법 </a:t>
            </a:r>
            <a:r>
              <a:rPr lang="en-US" altLang="ko-KR" sz="2400" dirty="0" smtClean="0"/>
              <a:t>&gt;&gt;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추론 기반 기법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2400" dirty="0" smtClean="0">
                <a:solidFill>
                  <a:srgbClr val="FF0000"/>
                </a:solidFill>
              </a:rPr>
              <a:t>단어의 </a:t>
            </a:r>
            <a:r>
              <a:rPr lang="en-US" altLang="ko-KR" sz="2400" dirty="0" smtClean="0">
                <a:solidFill>
                  <a:srgbClr val="FF0000"/>
                </a:solidFill>
              </a:rPr>
              <a:t>‘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동시발생</a:t>
            </a:r>
            <a:r>
              <a:rPr lang="ko-KR" altLang="en-US" sz="2400" dirty="0" smtClean="0">
                <a:solidFill>
                  <a:srgbClr val="FF0000"/>
                </a:solidFill>
              </a:rPr>
              <a:t> 가능성</a:t>
            </a:r>
            <a:r>
              <a:rPr lang="en-US" altLang="ko-KR" sz="2400" dirty="0" smtClean="0">
                <a:solidFill>
                  <a:srgbClr val="FF0000"/>
                </a:solidFill>
              </a:rPr>
              <a:t>’</a:t>
            </a:r>
            <a:r>
              <a:rPr lang="ko-KR" altLang="en-US" sz="2400" dirty="0" smtClean="0">
                <a:solidFill>
                  <a:srgbClr val="FF0000"/>
                </a:solidFill>
              </a:rPr>
              <a:t>을 </a:t>
            </a:r>
            <a:r>
              <a:rPr lang="ko-KR" altLang="en-US" sz="2400" dirty="0">
                <a:solidFill>
                  <a:srgbClr val="FF0000"/>
                </a:solidFill>
              </a:rPr>
              <a:t>얼마나 잘 모델링 하는가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2"/>
            <a:endParaRPr lang="en-US" altLang="ko-KR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학습 데이터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.3.1 </a:t>
            </a:r>
            <a:r>
              <a:rPr lang="ko-KR" altLang="en-US" dirty="0" smtClean="0"/>
              <a:t>맥락과 타깃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신경망에 맥락을 입력했을 때 타깃이 출현할 확률이 높도록 학습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1. </a:t>
            </a:r>
            <a:r>
              <a:rPr lang="ko-KR" altLang="en-US" b="1" dirty="0" smtClean="0">
                <a:solidFill>
                  <a:srgbClr val="0070C0"/>
                </a:solidFill>
              </a:rPr>
              <a:t>전처리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단어 </a:t>
            </a:r>
            <a:r>
              <a:rPr lang="en-US" altLang="ko-KR" b="1" dirty="0" smtClean="0">
                <a:solidFill>
                  <a:srgbClr val="0070C0"/>
                </a:solidFill>
              </a:rPr>
              <a:t>ID</a:t>
            </a:r>
            <a:r>
              <a:rPr lang="ko-KR" altLang="en-US" b="1" dirty="0" smtClean="0">
                <a:solidFill>
                  <a:srgbClr val="0070C0"/>
                </a:solidFill>
              </a:rPr>
              <a:t>로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2415745"/>
            <a:ext cx="669701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맥락과 타깃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전처리 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단어 </a:t>
            </a:r>
            <a:r>
              <a:rPr lang="en-US" altLang="ko-KR" b="1" dirty="0">
                <a:solidFill>
                  <a:srgbClr val="0070C0"/>
                </a:solidFill>
              </a:rPr>
              <a:t>ID</a:t>
            </a:r>
            <a:r>
              <a:rPr lang="ko-KR" altLang="en-US" b="1" dirty="0">
                <a:solidFill>
                  <a:srgbClr val="0070C0"/>
                </a:solidFill>
              </a:rPr>
              <a:t>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2. </a:t>
            </a:r>
            <a:r>
              <a:rPr lang="ko-KR" altLang="en-US" b="1" dirty="0" smtClean="0">
                <a:solidFill>
                  <a:srgbClr val="0070C0"/>
                </a:solidFill>
              </a:rPr>
              <a:t>맥락</a:t>
            </a:r>
            <a:r>
              <a:rPr lang="en-US" altLang="ko-KR" b="1" dirty="0" smtClean="0">
                <a:solidFill>
                  <a:srgbClr val="0070C0"/>
                </a:solidFill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</a:rPr>
              <a:t>타깃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맥락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</a:rPr>
              <a:t>차원 배열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16386" name="Picture 2" descr="https://velog.velcdn.com/post-images%2Fdscwinterstudy%2F68e1ffa0-4516-11ea-b5cd-e32424bee335%2Ffig-3-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008" y="3812"/>
            <a:ext cx="4452600" cy="24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97" y="2376471"/>
            <a:ext cx="9855219" cy="35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8" y="0"/>
            <a:ext cx="8822404" cy="3157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58" y="3157076"/>
            <a:ext cx="7506356" cy="3678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70813"/>
          <a:stretch/>
        </p:blipFill>
        <p:spPr>
          <a:xfrm>
            <a:off x="9527615" y="3157076"/>
            <a:ext cx="1316048" cy="36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err="1" smtClean="0"/>
              <a:t>원핫</a:t>
            </a:r>
            <a:r>
              <a:rPr lang="ko-KR" altLang="en-US" dirty="0" smtClean="0"/>
              <a:t> 표현으로 변환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contexts.shape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차원 </a:t>
            </a:r>
            <a:r>
              <a:rPr lang="en-US" altLang="ko-KR" dirty="0" smtClean="0">
                <a:solidFill>
                  <a:srgbClr val="0070C0"/>
                </a:solidFill>
              </a:rPr>
              <a:t>(6, 2, 7) </a:t>
            </a:r>
            <a:r>
              <a:rPr lang="ko-KR" altLang="en-US" dirty="0" smtClean="0">
                <a:solidFill>
                  <a:srgbClr val="0070C0"/>
                </a:solidFill>
              </a:rPr>
              <a:t>이 된다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1026" name="Picture 2" descr="https://velog.velcdn.com/post-images%2Fdscwinterstudy%2Fda379680-4514-11ea-b5cd-e32424bee335%2Ffig-3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51" y="1665385"/>
            <a:ext cx="8549698" cy="35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3.3.2 </a:t>
            </a:r>
            <a:r>
              <a:rPr lang="ko-KR" altLang="en-US" dirty="0" err="1" smtClean="0">
                <a:solidFill>
                  <a:srgbClr val="FFC000"/>
                </a:solidFill>
              </a:rPr>
              <a:t>원핫</a:t>
            </a:r>
            <a:r>
              <a:rPr lang="ko-KR" altLang="en-US" dirty="0" smtClean="0">
                <a:solidFill>
                  <a:srgbClr val="FFC000"/>
                </a:solidFill>
              </a:rPr>
              <a:t> 표현으로 변환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08"/>
            <a:ext cx="6601136" cy="3846800"/>
          </a:xfrm>
          <a:prstGeom prst="rect">
            <a:avLst/>
          </a:prstGeom>
        </p:spPr>
      </p:pic>
      <p:pic>
        <p:nvPicPr>
          <p:cNvPr id="8" name="Picture 2" descr="https://velog.velcdn.com/post-images%2Fdscwinterstudy%2Fda379680-4514-11ea-b5cd-e32424bee335%2Ffig-3-1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t="11948" r="4447" b="4994"/>
          <a:stretch/>
        </p:blipFill>
        <p:spPr bwMode="auto">
          <a:xfrm>
            <a:off x="6452170" y="152442"/>
            <a:ext cx="5560291" cy="30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36" y="3209736"/>
            <a:ext cx="3829584" cy="24863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11810" y="5317540"/>
            <a:ext cx="4151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 sz="1400" b="1" dirty="0">
                <a:solidFill>
                  <a:srgbClr val="FFC000"/>
                </a:solidFill>
              </a:rPr>
              <a:t>인덱스가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context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>
                <a:solidFill>
                  <a:srgbClr val="FFC000"/>
                </a:solidFill>
              </a:rPr>
              <a:t>ID</a:t>
            </a:r>
            <a:r>
              <a:rPr lang="ko-KR" altLang="en-US" sz="1400" b="1" dirty="0">
                <a:solidFill>
                  <a:srgbClr val="FFC000"/>
                </a:solidFill>
              </a:rPr>
              <a:t>와 같은 원소를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1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err="1" smtClean="0"/>
              <a:t>원핫</a:t>
            </a:r>
            <a:r>
              <a:rPr lang="ko-KR" altLang="en-US" dirty="0" smtClean="0"/>
              <a:t> 표현으로 변환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contexts.shape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차원 </a:t>
            </a:r>
            <a:r>
              <a:rPr lang="en-US" altLang="ko-KR" dirty="0" smtClean="0">
                <a:solidFill>
                  <a:srgbClr val="0070C0"/>
                </a:solidFill>
              </a:rPr>
              <a:t>(6, 2, 7) </a:t>
            </a:r>
            <a:r>
              <a:rPr lang="ko-KR" altLang="en-US" dirty="0" smtClean="0">
                <a:solidFill>
                  <a:srgbClr val="0070C0"/>
                </a:solidFill>
              </a:rPr>
              <a:t>이 된다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" y="1394753"/>
            <a:ext cx="7544853" cy="5306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941" y="1394753"/>
            <a:ext cx="45440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3.4 CBOW </a:t>
            </a:r>
            <a:r>
              <a:rPr lang="ko-KR" altLang="en-US" dirty="0" smtClean="0"/>
              <a:t>모델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79" y="112381"/>
            <a:ext cx="5139494" cy="6633239"/>
          </a:xfrm>
          <a:prstGeom prst="rect">
            <a:avLst/>
          </a:prstGeom>
        </p:spPr>
      </p:pic>
      <p:pic>
        <p:nvPicPr>
          <p:cNvPr id="2050" name="Picture 2" descr="https://velog.velcdn.com/post-images%2Fdscwinterstudy%2Ff99d6b40-4513-11ea-97db-97251a968a7b%2Ffig-3-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" y="1219835"/>
            <a:ext cx="6075201" cy="44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382" y="5817698"/>
            <a:ext cx="3401839" cy="9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3.4 CBOW </a:t>
            </a:r>
            <a:r>
              <a:rPr lang="ko-KR" altLang="en-US" dirty="0" smtClean="0"/>
              <a:t>모델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47" y="589667"/>
            <a:ext cx="6041135" cy="5678667"/>
          </a:xfrm>
          <a:prstGeom prst="rect">
            <a:avLst/>
          </a:prstGeom>
        </p:spPr>
      </p:pic>
      <p:pic>
        <p:nvPicPr>
          <p:cNvPr id="5122" name="Picture 2" descr="https://velog.velcdn.com/post-images%2Fdscwinterstudy%2F66933f90-4514-11ea-a823-47b6cd6ac4a6%2Ffig-3-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" y="1323958"/>
            <a:ext cx="5912226" cy="42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30765" y="3121891"/>
            <a:ext cx="1283854" cy="1108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3855" y="6029325"/>
            <a:ext cx="1094220" cy="20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7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smtClean="0"/>
              <a:t>학습 코드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014" y="833896"/>
            <a:ext cx="4861973" cy="60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추론 기반 기법과 신경망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6879" y="96061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분포 가설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단어를 벡터로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통계 기반 기법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2. </a:t>
            </a:r>
            <a:r>
              <a:rPr lang="ko-KR" altLang="en-US" b="1" dirty="0" smtClean="0">
                <a:solidFill>
                  <a:srgbClr val="0070C0"/>
                </a:solidFill>
              </a:rPr>
              <a:t>추론 기반 기법 </a:t>
            </a:r>
            <a:r>
              <a:rPr lang="en-US" altLang="ko-KR" b="1" dirty="0" smtClean="0">
                <a:solidFill>
                  <a:srgbClr val="0070C0"/>
                </a:solidFill>
              </a:rPr>
              <a:t>: word2vec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전처리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신경망으로 단어를 처리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smtClean="0"/>
              <a:t>학습 코드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3" y="1055569"/>
            <a:ext cx="4458322" cy="3324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034"/>
          <a:stretch/>
        </p:blipFill>
        <p:spPr>
          <a:xfrm>
            <a:off x="963423" y="4414472"/>
            <a:ext cx="4148244" cy="2438740"/>
          </a:xfrm>
          <a:prstGeom prst="rect">
            <a:avLst/>
          </a:prstGeom>
        </p:spPr>
      </p:pic>
      <p:pic>
        <p:nvPicPr>
          <p:cNvPr id="6146" name="Picture 2" descr="https://velog.velcdn.com/post-images%2Fdscwinterstudy%2F57e93d60-4513-11ea-a2f9-c75beac3afc3%2Ffig-3-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01" y="1473285"/>
            <a:ext cx="4949156" cy="39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111665" y="4414472"/>
            <a:ext cx="3100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smtClean="0"/>
              <a:t>학습 코드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127" y="2283521"/>
            <a:ext cx="6601746" cy="24387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06861" y="2768304"/>
            <a:ext cx="4163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400" b="1" dirty="0" smtClean="0">
                <a:solidFill>
                  <a:srgbClr val="FFC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단어의 의미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＇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를 잘 파악한 벡터 표현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3.5.1 CBOW</a:t>
            </a:r>
            <a:r>
              <a:rPr lang="ko-KR" altLang="en-US" dirty="0"/>
              <a:t> </a:t>
            </a:r>
            <a:r>
              <a:rPr lang="ko-KR" altLang="en-US" dirty="0" smtClean="0"/>
              <a:t>모델과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900" y="959285"/>
                <a:ext cx="12343414" cy="4351338"/>
              </a:xfrm>
            </p:spPr>
            <p:txBody>
              <a:bodyPr/>
              <a:lstStyle/>
              <a:p>
                <a:pPr lvl="1"/>
                <a:r>
                  <a:rPr lang="ko-KR" altLang="en-US" dirty="0" smtClean="0">
                    <a:solidFill>
                      <a:srgbClr val="0070C0"/>
                    </a:solidFill>
                  </a:rPr>
                  <a:t>크로스 엔트로피 오차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= NLL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’ : k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번째 해당하는 사건이 일어날 확률 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’ :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원핫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벡터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00" y="959285"/>
                <a:ext cx="12343414" cy="4351338"/>
              </a:xfrm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s://velog.velcdn.com/post-images%2Fdscwinterstudy%2F1ebcf4a0-450e-11ea-a823-47b6cd6ac4a6%2Ffig-3-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9" y="2450468"/>
            <a:ext cx="106489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velog.velcdn.com/post-images%2Fdscwinterstudy%2F39b9d480-450e-11ea-b00e-cfcf2d532bad%2Fe-3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9" y="3859593"/>
            <a:ext cx="24955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velog.velcdn.com/post-images%2Fdscwinterstudy%2F652e4010-450e-11ea-b00e-cfcf2d532bad%2Fe-3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9" y="4555206"/>
            <a:ext cx="37909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s://velog.velcdn.com/post-images%2Fdscwinterstudy%2F915f1dd0-450e-11ea-a823-47b6cd6ac4a6%2Fe-3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9" y="5269870"/>
            <a:ext cx="45910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06861" y="5628129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말뭉치 전체</a:t>
            </a:r>
            <a:r>
              <a:rPr lang="en-US" altLang="ko-KR" b="1" dirty="0" smtClean="0">
                <a:solidFill>
                  <a:srgbClr val="0070C0"/>
                </a:solidFill>
              </a:rPr>
              <a:t>!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86952" y="5900745"/>
            <a:ext cx="424976" cy="368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3.5.2 skip-gram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출력층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맥락 수 만큼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맥락 단어들 사이에 관련성이 없다고 가정 </a:t>
            </a:r>
            <a:r>
              <a:rPr lang="en-US" altLang="ko-KR" dirty="0" smtClean="0">
                <a:solidFill>
                  <a:srgbClr val="FF0000"/>
                </a:solidFill>
              </a:rPr>
              <a:t>-&gt; ‘</a:t>
            </a:r>
            <a:r>
              <a:rPr lang="ko-KR" altLang="en-US" dirty="0" smtClean="0">
                <a:solidFill>
                  <a:srgbClr val="FF0000"/>
                </a:solidFill>
              </a:rPr>
              <a:t>조건부 독립</a:t>
            </a:r>
            <a:r>
              <a:rPr lang="en-US" altLang="ko-KR" dirty="0" smtClean="0">
                <a:solidFill>
                  <a:srgbClr val="FF0000"/>
                </a:solidFill>
              </a:rPr>
              <a:t>＇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각 맥락에서 구한 손실의 </a:t>
            </a:r>
            <a:r>
              <a:rPr lang="ko-KR" altLang="en-US" dirty="0" smtClean="0">
                <a:solidFill>
                  <a:srgbClr val="0070C0"/>
                </a:solidFill>
              </a:rPr>
              <a:t>총합 </a:t>
            </a:r>
            <a:r>
              <a:rPr lang="en-US" altLang="ko-KR" dirty="0" smtClean="0">
                <a:solidFill>
                  <a:srgbClr val="0070C0"/>
                </a:solidFill>
              </a:rPr>
              <a:t>vs </a:t>
            </a:r>
            <a:r>
              <a:rPr lang="ko-KR" altLang="en-US" dirty="0" smtClean="0">
                <a:solidFill>
                  <a:srgbClr val="0070C0"/>
                </a:solidFill>
              </a:rPr>
              <a:t>타깃 하나의 손실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9458" name="Picture 2" descr="https://velog.velcdn.com/post-images%2Fdscwinterstudy%2Fb345e300-450b-11ea-bc90-a1015e18ffb0%2Ffig-3-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2284848"/>
            <a:ext cx="9356437" cy="19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velog.velcdn.com/post-images%2Fdscwinterstudy%2F60409230-450c-11ea-bc90-a1015e18ffb0%2Fe-3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4294484"/>
            <a:ext cx="6800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s://velog.velcdn.com/post-images%2Fdscwinterstudy%2F7ba42320-450c-11ea-bc90-a1015e18ffb0%2Fe-3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4957330"/>
            <a:ext cx="5791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463637" y="4289133"/>
            <a:ext cx="3694546" cy="6149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20802" y="6068291"/>
            <a:ext cx="4899890" cy="565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464" name="Picture 8" descr="https://velog.velcdn.com/post-images%2Fdscwinterstudy%2Faa7d1670-450c-11ea-a823-47b6cd6ac4a6%2Fe-3-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04" y="5129857"/>
            <a:ext cx="5746996" cy="9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/>
              <a:t>3.5.2 skip-gram </a:t>
            </a:r>
            <a:r>
              <a:rPr lang="ko-KR" altLang="en-US" dirty="0"/>
              <a:t>모델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더 어려운 문제에 도전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분산 표현의 정밀도가 더 높다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여러가지 후보를 고려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말뭉치가 커질수록 </a:t>
            </a:r>
            <a:r>
              <a:rPr lang="ko-KR" altLang="en-US" dirty="0" err="1" smtClean="0">
                <a:solidFill>
                  <a:srgbClr val="0070C0"/>
                </a:solidFill>
              </a:rPr>
              <a:t>저빈도</a:t>
            </a:r>
            <a:r>
              <a:rPr lang="ko-KR" altLang="en-US" dirty="0" smtClean="0">
                <a:solidFill>
                  <a:srgbClr val="0070C0"/>
                </a:solidFill>
              </a:rPr>
              <a:t> 단어나 유추 문제 좋다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속도는 </a:t>
            </a:r>
            <a:r>
              <a:rPr lang="en-US" altLang="ko-KR" dirty="0" smtClean="0">
                <a:solidFill>
                  <a:srgbClr val="0070C0"/>
                </a:solidFill>
              </a:rPr>
              <a:t>CBOW</a:t>
            </a:r>
            <a:r>
              <a:rPr lang="ko-KR" altLang="en-US" dirty="0" smtClean="0">
                <a:solidFill>
                  <a:srgbClr val="0070C0"/>
                </a:solidFill>
              </a:rPr>
              <a:t>가 더 빠르다 </a:t>
            </a:r>
            <a:r>
              <a:rPr lang="en-US" altLang="ko-KR" dirty="0" smtClean="0">
                <a:solidFill>
                  <a:srgbClr val="0070C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손실을 맥락 수만큼 구해서 </a:t>
            </a:r>
            <a:r>
              <a:rPr lang="en-US" altLang="ko-KR" dirty="0" smtClean="0">
                <a:solidFill>
                  <a:srgbClr val="FF0000"/>
                </a:solidFill>
              </a:rPr>
              <a:t>cost </a:t>
            </a:r>
            <a:r>
              <a:rPr lang="ko-KR" altLang="en-US" dirty="0" smtClean="0">
                <a:solidFill>
                  <a:srgbClr val="FF0000"/>
                </a:solidFill>
              </a:rPr>
              <a:t>높다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m_3_5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35886"/>
            <a:ext cx="5949661" cy="39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7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50" y="16755"/>
            <a:ext cx="4677502" cy="6841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124" y="3269673"/>
            <a:ext cx="2487613" cy="35883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50835" y="2364509"/>
            <a:ext cx="2087419" cy="498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0835" y="4839855"/>
            <a:ext cx="2780147" cy="581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50834" y="6262257"/>
            <a:ext cx="1782621" cy="1385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8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3.5.3 </a:t>
            </a:r>
            <a:r>
              <a:rPr lang="ko-KR" altLang="en-US" dirty="0" smtClean="0"/>
              <a:t>통계 기반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추론 기반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899" y="959285"/>
            <a:ext cx="11576227" cy="4351338"/>
          </a:xfrm>
        </p:spPr>
        <p:txBody>
          <a:bodyPr/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통계 기반 기법 </a:t>
            </a:r>
            <a:r>
              <a:rPr lang="en-US" altLang="ko-KR" dirty="0" smtClean="0">
                <a:solidFill>
                  <a:srgbClr val="0070C0"/>
                </a:solidFill>
              </a:rPr>
              <a:t>: 1</a:t>
            </a:r>
            <a:r>
              <a:rPr lang="ko-KR" altLang="en-US" dirty="0" smtClean="0">
                <a:solidFill>
                  <a:srgbClr val="0070C0"/>
                </a:solidFill>
              </a:rPr>
              <a:t>회 학습하여 분산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추론 기반 기법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말뭉치 일부분씩 여러 번 보면서 학습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미니배치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7855" y="2284848"/>
            <a:ext cx="116562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3E3E40"/>
                </a:solidFill>
                <a:latin typeface="Spoqa Han Sans"/>
              </a:rPr>
              <a:t>학습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                    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: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말뭉치 전체를 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1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회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                           </a:t>
            </a:r>
            <a:r>
              <a:rPr lang="en-US" altLang="ko-KR" b="1" dirty="0" smtClean="0">
                <a:solidFill>
                  <a:srgbClr val="0070C0"/>
                </a:solidFill>
                <a:latin typeface="Spoqa Han Sans"/>
              </a:rPr>
              <a:t>vs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말뭉치 </a:t>
            </a:r>
            <a:r>
              <a:rPr lang="ko-KR" altLang="en-US" dirty="0" err="1">
                <a:solidFill>
                  <a:srgbClr val="3E3E40"/>
                </a:solidFill>
                <a:latin typeface="Spoqa Han Sans"/>
              </a:rPr>
              <a:t>미니배치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(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일부분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)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씩 </a:t>
            </a:r>
            <a:r>
              <a:rPr lang="ko-KR" altLang="en-US" dirty="0" err="1">
                <a:solidFill>
                  <a:srgbClr val="3E3E40"/>
                </a:solidFill>
                <a:latin typeface="Spoqa Han Sans"/>
              </a:rPr>
              <a:t>여러번</a:t>
            </a:r>
            <a:endParaRPr lang="ko-KR" altLang="en-US" dirty="0">
              <a:solidFill>
                <a:srgbClr val="3E3E40"/>
              </a:solidFill>
              <a:latin typeface="Spoqa Ha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3E3E40"/>
                </a:solidFill>
                <a:latin typeface="Spoqa Han Sans"/>
              </a:rPr>
              <a:t>새로운 </a:t>
            </a:r>
            <a:r>
              <a:rPr lang="ko-KR" altLang="en-US" b="1" dirty="0" smtClean="0">
                <a:solidFill>
                  <a:srgbClr val="3E3E40"/>
                </a:solidFill>
                <a:latin typeface="Spoqa Han Sans"/>
              </a:rPr>
              <a:t>단어 추가 시</a:t>
            </a:r>
            <a:r>
              <a:rPr lang="en-US" altLang="ko-KR" b="1" dirty="0" smtClean="0">
                <a:solidFill>
                  <a:srgbClr val="3E3E40"/>
                </a:solidFill>
                <a:latin typeface="Spoqa Han Sans"/>
              </a:rPr>
              <a:t> 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: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계산 처음 부터 다시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동시발생행렬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다시 </a:t>
            </a:r>
            <a:r>
              <a:rPr lang="en-US" altLang="ko-KR" b="1" dirty="0">
                <a:solidFill>
                  <a:srgbClr val="0070C0"/>
                </a:solidFill>
                <a:latin typeface="Spoqa Han Sans"/>
              </a:rPr>
              <a:t>vs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기존의 매개변수를 활용해 다시 학습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3E3E40"/>
                </a:solidFill>
                <a:latin typeface="Spoqa Han Sans"/>
              </a:rPr>
              <a:t>분산 표현의 </a:t>
            </a:r>
            <a:r>
              <a:rPr lang="ko-KR" altLang="en-US" b="1" dirty="0">
                <a:solidFill>
                  <a:srgbClr val="3E3E40"/>
                </a:solidFill>
                <a:latin typeface="Spoqa Han Sans"/>
              </a:rPr>
              <a:t>성격 </a:t>
            </a:r>
            <a:r>
              <a:rPr lang="ko-KR" altLang="en-US" b="1" dirty="0" smtClean="0">
                <a:solidFill>
                  <a:srgbClr val="3E3E40"/>
                </a:solidFill>
                <a:latin typeface="Spoqa Han Sans"/>
              </a:rPr>
              <a:t>    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: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주로 단어의 유사성 </a:t>
            </a:r>
            <a:r>
              <a:rPr lang="ko-KR" altLang="en-US" dirty="0" err="1">
                <a:solidFill>
                  <a:srgbClr val="3E3E40"/>
                </a:solidFill>
                <a:latin typeface="Spoqa Han Sans"/>
              </a:rPr>
              <a:t>인코딩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                </a:t>
            </a:r>
            <a:r>
              <a:rPr lang="en-US" altLang="ko-KR" b="1" dirty="0" smtClean="0">
                <a:solidFill>
                  <a:srgbClr val="0070C0"/>
                </a:solidFill>
                <a:latin typeface="Spoqa Han Sans"/>
              </a:rPr>
              <a:t>vs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유사성 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&amp;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복잡한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단어 사이의 패턴까지 </a:t>
            </a:r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학습</a:t>
            </a:r>
            <a:endParaRPr lang="en-US" altLang="ko-KR" dirty="0" smtClean="0">
              <a:solidFill>
                <a:srgbClr val="3E3E40"/>
              </a:solidFill>
              <a:latin typeface="Spoqa Han Sans"/>
            </a:endParaRPr>
          </a:p>
          <a:p>
            <a:pPr lvl="8"/>
            <a:r>
              <a:rPr lang="ko-KR" altLang="en-US" dirty="0" smtClean="0">
                <a:solidFill>
                  <a:srgbClr val="3E3E40"/>
                </a:solidFill>
                <a:latin typeface="Spoqa Han Sans"/>
              </a:rPr>
              <a:t>                                      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- </a:t>
            </a:r>
            <a:r>
              <a:rPr lang="ko-KR" altLang="en-US" sz="1600" dirty="0" smtClean="0">
                <a:solidFill>
                  <a:srgbClr val="3E3E40"/>
                </a:solidFill>
                <a:latin typeface="Spoqa Han Sans"/>
              </a:rPr>
              <a:t>유추 문제 풀기 가능 </a:t>
            </a:r>
            <a:r>
              <a:rPr lang="en-US" altLang="ko-KR" sz="1600" dirty="0" smtClean="0">
                <a:solidFill>
                  <a:srgbClr val="3E3E40"/>
                </a:solidFill>
                <a:latin typeface="Spoqa Han Sans"/>
              </a:rPr>
              <a:t>(</a:t>
            </a:r>
            <a:r>
              <a:rPr lang="en-US" altLang="ko-KR" sz="1600" dirty="0" err="1" smtClean="0">
                <a:solidFill>
                  <a:srgbClr val="3E3E40"/>
                </a:solidFill>
                <a:latin typeface="Spoqa Han Sans"/>
              </a:rPr>
              <a:t>king-man+woman</a:t>
            </a:r>
            <a:r>
              <a:rPr lang="en-US" altLang="ko-KR" sz="1600" dirty="0" smtClean="0">
                <a:solidFill>
                  <a:srgbClr val="3E3E40"/>
                </a:solidFill>
                <a:latin typeface="Spoqa Han Sans"/>
              </a:rPr>
              <a:t>=queen)</a:t>
            </a:r>
            <a:endParaRPr lang="ko-KR" altLang="en-US" sz="1600" dirty="0">
              <a:solidFill>
                <a:srgbClr val="3E3E40"/>
              </a:solidFill>
              <a:latin typeface="Spoqa Ha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3E3E40"/>
                </a:solidFill>
                <a:latin typeface="Spoqa Han Sans"/>
              </a:rPr>
              <a:t>정밀도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 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: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유사성은 비슷함 </a:t>
            </a:r>
            <a:endParaRPr lang="en-US" altLang="ko-KR" dirty="0" smtClean="0">
              <a:solidFill>
                <a:srgbClr val="3E3E40"/>
              </a:solidFill>
              <a:latin typeface="Spoqa Han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E3E40"/>
              </a:solidFill>
              <a:latin typeface="Spoqa Ha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  <a:latin typeface="Spoqa Han Sans"/>
              </a:rPr>
              <a:t>서로 </a:t>
            </a:r>
            <a:r>
              <a:rPr lang="ko-KR" altLang="en-US" dirty="0">
                <a:solidFill>
                  <a:srgbClr val="0070C0"/>
                </a:solidFill>
                <a:latin typeface="Spoqa Han Sans"/>
              </a:rPr>
              <a:t>연결되어 있다</a:t>
            </a:r>
            <a:r>
              <a:rPr lang="en-US" altLang="ko-KR" dirty="0">
                <a:solidFill>
                  <a:srgbClr val="0070C0"/>
                </a:solidFill>
                <a:latin typeface="Spoqa Han Sans"/>
              </a:rPr>
              <a:t>.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예를 들어 </a:t>
            </a:r>
            <a:r>
              <a:rPr lang="en-US" altLang="ko-KR" dirty="0">
                <a:solidFill>
                  <a:srgbClr val="3E3E40"/>
                </a:solidFill>
                <a:latin typeface="Spoqa Han Sans"/>
              </a:rPr>
              <a:t>skip-gram + 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네거티브 샘플링을 이용한 모델은 말뭉치 전체의 </a:t>
            </a:r>
            <a:r>
              <a:rPr lang="ko-KR" altLang="en-US" dirty="0" err="1">
                <a:solidFill>
                  <a:srgbClr val="3E3E40"/>
                </a:solidFill>
                <a:latin typeface="Spoqa Han Sans"/>
              </a:rPr>
              <a:t>동시발생</a:t>
            </a:r>
            <a:r>
              <a:rPr lang="ko-KR" altLang="en-US" dirty="0">
                <a:solidFill>
                  <a:srgbClr val="3E3E40"/>
                </a:solidFill>
                <a:latin typeface="Spoqa Han Sans"/>
              </a:rPr>
              <a:t> 행렬에 특수한 행렬 분해를 적용한 것과 같다고 볼 수 있음</a:t>
            </a:r>
            <a:r>
              <a:rPr lang="en-US" altLang="ko-KR" dirty="0" smtClean="0">
                <a:solidFill>
                  <a:srgbClr val="3E3E40"/>
                </a:solidFill>
                <a:latin typeface="Spoqa Ha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3E3E40"/>
              </a:solidFill>
              <a:latin typeface="Spoqa Ha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word2vec </a:t>
            </a:r>
            <a:r>
              <a:rPr lang="ko-KR" altLang="en-US" dirty="0"/>
              <a:t>이후 </a:t>
            </a:r>
            <a:r>
              <a:rPr lang="ko-KR" altLang="en-US" b="1" dirty="0">
                <a:solidFill>
                  <a:srgbClr val="0070C0"/>
                </a:solidFill>
              </a:rPr>
              <a:t>추론 기반 기법과 통계 기반 기법을 융합한 </a:t>
            </a:r>
            <a:r>
              <a:rPr lang="en-US" altLang="ko-KR" b="1" dirty="0" err="1">
                <a:solidFill>
                  <a:srgbClr val="0070C0"/>
                </a:solidFill>
              </a:rPr>
              <a:t>GloVe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기법</a:t>
            </a:r>
            <a:r>
              <a:rPr lang="ko-KR" altLang="en-US" dirty="0"/>
              <a:t>이 등장했다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GloVe</a:t>
            </a:r>
            <a:r>
              <a:rPr lang="en-US" altLang="ko-KR" dirty="0" smtClean="0"/>
              <a:t> </a:t>
            </a:r>
            <a:r>
              <a:rPr lang="ko-KR" altLang="en-US" dirty="0"/>
              <a:t>의 기본 아이디어는</a:t>
            </a:r>
            <a:r>
              <a:rPr lang="en-US" altLang="ko-KR" dirty="0"/>
              <a:t>, </a:t>
            </a:r>
            <a:r>
              <a:rPr lang="ko-KR" altLang="en-US" dirty="0"/>
              <a:t>말뭉치 전체의 </a:t>
            </a:r>
            <a:r>
              <a:rPr lang="ko-KR" altLang="en-US" dirty="0">
                <a:solidFill>
                  <a:srgbClr val="0070C0"/>
                </a:solidFill>
              </a:rPr>
              <a:t>통계 정보를 손실 함수에 도입해 </a:t>
            </a:r>
            <a:r>
              <a:rPr lang="ko-KR" altLang="en-US" dirty="0" err="1">
                <a:solidFill>
                  <a:srgbClr val="0070C0"/>
                </a:solidFill>
              </a:rPr>
              <a:t>미니매치</a:t>
            </a:r>
            <a:r>
              <a:rPr lang="ko-KR" altLang="en-US" dirty="0">
                <a:solidFill>
                  <a:srgbClr val="0070C0"/>
                </a:solidFill>
              </a:rPr>
              <a:t> 학습</a:t>
            </a:r>
            <a:r>
              <a:rPr lang="ko-KR" altLang="en-US" dirty="0"/>
              <a:t>을 하는 것이다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3E3E40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5543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통계 기반 기법의 문제점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대규모 말뭉치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거대 행렬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SVD </a:t>
            </a:r>
            <a:r>
              <a:rPr lang="ko-KR" altLang="en-US" sz="2400" dirty="0" smtClean="0">
                <a:solidFill>
                  <a:srgbClr val="0070C0"/>
                </a:solidFill>
              </a:rPr>
              <a:t>컴퓨팅 자원</a:t>
            </a:r>
            <a:r>
              <a:rPr lang="en-US" altLang="ko-KR" sz="24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추론 기반 기법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신경망</a:t>
            </a:r>
            <a:r>
              <a:rPr lang="ko-KR" altLang="en-US" sz="2400" dirty="0" smtClean="0">
                <a:solidFill>
                  <a:srgbClr val="0070C0"/>
                </a:solidFill>
              </a:rPr>
              <a:t> 이용하여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미니 배치 </a:t>
            </a:r>
            <a:r>
              <a:rPr lang="ko-KR" altLang="en-US" sz="2400" dirty="0" smtClean="0">
                <a:solidFill>
                  <a:srgbClr val="0070C0"/>
                </a:solidFill>
              </a:rPr>
              <a:t>학습 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가중치 갱신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GPU + </a:t>
            </a:r>
            <a:r>
              <a:rPr lang="ko-KR" altLang="en-US" sz="2000" dirty="0" smtClean="0">
                <a:solidFill>
                  <a:srgbClr val="0070C0"/>
                </a:solidFill>
              </a:rPr>
              <a:t>병렬 계산 </a:t>
            </a:r>
            <a:r>
              <a:rPr lang="en-US" altLang="ko-KR" sz="20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dirty="0" smtClean="0">
                <a:solidFill>
                  <a:srgbClr val="0070C0"/>
                </a:solidFill>
              </a:rPr>
              <a:t>학습 속도 향상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 descr="https://velog.velcdn.com/post-images%2Fdscwinterstudy%2F8d1e66a0-45ad-11ea-b666-8db77a7f4557%2Ffig-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01" y="2812870"/>
            <a:ext cx="9984798" cy="278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추론 기반 기법 개요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추론 문제를 풀고 학습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단어의 출현 패턴을 학습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모델이 맥락 정보를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dirty="0" smtClean="0">
                <a:solidFill>
                  <a:srgbClr val="FF0000"/>
                </a:solidFill>
              </a:rPr>
              <a:t> 출현할 수 있는 단어들의 </a:t>
            </a:r>
            <a:r>
              <a:rPr lang="ko-KR" altLang="en-US" b="1" dirty="0" smtClean="0">
                <a:solidFill>
                  <a:srgbClr val="FF0000"/>
                </a:solidFill>
              </a:rPr>
              <a:t>출현 확률을 출력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b="1" dirty="0" smtClean="0">
                <a:solidFill>
                  <a:srgbClr val="FF0000"/>
                </a:solidFill>
              </a:rPr>
              <a:t>학습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가중치 갱신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단어의 </a:t>
            </a:r>
            <a:r>
              <a:rPr lang="ko-KR" altLang="en-US" b="1" dirty="0" smtClean="0">
                <a:solidFill>
                  <a:srgbClr val="FF0000"/>
                </a:solidFill>
              </a:rPr>
              <a:t>분산 표현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벡터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를 얻는다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단어의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동시발생</a:t>
            </a:r>
            <a:r>
              <a:rPr lang="ko-KR" altLang="en-US" dirty="0" smtClean="0"/>
              <a:t> 가능성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ko-KR" altLang="en-US" dirty="0"/>
              <a:t>얼마나 잘 모델링 하는가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054" name="Picture 6" descr="https://velog.velcdn.com/post-images%2Fdscwinterstudy%2F99a982e0-451e-11ea-bb1b-67735a7563ce%2Ffig-3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08" y="3723420"/>
            <a:ext cx="7437292" cy="26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post-images%2Fdscwinterstudy%2F76e620b0-451e-11ea-b671-810caa33ec3a%2Ffig-3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" y="4084607"/>
            <a:ext cx="4917177" cy="9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신경망에서의 단어 처리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고정 길이 벡터로 변환</a:t>
            </a:r>
            <a:r>
              <a:rPr lang="en-US" altLang="ko-KR" b="1" dirty="0" smtClean="0">
                <a:solidFill>
                  <a:srgbClr val="FF0000"/>
                </a:solidFill>
              </a:rPr>
              <a:t>! </a:t>
            </a:r>
            <a:r>
              <a:rPr lang="en-US" altLang="ko-KR" dirty="0" smtClean="0"/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뉴런 수 고정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신경망으로 처리 가능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원핫</a:t>
            </a:r>
            <a:r>
              <a:rPr lang="ko-KR" altLang="en-US" dirty="0" smtClean="0">
                <a:solidFill>
                  <a:srgbClr val="0070C0"/>
                </a:solidFill>
              </a:rPr>
              <a:t> 벡터로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인덱스가 단어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같은 원소를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</a:p>
          <a:p>
            <a:pPr marL="914400" lvl="2" indent="0">
              <a:buNone/>
            </a:pPr>
            <a:endParaRPr lang="en-US" altLang="ko-KR" dirty="0" smtClean="0"/>
          </a:p>
        </p:txBody>
      </p:sp>
      <p:pic>
        <p:nvPicPr>
          <p:cNvPr id="3074" name="Picture 2" descr="https://velog.velcdn.com/post-images%2Fdscwinterstudy%2Fd049b8a0-451a-11ea-8569-2f8cc89d4c6c%2Ffig-3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4582"/>
            <a:ext cx="6055091" cy="34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velog.velcdn.com/post-images%2Fdscwinterstudy%2F03cde480-451b-11ea-aaaf-2dc74a2c3fcf%2Ffig-3-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64" y="2354582"/>
            <a:ext cx="6467036" cy="32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신경망에서의 단어 처리</a:t>
            </a:r>
            <a:endParaRPr lang="ko-KR" altLang="en-US" dirty="0"/>
          </a:p>
        </p:txBody>
      </p:sp>
      <p:pic>
        <p:nvPicPr>
          <p:cNvPr id="4098" name="Picture 2" descr="https://velog.velcdn.com/post-images%2Fdscwinterstudy%2F36d9ac10-451b-11ea-8569-2f8cc89d4c6c%2Ffig-3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925607"/>
            <a:ext cx="6747309" cy="34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48" y="2559643"/>
            <a:ext cx="535379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신경망에서의 단어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46" y="2104689"/>
            <a:ext cx="5601482" cy="3296110"/>
          </a:xfrm>
          <a:prstGeom prst="rect">
            <a:avLst/>
          </a:prstGeom>
        </p:spPr>
      </p:pic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>
            <a:normAutofit/>
          </a:bodyPr>
          <a:lstStyle/>
          <a:p>
            <a:pPr lvl="2"/>
            <a:r>
              <a:rPr lang="ko-KR" altLang="en-US" sz="2400" dirty="0" err="1" smtClean="0"/>
              <a:t>행렬곱</a:t>
            </a:r>
            <a:r>
              <a:rPr lang="en-US" altLang="ko-KR" sz="2400" dirty="0" smtClean="0"/>
              <a:t>, “1” </a:t>
            </a:r>
            <a:r>
              <a:rPr lang="de-DE" altLang="ko-KR" sz="2400" dirty="0" smtClean="0"/>
              <a:t>or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“0” 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결국 가중치의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행벡터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하나</a:t>
            </a:r>
            <a:r>
              <a:rPr lang="ko-KR" altLang="en-US" sz="2400" dirty="0" smtClean="0">
                <a:solidFill>
                  <a:srgbClr val="0070C0"/>
                </a:solidFill>
              </a:rPr>
              <a:t>를 </a:t>
            </a:r>
            <a:r>
              <a:rPr lang="en-US" altLang="ko-KR" sz="2400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dirty="0" smtClean="0">
                <a:solidFill>
                  <a:srgbClr val="0070C0"/>
                </a:solidFill>
              </a:rPr>
              <a:t>뽑아낸 것</a:t>
            </a:r>
            <a:r>
              <a:rPr lang="en-US" altLang="ko-KR" sz="2400" dirty="0" smtClean="0">
                <a:solidFill>
                  <a:srgbClr val="0070C0"/>
                </a:solidFill>
              </a:rPr>
              <a:t>＇</a:t>
            </a:r>
          </a:p>
        </p:txBody>
      </p:sp>
      <p:pic>
        <p:nvPicPr>
          <p:cNvPr id="5124" name="Picture 4" descr="https://velog.velcdn.com/post-images%2Fdscwinterstudy%2F40a96480-451e-11ea-bb1b-67735a7563ce%2Ffig-3-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0" y="2194866"/>
            <a:ext cx="6316746" cy="31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27387" y="3952780"/>
            <a:ext cx="2125725" cy="542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2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신경망에서의 단어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2352525"/>
            <a:ext cx="535379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13552</TotalTime>
  <Words>837</Words>
  <Application>Microsoft Office PowerPoint</Application>
  <PresentationFormat>와이드스크린</PresentationFormat>
  <Paragraphs>165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Spoqa Han Sans</vt:lpstr>
      <vt:lpstr>맑은 고딕</vt:lpstr>
      <vt:lpstr>Arial</vt:lpstr>
      <vt:lpstr>Cambria Math</vt:lpstr>
      <vt:lpstr>Wingdings</vt:lpstr>
      <vt:lpstr>Office 테마</vt:lpstr>
      <vt:lpstr>밑바닥부터 시작하는 딥러닝2 -사이토 고키-  황의지</vt:lpstr>
      <vt:lpstr>CHAPTER 3. word2vec</vt:lpstr>
      <vt:lpstr>3.1 추론 기반 기법과 신경망</vt:lpstr>
      <vt:lpstr>3.1.1 통계 기반 기법의 문제점</vt:lpstr>
      <vt:lpstr>3.1.2 추론 기반 기법 개요</vt:lpstr>
      <vt:lpstr>3.1.3 신경망에서의 단어 처리</vt:lpstr>
      <vt:lpstr>3.1.3 신경망에서의 단어 처리</vt:lpstr>
      <vt:lpstr>3.1.3 신경망에서의 단어 처리</vt:lpstr>
      <vt:lpstr>3.1.3 신경망에서의 단어 처리</vt:lpstr>
      <vt:lpstr>3.2 단순한 word2vec</vt:lpstr>
      <vt:lpstr>3.2.1 CBOW 모델의 추론 처리</vt:lpstr>
      <vt:lpstr>3.2.1 CBOW 모델의 추론 처리</vt:lpstr>
      <vt:lpstr>3.2.1 CBOW 모델의 추론 처리</vt:lpstr>
      <vt:lpstr>3.2.1 CBOW 모델의 추론 처리</vt:lpstr>
      <vt:lpstr>3.2.1 CBOW 모델의 추론 처리</vt:lpstr>
      <vt:lpstr>3.2.2 CBOW 모델의 학습</vt:lpstr>
      <vt:lpstr>3.2.2 CBOW 모델의 학습</vt:lpstr>
      <vt:lpstr>3.2.2 CBOW 모델의 학습</vt:lpstr>
      <vt:lpstr>3.2.3 word2vec의 가중치와 분산 표현</vt:lpstr>
      <vt:lpstr>3.3 학습 데이터 준비</vt:lpstr>
      <vt:lpstr>3.3.1 맥락과 타깃</vt:lpstr>
      <vt:lpstr>3.3.1 맥락과 타깃</vt:lpstr>
      <vt:lpstr>PowerPoint 프레젠테이션</vt:lpstr>
      <vt:lpstr>3.3.2 원핫 표현으로 변환</vt:lpstr>
      <vt:lpstr>3.3.2 원핫 표현으로 변환</vt:lpstr>
      <vt:lpstr>3.3.2 원핫 표현으로 변환</vt:lpstr>
      <vt:lpstr>3.4 CBOW 모델 구현</vt:lpstr>
      <vt:lpstr>3.4 CBOW 모델 구현</vt:lpstr>
      <vt:lpstr>3.4.1 학습 코드 구현</vt:lpstr>
      <vt:lpstr>3.4.1 학습 코드 구현</vt:lpstr>
      <vt:lpstr>3.4.1 학습 코드 구현</vt:lpstr>
      <vt:lpstr>3.5.1 CBOW 모델과 확률</vt:lpstr>
      <vt:lpstr>3.5.2 skip-gram 모델</vt:lpstr>
      <vt:lpstr>3.5.2 skip-gram 모델</vt:lpstr>
      <vt:lpstr>PowerPoint 프레젠테이션</vt:lpstr>
      <vt:lpstr>3.5.3 통계 기반 vs. 추론 기반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1036</cp:revision>
  <dcterms:created xsi:type="dcterms:W3CDTF">2024-01-23T12:02:33Z</dcterms:created>
  <dcterms:modified xsi:type="dcterms:W3CDTF">2024-03-21T12:50:08Z</dcterms:modified>
</cp:coreProperties>
</file>