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1951" autoAdjust="0"/>
  </p:normalViewPr>
  <p:slideViewPr>
    <p:cSldViewPr snapToGrid="0">
      <p:cViewPr varScale="1">
        <p:scale>
          <a:sx n="60" d="100"/>
          <a:sy n="60" d="100"/>
        </p:scale>
        <p:origin x="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은 알고리즘을 구현할 때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의 여러 함수를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 가장 중요한 기능은 </a:t>
            </a:r>
            <a:r>
              <a:rPr lang="en-US" altLang="ko-KR" dirty="0" err="1" smtClean="0"/>
              <a:t>scipy.sparse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모듈은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에서 데이터를 표현하는 또 하나의 방법인 희소 행렬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Scipy</a:t>
            </a:r>
            <a:r>
              <a:rPr lang="ko-KR" altLang="en-US" dirty="0" smtClean="0"/>
              <a:t>는 수치해석을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 이용하여 보다 본격적으로 이용할 수 있게 해 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만으로는 길게 코딩해야 하는 기법들을 단 </a:t>
            </a:r>
            <a:r>
              <a:rPr lang="en-US" altLang="ko-KR" dirty="0" smtClean="0"/>
              <a:t>2~3 </a:t>
            </a:r>
            <a:r>
              <a:rPr lang="ko-KR" altLang="en-US" dirty="0" smtClean="0"/>
              <a:t>줄에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구현하기 </a:t>
            </a:r>
            <a:r>
              <a:rPr lang="ko-KR" altLang="en-US" dirty="0" err="1" smtClean="0"/>
              <a:t>막막하거나</a:t>
            </a:r>
            <a:r>
              <a:rPr lang="ko-KR" altLang="en-US" dirty="0" smtClean="0"/>
              <a:t> 사실상 불가능한 것들도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로는 쉽게 결과를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적절하게 혼용하게 되면 더욱 생산성이 높습니다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응용 프로그램을 개발하기 위한 여러 라이브러리나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등을 효율적으로 사용할 수 있도록 하나로 묶어 놓은 일종의 패키지입니다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 Learning 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이렇게 이미 검증된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라이브러리와 사전 학습까지 완료된 다양한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제공해주어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이를 빠르고 손쉽게 사용할 수 있도록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중복적인 기능을 구현해야 하는 소모적인 작업으로부터 개발자를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해방시키고 문제 해결을 위한 핵심 알고리즘 개발에만 집중할 수 있도록 도와줍니다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https://www.jobindexworld.com/contents/view/4379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배열처럼 원하는 차수의 배열을 만들 수 있다는 뜻입니다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부릅니다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벡터와 행렬을 일반화한 것을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책에서는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‘행렬’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이상의 배열을 ‘다차원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배열’이라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신경망을 타고 흐른다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9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조건 만족하는 원소만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동적 언어는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정적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처리 속도가 늦다고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무거운 작업을 할 때는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작성한 프로그램을 쓰는 편이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빠른 성능이 요구될 경우 해당 부분을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구현하곤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쓰인 프로그램을 호출해주는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이른바 ‘중개자’ 같은 역할을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주된 처리는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성능을 해치지 않으면서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편리한 문법을 사용할 수 있는 것이죠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masking operation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구현한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호출하려면 다음과 같은 방법을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1. C Extension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 작성된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있도록 확장 모듈을 작성하는 것이 일반적입니다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방법을 사용하면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빌드하여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 호출할 수 있는 모듈을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다음과 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있다고 가정해봅시다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from C!\n");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 모듈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확장 모듈을 작성합니다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파일을 생성하여 다음과 같이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void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*self,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Py_RETURN_NONE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PyMethodDef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hello_from_c_wrapper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METH_NOARGS, "Call a C function"},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{NULL, NULL, 0, NULL}  // Sentinel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static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PyModuleDef_HEAD_INIT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NULL,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-1,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module_methods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PyMODINIT_FUNC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PyInit_example_module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 {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return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PyModule_Create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module_def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및 빌드**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확장 모듈을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컴파일하고 빌드합니다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example_module.so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-I/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/include/python3.x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`3.x`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버전에 따라 다르게 설정해야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이제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모듈을 불러와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import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example_module.hello_from_c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사용하여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앞서 언급한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컴파일하여 공유 라이브러리를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```bash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libexample.so -shared 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example.c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사용**</a:t>
            </a: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로드하고 함수를 호출합니다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```python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from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CDLL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 로드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 = CDLL('./libexample.so')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lib.hello_from_c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방법 중에서 첫 번째 방법은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코드를 직접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모듈로 변환하는 더 복잡한 방법이지만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높은 성능을 제공할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방법은 더 간단하지만 동적으로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로드하므로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성능면에서는 첫 번째 방법보다 느릴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선택은 상황에 따라 다르며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성능이 중요한 경우 첫 번째 방법을 고려할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https://int-i.github.io/python/2020-03-20/python-ctypes/</a:t>
            </a:r>
          </a:p>
          <a:p>
            <a:r>
              <a:rPr lang="de-DE" altLang="ko-KR" b="1" dirty="0" smtClean="0"/>
              <a:t>https://pycode.tistory.com/22 - </a:t>
            </a:r>
            <a:r>
              <a:rPr lang="ko-KR" altLang="en-US" b="1" dirty="0" err="1" smtClean="0"/>
              <a:t>넘파이</a:t>
            </a:r>
            <a:r>
              <a:rPr lang="en-US" altLang="ko-KR" b="1" dirty="0" smtClean="0"/>
              <a:t>vs</a:t>
            </a:r>
            <a:r>
              <a:rPr lang="ko-KR" altLang="en-US" b="1" dirty="0" smtClean="0"/>
              <a:t>리스트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1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6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81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데이터셋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올라와있음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7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1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인터프리터</a:t>
            </a:r>
            <a:r>
              <a:rPr lang="en-US" altLang="ko-KR" dirty="0" smtClean="0">
                <a:solidFill>
                  <a:srgbClr val="0070C0"/>
                </a:solidFill>
              </a:rPr>
              <a:t>(interpreter)</a:t>
            </a:r>
            <a:r>
              <a:rPr lang="ko-KR" altLang="en-US" dirty="0" smtClean="0">
                <a:solidFill>
                  <a:srgbClr val="0070C0"/>
                </a:solidFill>
              </a:rPr>
              <a:t>란 소스 코드를 처음부터 한 </a:t>
            </a:r>
            <a:r>
              <a:rPr lang="ko-KR" altLang="en-US" dirty="0" err="1" smtClean="0">
                <a:solidFill>
                  <a:srgbClr val="0070C0"/>
                </a:solidFill>
              </a:rPr>
              <a:t>라인씩</a:t>
            </a:r>
            <a:r>
              <a:rPr lang="ko-KR" altLang="en-US" dirty="0" smtClean="0">
                <a:solidFill>
                  <a:srgbClr val="0070C0"/>
                </a:solidFill>
              </a:rPr>
              <a:t> 차례대로 해석하며 실행하는 프로그램</a:t>
            </a:r>
            <a:endParaRPr lang="ko-KR" altLang="en-US" b="1" dirty="0" smtClean="0">
              <a:solidFill>
                <a:srgbClr val="0070C0"/>
              </a:solidFill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권한으로 실행시키지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차후 과정에서 나오는 아나콘다 환경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(Environment)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생김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Anaconda PowerShell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는 두 가지 서로 다른 명령 줄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배포로 제공되어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기타 데이터 과학 관련 패키지를 관리하고 사용하는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두 환경 간의 주요 차이점입니다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**</a:t>
            </a:r>
            <a:r>
              <a:rPr lang="ko-KR" altLang="en-US" dirty="0" smtClean="0"/>
              <a:t>쉘 환경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환경을 사용하며 이는 주로 시스템 관리를 위해 설계된 강력한 명령 줄 셸 및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명령 프롬프트보다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명령 프롬프트 </a:t>
            </a:r>
            <a:r>
              <a:rPr lang="en-US" altLang="ko-KR" dirty="0" smtClean="0"/>
              <a:t>(CMD) </a:t>
            </a:r>
            <a:r>
              <a:rPr lang="ko-KR" altLang="en-US" dirty="0" smtClean="0"/>
              <a:t>환경을 사용합니다</a:t>
            </a:r>
            <a:r>
              <a:rPr lang="en-US" altLang="ko-KR" dirty="0" smtClean="0"/>
              <a:t>. CMD</a:t>
            </a:r>
            <a:r>
              <a:rPr lang="ko-KR" altLang="en-US" dirty="0" smtClean="0"/>
              <a:t>는 기본 명령 줄 인터페이스이지만</a:t>
            </a:r>
            <a:r>
              <a:rPr lang="en-US" altLang="ko-KR" dirty="0" smtClean="0"/>
              <a:t>, Anaconda Prompt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 및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환경과 원활하게 작동하도록 사용자 정의되었습니다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**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주로 시스템 관리 및 작업 자동화를 위해 설계된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언어를 사용합니다</a:t>
            </a:r>
            <a:r>
              <a:rPr lang="en-US" altLang="ko-KR" dirty="0" smtClean="0"/>
              <a:t>. CMD </a:t>
            </a:r>
            <a:r>
              <a:rPr lang="ko-KR" altLang="en-US" dirty="0" err="1" smtClean="0"/>
              <a:t>스크립팅에</a:t>
            </a:r>
            <a:r>
              <a:rPr lang="ko-KR" altLang="en-US" dirty="0" smtClean="0"/>
              <a:t> 비해 더 고급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CMD</a:t>
            </a:r>
            <a:r>
              <a:rPr lang="ko-KR" altLang="en-US" dirty="0" smtClean="0"/>
              <a:t>는 덜 강력하고 기능이 적은 배치 </a:t>
            </a:r>
            <a:r>
              <a:rPr lang="ko-KR" altLang="en-US" dirty="0" err="1" smtClean="0"/>
              <a:t>스크립팅을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와 관련된 기본 작업에는 크게 영향을 미치지 않을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**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인터페이스를 사용하므로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와는 다르게 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색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프롬프트 스타일 및 기타 시각적 요소를 포함한 다양한 모습을 가지고 있을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더 전통적인 명령 프롬프트 모양과 느낌을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**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더 현대적이고 다양하며 복잡한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및 자동화 작업을 수행할 수 있습니다</a:t>
            </a:r>
            <a:r>
              <a:rPr lang="en-US" altLang="ko-KR" dirty="0" smtClean="0"/>
              <a:t>. PowerShell</a:t>
            </a:r>
            <a:r>
              <a:rPr lang="ko-KR" altLang="en-US" dirty="0" smtClean="0"/>
              <a:t>에 익숙하거나 고급 기능이 필요한 사용자에게 선호될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이는 더 간단한 인터페이스이며 기본적인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관련 작업에 적합합니다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요약하면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중 선택은 사용자의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환경에 대한 익숙함 및 수행해야 하는 구체적인 작업에 따라 다릅니다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인터페이스 모두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환경을 관리하고 패키지를 설치하며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스크립트를 실행하는 데 사용될 수 있지만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은 더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de-DE" altLang="ko-KR" dirty="0" smtClean="0"/>
              <a:t>https://wikidocs.net/13875 </a:t>
            </a:r>
            <a:r>
              <a:rPr lang="ko-KR" altLang="en-US" dirty="0" smtClean="0"/>
              <a:t>인터프리터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셸 화면에서는 항상 새로운 줄이 시작할 때마다 무언가 글씨가 출력되어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일반적으로 나오는 것이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 앞에 다른 글자가 있을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글자와 기호를 프롬프트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(prompt)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프롬프트는 셸이 사용자의 명령을 받을 수 있는 상태가 되었음을 알려준다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프롬프트가 나오면 키보드로 명령을 입력할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모두 참</a:t>
            </a:r>
            <a:r>
              <a:rPr lang="en-US" altLang="ko-KR" dirty="0" smtClean="0"/>
              <a:t>(True and True)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값 중에서 하나라도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이 있으면 거짓</a:t>
            </a:r>
            <a:r>
              <a:rPr lang="en-US" altLang="ko-KR" dirty="0" smtClean="0"/>
              <a:t>(False) </a:t>
            </a:r>
            <a:r>
              <a:rPr lang="ko-KR" altLang="en-US" dirty="0" smtClean="0"/>
              <a:t>으로 판단합니다</a:t>
            </a:r>
            <a:r>
              <a:rPr lang="en-US" altLang="ko-KR" dirty="0" smtClean="0"/>
              <a:t>.</a:t>
            </a:r>
          </a:p>
          <a:p>
            <a:r>
              <a:rPr lang="de-DE" altLang="ko-KR" dirty="0" smtClean="0"/>
              <a:t>https://rfriend.tistory.com/338</a:t>
            </a:r>
          </a:p>
          <a:p>
            <a:r>
              <a:rPr lang="ko-KR" altLang="en-US" sz="1200" b="0" u="sng" dirty="0" smtClean="0">
                <a:effectLst/>
              </a:rPr>
              <a:t>논리합</a:t>
            </a:r>
            <a:r>
              <a:rPr lang="en-US" altLang="ko-KR" sz="1200" b="0" u="sng" dirty="0" smtClean="0">
                <a:effectLst/>
              </a:rPr>
              <a:t>: </a:t>
            </a:r>
            <a:r>
              <a:rPr lang="ko-KR" altLang="en-US" sz="1200" dirty="0" smtClean="0">
                <a:effectLst/>
              </a:rPr>
              <a:t>두 </a:t>
            </a:r>
            <a:r>
              <a:rPr lang="ko-KR" altLang="en-US" sz="1200" dirty="0" err="1" smtClean="0">
                <a:effectLst/>
              </a:rPr>
              <a:t>피연산자</a:t>
            </a:r>
            <a:r>
              <a:rPr lang="ko-KR" altLang="en-US" sz="1200" dirty="0" smtClean="0">
                <a:effectLst/>
              </a:rPr>
              <a:t> 중에서 한 개</a:t>
            </a:r>
            <a:r>
              <a:rPr lang="en-US" altLang="ko-KR" sz="1200" dirty="0" smtClean="0">
                <a:effectLst/>
              </a:rPr>
              <a:t>(True or False, False or True)</a:t>
            </a:r>
            <a:r>
              <a:rPr lang="ko-KR" altLang="en-US" sz="1200" dirty="0" smtClean="0">
                <a:effectLst/>
              </a:rPr>
              <a:t>나 혹은 두개 모두</a:t>
            </a:r>
            <a:r>
              <a:rPr lang="en-US" altLang="ko-KR" sz="1200" dirty="0" smtClean="0">
                <a:effectLst/>
              </a:rPr>
              <a:t>(True or True) </a:t>
            </a:r>
            <a:r>
              <a:rPr lang="ko-KR" altLang="en-US" sz="1200" dirty="0" smtClean="0">
                <a:effectLst/>
              </a:rPr>
              <a:t>이라도 참</a:t>
            </a:r>
            <a:r>
              <a:rPr lang="en-US" altLang="ko-KR" sz="1200" dirty="0" smtClean="0">
                <a:effectLst/>
              </a:rPr>
              <a:t>(True)</a:t>
            </a:r>
            <a:r>
              <a:rPr lang="ko-KR" altLang="en-US" sz="1200" dirty="0" smtClean="0">
                <a:effectLst/>
              </a:rPr>
              <a:t>이면 참으로 평가합니다</a:t>
            </a:r>
            <a:r>
              <a:rPr lang="en-US" altLang="ko-KR" sz="1200" dirty="0" smtClean="0">
                <a:effectLst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5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품질에 영향을 미치는 중요한 요소입니다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 대신 스페이스를 사용하여 일관된 모습을 유지하고 코드를 명확하게 구조화하는 것이 권장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들여쓰기를 할 때 탭이나 공백 문자 중 하나로 통일해야 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아래와 같이 들여쓰기를 띄어쓰기와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tab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을 혼용해서 사용하게 되면 오류가 발생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TISTORY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 정도가 다르게 보이지만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, Python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들여쓰기에 정도가 같게 보임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for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in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E6C07B"/>
                </a:solidFill>
                <a:effectLst/>
                <a:latin typeface="Menlo"/>
              </a:rPr>
              <a:t>range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(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10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): </a:t>
            </a:r>
          </a:p>
          <a:p>
            <a:pPr marL="171450" indent="-171450">
              <a:buFontTx/>
              <a:buChar char="-"/>
            </a:pPr>
            <a:r>
              <a:rPr lang="en-US" altLang="ko-KR" b="0" i="0" baseline="0" dirty="0" smtClean="0">
                <a:solidFill>
                  <a:srgbClr val="ABB2BF"/>
                </a:solidFill>
                <a:effectLst/>
                <a:latin typeface="Menlo"/>
              </a:rPr>
              <a:t>    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x =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띄어쓰기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4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y = x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tab 1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endParaRPr lang="en-US" altLang="ko-KR" b="0" i="1" dirty="0" smtClean="0">
              <a:solidFill>
                <a:srgbClr val="B18EB1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커뮤니티에서는 탭 대신 스페이스를 사용하여 들여쓰기하는 것을 권장합니다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코드가 서로 다른 텍스트 편집기나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일관된 모습을 유지할 수 있도록 도와주기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언어에서는 탭과 스페이스를 혼합하여 사용하는 것을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탭과 스페이스를 혼용하여 들여쓰기하는 것을 문법적으로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5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dirty="0" smtClean="0"/>
              <a:t>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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2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사용할 때 사용되는 기본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다차원 행렬 자료구조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uda.dev/24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hcoo/WegraLee-deep-learning-from-scrat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visuall.tistory.com/78" TargetMode="External"/><Relationship Id="rId5" Type="http://schemas.openxmlformats.org/officeDocument/2006/relationships/hyperlink" Target="https://kingnamji.tistory.com/50" TargetMode="Externa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1.3.3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파이썬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동적 언어로 분류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자동 </a:t>
            </a:r>
            <a:r>
              <a:rPr lang="ko-KR" altLang="en-US" dirty="0" err="1" smtClean="0">
                <a:solidFill>
                  <a:srgbClr val="0070C0"/>
                </a:solidFill>
              </a:rPr>
              <a:t>형변환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08"/>
            <a:ext cx="5928360" cy="280817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73769" y="4360245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3769" y="2597208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Slicing : </a:t>
            </a:r>
            <a:r>
              <a:rPr lang="ko-KR" altLang="en-US" dirty="0" smtClean="0"/>
              <a:t>범위 지정해 원하는 </a:t>
            </a:r>
            <a:r>
              <a:rPr lang="ko-KR" altLang="en-US" dirty="0" smtClean="0">
                <a:solidFill>
                  <a:srgbClr val="0070C0"/>
                </a:solidFill>
              </a:rPr>
              <a:t>부분 리스트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" y="2583632"/>
            <a:ext cx="5123850" cy="2606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837"/>
          <a:stretch/>
        </p:blipFill>
        <p:spPr>
          <a:xfrm>
            <a:off x="4950893" y="2583632"/>
            <a:ext cx="7215442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1.3.5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Key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ko-KR" altLang="en-US" dirty="0" smtClean="0"/>
              <a:t>를 한 쌍으로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70C0"/>
                </a:solidFill>
              </a:rPr>
              <a:t>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280"/>
            <a:ext cx="6304257" cy="121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1551"/>
            <a:ext cx="6304257" cy="80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198" y="5116716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{‘weight’: 70, ‘height’: 180}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80" y="342780"/>
            <a:ext cx="4998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82276" y="2351207"/>
            <a:ext cx="4090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682276" y="2435727"/>
            <a:ext cx="421134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3.5 이하 버전에서는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순서란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게 없었다.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딕셔너리는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애초에 정렬된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콜렉션으로서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만들어진 타입이 아니었고, 값을 키로 찾기 때문에 순서를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신경쓸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필요가 없었다. 한편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3.6 버전부터는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순서가 생겨 다음과 같이 모든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키값이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입력순으로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 저장된다.(그냥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정렬'이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아니고 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'이다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.)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ko-K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/>
              </a:rPr>
              <a:t>https://yuda.dev/240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de-DE" altLang="ko-K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1.3.6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True/False</a:t>
            </a:r>
          </a:p>
          <a:p>
            <a:r>
              <a:rPr lang="ko-KR" altLang="en-US" dirty="0" smtClean="0"/>
              <a:t>연산자 </a:t>
            </a:r>
            <a:r>
              <a:rPr lang="en-US" altLang="ko-KR" dirty="0" smtClean="0"/>
              <a:t>: and, or, not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4" y="4822258"/>
            <a:ext cx="7949874" cy="1171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6337"/>
            <a:ext cx="7969278" cy="1645920"/>
          </a:xfrm>
          <a:prstGeom prst="rect">
            <a:avLst/>
          </a:prstGeom>
        </p:spPr>
      </p:pic>
      <p:pic>
        <p:nvPicPr>
          <p:cNvPr id="4098" name="Picture 2" descr="https://t1.daumcdn.net/cfile/tistory/998CD03359AACA1F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70" r="439"/>
          <a:stretch/>
        </p:blipFill>
        <p:spPr bwMode="auto">
          <a:xfrm>
            <a:off x="7187631" y="160579"/>
            <a:ext cx="4853573" cy="30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1.3.7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충족 시 실행</a:t>
            </a:r>
            <a:endParaRPr lang="en-US" altLang="ko-KR" dirty="0" smtClean="0"/>
          </a:p>
          <a:p>
            <a:r>
              <a:rPr lang="en-US" altLang="ko-KR" dirty="0" smtClean="0"/>
              <a:t>Tab </a:t>
            </a:r>
            <a:r>
              <a:rPr lang="ko-KR" altLang="en-US" dirty="0" smtClean="0"/>
              <a:t>가능 그러나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공백 문자</a:t>
            </a:r>
            <a:r>
              <a:rPr lang="en-US" altLang="ko-KR" dirty="0" smtClean="0">
                <a:solidFill>
                  <a:srgbClr val="0070C0"/>
                </a:solidFill>
              </a:rPr>
              <a:t>(4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권장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0834"/>
            <a:ext cx="7191531" cy="32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1.3.8 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88"/>
            <a:ext cx="5734740" cy="204963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원소 차례 접근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1.3.9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문자열 이어 붙이기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인터프리터 종료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ctrl+d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ctrl+z</a:t>
            </a:r>
            <a:r>
              <a:rPr lang="en-US" altLang="ko-KR" dirty="0" smtClean="0">
                <a:solidFill>
                  <a:srgbClr val="0070C0"/>
                </a:solidFill>
              </a:rPr>
              <a:t> + enter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0384"/>
            <a:ext cx="5945262" cy="2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긴 작업</a:t>
            </a:r>
            <a:endParaRPr lang="en-US" altLang="ko-KR" dirty="0" smtClean="0"/>
          </a:p>
          <a:p>
            <a:r>
              <a:rPr lang="ko-KR" altLang="en-US" dirty="0" smtClean="0"/>
              <a:t>파일로 저장하고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5351"/>
            <a:ext cx="9731107" cy="699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419"/>
            <a:ext cx="2910064" cy="6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내장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type()</a:t>
            </a:r>
          </a:p>
          <a:p>
            <a:r>
              <a:rPr lang="ko-KR" altLang="en-US" dirty="0" smtClean="0"/>
              <a:t>독자적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class definition</a:t>
            </a:r>
          </a:p>
          <a:p>
            <a:r>
              <a:rPr lang="en-US" altLang="ko-KR" dirty="0" smtClean="0"/>
              <a:t>Class – method &amp; </a:t>
            </a:r>
            <a:r>
              <a:rPr lang="ko-KR" altLang="en-US" dirty="0" smtClean="0"/>
              <a:t>속성 정의 가능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__</a:t>
            </a:r>
            <a:r>
              <a:rPr lang="en-US" altLang="ko-KR" dirty="0" err="1" smtClean="0">
                <a:solidFill>
                  <a:srgbClr val="0070C0"/>
                </a:solidFill>
              </a:rPr>
              <a:t>init</a:t>
            </a:r>
            <a:r>
              <a:rPr lang="en-US" altLang="ko-KR" dirty="0" smtClean="0">
                <a:solidFill>
                  <a:srgbClr val="0070C0"/>
                </a:solidFill>
              </a:rPr>
              <a:t>__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constructor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인스턴스가 만들어질 때 한번만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초기화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첫번째 인수는 </a:t>
            </a:r>
            <a:r>
              <a:rPr lang="en-US" altLang="ko-KR" dirty="0" smtClean="0">
                <a:solidFill>
                  <a:srgbClr val="0070C0"/>
                </a:solidFill>
              </a:rPr>
              <a:t>self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1.4.2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6200" y="1844067"/>
            <a:ext cx="3657600" cy="3056366"/>
          </a:xfrm>
        </p:spPr>
        <p:txBody>
          <a:bodyPr/>
          <a:lstStyle/>
          <a:p>
            <a:r>
              <a:rPr lang="ko-KR" altLang="en-US" sz="2400" dirty="0" smtClean="0"/>
              <a:t>객체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인스턴스</a:t>
            </a:r>
            <a:r>
              <a:rPr lang="en-US" altLang="ko-KR" sz="2400" dirty="0" smtClean="0"/>
              <a:t>) m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인스턴스 변수</a:t>
            </a:r>
            <a:r>
              <a:rPr lang="en-US" altLang="ko-KR" sz="2400" dirty="0" smtClean="0">
                <a:solidFill>
                  <a:srgbClr val="0070C0"/>
                </a:solidFill>
              </a:rPr>
              <a:t>(self.name)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/>
              <a:t>초기화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self </a:t>
            </a:r>
            <a:r>
              <a:rPr lang="en-US" altLang="ko-KR" sz="2000" dirty="0" smtClean="0">
                <a:solidFill>
                  <a:srgbClr val="0070C0"/>
                </a:solidFill>
              </a:rPr>
              <a:t>+ .</a:t>
            </a:r>
            <a:r>
              <a:rPr lang="ko-KR" altLang="en-US" sz="2000" dirty="0" smtClean="0">
                <a:solidFill>
                  <a:srgbClr val="0070C0"/>
                </a:solidFill>
              </a:rPr>
              <a:t>속성 이름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4" y="5237763"/>
            <a:ext cx="10376668" cy="965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" y="1690688"/>
            <a:ext cx="6906986" cy="33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심층학습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만드는 과정</a:t>
            </a:r>
            <a:r>
              <a:rPr lang="en-US" altLang="ko-KR" dirty="0" smtClean="0"/>
              <a:t>‘ +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?”</a:t>
            </a:r>
          </a:p>
          <a:p>
            <a:r>
              <a:rPr lang="ko-KR" altLang="en-US" dirty="0" smtClean="0"/>
              <a:t>구현 수준의 이해</a:t>
            </a:r>
            <a:endParaRPr lang="en-US" altLang="ko-KR" dirty="0" smtClean="0"/>
          </a:p>
          <a:p>
            <a:r>
              <a:rPr lang="ko-KR" altLang="en-US" dirty="0" smtClean="0"/>
              <a:t>자율 주행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racks : ‘</a:t>
            </a:r>
            <a:r>
              <a:rPr lang="ko-KR" altLang="en-US" dirty="0" smtClean="0"/>
              <a:t>이론 설명</a:t>
            </a:r>
            <a:r>
              <a:rPr lang="en-US" altLang="ko-KR" dirty="0" smtClean="0"/>
              <a:t>‘ + ‘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구현 코드</a:t>
            </a:r>
            <a:r>
              <a:rPr lang="en-US" altLang="ko-KR" dirty="0" smtClean="0"/>
              <a:t>‘</a:t>
            </a:r>
          </a:p>
          <a:p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https://github.com/kchcoo/WegraLee-deep-learning-from-scratch</a:t>
            </a:r>
            <a:endParaRPr lang="en-US" altLang="ko-KR" dirty="0" smtClean="0"/>
          </a:p>
          <a:p>
            <a:r>
              <a:rPr lang="en-US" altLang="ko-KR" dirty="0" smtClean="0"/>
              <a:t>CS231n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1.5.1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넘파이의</a:t>
            </a:r>
            <a:r>
              <a:rPr lang="ko-KR" altLang="en-US" dirty="0" smtClean="0">
                <a:solidFill>
                  <a:srgbClr val="0070C0"/>
                </a:solidFill>
              </a:rPr>
              <a:t> 배열 클래스 </a:t>
            </a:r>
            <a:r>
              <a:rPr lang="en-US" altLang="ko-KR" dirty="0" err="1" smtClean="0">
                <a:solidFill>
                  <a:srgbClr val="0070C0"/>
                </a:solidFill>
              </a:rPr>
              <a:t>numpy.array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외부 라이브러리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x)</a:t>
            </a:r>
          </a:p>
          <a:p>
            <a:r>
              <a:rPr lang="en-US" altLang="ko-KR" dirty="0" err="1" smtClean="0"/>
              <a:t>numpy</a:t>
            </a:r>
            <a:r>
              <a:rPr lang="ko-KR" altLang="en-US" dirty="0"/>
              <a:t>를 </a:t>
            </a:r>
            <a:r>
              <a:rPr lang="en-US" altLang="ko-KR" dirty="0"/>
              <a:t>np</a:t>
            </a:r>
            <a:r>
              <a:rPr lang="ko-KR" altLang="en-US" dirty="0"/>
              <a:t>라는 이름으로 가져와라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9646"/>
            <a:ext cx="5831352" cy="4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1.5.2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np.array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method</a:t>
            </a:r>
          </a:p>
          <a:p>
            <a:r>
              <a:rPr lang="de-DE" altLang="ko-KR" dirty="0" smtClean="0">
                <a:solidFill>
                  <a:srgbClr val="0070C0"/>
                </a:solidFill>
              </a:rPr>
              <a:t>List</a:t>
            </a:r>
            <a:r>
              <a:rPr lang="ko-KR" altLang="en-US" dirty="0" smtClean="0">
                <a:solidFill>
                  <a:srgbClr val="0070C0"/>
                </a:solidFill>
              </a:rPr>
              <a:t>를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인수로</a:t>
            </a:r>
            <a:endParaRPr lang="ko-KR" altLang="en-US" dirty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특수 형태 배열 </a:t>
            </a:r>
            <a:r>
              <a:rPr lang="en-US" altLang="ko-KR" dirty="0" err="1" smtClean="0">
                <a:solidFill>
                  <a:srgbClr val="0070C0"/>
                </a:solidFill>
              </a:rPr>
              <a:t>numpy.ndarray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3773"/>
            <a:ext cx="4654588" cy="13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1.5.3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원소 수 일치</a:t>
            </a:r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“element-wise” product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브로드캐스트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스칼라 산술 연산(</a:t>
            </a:r>
            <a:r>
              <a:rPr lang="en-US" altLang="ko-KR" dirty="0" smtClean="0"/>
              <a:t>1.5.5)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9473"/>
            <a:ext cx="6578360" cy="2853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19" y="4220827"/>
            <a:ext cx="1951381" cy="310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25" r="11689"/>
          <a:stretch/>
        </p:blipFill>
        <p:spPr>
          <a:xfrm>
            <a:off x="6807200" y="4531557"/>
            <a:ext cx="5384800" cy="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1.5.4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Element-wise,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1.5.4 </a:t>
            </a:r>
            <a:r>
              <a:rPr lang="ko-KR" altLang="en-US" dirty="0" err="1" smtClean="0">
                <a:solidFill>
                  <a:srgbClr val="FF0000"/>
                </a:solidFill>
              </a:rPr>
              <a:t>넘파이의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차원 배열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np.array</a:t>
            </a:r>
            <a:r>
              <a:rPr lang="en-US" altLang="ko-KR" dirty="0" smtClean="0"/>
              <a:t> : vector -&gt; matrix / </a:t>
            </a:r>
            <a:r>
              <a:rPr lang="en-US" altLang="ko-KR" dirty="0" smtClean="0">
                <a:solidFill>
                  <a:srgbClr val="0070C0"/>
                </a:solidFill>
              </a:rPr>
              <a:t>tensor</a:t>
            </a:r>
          </a:p>
          <a:p>
            <a:r>
              <a:rPr lang="ko-KR" altLang="en-US" dirty="0" smtClean="0"/>
              <a:t>형상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차원의 크기</a:t>
            </a:r>
            <a:r>
              <a:rPr lang="en-US" altLang="ko-KR" dirty="0"/>
              <a:t>/</a:t>
            </a:r>
            <a:r>
              <a:rPr lang="ko-KR" altLang="en-US" dirty="0" smtClean="0"/>
              <a:t>원소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ko-KR" altLang="en-US" dirty="0" smtClean="0"/>
              <a:t>원소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dtype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산술 연산 </a:t>
            </a:r>
            <a:r>
              <a:rPr lang="en-US" altLang="ko-KR" dirty="0" smtClean="0"/>
              <a:t>: Element-wise, broadcast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36" y="4193934"/>
            <a:ext cx="4366998" cy="1983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70" y="4193934"/>
            <a:ext cx="5137850" cy="1983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079" y="1910080"/>
            <a:ext cx="3311441" cy="1896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6319" y="2178782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20],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40]])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1.5.5 </a:t>
            </a:r>
            <a:r>
              <a:rPr lang="ko-KR" altLang="en-US" dirty="0" err="1" smtClean="0">
                <a:solidFill>
                  <a:srgbClr val="FF0000"/>
                </a:solidFill>
              </a:rPr>
              <a:t>브로드캐스트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형상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이 다른 </a:t>
            </a:r>
            <a:r>
              <a:rPr lang="ko-KR" altLang="en-US" dirty="0" err="1" smtClean="0"/>
              <a:t>배열끼리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pic>
        <p:nvPicPr>
          <p:cNvPr id="1026" name="Picture 2" descr="파이썬[Python] numpy 브로드캐스팅(Broadcasting)정의 및 조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5" y="2368201"/>
            <a:ext cx="4304665" cy="32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3379302"/>
            <a:ext cx="4251177" cy="12439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919" y="4623286"/>
            <a:ext cx="284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array([[ 10, 40],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  30, 80]])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fig 1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44" y="1456703"/>
            <a:ext cx="5279680" cy="7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1.5.6 </a:t>
            </a:r>
            <a:r>
              <a:rPr lang="ko-KR" altLang="en-US" dirty="0" smtClean="0">
                <a:solidFill>
                  <a:srgbClr val="FF0000"/>
                </a:solidFill>
              </a:rPr>
              <a:t>원소 접근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접근 </a:t>
            </a:r>
            <a:r>
              <a:rPr lang="en-US" altLang="ko-KR" dirty="0" smtClean="0">
                <a:solidFill>
                  <a:srgbClr val="0070C0"/>
                </a:solidFill>
              </a:rPr>
              <a:t>/ for</a:t>
            </a:r>
            <a:r>
              <a:rPr lang="ko-KR" altLang="en-US" dirty="0" smtClean="0">
                <a:solidFill>
                  <a:srgbClr val="0070C0"/>
                </a:solidFill>
              </a:rPr>
              <a:t>문 접근 </a:t>
            </a:r>
            <a:r>
              <a:rPr lang="en-US" altLang="ko-KR" dirty="0" smtClean="0">
                <a:solidFill>
                  <a:srgbClr val="0070C0"/>
                </a:solidFill>
              </a:rPr>
              <a:t>/ index</a:t>
            </a:r>
            <a:r>
              <a:rPr lang="ko-KR" altLang="en-US" dirty="0" smtClean="0">
                <a:solidFill>
                  <a:srgbClr val="0070C0"/>
                </a:solidFill>
              </a:rPr>
              <a:t>를 배열로 지정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원하는 원소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16" y="2394212"/>
            <a:ext cx="4699000" cy="1719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88" y="2393452"/>
            <a:ext cx="5096947" cy="172054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297544" y="2371360"/>
            <a:ext cx="2501016" cy="40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16" y="4219571"/>
            <a:ext cx="7283243" cy="115894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603624" y="4134182"/>
            <a:ext cx="181013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63264" y="4756346"/>
            <a:ext cx="2821056" cy="45236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16" y="5435474"/>
            <a:ext cx="8658386" cy="1309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13217" y="5715298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dtype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=bool)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9629" y="5446594"/>
            <a:ext cx="494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 bool </a:t>
            </a:r>
            <a:r>
              <a:rPr lang="ko-KR" altLang="en-US" dirty="0" smtClean="0">
                <a:solidFill>
                  <a:srgbClr val="0070C0"/>
                </a:solidFill>
              </a:rPr>
              <a:t>배열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1.6.1 </a:t>
            </a:r>
            <a:r>
              <a:rPr lang="ko-KR" altLang="en-US" dirty="0" smtClean="0">
                <a:solidFill>
                  <a:srgbClr val="FF0000"/>
                </a:solidFill>
              </a:rPr>
              <a:t>단순한 그래프 그리기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pyplot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a</a:t>
            </a:r>
            <a:r>
              <a:rPr lang="en-US" altLang="ko-KR" dirty="0" err="1" smtClean="0">
                <a:solidFill>
                  <a:srgbClr val="0070C0"/>
                </a:solidFill>
              </a:rPr>
              <a:t>range</a:t>
            </a:r>
            <a:r>
              <a:rPr lang="en-US" altLang="ko-KR" dirty="0" smtClean="0">
                <a:solidFill>
                  <a:srgbClr val="0070C0"/>
                </a:solidFill>
              </a:rPr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생성</a:t>
            </a:r>
            <a:endParaRPr lang="en-US" altLang="ko-KR" dirty="0" smtClean="0"/>
          </a:p>
          <a:p>
            <a:r>
              <a:rPr lang="en-US" altLang="ko-KR" dirty="0" err="1" smtClean="0"/>
              <a:t>np.sin</a:t>
            </a:r>
            <a:r>
              <a:rPr lang="en-US" altLang="ko-KR" dirty="0" smtClean="0"/>
              <a:t>() :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sin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err="1" smtClean="0"/>
              <a:t>plt.plot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r>
              <a:rPr lang="en-US" altLang="ko-KR" dirty="0" err="1" smtClean="0"/>
              <a:t>Plt.show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38" y="1408666"/>
            <a:ext cx="6303335" cy="51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1.6.2 </a:t>
            </a:r>
            <a:r>
              <a:rPr lang="en-US" altLang="ko-KR" dirty="0" err="1" smtClean="0">
                <a:solidFill>
                  <a:srgbClr val="FF0000"/>
                </a:solidFill>
              </a:rPr>
              <a:t>pypl</a:t>
            </a:r>
            <a:r>
              <a:rPr lang="en-US" altLang="ko-KR" dirty="0" err="1" smtClean="0">
                <a:solidFill>
                  <a:srgbClr val="FF0000"/>
                </a:solidFill>
              </a:rPr>
              <a:t>ot</a:t>
            </a:r>
            <a:r>
              <a:rPr lang="ko-KR" altLang="en-US" dirty="0" smtClean="0">
                <a:solidFill>
                  <a:srgbClr val="FF0000"/>
                </a:solidFill>
              </a:rPr>
              <a:t>의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label </a:t>
            </a:r>
            <a:r>
              <a:rPr lang="ko-KR" altLang="en-US" dirty="0" smtClean="0"/>
              <a:t>표시 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09" y="480462"/>
            <a:ext cx="6133265" cy="58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이미지 표시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imshow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이미지 </a:t>
            </a:r>
            <a:r>
              <a:rPr lang="ko-KR" altLang="en-US" dirty="0" err="1" smtClean="0">
                <a:solidFill>
                  <a:srgbClr val="0070C0"/>
                </a:solidFill>
              </a:rPr>
              <a:t>읽어오기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en-US" altLang="ko-KR" dirty="0" err="1" smtClean="0">
                <a:solidFill>
                  <a:srgbClr val="0070C0"/>
                </a:solidFill>
              </a:rPr>
              <a:t>imread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matplotlib.image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91" y="1825625"/>
            <a:ext cx="6462904" cy="44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 학습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오차역전파법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학습 관련 기술들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계층의 계산 그래프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15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4905" cy="4699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53" y="3032361"/>
            <a:ext cx="1835244" cy="22861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0997" y="2299845"/>
            <a:ext cx="56306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de-DE" altLang="ko-KR" dirty="0">
                <a:solidFill>
                  <a:srgbClr val="FF0000"/>
                </a:solidFill>
                <a:latin typeface="Arial" panose="020B0604020202020204" pitchFamily="34" charset="0"/>
                <a:hlinkClick r:id="rId5"/>
              </a:rPr>
              <a:t>https://</a:t>
            </a:r>
            <a:r>
              <a:rPr lang="de-DE" altLang="ko-KR" dirty="0" smtClean="0">
                <a:solidFill>
                  <a:srgbClr val="FF0000"/>
                </a:solidFill>
                <a:latin typeface="Arial" panose="020B0604020202020204" pitchFamily="34" charset="0"/>
                <a:hlinkClick r:id="rId5"/>
              </a:rPr>
              <a:t>kingnamji.tistory.com/50</a:t>
            </a:r>
            <a:endParaRPr lang="de-DE" altLang="ko-K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imshow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cmap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인자를 통해 출력 시 </a:t>
            </a:r>
            <a:r>
              <a:rPr lang="ko-KR" altLang="en-US" dirty="0" err="1">
                <a:solidFill>
                  <a:srgbClr val="FF0000"/>
                </a:solidFill>
              </a:rPr>
              <a:t>컬러맵을</a:t>
            </a:r>
            <a:r>
              <a:rPr lang="ko-KR" altLang="en-US" dirty="0">
                <a:solidFill>
                  <a:srgbClr val="FF0000"/>
                </a:solidFill>
              </a:rPr>
              <a:t> 설정할 수 있는데</a:t>
            </a:r>
            <a:r>
              <a:rPr lang="en-US" altLang="ko-KR" dirty="0">
                <a:solidFill>
                  <a:srgbClr val="FF0000"/>
                </a:solidFill>
              </a:rPr>
              <a:t>, default </a:t>
            </a:r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 err="1">
                <a:solidFill>
                  <a:srgbClr val="FF0000"/>
                </a:solidFill>
              </a:rPr>
              <a:t>viridis</a:t>
            </a:r>
            <a:r>
              <a:rPr lang="ko-KR" altLang="en-US" dirty="0">
                <a:solidFill>
                  <a:srgbClr val="FF0000"/>
                </a:solidFill>
              </a:rPr>
              <a:t>로 지정돼 있어서 흑백 이미지를 위와 같이 출력한 것입니다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imshow</a:t>
            </a:r>
            <a:r>
              <a:rPr lang="ko-KR" altLang="en-US" dirty="0">
                <a:solidFill>
                  <a:srgbClr val="FF0000"/>
                </a:solidFill>
              </a:rPr>
              <a:t>는 원하는 사이즈의 픽셀을 원하는 색으로 채워서 만든 그림입니다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 err="1">
                <a:solidFill>
                  <a:srgbClr val="FF0000"/>
                </a:solidFill>
              </a:rPr>
              <a:t>쉽게말하면</a:t>
            </a:r>
            <a:r>
              <a:rPr lang="ko-KR" altLang="en-US" dirty="0">
                <a:solidFill>
                  <a:srgbClr val="FF0000"/>
                </a:solidFill>
              </a:rPr>
              <a:t> 원하는 크기의 행렬을 만들어서 각 칸을 원하는 색으로 채우는 것입니다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>
                <a:solidFill>
                  <a:srgbClr val="FF0000"/>
                </a:solidFill>
              </a:rPr>
              <a:t/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각 칸을 채우는 방법은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en-US" altLang="ko-KR" dirty="0">
                <a:solidFill>
                  <a:srgbClr val="FF0000"/>
                </a:solidFill>
              </a:rPr>
              <a:t>, RGB, RGBA </a:t>
            </a:r>
            <a:r>
              <a:rPr lang="ko-KR" altLang="en-US" dirty="0">
                <a:solidFill>
                  <a:srgbClr val="FF0000"/>
                </a:solidFill>
              </a:rPr>
              <a:t>의 </a:t>
            </a:r>
            <a:r>
              <a:rPr lang="ko-KR" altLang="en-US" dirty="0" err="1">
                <a:solidFill>
                  <a:srgbClr val="FF0000"/>
                </a:solidFill>
              </a:rPr>
              <a:t>네가지가</a:t>
            </a:r>
            <a:r>
              <a:rPr lang="ko-KR" altLang="en-US" dirty="0">
                <a:solidFill>
                  <a:srgbClr val="FF0000"/>
                </a:solidFill>
              </a:rPr>
              <a:t> 있습니다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olormap</a:t>
            </a:r>
            <a:r>
              <a:rPr lang="ko-KR" altLang="en-US" dirty="0">
                <a:solidFill>
                  <a:srgbClr val="FF0000"/>
                </a:solidFill>
              </a:rPr>
              <a:t>을 변경하고자 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en-US" altLang="ko-KR" dirty="0">
                <a:solidFill>
                  <a:srgbClr val="FF0000"/>
                </a:solidFill>
              </a:rPr>
              <a:t>, </a:t>
            </a:r>
            <a:r>
              <a:rPr lang="en-US" altLang="ko-KR" dirty="0" err="1">
                <a:solidFill>
                  <a:srgbClr val="FF0000"/>
                </a:solidFill>
              </a:rPr>
              <a:t>cmap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en-US" dirty="0">
                <a:solidFill>
                  <a:srgbClr val="FF0000"/>
                </a:solidFill>
              </a:rPr>
              <a:t>옵션을 이용하여 변경할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ko-KR" altLang="en-US" dirty="0">
                <a:solidFill>
                  <a:srgbClr val="FF0000"/>
                </a:solidFill>
              </a:rPr>
              <a:t>을 입력하면 됩니다</a:t>
            </a:r>
            <a:r>
              <a:rPr lang="en-US" altLang="ko-KR" dirty="0">
                <a:solidFill>
                  <a:srgbClr val="FF0000"/>
                </a:solidFill>
              </a:rPr>
              <a:t>. cm</a:t>
            </a:r>
            <a:r>
              <a:rPr lang="ko-KR" altLang="en-US" dirty="0">
                <a:solidFill>
                  <a:srgbClr val="FF0000"/>
                </a:solidFill>
              </a:rPr>
              <a:t>모듈을 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  <a:r>
              <a:rPr lang="en-US" altLang="ko-KR" dirty="0">
                <a:solidFill>
                  <a:srgbClr val="FF0000"/>
                </a:solidFill>
              </a:rPr>
              <a:t>, cm</a:t>
            </a:r>
            <a:r>
              <a:rPr lang="ko-KR" altLang="en-US" dirty="0">
                <a:solidFill>
                  <a:srgbClr val="FF0000"/>
                </a:solidFill>
              </a:rPr>
              <a:t>모듈 안에 있는 </a:t>
            </a:r>
            <a:r>
              <a:rPr lang="en-US" altLang="ko-KR" dirty="0" err="1">
                <a:solidFill>
                  <a:srgbClr val="FF0000"/>
                </a:solidFill>
              </a:rPr>
              <a:t>colormap</a:t>
            </a:r>
            <a:r>
              <a:rPr lang="ko-KR" altLang="en-US" dirty="0">
                <a:solidFill>
                  <a:srgbClr val="FF0000"/>
                </a:solidFill>
              </a:rPr>
              <a:t>을 옵션값으로 입력하면 됩니다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r>
              <a:rPr lang="ko-KR" altLang="en-US" dirty="0">
                <a:solidFill>
                  <a:srgbClr val="FF0000"/>
                </a:solidFill>
              </a:rPr>
              <a:t>아래는 </a:t>
            </a:r>
            <a:r>
              <a:rPr lang="ko-KR" altLang="en-US" dirty="0" err="1">
                <a:solidFill>
                  <a:srgbClr val="FF0000"/>
                </a:solidFill>
              </a:rPr>
              <a:t>흑백옵션이</a:t>
            </a:r>
            <a:r>
              <a:rPr lang="ko-KR" altLang="en-US" dirty="0">
                <a:solidFill>
                  <a:srgbClr val="FF0000"/>
                </a:solidFill>
              </a:rPr>
              <a:t> 입력된 예시입니다</a:t>
            </a:r>
            <a:r>
              <a:rPr lang="en-US" altLang="ko-KR" dirty="0">
                <a:solidFill>
                  <a:srgbClr val="FF0000"/>
                </a:solidFill>
              </a:rPr>
              <a:t>.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de-DE" altLang="ko-KR" dirty="0">
                <a:solidFill>
                  <a:srgbClr val="FF0000"/>
                </a:solidFill>
                <a:latin typeface="Arial" panose="020B0604020202020204" pitchFamily="34" charset="0"/>
                <a:hlinkClick r:id="rId6"/>
              </a:rPr>
              <a:t>https://</a:t>
            </a:r>
            <a:r>
              <a:rPr lang="de-DE" altLang="ko-KR" dirty="0" smtClean="0">
                <a:solidFill>
                  <a:srgbClr val="FF0000"/>
                </a:solidFill>
                <a:latin typeface="Arial" panose="020B0604020202020204" pitchFamily="34" charset="0"/>
                <a:hlinkClick r:id="rId6"/>
              </a:rPr>
              <a:t>pyvisuall.tistory.com/78</a:t>
            </a:r>
            <a:endParaRPr lang="de-DE" altLang="ko-K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de-DE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https://blog.kakaocdn.net/dn/ruh6n/btroEy1tCef/RxiS4KpYWUM2ae1YP0SVM1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3" y="126572"/>
            <a:ext cx="4922246" cy="21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1.6.3 </a:t>
            </a:r>
            <a:r>
              <a:rPr lang="ko-KR" altLang="en-US" dirty="0" smtClean="0">
                <a:solidFill>
                  <a:srgbClr val="FF0000"/>
                </a:solidFill>
              </a:rPr>
              <a:t>이미지 표시하기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4905" cy="46995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7" y="1825625"/>
            <a:ext cx="5081308" cy="484806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786269" y="2562446"/>
            <a:ext cx="973542" cy="382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2" name="Picture 2" descr="https://blog.kakaocdn.net/dn/ruh6n/btroEy1tCef/RxiS4KpYWUM2ae1YP0SVM1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3" y="126572"/>
            <a:ext cx="4922246" cy="21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1.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컴파일 불필요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/>
              <a:t>Readibility</a:t>
            </a:r>
            <a:endParaRPr lang="en-US" altLang="ko-KR" dirty="0" smtClean="0"/>
          </a:p>
          <a:p>
            <a:r>
              <a:rPr lang="ko-KR" altLang="en-US" dirty="0" smtClean="0"/>
              <a:t>성능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사이언스 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</a:t>
            </a:r>
            <a:r>
              <a:rPr lang="ko-KR" altLang="en-US" dirty="0"/>
              <a:t>계</a:t>
            </a:r>
            <a:r>
              <a:rPr lang="ko-KR" altLang="en-US" dirty="0" smtClean="0"/>
              <a:t>산과 통계처리 다루는 라이브러리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</a:t>
            </a:r>
            <a:r>
              <a:rPr lang="ko-KR" altLang="en-US" dirty="0" err="1" smtClean="0"/>
              <a:t>파이썬용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Chainer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6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하위 호환성 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1.2.2 </a:t>
            </a:r>
            <a:r>
              <a:rPr lang="ko-KR" altLang="en-US" dirty="0" smtClean="0"/>
              <a:t>사용하는 외부 라이브러리 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계산용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고도의 수학 </a:t>
            </a:r>
            <a:r>
              <a:rPr lang="ko-KR" altLang="en-US" dirty="0"/>
              <a:t>알</a:t>
            </a:r>
            <a:r>
              <a:rPr lang="ko-KR" altLang="en-US" dirty="0" smtClean="0"/>
              <a:t>고리즘과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조작하기 위한 편리한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endParaRPr lang="en-US" altLang="ko-KR" dirty="0"/>
          </a:p>
          <a:p>
            <a:r>
              <a:rPr lang="en-US" altLang="ko-KR" dirty="0" smtClean="0"/>
              <a:t>1.2.3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배포판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설치를 한 번에 수행할 수 있도록 필요한 라이브러리 등 하나로 정리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etc.)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분석에 중점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5" y="365125"/>
            <a:ext cx="3950475" cy="2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인터프리터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295040" cy="1957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5601" y="2031890"/>
            <a:ext cx="455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3.5.2 :: Anaconda 4.2.0 (x86_64)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14369"/>
            <a:ext cx="2136006" cy="75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4788924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인터프리터 </a:t>
            </a:r>
            <a:r>
              <a:rPr lang="en-US" altLang="ko-KR" sz="2400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dirty="0" smtClean="0">
                <a:solidFill>
                  <a:srgbClr val="0070C0"/>
                </a:solidFill>
              </a:rPr>
              <a:t>대화 모드</a:t>
            </a:r>
            <a:r>
              <a:rPr lang="en-US" altLang="ko-KR" sz="2400" dirty="0" smtClean="0">
                <a:solidFill>
                  <a:srgbClr val="0070C0"/>
                </a:solidFill>
              </a:rPr>
              <a:t>’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9" y="2127758"/>
            <a:ext cx="10477901" cy="20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61059" cy="2335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439428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2 :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정수끼리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계산한 결과는 정수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3 : </a:t>
            </a:r>
            <a:r>
              <a:rPr lang="ko-KR" altLang="en-US" sz="2400" dirty="0" smtClean="0">
                <a:solidFill>
                  <a:srgbClr val="0070C0"/>
                </a:solidFill>
              </a:rPr>
              <a:t>실수 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type()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dirty="0" smtClean="0">
                <a:solidFill>
                  <a:srgbClr val="0070C0"/>
                </a:solidFill>
              </a:rPr>
              <a:t>(data type)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ko-KR" altLang="en-US" dirty="0" smtClean="0">
                <a:solidFill>
                  <a:srgbClr val="0070C0"/>
                </a:solidFill>
              </a:rPr>
              <a:t>라는 말을 같은 의미로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781"/>
            <a:ext cx="3801177" cy="18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1093</Words>
  <Application>Microsoft Office PowerPoint</Application>
  <PresentationFormat>와이드스크린</PresentationFormat>
  <Paragraphs>327</Paragraphs>
  <Slides>31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 Unicode MS</vt:lpstr>
      <vt:lpstr>Menlo</vt:lpstr>
      <vt:lpstr>맑은 고딕</vt:lpstr>
      <vt:lpstr>Arial</vt:lpstr>
      <vt:lpstr>Office 테마</vt:lpstr>
      <vt:lpstr>밑바닥부터 시작하는 딥러닝 -사이토 고키-  황의지</vt:lpstr>
      <vt:lpstr>들어가며</vt:lpstr>
      <vt:lpstr>CONTENTS</vt:lpstr>
      <vt:lpstr>CHAPTER 1. 헬로 파이썬</vt:lpstr>
      <vt:lpstr>1.1 파이썬이란?</vt:lpstr>
      <vt:lpstr>1.2 파이썬 설치하기</vt:lpstr>
      <vt:lpstr>1.3 파이썬 인터프리터</vt:lpstr>
      <vt:lpstr>1.3.1 산술 연산</vt:lpstr>
      <vt:lpstr>1.3.2 자료형</vt:lpstr>
      <vt:lpstr>1.3.3 변수</vt:lpstr>
      <vt:lpstr>1.3.4 리스트</vt:lpstr>
      <vt:lpstr>1.3.5 딕셔너리</vt:lpstr>
      <vt:lpstr>1.3.6 bool</vt:lpstr>
      <vt:lpstr>1.3.7 if문</vt:lpstr>
      <vt:lpstr>1.3.8 for 문</vt:lpstr>
      <vt:lpstr>1.3.9 함수</vt:lpstr>
      <vt:lpstr>1.4 파이썬 스크립트 파일</vt:lpstr>
      <vt:lpstr>1.4.2 클래스</vt:lpstr>
      <vt:lpstr>1.4.2 클래스</vt:lpstr>
      <vt:lpstr>1.5.1 넘파이 가져오기</vt:lpstr>
      <vt:lpstr>1.5.2 넘파이 배열 생성하기</vt:lpstr>
      <vt:lpstr>1.5.3 넘파이의 산술 연산</vt:lpstr>
      <vt:lpstr>1.5.4 넘파이의 N차원 배열</vt:lpstr>
      <vt:lpstr>1.5.4 넘파이의 N차원 배열</vt:lpstr>
      <vt:lpstr>1.5.5 브로드캐스트</vt:lpstr>
      <vt:lpstr>1.5.6 원소 접근</vt:lpstr>
      <vt:lpstr>1.6.1 단순한 그래프 그리기</vt:lpstr>
      <vt:lpstr>1.6.2 pyplot의 기능</vt:lpstr>
      <vt:lpstr>1.6.3 이미지 표시하기</vt:lpstr>
      <vt:lpstr>1.6.3 이미지 표시하기</vt:lpstr>
      <vt:lpstr>1.6.3 이미지 표시하기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황의지</cp:lastModifiedBy>
  <cp:revision>41</cp:revision>
  <dcterms:created xsi:type="dcterms:W3CDTF">2024-01-23T12:02:33Z</dcterms:created>
  <dcterms:modified xsi:type="dcterms:W3CDTF">2024-02-01T06:43:07Z</dcterms:modified>
</cp:coreProperties>
</file>