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62" r:id="rId15"/>
    <p:sldId id="266" r:id="rId16"/>
    <p:sldId id="303" r:id="rId17"/>
    <p:sldId id="267" r:id="rId18"/>
    <p:sldId id="318" r:id="rId19"/>
    <p:sldId id="317" r:id="rId20"/>
    <p:sldId id="319" r:id="rId21"/>
    <p:sldId id="320" r:id="rId22"/>
    <p:sldId id="321" r:id="rId23"/>
    <p:sldId id="322" r:id="rId24"/>
    <p:sldId id="268" r:id="rId25"/>
    <p:sldId id="323" r:id="rId26"/>
    <p:sldId id="324" r:id="rId27"/>
    <p:sldId id="325" r:id="rId28"/>
    <p:sldId id="327" r:id="rId29"/>
    <p:sldId id="328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146" autoAdjust="0"/>
  </p:normalViewPr>
  <p:slideViewPr>
    <p:cSldViewPr snapToGrid="0">
      <p:cViewPr varScale="1">
        <p:scale>
          <a:sx n="51" d="100"/>
          <a:sy n="51" d="100"/>
        </p:scale>
        <p:origin x="1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F662-350C-44DA-AEC5-E3543932F68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803E-A8E4-4B42-9704-DB059A004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7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ntencepiece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2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쉽게 말해 이전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 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다시 이용하는 것이라 보면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identity mapping (x)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 자신 그대로 매핑할 수 있으므로 층을 깊게 쌓아서 성능이 하락할 일은 없게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mapping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미분값은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이를 단순히 더함으로써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backward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소멸 문제를 해결할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4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그림처럼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connection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block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한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feature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이후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시키는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위 수식처럼 이전의 정보만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summation 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덧셈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해주는 방식이었다면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feed-forward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형태로 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초기 값을 마지막으로 직접적으로 전달하므로 오차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진행할 때도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직접적으로 전달됩니다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Gating mechanism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덕분에 신경망은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정보의 손실없이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흐를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가질 수 있게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얼만큼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변화시킬 것인가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얼만큼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그대로 전달할 것인가를 결정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1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과거의 상태를 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데이터의 학습을 용이하게 하였다면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BRNNs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양방향 정보를 모두 갖게 하여 과거의 상태뿐만 아니라 미래의 상태까지 고려하도록 확장된 모델입니다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dirty="0" smtClean="0"/>
              <a:t>첫번째 토큰부터 시작하는 </a:t>
            </a:r>
            <a:r>
              <a:rPr lang="en-US" altLang="ko-KR" dirty="0" smtClean="0"/>
              <a:t>forward mode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마지막에서 시작해서 끝에서 앞으로 가는 </a:t>
            </a:r>
            <a:r>
              <a:rPr lang="en-US" altLang="ko-KR" dirty="0" smtClean="0"/>
              <a:t>backward mode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RNN unit</a:t>
            </a:r>
            <a:r>
              <a:rPr lang="ko-KR" altLang="en-US" dirty="0" smtClean="0"/>
              <a:t>을 함께 쌓습니다</a:t>
            </a:r>
            <a:r>
              <a:rPr lang="en-US" altLang="ko-KR" dirty="0" smtClean="0"/>
              <a:t>. 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인코더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좋고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좋다는 연구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6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기계번역은 대표적인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형태의 활용 예제 중 하나이고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attention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방법론을 통해 성능이 개선되었다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매번 소스 문장에서의 출력 전부를 입력으로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인코더의 모든 출력 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단어 간 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부분 혹은 상위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하위와 같이 단어 네트워크를 통해  관계 정의</a:t>
            </a:r>
            <a:endParaRPr lang="en-US" altLang="ko-KR" dirty="0" smtClean="0"/>
          </a:p>
          <a:p>
            <a:r>
              <a:rPr lang="en-US" altLang="ko-KR" dirty="0" err="1" smtClean="0"/>
              <a:t>Wordnet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유의어와 </a:t>
            </a:r>
            <a:r>
              <a:rPr lang="ko-KR" altLang="en-US" dirty="0" err="1" smtClean="0"/>
              <a:t>상위어로</a:t>
            </a:r>
            <a:r>
              <a:rPr lang="ko-KR" altLang="en-US" dirty="0" smtClean="0"/>
              <a:t> 분류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8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뜻의 단어를 대체하는 단순한 방식을 사용했다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통계적 확률에 기초하여 예측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입력문장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 </a:t>
            </a:r>
            <a:r>
              <a:rPr lang="ko-KR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조건부 확률을 최대화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번역문장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찾기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trainable neural network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입력에서 출력까지 신경망으로 한 번에 처리됨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끝과 끝만 보고 중간의 과정은 기계가 알아서 학습한다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모든 매개변수가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손실함수에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동시에 훈련되는 경로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가능한 네트워크를 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신경망의 입력 및 출력을 직접 고려하여 네트워크 가중치를 최적화 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인코더는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입력한 시퀀스의 정보를 어떻게 압축하여 처리할 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담당합니다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인코더가 압축하여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넘겨준 정보를 어떤 식으로 반환해낼 지에 대한 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sentence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요약하고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그것의 </a:t>
            </a:r>
            <a:r>
              <a:rPr lang="de-DE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hidden state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전달하여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hidden state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sentence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요약 정보를 기반으로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sentence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8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 문제로 인해 실제로는 바닐라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아니라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또는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더간단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 구성됩니다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인코더를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자세히보면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문장은 단어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단어 단위로 쪼개지고 단어 토큰 각각은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각 시점의 입력이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셀은 모든 단어를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뒤에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마지막 시점의 은닉 상태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셀로 넘겨주는데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벡터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벡터는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첫번째 은닉 상태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초기 입력으로 문장의 시작을 의미하는 심볼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입력되면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 등장할 확률이 높은 단어를 예측합니다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시점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 step)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셀은 다음에 등장할 단어로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예측하였습니다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시점의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셀은 예측된 단어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다음 시점의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입력으로 입력합니다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두번째 시점의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셀은 입력된 단어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다시 다음에 올 단어인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예측하고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식으로 기본적으로 다음에 올 단어를 예측하고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예측한 단어를 다음 시점의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입력으로 넣는 행위를 반복합니다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행위는 문장의 끝을 의미하는 심볼인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다음 단어로 예측될 때까지 반복됩니다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설명하는 것은 테스트 과정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동안의 이야기입니다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6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이용했는데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입력값으로</a:t>
            </a:r>
            <a:endParaRPr lang="ko-KR" altLang="en-US" dirty="0" smtClean="0"/>
          </a:p>
          <a:p>
            <a:r>
              <a:rPr lang="ko-KR" altLang="en-US" dirty="0" smtClean="0"/>
              <a:t>잘못된 </a:t>
            </a:r>
            <a:r>
              <a:rPr lang="ko-KR" altLang="en-US" dirty="0" err="1" smtClean="0"/>
              <a:t>단어랑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실제단어의</a:t>
            </a:r>
            <a:r>
              <a:rPr lang="ko-KR" altLang="en-US" dirty="0" smtClean="0"/>
              <a:t> 오차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0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가중치를 공유하기 때문에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매우 커지면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업데이트 되는 값 또한 매우 커진다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매우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step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drastically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변화시킨다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exploding 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매우 작게 설정할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(e.g. 1e-5, ...)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학습 속도를 매우 느리게 만들고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minima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빠지게 만들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dirty="0" smtClean="0"/>
              <a:t> </a:t>
            </a:r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가질 수 있는 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L2norm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뜻하고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사용자가 설정해주어야 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방향은 유지되면서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clipping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너무 뛰어서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minimum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도달하지 못하고 너무 엉뚱한 방향으로 향하게 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clipping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하게 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방향은 유지하되 적은 값만큼 이동하여 도달하려고 하는 곳으로 안정적으로 내려가게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5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bottle neck</a:t>
            </a:r>
          </a:p>
          <a:p>
            <a:r>
              <a:rPr lang="ko-KR" altLang="en-US" dirty="0" smtClean="0"/>
              <a:t>매번 소스 문장에서의 출력 전부를 입력으로 받아서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즉 인코더의 모든 출력 참고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히든벡터들과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내적연산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어텐션스코어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6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BLEU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완벽한 방법이라고는 할 수는 없지만 몇 가지 이점을 가집니다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구애받지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않고 사용할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 속도가 빠릅니다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통한 순서쌍들이 얼마나 겹치는지 측정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(precision)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91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단어가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예측문장에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여러번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등장하여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중복계산될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Clipping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작업을 통해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해당단어가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카운팅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되는 횟수는 정답문장에서 등장하는 횟수를 넘지 못하게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문장길이에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과적합을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보정해 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비교적 짧은 문장은 결과에 있어 우위를 가져다 줄 수 있기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5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subword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subword</a:t>
            </a:r>
            <a:r>
              <a:rPr lang="ko-KR" altLang="en-US" dirty="0" smtClean="0"/>
              <a:t>로 분절하는 것인데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pieces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 모델입니다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word-level(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수준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character-level(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 수준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)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subword tokenization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부른다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05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압축 알고리즘으로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데이터에서 가장 많이 등장한 문자열을 병합해서 데이터를 압축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처리해버림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vocabulary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발생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1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높은 단어를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10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기본적으로 문장이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pre-tokenize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있다고 가정한다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문장이 모두 이어져 있는 것이 아닌 띄어쓰기 등으로 분리되어 있다고 가정하는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5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말씀드렸던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높은 단어를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추가해주는 방식이었는데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WordPiece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빈번하게 등장하는 단어들에 대해 먼저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추가를 해준 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빈도수에 기반하여 가장 많이 등장한 쌍을 병합했는데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달리 병합되었을 때 코퍼스의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높이는 쌍을 병합합니다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빈번하게 출현하는 쌍을 선택하는 대신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WordPiece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 공식을 사용하여 각 쌍에 대한 점수를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쌍의 빈도를 각 부분의 빈도의 곱으로 나눔으로써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각 개별 부분들의 빈도가 낮은 쌍의 병합에 높은 우선순위를 부여합니다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vocabulary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내에서의 출현 빈도가 높은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("un", "##able")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쌍을 굳이 병합할 필요는 없는데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이유는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"##able"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각각이 다른 단어 내에서 매우 빈번하게 출현하여 높은 빈도를 나타내기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"##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각각이 자주 사용되지 않기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"##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쌍은 아마도 더 빨리 병합될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("hugging"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단어가 어휘에 자주 등장한다고 가정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22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2018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년에 구글에서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data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바로 단어 분리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토크나이저를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적용할 수 있다면 어떤 언어에도 적용이 가능할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공백은 공백 토큰으로 따로 지정되어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진행되는데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frequency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기반인 기존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달리 해당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bigram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co-occurrence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 값을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79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6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과거의 정보를 저장하고 불필요한 정보는 잊어버리며 필요시 저장해놓은 정보를 활용하여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장기의존성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해결한다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b="1" dirty="0" smtClean="0"/>
              <a:t>cell state</a:t>
            </a:r>
            <a:r>
              <a:rPr lang="ko-KR" altLang="en-US" b="1" dirty="0" smtClean="0"/>
              <a:t>에 뭔가를 더하거나 없앨 수 있는 능력이 있는데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 능력은 </a:t>
            </a:r>
            <a:r>
              <a:rPr lang="en-US" altLang="ko-KR" b="1" dirty="0" smtClean="0"/>
              <a:t>gate</a:t>
            </a:r>
            <a:r>
              <a:rPr lang="ko-KR" altLang="en-US" b="1" dirty="0" smtClean="0"/>
              <a:t>라고 불리는 구조에 의해서 </a:t>
            </a:r>
            <a:r>
              <a:rPr lang="ko-KR" altLang="en-US" dirty="0" smtClean="0"/>
              <a:t>조심스럽게 제어된다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9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정보를 잊고 특정 정보를 반영할지를 결정하는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관한것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시점에서의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activation function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값을 출력합니다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가깝게 나온다면 정보를 지워버리고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가깝게 나온다면 정보를 많이 반영한다는 의미입니다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 단어를 예측하는 언어 모델 문제로 돌아가보겠다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는 현재 주어의 성별 정보를 가지고 있을 수도 있어서 그 성별에 맞는 대명사가 사용되도록 준비하고 있을 수도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새로운 주어가 왔을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기존 주어의 성별 정보를 생각하고 싶지 않을 것이다</a:t>
            </a:r>
            <a:r>
              <a:rPr lang="en-US" altLang="ko-KR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현재에 </a:t>
            </a:r>
            <a:r>
              <a:rPr lang="ko-KR" altLang="en-US" dirty="0" err="1" smtClean="0"/>
              <a:t>관한것임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앞으로 들어오는 </a:t>
            </a:r>
            <a:r>
              <a:rPr lang="ko-KR" altLang="en-US" dirty="0" smtClean="0"/>
              <a:t>새로운 정보 중 어떤 것을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에 저장할 것인지를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결정하는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Forget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두 단계로 나눠지는데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sigmoid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값을 출력해서 현재 시점의 정보를 반영할지를 결정합니다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tanh</a:t>
            </a:r>
            <a:r>
              <a:rPr lang="en-US" altLang="ko-KR" dirty="0" smtClean="0"/>
              <a:t> layer</a:t>
            </a:r>
            <a:r>
              <a:rPr lang="ko-KR" altLang="en-US" dirty="0" smtClean="0"/>
              <a:t>가 새로운 후보 값들인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cell state</a:t>
            </a:r>
            <a:r>
              <a:rPr lang="ko-KR" altLang="en-US" dirty="0" smtClean="0"/>
              <a:t>에 더할 준비를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두 단계에서 나온 정보를 합쳐서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업데이트할 재료를 만들게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곱함</a:t>
            </a:r>
            <a:r>
              <a:rPr lang="en-US" altLang="ko-KR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dirty="0" smtClean="0"/>
              <a:t>정보를 어떻게 반영할 것인가에 대한 것</a:t>
            </a:r>
            <a:r>
              <a:rPr lang="en-US" altLang="ko-KR" dirty="0" smtClean="0"/>
              <a:t>!! </a:t>
            </a:r>
            <a:r>
              <a:rPr lang="ko-KR" altLang="en-US" dirty="0" smtClean="0"/>
              <a:t>탄젠트 함수는 기존 </a:t>
            </a:r>
            <a:r>
              <a:rPr lang="en-US" altLang="ko-KR" dirty="0" err="1" smtClean="0"/>
              <a:t>rnn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사용되는 </a:t>
            </a:r>
            <a:r>
              <a:rPr lang="ko-KR" altLang="en-US" dirty="0" err="1" smtClean="0"/>
              <a:t>출력방법</a:t>
            </a:r>
            <a:r>
              <a:rPr lang="en-US" altLang="ko-KR" dirty="0" smtClean="0"/>
              <a:t>, activation </a:t>
            </a:r>
            <a:r>
              <a:rPr lang="ko-KR" altLang="en-US" dirty="0" err="1" smtClean="0"/>
              <a:t>시그모이드는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후보값들을</a:t>
            </a:r>
            <a:r>
              <a:rPr lang="ko-KR" altLang="en-US" dirty="0" smtClean="0"/>
              <a:t> 얼마나 전달할지 결정을 내리기 위한 것임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그래서 결국 두 값 곱해서 셀 상태 더하면 다음 단계를 위해 보내는 셀 상태가 결정되는 것</a:t>
            </a:r>
            <a:r>
              <a:rPr lang="en-US" altLang="ko-KR" dirty="0" smtClean="0"/>
              <a:t>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다시 언어 모델의 예제에서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주어의 성별을 잊어버리기로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대신 새로운 주어의 성별 정보를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에 더하고 싶을 것이다</a:t>
            </a:r>
            <a:r>
              <a:rPr lang="en-US" altLang="ko-KR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0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과거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 업데이트해서 새로운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\(</a:t>
            </a:r>
            <a:r>
              <a:rPr lang="en-US" altLang="ko-KR" dirty="0" err="1" smtClean="0"/>
              <a:t>C_t</a:t>
            </a:r>
            <a:r>
              <a:rPr lang="en-US" altLang="ko-KR" dirty="0" smtClean="0"/>
              <a:t>\)</a:t>
            </a:r>
            <a:r>
              <a:rPr lang="ko-KR" altLang="en-US" dirty="0" smtClean="0"/>
              <a:t>를 만들 것이다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과거의 정보를 삭제할지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유지할것인지에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값과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gate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현재 시점의 값이 반영될지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안될지에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값을 더해서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또 다시 언어 모델 문제로 돌아가보면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 실제로 이전 주어의 성별 정보를 없애고 새로운 정보를 더하게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지난 </a:t>
            </a:r>
            <a:r>
              <a:rPr lang="ko-KR" altLang="en-US" dirty="0" err="1" smtClean="0"/>
              <a:t>단계들에서</a:t>
            </a:r>
            <a:r>
              <a:rPr lang="ko-KR" altLang="en-US" dirty="0" smtClean="0"/>
              <a:t> 다 정했던 것들을 실천만 하는 단계임을 다시 확인할 수 있다</a:t>
            </a:r>
            <a:r>
              <a:rPr lang="en-US" altLang="ko-KR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0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sigmoid layer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의 어느 후보를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내보낼 지를 정한다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그리고나서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 state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 layer</a:t>
            </a:r>
            <a:r>
              <a:rPr lang="ko-KR" altLang="en-US" dirty="0" smtClean="0"/>
              <a:t>에 태워서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값을 받은 뒤에 방금 전에 계산한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과 곱해준다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그렇게 하면 우리가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보내고자 하는 부분만 내보낼 수 있게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언어 모델 예제를 생각해보면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주어를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받았으므로 주어 다음에 오게 될 </a:t>
            </a:r>
            <a:r>
              <a:rPr lang="ko-KR" altLang="en-US" dirty="0" err="1" smtClean="0"/>
              <a:t>예측값인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적절한 답은 아마도 동사 개념의 무언가가 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최종적인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은 앞에서 본 주어가 단수형인지 복수형인지에 따라 그 형태가 달라질 수도 있는 것이다</a:t>
            </a:r>
            <a:r>
              <a:rPr lang="en-US" altLang="ko-KR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9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1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2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5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9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3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2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D1BE-A37F-4EBC-8B43-B2527B923E50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7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06228"/>
            <a:ext cx="9144000" cy="2387600"/>
          </a:xfrm>
        </p:spPr>
        <p:txBody>
          <a:bodyPr/>
          <a:lstStyle/>
          <a:p>
            <a:r>
              <a:rPr lang="en-US" altLang="ko-KR" b="1" dirty="0" smtClean="0"/>
              <a:t>9. </a:t>
            </a:r>
            <a:r>
              <a:rPr lang="en-US" altLang="ko-KR" b="1" dirty="0" smtClean="0"/>
              <a:t>MT, seq2seq, </a:t>
            </a:r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Models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366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황의지</a:t>
            </a:r>
            <a:endParaRPr lang="ko-KR" altLang="en-US" sz="28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1</a:t>
            </a:r>
            <a:r>
              <a:rPr lang="en-US" altLang="ko-KR" sz="4400" b="1" dirty="0" smtClean="0"/>
              <a:t>. Residual Learning</a:t>
            </a:r>
          </a:p>
          <a:p>
            <a:endParaRPr lang="en-US" altLang="ko-KR" sz="2000" dirty="0" smtClean="0"/>
          </a:p>
          <a:p>
            <a:pPr marL="914400" lvl="1" indent="-457200" algn="just">
              <a:buFontTx/>
              <a:buChar char="-"/>
            </a:pPr>
            <a:r>
              <a:rPr lang="en-US" altLang="ko-KR" sz="2800" dirty="0" err="1" smtClean="0">
                <a:solidFill>
                  <a:srgbClr val="0070C0"/>
                </a:solidFill>
              </a:rPr>
              <a:t>ResNet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2800" dirty="0" smtClean="0">
                <a:solidFill>
                  <a:srgbClr val="FF0000"/>
                </a:solidFill>
              </a:rPr>
              <a:t>Summation</a:t>
            </a: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57" y="2940924"/>
            <a:ext cx="4479137" cy="36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2. Dense Connections</a:t>
            </a:r>
            <a:endParaRPr lang="en-US" altLang="ko-KR" sz="4400" b="1" dirty="0" smtClean="0"/>
          </a:p>
          <a:p>
            <a:endParaRPr lang="en-US" altLang="ko-KR" sz="2000" dirty="0" smtClean="0"/>
          </a:p>
          <a:p>
            <a:pPr marL="914400" lvl="1" indent="-457200" algn="just">
              <a:buFontTx/>
              <a:buChar char="-"/>
            </a:pPr>
            <a:r>
              <a:rPr lang="en-US" altLang="ko-KR" sz="2800" dirty="0" err="1" smtClean="0">
                <a:solidFill>
                  <a:srgbClr val="0070C0"/>
                </a:solidFill>
              </a:rPr>
              <a:t>DenseNet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2800" dirty="0" smtClean="0">
                <a:solidFill>
                  <a:srgbClr val="FF0000"/>
                </a:solidFill>
              </a:rPr>
              <a:t>Concatenate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production-media.paperswithcode.com/methods/Screen_Shot_2020-06-20_at_11.33.17_PM_Mt0HOZ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20" y="3031959"/>
            <a:ext cx="4286757" cy="34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3. Highway Networks</a:t>
            </a:r>
            <a:endParaRPr lang="en-US" altLang="ko-KR" sz="4400" b="1" dirty="0" smtClean="0"/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2800" dirty="0" smtClean="0">
                <a:solidFill>
                  <a:srgbClr val="0070C0"/>
                </a:solidFill>
              </a:rPr>
              <a:t>Gating Mechanism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1371600" lvl="2" indent="-457200" algn="just">
              <a:buFontTx/>
              <a:buChar char="-"/>
            </a:pPr>
            <a:r>
              <a:rPr lang="en-US" altLang="ko-KR" sz="2400" dirty="0" smtClean="0"/>
              <a:t>Transform Gate, Carry Gate</a:t>
            </a:r>
            <a:endParaRPr lang="en-US" altLang="ko-KR" sz="2400" dirty="0"/>
          </a:p>
          <a:p>
            <a:pPr marL="914400" lvl="1" indent="-457200" algn="just">
              <a:buFontTx/>
              <a:buChar char="-"/>
            </a:pPr>
            <a:r>
              <a:rPr lang="en-US" altLang="ko-KR" sz="2800" dirty="0" smtClean="0"/>
              <a:t>Activation x</a:t>
            </a: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Review: Highway Networks — Gating Function To Highway (Image  Classification) | by Sik-Ho Tsang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75" y="3408342"/>
            <a:ext cx="6374450" cy="26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4. Bidirectional and Multi-layer </a:t>
            </a:r>
            <a:r>
              <a:rPr lang="en-US" altLang="ko-KR" sz="4400" b="1" dirty="0" err="1" smtClean="0"/>
              <a:t>Rnns</a:t>
            </a:r>
            <a:endParaRPr lang="en-US" altLang="ko-KR" sz="4400" b="1" dirty="0" smtClean="0"/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2800" dirty="0" smtClean="0">
                <a:solidFill>
                  <a:srgbClr val="0070C0"/>
                </a:solidFill>
              </a:rPr>
              <a:t>Backward RNN &amp; Forward RNN</a:t>
            </a:r>
            <a:endParaRPr lang="en-US" altLang="ko-KR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s://github.com/happy-jihye/Natural-Language-Processing/blob/main/images/Updated_Sentiment_Analysis3.png?raw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6" y="3435364"/>
            <a:ext cx="5328000" cy="25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github.com/happy-jihye/Natural-Language-Processing/blob/main/images/Updated_Sentiment_Analysis4.png?raw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05430"/>
            <a:ext cx="5400000" cy="22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bFmQyP/btrBzdpIVeR/0NgaIQ01WQZDZgvDfsG2B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15" y="1064578"/>
            <a:ext cx="9277570" cy="493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66326" y="1121306"/>
            <a:ext cx="2900572" cy="555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43185" y="3256548"/>
            <a:ext cx="3227510" cy="6092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2862947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Machine Translation</a:t>
            </a:r>
          </a:p>
          <a:p>
            <a:pPr marL="742950" indent="-742950">
              <a:buAutoNum type="arabicPeriod"/>
            </a:pPr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Source Language -&gt; Target Language</a:t>
            </a:r>
            <a:endParaRPr lang="ko-KR" altLang="en-US" sz="2800" b="1" dirty="0"/>
          </a:p>
          <a:p>
            <a:pPr algn="just"/>
            <a:endParaRPr lang="ko-KR" altLang="en-US" sz="36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blog.kakaocdn.net/dn/cI7QuM/btrBvX2hVys/8O5NYlfRCW6kjh1acuUOO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47" y="2745855"/>
            <a:ext cx="8359503" cy="33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Machine Translation</a:t>
            </a:r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1950s ~ 1990s : </a:t>
            </a:r>
            <a:r>
              <a:rPr lang="en-US" altLang="ko-KR" sz="2800" dirty="0" smtClean="0">
                <a:solidFill>
                  <a:srgbClr val="0070C0"/>
                </a:solidFill>
              </a:rPr>
              <a:t>Rule-Based Machine Translation</a:t>
            </a:r>
          </a:p>
          <a:p>
            <a:pPr marL="1028700" lvl="1" indent="-571500" algn="just">
              <a:buFontTx/>
              <a:buChar char="-"/>
            </a:pPr>
            <a:r>
              <a:rPr lang="ko-KR" altLang="en-US" dirty="0"/>
              <a:t>러시아어를 영어로 번역하는 등의 군사 목적으로 </a:t>
            </a:r>
            <a:r>
              <a:rPr lang="ko-KR" altLang="en-US" dirty="0" smtClean="0"/>
              <a:t>개발</a:t>
            </a:r>
            <a:endParaRPr lang="en-US" altLang="ko-KR" dirty="0"/>
          </a:p>
          <a:p>
            <a:pPr marL="1028700" lvl="1" indent="-571500" algn="just">
              <a:buFontTx/>
              <a:buChar char="-"/>
            </a:pPr>
            <a:r>
              <a:rPr lang="ko-KR" altLang="en-US" dirty="0" smtClean="0"/>
              <a:t>단순한 방식의 언어 사전</a:t>
            </a:r>
            <a:endParaRPr lang="en-US" altLang="ko-KR" dirty="0" smtClean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1990s ~ 2010s : </a:t>
            </a:r>
            <a:r>
              <a:rPr lang="en-US" altLang="ko-KR" sz="2800" dirty="0" smtClean="0">
                <a:solidFill>
                  <a:srgbClr val="0070C0"/>
                </a:solidFill>
              </a:rPr>
              <a:t>Statistical Machine Translation (SMT)</a:t>
            </a:r>
          </a:p>
          <a:p>
            <a:pPr marL="1028700" lvl="1" indent="-571500" algn="just">
              <a:buFontTx/>
              <a:buChar char="-"/>
            </a:pPr>
            <a:r>
              <a:rPr lang="ko-KR" altLang="en-US" dirty="0" smtClean="0"/>
              <a:t>조건부 확률 </a:t>
            </a:r>
            <a:endParaRPr lang="en-US" altLang="ko-KR" dirty="0" smtClean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2014s ~ : </a:t>
            </a:r>
            <a:r>
              <a:rPr lang="en-US" altLang="ko-KR" sz="2800" dirty="0" smtClean="0">
                <a:solidFill>
                  <a:srgbClr val="0070C0"/>
                </a:solidFill>
              </a:rPr>
              <a:t>Neural Machine Translation (NMT)</a:t>
            </a:r>
          </a:p>
          <a:p>
            <a:pPr marL="1028700" lvl="1" indent="-571500" algn="just">
              <a:buFontTx/>
              <a:buChar char="-"/>
            </a:pPr>
            <a:r>
              <a:rPr lang="de-DE" altLang="ko-KR" dirty="0"/>
              <a:t>Single end-to-end neural network model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1028700" lvl="1" indent="-571500" algn="just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Seq2seq Model</a:t>
            </a:r>
            <a:endParaRPr lang="ko-KR" altLang="en-US" sz="36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chine Translation: What It Is and How to Use It | Phr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86" y="4764506"/>
            <a:ext cx="6839028" cy="16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Seq2seq (NMT)</a:t>
            </a:r>
            <a:endParaRPr lang="en-US" altLang="ko-KR" sz="4400" b="1" dirty="0" smtClean="0"/>
          </a:p>
          <a:p>
            <a:pPr algn="just"/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</a:rPr>
              <a:t>Encoder &amp; Decoder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RNN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/>
              <a:t>Context -&gt; Target Sentence</a:t>
            </a:r>
            <a:endParaRPr lang="en-US" altLang="ko-KR" sz="2400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0070C0"/>
                </a:solidFill>
              </a:rPr>
              <a:t>Many-to-Many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/>
              <a:t>MT</a:t>
            </a:r>
            <a:endParaRPr lang="ko-KR" altLang="en-US" sz="28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wikidocs.net/images/page/24996/seq2seq%EB%AA%A8%EB%8D%B8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00" y="3898253"/>
            <a:ext cx="4493797" cy="25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Seq2seq (NMT)</a:t>
            </a:r>
          </a:p>
          <a:p>
            <a:endParaRPr lang="en-US" altLang="ko-KR" sz="44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s://wikidocs.net/images/page/24996/%EC%9D%B8%EC%BD%94%EB%8D%94%EB%94%94%EC%BD%94%EB%8D%94%EB%AA%A8%EB%8D%B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46" y="2592078"/>
            <a:ext cx="9934309" cy="25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058525" y="4852193"/>
            <a:ext cx="641685" cy="310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098506" y="2559994"/>
            <a:ext cx="737936" cy="359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Teacher forcing 기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3073758"/>
            <a:ext cx="4263198" cy="354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Teacher Forcing</a:t>
            </a:r>
          </a:p>
          <a:p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/>
              <a:t>Train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초기 잘못 생성한 단어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계속해서 잘못된 문장</a:t>
            </a:r>
            <a:endParaRPr lang="en-US" altLang="ko-KR" sz="3200" dirty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>
                <a:solidFill>
                  <a:srgbClr val="FF0000"/>
                </a:solidFill>
              </a:rPr>
              <a:t>실제 정답 단어 이용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/>
              <a:t>n-1 </a:t>
            </a:r>
            <a:r>
              <a:rPr lang="ko-KR" altLang="en-US" sz="2400" dirty="0" smtClean="0"/>
              <a:t>스텝의 </a:t>
            </a:r>
            <a:r>
              <a:rPr lang="ko-KR" altLang="en-US" sz="2400" dirty="0" err="1" smtClean="0"/>
              <a:t>실제값을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 </a:t>
            </a:r>
            <a:r>
              <a:rPr lang="ko-KR" altLang="en-US" sz="2400" dirty="0" smtClean="0"/>
              <a:t>스텝의 </a:t>
            </a:r>
            <a:r>
              <a:rPr lang="en-US" altLang="ko-KR" sz="2400" dirty="0" smtClean="0"/>
              <a:t>input</a:t>
            </a:r>
            <a:r>
              <a:rPr lang="ko-KR" altLang="en-US" sz="2400" dirty="0" smtClean="0"/>
              <a:t>으로</a:t>
            </a:r>
            <a:endParaRPr lang="en-US" altLang="ko-KR" sz="24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Loss </a:t>
            </a:r>
            <a:r>
              <a:rPr lang="ko-KR" altLang="en-US" sz="2800" dirty="0" smtClean="0"/>
              <a:t>반영</a:t>
            </a:r>
            <a:endParaRPr lang="ko-KR" altLang="en-US" sz="2800" dirty="0"/>
          </a:p>
          <a:p>
            <a:endParaRPr lang="en-US" altLang="ko-KR" sz="44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857874" y="5704247"/>
            <a:ext cx="737936" cy="359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5138" y="3250283"/>
            <a:ext cx="737936" cy="359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Solution</a:t>
            </a:r>
            <a:r>
              <a:rPr lang="ko-KR" altLang="en-US" sz="4400" b="1" dirty="0"/>
              <a:t> </a:t>
            </a:r>
            <a:r>
              <a:rPr lang="en-US" altLang="ko-KR" sz="4400" b="1" dirty="0" smtClean="0"/>
              <a:t>of RNN</a:t>
            </a:r>
          </a:p>
          <a:p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Vanishing gradient : </a:t>
            </a:r>
            <a:r>
              <a:rPr lang="en-US" altLang="ko-KR" sz="2800" dirty="0" smtClean="0">
                <a:solidFill>
                  <a:srgbClr val="FF0000"/>
                </a:solidFill>
              </a:rPr>
              <a:t>LSTM (Long Short-Term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 smtClean="0">
                <a:solidFill>
                  <a:srgbClr val="FF0000"/>
                </a:solidFill>
              </a:rPr>
              <a:t>emory)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/>
              <a:t>Long term dependency</a:t>
            </a:r>
            <a:endParaRPr lang="en-US" altLang="ko-KR" sz="2400" dirty="0" smtClean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Exploding gradient </a:t>
            </a:r>
            <a:r>
              <a:rPr lang="en-US" altLang="ko-KR" sz="2800" b="1" dirty="0" smtClean="0"/>
              <a:t>: </a:t>
            </a:r>
            <a:r>
              <a:rPr lang="en-US" altLang="ko-KR" sz="2800" dirty="0" smtClean="0">
                <a:solidFill>
                  <a:srgbClr val="0070C0"/>
                </a:solidFill>
              </a:rPr>
              <a:t>Gradient Clipping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>
                <a:solidFill>
                  <a:prstClr val="black"/>
                </a:solidFill>
              </a:rPr>
              <a:t>SGD </a:t>
            </a:r>
            <a:r>
              <a:rPr lang="ko-KR" altLang="en-US" sz="2400" dirty="0" smtClean="0">
                <a:solidFill>
                  <a:prstClr val="black"/>
                </a:solidFill>
              </a:rPr>
              <a:t>업데이트 전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velog.velcdn.com/images/jody1188/post/fa71a0e7-c87c-441b-a889-da4057c6950a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83" y="4034317"/>
            <a:ext cx="7544635" cy="23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Seq2seq </a:t>
            </a:r>
            <a:r>
              <a:rPr lang="ko-KR" altLang="en-US" sz="4400" b="1" dirty="0" smtClean="0"/>
              <a:t>한계점</a:t>
            </a:r>
            <a:endParaRPr lang="en-US" altLang="ko-KR" sz="4400" b="1" dirty="0" smtClean="0"/>
          </a:p>
          <a:p>
            <a:endParaRPr lang="en-US" altLang="ko-KR" sz="2000" dirty="0" smtClean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고정된 크기의 </a:t>
            </a:r>
            <a:r>
              <a:rPr lang="en-US" altLang="ko-KR" sz="3200" dirty="0" smtClean="0"/>
              <a:t>context vector</a:t>
            </a:r>
            <a:r>
              <a:rPr lang="ko-KR" altLang="en-US" sz="3200" dirty="0" smtClean="0"/>
              <a:t>로 </a:t>
            </a:r>
            <a:r>
              <a:rPr lang="ko-KR" altLang="en-US" sz="3200" dirty="0" smtClean="0">
                <a:solidFill>
                  <a:srgbClr val="FF0000"/>
                </a:solidFill>
              </a:rPr>
              <a:t>정보 손실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</a:rPr>
              <a:t>Gradient Descent</a:t>
            </a:r>
            <a:endParaRPr lang="en-US" altLang="ko-KR" sz="32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Attention Mechan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60" y="3362819"/>
            <a:ext cx="6951078" cy="29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BLEU </a:t>
            </a:r>
            <a:endParaRPr lang="en-US" altLang="ko-KR" sz="4400" b="1" dirty="0" smtClean="0"/>
          </a:p>
          <a:p>
            <a:r>
              <a:rPr lang="en-US" altLang="ko-KR" sz="4400" b="1" dirty="0" smtClean="0"/>
              <a:t>(</a:t>
            </a:r>
            <a:r>
              <a:rPr lang="en-US" altLang="ko-KR" sz="4400" b="1" dirty="0"/>
              <a:t>Bilingual Evaluation </a:t>
            </a:r>
            <a:r>
              <a:rPr lang="en-US" altLang="ko-KR" sz="4400" b="1" dirty="0" smtClean="0"/>
              <a:t>Understudy)</a:t>
            </a:r>
            <a:endParaRPr lang="en-US" altLang="ko-KR" sz="4400" b="1" dirty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언어 구애 </a:t>
            </a:r>
            <a:r>
              <a:rPr lang="en-US" altLang="ko-KR" sz="3200" dirty="0" smtClean="0"/>
              <a:t>x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빠른 계산 속도</a:t>
            </a:r>
            <a:endParaRPr lang="en-US" altLang="ko-KR" sz="3200" dirty="0" smtClean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>
                <a:solidFill>
                  <a:srgbClr val="0070C0"/>
                </a:solidFill>
              </a:rPr>
              <a:t>기계번역 </a:t>
            </a:r>
            <a:r>
              <a:rPr lang="en-US" altLang="ko-KR" sz="3200" dirty="0">
                <a:solidFill>
                  <a:srgbClr val="0070C0"/>
                </a:solidFill>
              </a:rPr>
              <a:t>vs </a:t>
            </a:r>
            <a:r>
              <a:rPr lang="ko-KR" altLang="en-US" sz="3200" dirty="0" err="1">
                <a:solidFill>
                  <a:srgbClr val="0070C0"/>
                </a:solidFill>
              </a:rPr>
              <a:t>사람번역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/>
              <a:t>-&gt; </a:t>
            </a:r>
            <a:r>
              <a:rPr lang="en-US" altLang="ko-KR" sz="3200" dirty="0" smtClean="0"/>
              <a:t>Similarity </a:t>
            </a:r>
            <a:endParaRPr lang="en-US" altLang="ko-KR" sz="3200" dirty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0070C0"/>
                </a:solidFill>
              </a:rPr>
              <a:t>N-gram </a:t>
            </a:r>
            <a:r>
              <a:rPr lang="ko-KR" altLang="en-US" sz="3200" dirty="0" smtClean="0">
                <a:solidFill>
                  <a:srgbClr val="0070C0"/>
                </a:solidFill>
              </a:rPr>
              <a:t>정확도 </a:t>
            </a:r>
            <a:r>
              <a:rPr lang="en-US" altLang="ko-KR" sz="3200" dirty="0" smtClean="0">
                <a:solidFill>
                  <a:srgbClr val="0070C0"/>
                </a:solidFill>
              </a:rPr>
              <a:t>&amp; </a:t>
            </a:r>
            <a:r>
              <a:rPr lang="en-US" altLang="ko-KR" sz="3200" dirty="0" smtClean="0">
                <a:solidFill>
                  <a:srgbClr val="0070C0"/>
                </a:solidFill>
              </a:rPr>
              <a:t>Penalty</a:t>
            </a:r>
            <a:endParaRPr lang="en-US" altLang="ko-KR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55353" y="4034045"/>
            <a:ext cx="1585152" cy="4577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언어 모델(Language Models)과 N-gram ·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92" y="1638718"/>
            <a:ext cx="8701017" cy="35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BLEU </a:t>
            </a:r>
            <a:endParaRPr lang="en-US" altLang="ko-KR" sz="4400" b="1" dirty="0" smtClean="0"/>
          </a:p>
          <a:p>
            <a:r>
              <a:rPr lang="en-US" altLang="ko-KR" sz="4400" b="1" dirty="0" smtClean="0"/>
              <a:t>(</a:t>
            </a:r>
            <a:r>
              <a:rPr lang="en-US" altLang="ko-KR" sz="4400" b="1" dirty="0"/>
              <a:t>Bilingual Evaluation </a:t>
            </a:r>
            <a:r>
              <a:rPr lang="en-US" altLang="ko-KR" sz="4400" b="1" dirty="0" smtClean="0"/>
              <a:t>Understudy)</a:t>
            </a:r>
            <a:endParaRPr lang="en-US" altLang="ko-KR" sz="4400" b="1" dirty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언어 구애 </a:t>
            </a:r>
            <a:r>
              <a:rPr lang="en-US" altLang="ko-KR" sz="3200" dirty="0" smtClean="0"/>
              <a:t>x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빠른 계산 속도</a:t>
            </a:r>
            <a:endParaRPr lang="en-US" altLang="ko-KR" sz="3200" dirty="0" smtClean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>
                <a:solidFill>
                  <a:srgbClr val="0070C0"/>
                </a:solidFill>
              </a:rPr>
              <a:t>기계번역 </a:t>
            </a:r>
            <a:r>
              <a:rPr lang="en-US" altLang="ko-KR" sz="3200" dirty="0">
                <a:solidFill>
                  <a:srgbClr val="0070C0"/>
                </a:solidFill>
              </a:rPr>
              <a:t>vs </a:t>
            </a:r>
            <a:r>
              <a:rPr lang="ko-KR" altLang="en-US" sz="3200" dirty="0" err="1">
                <a:solidFill>
                  <a:srgbClr val="0070C0"/>
                </a:solidFill>
              </a:rPr>
              <a:t>사람번역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/>
              <a:t>-&gt; Similarity</a:t>
            </a:r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0070C0"/>
                </a:solidFill>
              </a:rPr>
              <a:t>N-gram </a:t>
            </a:r>
            <a:r>
              <a:rPr lang="ko-KR" altLang="en-US" sz="3200" dirty="0" smtClean="0">
                <a:solidFill>
                  <a:srgbClr val="0070C0"/>
                </a:solidFill>
              </a:rPr>
              <a:t>정확도 </a:t>
            </a:r>
            <a:r>
              <a:rPr lang="en-US" altLang="ko-KR" sz="3200" dirty="0" smtClean="0">
                <a:solidFill>
                  <a:srgbClr val="0070C0"/>
                </a:solidFill>
              </a:rPr>
              <a:t>&amp; </a:t>
            </a:r>
            <a:r>
              <a:rPr lang="en-US" altLang="ko-KR" sz="3200" dirty="0" smtClean="0">
                <a:solidFill>
                  <a:srgbClr val="0070C0"/>
                </a:solidFill>
              </a:rPr>
              <a:t>Penalty</a:t>
            </a:r>
            <a:endParaRPr lang="en-US" altLang="ko-KR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velog.velcdn.com/images%2Fbo-lim%2Fpost%2F0be505ba-8a31-4630-b5be-587ecc61fdb6%2F%EC%8A%A4%ED%81%AC%EB%A6%B0%EC%83%B7%202022-03-14%20%EC%98%A4%ED%9B%84%203.33.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09334"/>
            <a:ext cx="5305935" cy="220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100431"/>
          </a:xfrm>
        </p:spPr>
        <p:txBody>
          <a:bodyPr>
            <a:noAutofit/>
          </a:bodyPr>
          <a:lstStyle/>
          <a:p>
            <a:pPr algn="just"/>
            <a:r>
              <a:rPr lang="de-DE" altLang="ko-KR" sz="4400" b="1" dirty="0" smtClean="0"/>
              <a:t>           </a:t>
            </a:r>
            <a:r>
              <a:rPr lang="de-DE" altLang="ko-KR" sz="4400" b="1" dirty="0" smtClean="0"/>
              <a:t>Subword Models</a:t>
            </a:r>
          </a:p>
          <a:p>
            <a:pPr algn="just"/>
            <a:endParaRPr lang="de-DE" altLang="ko-KR" sz="4400" b="1" dirty="0" smtClean="0"/>
          </a:p>
          <a:p>
            <a:pPr algn="just"/>
            <a:endParaRPr lang="en-US" altLang="ko-KR" sz="2000" dirty="0"/>
          </a:p>
          <a:p>
            <a:pPr marL="514350" indent="-514350" algn="just">
              <a:buAutoNum type="arabicPeriod"/>
            </a:pPr>
            <a:r>
              <a:rPr lang="en-US" altLang="ko-KR" sz="4000" dirty="0" smtClean="0">
                <a:solidFill>
                  <a:srgbClr val="0070C0"/>
                </a:solidFill>
              </a:rPr>
              <a:t>BPE</a:t>
            </a:r>
          </a:p>
          <a:p>
            <a:pPr marL="514350" indent="-514350" algn="just">
              <a:buAutoNum type="arabicPeriod"/>
            </a:pPr>
            <a:r>
              <a:rPr lang="en-US" altLang="ko-KR" sz="4000" dirty="0" err="1" smtClean="0">
                <a:solidFill>
                  <a:srgbClr val="0070C0"/>
                </a:solidFill>
              </a:rPr>
              <a:t>WordPiece</a:t>
            </a:r>
            <a:r>
              <a:rPr lang="en-US" altLang="ko-KR" sz="4000" dirty="0" smtClean="0">
                <a:solidFill>
                  <a:srgbClr val="0070C0"/>
                </a:solidFill>
              </a:rPr>
              <a:t> Model</a:t>
            </a:r>
          </a:p>
          <a:p>
            <a:pPr marL="514350" indent="-514350" algn="just">
              <a:buAutoNum type="arabicPeriod"/>
            </a:pPr>
            <a:r>
              <a:rPr lang="en-US" altLang="ko-KR" sz="4000" dirty="0" err="1" smtClean="0">
                <a:solidFill>
                  <a:srgbClr val="0070C0"/>
                </a:solidFill>
              </a:rPr>
              <a:t>SentencePiece</a:t>
            </a:r>
            <a:r>
              <a:rPr lang="en-US" altLang="ko-KR" sz="4000" dirty="0" smtClean="0">
                <a:solidFill>
                  <a:srgbClr val="0070C0"/>
                </a:solidFill>
              </a:rPr>
              <a:t> Model</a:t>
            </a:r>
            <a:endParaRPr lang="en-US" altLang="ko-KR" sz="40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altLang="ko-KR" sz="4000" dirty="0">
                <a:solidFill>
                  <a:srgbClr val="0070C0"/>
                </a:solidFill>
              </a:rPr>
              <a:t>	</a:t>
            </a:r>
            <a:endParaRPr lang="en-US" altLang="ko-KR" sz="4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blog.kakaocdn.net/dn/dm9vhX/btreXqq50LV/sB7IG2stsgoZr70RULDKE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73" y="4232813"/>
            <a:ext cx="9266651" cy="21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1. BPE </a:t>
            </a:r>
          </a:p>
          <a:p>
            <a:r>
              <a:rPr lang="en-US" altLang="ko-KR" sz="4400" b="1" dirty="0" smtClean="0"/>
              <a:t>(Byte Pair Encoding)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압축 알고리즘</a:t>
            </a:r>
            <a:endParaRPr lang="en-US" altLang="ko-KR" sz="3200" dirty="0" smtClean="0"/>
          </a:p>
          <a:p>
            <a:pPr marL="1028700" lvl="1" indent="-571500" algn="just">
              <a:buFontTx/>
              <a:buChar char="-"/>
            </a:pPr>
            <a:r>
              <a:rPr lang="ko-KR" altLang="en-US" dirty="0" smtClean="0"/>
              <a:t>높은 </a:t>
            </a:r>
            <a:r>
              <a:rPr lang="ko-KR" altLang="en-US" dirty="0"/>
              <a:t>빈도의 토큰들을 </a:t>
            </a:r>
            <a:r>
              <a:rPr lang="en-US" altLang="ko-KR" dirty="0"/>
              <a:t>merge</a:t>
            </a:r>
            <a:endParaRPr lang="en-US" altLang="ko-KR" sz="2800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/>
              <a:t>character</a:t>
            </a:r>
            <a:r>
              <a:rPr lang="ko-KR" altLang="en-US" sz="3200" dirty="0" smtClean="0"/>
              <a:t> 단위</a:t>
            </a:r>
            <a:endParaRPr lang="en-US" altLang="ko-KR" sz="3200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0070C0"/>
                </a:solidFill>
              </a:rPr>
              <a:t>UNK </a:t>
            </a:r>
            <a:r>
              <a:rPr lang="ko-KR" altLang="en-US" sz="3200" dirty="0" smtClean="0">
                <a:solidFill>
                  <a:srgbClr val="0070C0"/>
                </a:solidFill>
              </a:rPr>
              <a:t>토큰 </a:t>
            </a:r>
            <a:r>
              <a:rPr lang="en-US" altLang="ko-KR" sz="3200" dirty="0" smtClean="0">
                <a:solidFill>
                  <a:srgbClr val="0070C0"/>
                </a:solidFill>
              </a:rPr>
              <a:t>-&gt; </a:t>
            </a:r>
            <a:r>
              <a:rPr lang="de-DE" altLang="ko-KR" sz="3200" dirty="0" smtClean="0">
                <a:solidFill>
                  <a:srgbClr val="FF0000"/>
                </a:solidFill>
              </a:rPr>
              <a:t>OOV </a:t>
            </a:r>
            <a:r>
              <a:rPr lang="ko-KR" altLang="en-US" sz="3200" dirty="0">
                <a:solidFill>
                  <a:srgbClr val="FF0000"/>
                </a:solidFill>
              </a:rPr>
              <a:t>문제</a:t>
            </a:r>
          </a:p>
          <a:p>
            <a:pPr marL="571500" indent="-571500" algn="just">
              <a:buFontTx/>
              <a:buChar char="-"/>
            </a:pPr>
            <a:endParaRPr lang="en-US" altLang="ko-KR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1. BPE </a:t>
            </a:r>
          </a:p>
          <a:p>
            <a:pPr marL="571500" indent="-571500" algn="just">
              <a:buFontTx/>
              <a:buChar char="-"/>
            </a:pPr>
            <a:endParaRPr lang="en-US" altLang="ko-KR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ikidocs.net/images/page/22592/%EA%B7%B8%EB%A6%B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54" y="1974056"/>
            <a:ext cx="4809123" cy="41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170" y="1240777"/>
            <a:ext cx="4186545" cy="5617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03638" y="1306228"/>
            <a:ext cx="1515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  </a:t>
            </a:r>
            <a:r>
              <a:rPr lang="en-US" altLang="ko-KR" b="1" dirty="0" smtClean="0"/>
              <a:t>frequency!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1. BPE </a:t>
            </a:r>
          </a:p>
          <a:p>
            <a:endParaRPr lang="en-US" altLang="ko-KR" sz="2000" b="1" dirty="0" smtClean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>
                <a:solidFill>
                  <a:srgbClr val="FF0000"/>
                </a:solidFill>
              </a:rPr>
              <a:t>띄어쓰기 없는 언어에 사용 불가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1028700" lvl="1" indent="-571500" algn="just">
              <a:buFontTx/>
              <a:buChar char="-"/>
            </a:pPr>
            <a:r>
              <a:rPr lang="ko-KR" altLang="en-US" sz="2400" dirty="0" smtClean="0"/>
              <a:t>가정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pre-tokenize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https://blog.kakaocdn.net/dn/pxGS1/btrSeO0EcNd/IWIiihRKDwlkJIPWVaehm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59" y="2935705"/>
            <a:ext cx="8099283" cy="32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2. </a:t>
            </a:r>
            <a:r>
              <a:rPr lang="en-US" altLang="ko-KR" sz="4400" b="1" dirty="0" err="1" smtClean="0"/>
              <a:t>WordPiece</a:t>
            </a:r>
            <a:r>
              <a:rPr lang="en-US" altLang="ko-KR" sz="4400" b="1" dirty="0" smtClean="0"/>
              <a:t> Model (WPM)</a:t>
            </a:r>
          </a:p>
          <a:p>
            <a:endParaRPr lang="en-US" altLang="ko-KR" sz="2000" b="1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</a:rPr>
              <a:t>BERT </a:t>
            </a:r>
            <a:r>
              <a:rPr lang="ko-KR" altLang="en-US" sz="3200" dirty="0" smtClean="0">
                <a:solidFill>
                  <a:srgbClr val="FF0000"/>
                </a:solidFill>
              </a:rPr>
              <a:t>사전 학습 위해 개발한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토큰화</a:t>
            </a:r>
            <a:r>
              <a:rPr lang="ko-KR" altLang="en-US" sz="3200" dirty="0" smtClean="0">
                <a:solidFill>
                  <a:srgbClr val="FF0000"/>
                </a:solidFill>
              </a:rPr>
              <a:t> 알고리즘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1028700" lvl="1" indent="-571500" algn="just">
              <a:buFontTx/>
              <a:buChar char="-"/>
            </a:pPr>
            <a:r>
              <a:rPr lang="de-DE" altLang="ko-KR" dirty="0" smtClean="0"/>
              <a:t>ELMo</a:t>
            </a:r>
            <a:r>
              <a:rPr lang="de-DE" altLang="ko-KR" dirty="0"/>
              <a:t>, BERT, GPT-2 </a:t>
            </a:r>
            <a:endParaRPr lang="en-US" altLang="ko-KR" sz="2400" dirty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빈도수 </a:t>
            </a:r>
            <a:r>
              <a:rPr lang="en-US" altLang="ko-KR" sz="3200" dirty="0" smtClean="0"/>
              <a:t>x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dirty="0" smtClean="0"/>
              <a:t>("</a:t>
            </a:r>
            <a:r>
              <a:rPr lang="en-US" altLang="ko-KR" dirty="0"/>
              <a:t>un", "##able") </a:t>
            </a:r>
            <a:r>
              <a:rPr lang="en-US" altLang="ko-KR" dirty="0" smtClean="0"/>
              <a:t>vs </a:t>
            </a:r>
            <a:r>
              <a:rPr lang="en-US" altLang="ko-KR" dirty="0"/>
              <a:t>("</a:t>
            </a:r>
            <a:r>
              <a:rPr lang="en-US" altLang="ko-KR" dirty="0" err="1"/>
              <a:t>hu</a:t>
            </a:r>
            <a:r>
              <a:rPr lang="en-US" altLang="ko-KR" dirty="0"/>
              <a:t>", "##</a:t>
            </a:r>
            <a:r>
              <a:rPr lang="en-US" altLang="ko-KR" dirty="0" err="1"/>
              <a:t>gging</a:t>
            </a:r>
            <a:r>
              <a:rPr lang="en-US" altLang="ko-KR" dirty="0"/>
              <a:t>")</a:t>
            </a:r>
            <a:endParaRPr lang="de-DE" altLang="ko-KR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430" y="4321479"/>
            <a:ext cx="7864649" cy="12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3. </a:t>
            </a:r>
            <a:r>
              <a:rPr lang="en-US" altLang="ko-KR" sz="4400" b="1" dirty="0" err="1" smtClean="0"/>
              <a:t>SentencePiece</a:t>
            </a:r>
            <a:r>
              <a:rPr lang="en-US" altLang="ko-KR" sz="4400" b="1" dirty="0" smtClean="0"/>
              <a:t> Model (SPM)</a:t>
            </a:r>
          </a:p>
          <a:p>
            <a:endParaRPr lang="en-US" altLang="ko-KR" sz="2000" b="1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/>
              <a:t>Pre-tokenization x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>
                <a:solidFill>
                  <a:srgbClr val="FF0000"/>
                </a:solidFill>
              </a:rPr>
              <a:t>띄어쓰기 </a:t>
            </a:r>
            <a:r>
              <a:rPr lang="en-US" altLang="ko-KR" sz="3200" dirty="0" smtClean="0">
                <a:solidFill>
                  <a:srgbClr val="FF0000"/>
                </a:solidFill>
              </a:rPr>
              <a:t>=</a:t>
            </a:r>
            <a:r>
              <a:rPr lang="ko-KR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character -&gt; </a:t>
            </a:r>
            <a:r>
              <a:rPr lang="ko-KR" altLang="en-US" sz="3200" dirty="0">
                <a:solidFill>
                  <a:srgbClr val="FF0000"/>
                </a:solidFill>
              </a:rPr>
              <a:t>언어 구애 </a:t>
            </a:r>
            <a:r>
              <a:rPr lang="en-US" altLang="ko-KR" sz="3200" dirty="0" smtClean="0">
                <a:solidFill>
                  <a:srgbClr val="FF0000"/>
                </a:solidFill>
              </a:rPr>
              <a:t>x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빠른 속도</a:t>
            </a:r>
            <a:endParaRPr lang="de-DE" altLang="ko-KR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https://images.velog.io/images/tobigs1516text/post/c375ac95-da58-42a3-8ecf-bce924db5196/%E1%84%80%E1%85%B3%E1%84%85%E1%85%B5%E1%86%B7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24" y="3975949"/>
            <a:ext cx="10251749" cy="24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LSTM</a:t>
            </a:r>
          </a:p>
          <a:p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>
                <a:solidFill>
                  <a:srgbClr val="FF0000"/>
                </a:solidFill>
              </a:rPr>
              <a:t>Long Short-Term Memory Network (</a:t>
            </a:r>
            <a:r>
              <a:rPr lang="en-US" altLang="ko-KR" sz="2800" dirty="0" smtClean="0">
                <a:solidFill>
                  <a:srgbClr val="FF0000"/>
                </a:solidFill>
              </a:rPr>
              <a:t>RNN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Hidden State +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Cell State </a:t>
            </a:r>
            <a:r>
              <a:rPr lang="en-US" altLang="ko-KR" sz="2800" dirty="0" smtClean="0">
                <a:solidFill>
                  <a:srgbClr val="0070C0"/>
                </a:solidFill>
              </a:rPr>
              <a:t>&amp; Gate</a:t>
            </a:r>
          </a:p>
          <a:p>
            <a:pPr marL="1028700" lvl="1" indent="-571500" algn="just">
              <a:buFontTx/>
              <a:buChar char="-"/>
            </a:pPr>
            <a:r>
              <a:rPr lang="en-US" altLang="ko-KR" sz="2400" dirty="0" smtClean="0">
                <a:solidFill>
                  <a:prstClr val="black"/>
                </a:solidFill>
              </a:rPr>
              <a:t>Read, Write, and Erase information from the cell</a:t>
            </a:r>
          </a:p>
          <a:p>
            <a:pPr marL="1028700" lvl="1" indent="-571500" algn="just">
              <a:buFontTx/>
              <a:buChar char="-"/>
            </a:pP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repeating module in a standard RNN contains a single lay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" y="3783100"/>
            <a:ext cx="5060133" cy="18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repeating module in an LSTM contains four interacting lay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23" y="3783100"/>
            <a:ext cx="5040000" cy="18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24000" y="2857434"/>
            <a:ext cx="9095874" cy="1143133"/>
          </a:xfrm>
        </p:spPr>
        <p:txBody>
          <a:bodyPr/>
          <a:lstStyle/>
          <a:p>
            <a:r>
              <a:rPr lang="ko-KR" altLang="en-US" b="1" smtClean="0"/>
              <a:t>감사합니다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velog.velcdn.com/images/yoonene/post/180894bc-f7e9-4d79-9025-2fd63288754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5" y="663478"/>
            <a:ext cx="8880470" cy="55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1. Forget Gate Layer</a:t>
            </a:r>
          </a:p>
          <a:p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>
                <a:solidFill>
                  <a:srgbClr val="FF0000"/>
                </a:solidFill>
              </a:rPr>
              <a:t>What is kept? </a:t>
            </a:r>
            <a:r>
              <a:rPr lang="en-US" altLang="ko-KR" sz="2800" dirty="0" smtClean="0">
                <a:solidFill>
                  <a:srgbClr val="FF0000"/>
                </a:solidFill>
              </a:rPr>
              <a:t>Forgotten?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1028700" lvl="1" indent="-571500" algn="just">
              <a:buFontTx/>
              <a:buChar char="-"/>
            </a:pP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velog.velcdn.com/images/jody1188/post/73ac13e4-2e48-49a4-8d42-4f3c28978d6f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4" y="2818029"/>
            <a:ext cx="9282530" cy="317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2. Input Gate Layer &amp; </a:t>
            </a:r>
            <a:r>
              <a:rPr lang="en-US" altLang="ko-KR" sz="4400" b="1" dirty="0" err="1" smtClean="0"/>
              <a:t>Tahn</a:t>
            </a:r>
            <a:r>
              <a:rPr lang="en-US" altLang="ko-KR" sz="4400" b="1" dirty="0" smtClean="0"/>
              <a:t> Layer</a:t>
            </a:r>
          </a:p>
          <a:p>
            <a:endParaRPr lang="en-US" altLang="ko-KR" sz="2000" b="1" dirty="0" smtClean="0"/>
          </a:p>
          <a:p>
            <a:pPr marL="571500" lvl="0" indent="-571500" algn="just">
              <a:buFontTx/>
              <a:buChar char="-"/>
            </a:pPr>
            <a:r>
              <a:rPr lang="en-US" altLang="ko-KR" sz="2800" dirty="0" smtClean="0"/>
              <a:t>New content, </a:t>
            </a:r>
            <a:r>
              <a:rPr lang="ko-KR" altLang="en-US" sz="2800" dirty="0" smtClean="0"/>
              <a:t>현재 시점 정보</a:t>
            </a:r>
            <a:endParaRPr lang="en-US" altLang="ko-KR" dirty="0" smtClean="0"/>
          </a:p>
          <a:p>
            <a:endParaRPr lang="en-US" altLang="ko-KR" sz="4400" b="1" dirty="0" smtClean="0"/>
          </a:p>
          <a:p>
            <a:endParaRPr lang="en-US" altLang="ko-KR" sz="2000" dirty="0"/>
          </a:p>
          <a:p>
            <a:pPr lvl="1" algn="just"/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velog.velcdn.com/images/jody1188/post/92b01fc3-fc5e-4789-a3bf-22e5309bb402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9" y="2875757"/>
            <a:ext cx="9000000" cy="30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3. Cell State</a:t>
            </a:r>
          </a:p>
          <a:p>
            <a:endParaRPr lang="en-US" altLang="ko-KR" sz="20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Update pre-cell </a:t>
            </a:r>
            <a:r>
              <a:rPr lang="en-US" altLang="ko-KR" sz="2800" dirty="0"/>
              <a:t>s</a:t>
            </a:r>
            <a:r>
              <a:rPr lang="en-US" altLang="ko-KR" sz="2800" dirty="0" smtClean="0"/>
              <a:t>tate</a:t>
            </a:r>
            <a:endParaRPr lang="en-US" altLang="ko-KR" sz="2400" dirty="0" smtClean="0"/>
          </a:p>
          <a:p>
            <a:pPr marL="1028700" lvl="1" indent="-571500" algn="just">
              <a:buFontTx/>
              <a:buChar char="-"/>
            </a:pP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velog.velcdn.com/images/jody1188/post/f7a20e65-d86e-4dd5-8dfc-2f836941faca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9" y="2855577"/>
            <a:ext cx="9000000" cy="32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944869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4</a:t>
            </a:r>
            <a:r>
              <a:rPr lang="en-US" altLang="ko-KR" sz="4400" b="1" dirty="0" smtClean="0"/>
              <a:t>. Output Gate Layer</a:t>
            </a:r>
          </a:p>
          <a:p>
            <a:endParaRPr lang="en-US" altLang="ko-KR" sz="2000" dirty="0"/>
          </a:p>
          <a:p>
            <a:pPr marL="1028700" lvl="1" indent="-571500" algn="just">
              <a:buFontTx/>
              <a:buChar char="-"/>
            </a:pPr>
            <a:r>
              <a:rPr lang="en-US" altLang="ko-KR" sz="2800" dirty="0" smtClean="0"/>
              <a:t>What parts of cell are output to hidden state</a:t>
            </a: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velog.velcdn.com/images/jody1188/post/fb18022d-80bf-4e0e-908f-8f375bb98bc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9" y="2967873"/>
            <a:ext cx="9000000" cy="31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02" y="1112369"/>
            <a:ext cx="7788596" cy="4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1352</Words>
  <Application>Microsoft Office PowerPoint</Application>
  <PresentationFormat>와이드스크린</PresentationFormat>
  <Paragraphs>220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9. MT, seq2seq, Subword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Word Vectors(1)</dc:title>
  <dc:creator>황의지</dc:creator>
  <cp:lastModifiedBy>황의지</cp:lastModifiedBy>
  <cp:revision>131</cp:revision>
  <dcterms:created xsi:type="dcterms:W3CDTF">2024-01-10T04:34:39Z</dcterms:created>
  <dcterms:modified xsi:type="dcterms:W3CDTF">2024-01-25T01:36:49Z</dcterms:modified>
</cp:coreProperties>
</file>