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457" r:id="rId3"/>
    <p:sldId id="470" r:id="rId4"/>
    <p:sldId id="471" r:id="rId5"/>
    <p:sldId id="537" r:id="rId6"/>
    <p:sldId id="552" r:id="rId7"/>
    <p:sldId id="553" r:id="rId8"/>
    <p:sldId id="538" r:id="rId9"/>
    <p:sldId id="476" r:id="rId10"/>
    <p:sldId id="498" r:id="rId11"/>
    <p:sldId id="517" r:id="rId12"/>
    <p:sldId id="554" r:id="rId13"/>
    <p:sldId id="555" r:id="rId14"/>
    <p:sldId id="556" r:id="rId15"/>
    <p:sldId id="557" r:id="rId16"/>
    <p:sldId id="477" r:id="rId17"/>
    <p:sldId id="558" r:id="rId18"/>
    <p:sldId id="560" r:id="rId19"/>
    <p:sldId id="559" r:id="rId20"/>
    <p:sldId id="561" r:id="rId21"/>
    <p:sldId id="562" r:id="rId22"/>
    <p:sldId id="478" r:id="rId23"/>
    <p:sldId id="521" r:id="rId24"/>
    <p:sldId id="563" r:id="rId25"/>
    <p:sldId id="571" r:id="rId26"/>
    <p:sldId id="542" r:id="rId27"/>
    <p:sldId id="524" r:id="rId28"/>
    <p:sldId id="564" r:id="rId29"/>
    <p:sldId id="565" r:id="rId30"/>
    <p:sldId id="566" r:id="rId31"/>
    <p:sldId id="567" r:id="rId32"/>
    <p:sldId id="569" r:id="rId33"/>
    <p:sldId id="568" r:id="rId34"/>
    <p:sldId id="544" r:id="rId35"/>
    <p:sldId id="570" r:id="rId36"/>
    <p:sldId id="572" r:id="rId37"/>
    <p:sldId id="47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9" autoAdjust="0"/>
    <p:restoredTop sz="90488" autoAdjust="0"/>
  </p:normalViewPr>
  <p:slideViewPr>
    <p:cSldViewPr snapToGrid="0">
      <p:cViewPr varScale="1">
        <p:scale>
          <a:sx n="109" d="100"/>
          <a:sy n="109" d="100"/>
        </p:scale>
        <p:origin x="9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DA9C8-F285-4034-BCED-7AFC06A96F66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B881B-D397-4B29-BA41-4510EC71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4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23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 smtClean="0"/>
              <a:t>hadamard</a:t>
            </a:r>
            <a:r>
              <a:rPr lang="en-US" altLang="ko-KR" b="1" dirty="0" smtClean="0"/>
              <a:t> product</a:t>
            </a:r>
          </a:p>
          <a:p>
            <a:r>
              <a:rPr lang="en-US" altLang="ko-KR" b="1" dirty="0" err="1" smtClean="0"/>
              <a:t>tanh</a:t>
            </a:r>
            <a:r>
              <a:rPr lang="ko-KR" altLang="en-US" b="1" dirty="0" smtClean="0"/>
              <a:t>미분 </a:t>
            </a:r>
            <a:r>
              <a:rPr lang="en-US" altLang="ko-KR" b="1" dirty="0" smtClean="0"/>
              <a:t>-&gt; 0~1.0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96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 smtClean="0"/>
              <a:t>hadamard</a:t>
            </a:r>
            <a:r>
              <a:rPr lang="en-US" altLang="ko-KR" b="1" dirty="0" smtClean="0"/>
              <a:t> product</a:t>
            </a:r>
          </a:p>
          <a:p>
            <a:r>
              <a:rPr lang="en-US" altLang="ko-KR" b="1" dirty="0" err="1" smtClean="0"/>
              <a:t>tanh</a:t>
            </a:r>
            <a:r>
              <a:rPr lang="ko-KR" altLang="en-US" b="1" dirty="0" smtClean="0"/>
              <a:t>미분 </a:t>
            </a:r>
            <a:r>
              <a:rPr lang="en-US" altLang="ko-KR" b="1" dirty="0" smtClean="0"/>
              <a:t>-&gt; 0~1.0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41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 smtClean="0"/>
              <a:t>tanh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err="1" smtClean="0"/>
              <a:t>인코딩된</a:t>
            </a:r>
            <a:r>
              <a:rPr lang="ko-KR" altLang="en-US" b="1" baseline="0" dirty="0" smtClean="0"/>
              <a:t> 정보의 강약을 조절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882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 smtClean="0"/>
              <a:t>시그모이드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데이터를 얼마나 통과시킬지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106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 smtClean="0"/>
              <a:t>시그모이드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데이터를 얼마나 통과시킬지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72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13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19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22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66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77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 smtClean="0"/>
              <a:t>합성곱계층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개 </a:t>
            </a:r>
            <a:r>
              <a:rPr lang="ko-KR" altLang="en-US" b="1" dirty="0" err="1" smtClean="0"/>
              <a:t>완전연결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19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2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16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편향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뉴런</a:t>
            </a:r>
            <a:r>
              <a:rPr lang="ko-KR" altLang="en-US" dirty="0" smtClean="0"/>
              <a:t>이 얼마나 쉽게 </a:t>
            </a:r>
            <a:r>
              <a:rPr lang="ko-KR" altLang="en-US" dirty="0" smtClean="0">
                <a:solidFill>
                  <a:srgbClr val="0070C0"/>
                </a:solidFill>
              </a:rPr>
              <a:t>활성화 </a:t>
            </a:r>
            <a:r>
              <a:rPr lang="ko-KR" altLang="en-US" dirty="0" smtClean="0"/>
              <a:t>되는지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쪽으로 치우쳐 균형을 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입력이 모두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이어도 결과로 편향 값이 출력됨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1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2017</a:t>
            </a:r>
            <a:r>
              <a:rPr lang="ko-KR" altLang="en-US" b="1" dirty="0" smtClean="0">
                <a:solidFill>
                  <a:srgbClr val="0070C0"/>
                </a:solidFill>
              </a:rPr>
              <a:t>년 기준 </a:t>
            </a:r>
            <a:r>
              <a:rPr lang="en-US" altLang="ko-KR" b="1" dirty="0" smtClean="0">
                <a:solidFill>
                  <a:srgbClr val="0070C0"/>
                </a:solidFill>
              </a:rPr>
              <a:t>60</a:t>
            </a:r>
            <a:r>
              <a:rPr lang="ko-KR" altLang="en-US" b="1" dirty="0" smtClean="0">
                <a:solidFill>
                  <a:srgbClr val="0070C0"/>
                </a:solidFill>
              </a:rPr>
              <a:t>까지 만들고 있음 그래서 아직 우리 모델은 개선할 여지가 많다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74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10000</a:t>
            </a:r>
            <a:r>
              <a:rPr lang="ko-KR" altLang="en-US" b="1" dirty="0" smtClean="0">
                <a:solidFill>
                  <a:srgbClr val="0070C0"/>
                </a:solidFill>
              </a:rPr>
              <a:t>개 중 </a:t>
            </a:r>
            <a:r>
              <a:rPr lang="en-US" altLang="ko-KR" b="1" dirty="0" smtClean="0">
                <a:solidFill>
                  <a:srgbClr val="0070C0"/>
                </a:solidFill>
              </a:rPr>
              <a:t>135</a:t>
            </a:r>
            <a:r>
              <a:rPr lang="ko-KR" altLang="en-US" b="1" dirty="0" smtClean="0">
                <a:solidFill>
                  <a:srgbClr val="0070C0"/>
                </a:solidFill>
              </a:rPr>
              <a:t>개까지 후보를 줄일 수 있다</a:t>
            </a:r>
            <a:r>
              <a:rPr lang="en-US" altLang="ko-KR" b="1" dirty="0" smtClean="0">
                <a:solidFill>
                  <a:srgbClr val="0070C0"/>
                </a:solidFill>
              </a:rPr>
              <a:t>! </a:t>
            </a:r>
          </a:p>
          <a:p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2017</a:t>
            </a:r>
            <a:r>
              <a:rPr lang="ko-KR" altLang="en-US" b="1" dirty="0" smtClean="0">
                <a:solidFill>
                  <a:srgbClr val="0070C0"/>
                </a:solidFill>
              </a:rPr>
              <a:t>년 기준 </a:t>
            </a:r>
            <a:r>
              <a:rPr lang="en-US" altLang="ko-KR" b="1" dirty="0" smtClean="0">
                <a:solidFill>
                  <a:srgbClr val="0070C0"/>
                </a:solidFill>
              </a:rPr>
              <a:t>60</a:t>
            </a:r>
            <a:r>
              <a:rPr lang="ko-KR" altLang="en-US" b="1" dirty="0" smtClean="0">
                <a:solidFill>
                  <a:srgbClr val="0070C0"/>
                </a:solidFill>
              </a:rPr>
              <a:t>까지 만들고 있음 그래서 아직 우리 모델은 개선할 여지가 많다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36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76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778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왼쪽은 </a:t>
            </a:r>
            <a:r>
              <a:rPr lang="ko-KR" altLang="en-US" b="1" dirty="0" err="1" smtClean="0"/>
              <a:t>피드포워드에서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1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17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왼쪽은 </a:t>
            </a:r>
            <a:r>
              <a:rPr lang="ko-KR" altLang="en-US" b="1" dirty="0" err="1" smtClean="0"/>
              <a:t>피드포워드에서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0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np.dot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인수가 모두 </a:t>
            </a:r>
            <a:r>
              <a:rPr lang="en-US" altLang="ko-KR" b="1" baseline="0" dirty="0" smtClean="0"/>
              <a:t>1</a:t>
            </a:r>
            <a:r>
              <a:rPr lang="ko-KR" altLang="en-US" b="1" baseline="0" dirty="0" smtClean="0"/>
              <a:t>차원배열이면 벡터의 내적</a:t>
            </a:r>
            <a:r>
              <a:rPr lang="en-US" altLang="ko-KR" b="1" baseline="0" dirty="0" smtClean="0"/>
              <a:t>, 2</a:t>
            </a:r>
            <a:r>
              <a:rPr lang="ko-KR" altLang="en-US" b="1" baseline="0" dirty="0" smtClean="0"/>
              <a:t>차원배열이면 행렬 곱</a:t>
            </a:r>
            <a:r>
              <a:rPr lang="en-US" altLang="ko-KR" b="1" baseline="0" dirty="0" smtClean="0"/>
              <a:t>!!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80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왼쪽은 </a:t>
            </a:r>
            <a:r>
              <a:rPr lang="ko-KR" altLang="en-US" b="1" dirty="0" err="1" smtClean="0"/>
              <a:t>피드포워드에서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43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표준편차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루트 분산</a:t>
            </a:r>
            <a:endParaRPr lang="en-US" altLang="ko-KR" baseline="0" dirty="0" smtClean="0"/>
          </a:p>
          <a:p>
            <a:r>
              <a:rPr lang="ko-KR" altLang="en-US" baseline="0" dirty="0" smtClean="0"/>
              <a:t>표준편차 제곱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분산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141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 b="1" dirty="0" smtClean="0"/>
              <a:t>https://signing.tistory.com/107 - </a:t>
            </a:r>
            <a:r>
              <a:rPr lang="ko-KR" altLang="en-US" b="1" dirty="0" err="1" smtClean="0"/>
              <a:t>드롭아웃</a:t>
            </a:r>
            <a:r>
              <a:rPr lang="ko-KR" altLang="en-US" b="1" dirty="0" smtClean="0"/>
              <a:t> 스케일링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904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 smtClean="0"/>
              <a:t>파라미터</a:t>
            </a:r>
            <a:r>
              <a:rPr lang="ko-KR" altLang="en-US" b="1" dirty="0" smtClean="0"/>
              <a:t> 정의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계층 생성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모든 계층의 </a:t>
            </a:r>
            <a:r>
              <a:rPr lang="ko-KR" altLang="en-US" b="1" dirty="0" err="1" smtClean="0"/>
              <a:t>파라미터와</a:t>
            </a:r>
            <a:r>
              <a:rPr lang="ko-KR" altLang="en-US" b="1" baseline="0" dirty="0" smtClean="0"/>
              <a:t> 기울기를 인스턴스 변수에 모으기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171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 smtClean="0"/>
              <a:t>과적합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학습률</a:t>
            </a:r>
            <a:r>
              <a:rPr lang="ko-KR" altLang="en-US" b="1" dirty="0" smtClean="0"/>
              <a:t> 낮춤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463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09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2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67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벡터의 길이 혹은 크기를 측정하는 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Norm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측정한 벡터의 크기는 원점에서 벡터 좌표까지의 거리 혹은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Magnitude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 Norm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Taxicab Norm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맨허튼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노름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(Manhattan norm)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이라고도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L1 norm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벡터의 요소에 대한 절댓값의 합입니다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요소의 값 변화를 정확하게 파악할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피타고라스 정리는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좌표 평면상의 최단 거리를 계산하는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 Norm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altLang="ko-KR" b="1" dirty="0" smtClean="0"/>
              <a:t>http://taewan.kim/post/norm/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61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311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60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89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1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3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9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4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9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9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989A-42F5-48C8-9D6A-B75CB184FD4B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3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38799" y="1641475"/>
            <a:ext cx="6257925" cy="3575050"/>
          </a:xfrm>
        </p:spPr>
        <p:txBody>
          <a:bodyPr>
            <a:normAutofit fontScale="90000"/>
          </a:bodyPr>
          <a:lstStyle/>
          <a:p>
            <a:r>
              <a:rPr lang="ko-KR" altLang="en-US" sz="5300" b="1" dirty="0" smtClean="0"/>
              <a:t>밑바닥부터 시작하는 </a:t>
            </a:r>
            <a:r>
              <a:rPr lang="ko-KR" altLang="en-US" sz="5300" b="1" dirty="0" err="1" smtClean="0"/>
              <a:t>딥러닝</a:t>
            </a:r>
            <a:r>
              <a:rPr lang="en-US" altLang="ko-KR" sz="5300" b="1" dirty="0" smtClean="0"/>
              <a:t>2</a:t>
            </a:r>
            <a:br>
              <a:rPr lang="en-US" altLang="ko-KR" sz="5300" b="1" dirty="0" smtClean="0"/>
            </a:br>
            <a:r>
              <a:rPr lang="en-US" altLang="ko-KR" sz="5300" b="1" dirty="0" smtClean="0"/>
              <a:t>-</a:t>
            </a:r>
            <a:r>
              <a:rPr lang="ko-KR" altLang="en-US" sz="5300" dirty="0" smtClean="0"/>
              <a:t>사이토 </a:t>
            </a:r>
            <a:r>
              <a:rPr lang="ko-KR" altLang="en-US" sz="5300" dirty="0" err="1" smtClean="0"/>
              <a:t>고키</a:t>
            </a:r>
            <a:r>
              <a:rPr lang="en-US" altLang="ko-KR" sz="5300" dirty="0" smtClean="0"/>
              <a:t>-</a:t>
            </a:r>
            <a:br>
              <a:rPr lang="en-US" altLang="ko-KR" sz="5300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000" dirty="0" smtClean="0"/>
              <a:t>황의지</a:t>
            </a:r>
            <a:endParaRPr lang="ko-KR" altLang="en-US" sz="4000" dirty="0"/>
          </a:p>
        </p:txBody>
      </p:sp>
      <p:pic>
        <p:nvPicPr>
          <p:cNvPr id="3" name="Picture 2" descr="밑바닥부터 시작하는 딥러닝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3" y="648347"/>
            <a:ext cx="4328549" cy="556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0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6.2.2 LSTM </a:t>
            </a:r>
            <a:r>
              <a:rPr lang="ko-KR" altLang="en-US" dirty="0" smtClean="0"/>
              <a:t>계층 조립하기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0" y="959285"/>
            <a:ext cx="10515600" cy="4351338"/>
          </a:xfrm>
        </p:spPr>
        <p:txBody>
          <a:bodyPr/>
          <a:lstStyle/>
          <a:p>
            <a:pPr lvl="1"/>
            <a:r>
              <a:rPr lang="en-US" altLang="ko-KR" b="1" dirty="0" err="1" smtClean="0">
                <a:solidFill>
                  <a:srgbClr val="0070C0"/>
                </a:solidFill>
              </a:rPr>
              <a:t>c_t</a:t>
            </a:r>
            <a:r>
              <a:rPr lang="en-US" altLang="ko-KR" dirty="0" smtClean="0">
                <a:solidFill>
                  <a:srgbClr val="FF0000"/>
                </a:solidFill>
              </a:rPr>
              <a:t> : </a:t>
            </a:r>
            <a:r>
              <a:rPr lang="ko-KR" altLang="en-US" dirty="0" smtClean="0">
                <a:solidFill>
                  <a:srgbClr val="FF0000"/>
                </a:solidFill>
              </a:rPr>
              <a:t>과거로부터 시각 </a:t>
            </a:r>
            <a:r>
              <a:rPr lang="en-US" altLang="ko-KR" dirty="0" smtClean="0">
                <a:solidFill>
                  <a:srgbClr val="FF0000"/>
                </a:solidFill>
              </a:rPr>
              <a:t>t</a:t>
            </a:r>
            <a:r>
              <a:rPr lang="ko-KR" altLang="en-US" dirty="0" smtClean="0">
                <a:solidFill>
                  <a:srgbClr val="FF0000"/>
                </a:solidFill>
              </a:rPr>
              <a:t>까지 모든 정보 저장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이 기억을 바탕으로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tanh</a:t>
            </a:r>
            <a:r>
              <a:rPr lang="ko-KR" altLang="en-US" b="1" dirty="0" smtClean="0">
                <a:solidFill>
                  <a:srgbClr val="FF0000"/>
                </a:solidFill>
              </a:rPr>
              <a:t>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은닉 상태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h_t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출력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다음 </a:t>
            </a:r>
            <a:r>
              <a:rPr lang="en-US" altLang="ko-KR" dirty="0" smtClean="0">
                <a:solidFill>
                  <a:srgbClr val="FF0000"/>
                </a:solidFill>
              </a:rPr>
              <a:t>t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err="1" smtClean="0">
                <a:solidFill>
                  <a:srgbClr val="FF0000"/>
                </a:solidFill>
              </a:rPr>
              <a:t>lstm</a:t>
            </a:r>
            <a:r>
              <a:rPr lang="ko-KR" altLang="en-US" dirty="0" smtClean="0">
                <a:solidFill>
                  <a:srgbClr val="FF0000"/>
                </a:solidFill>
              </a:rPr>
              <a:t>에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b="1" dirty="0" smtClean="0">
                <a:solidFill>
                  <a:srgbClr val="0070C0"/>
                </a:solidFill>
              </a:rPr>
              <a:t>(c_t-1, h_t-1,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x_t</a:t>
            </a:r>
            <a:r>
              <a:rPr lang="en-US" altLang="ko-KR" b="1" dirty="0" smtClean="0">
                <a:solidFill>
                  <a:srgbClr val="0070C0"/>
                </a:solidFill>
              </a:rPr>
              <a:t>) </a:t>
            </a:r>
            <a:r>
              <a:rPr lang="ko-KR" altLang="en-US" b="1" dirty="0" smtClean="0">
                <a:solidFill>
                  <a:srgbClr val="FF0000"/>
                </a:solidFill>
              </a:rPr>
              <a:t>입력 </a:t>
            </a:r>
            <a:r>
              <a:rPr lang="en-US" altLang="ko-KR" b="1" dirty="0" smtClean="0">
                <a:solidFill>
                  <a:srgbClr val="FF0000"/>
                </a:solidFill>
              </a:rPr>
              <a:t>-&gt;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c_t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계산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0070C0"/>
                </a:solidFill>
              </a:rPr>
              <a:t>gate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어느 정도 열지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열림 상태 조절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b="1" dirty="0" smtClean="0">
                <a:solidFill>
                  <a:srgbClr val="FF0000"/>
                </a:solidFill>
              </a:rPr>
              <a:t>0.0 ~ 1.0 </a:t>
            </a:r>
            <a:r>
              <a:rPr lang="ko-KR" altLang="en-US" b="1" dirty="0" smtClean="0">
                <a:solidFill>
                  <a:srgbClr val="FF0000"/>
                </a:solidFill>
              </a:rPr>
              <a:t>실수 </a:t>
            </a:r>
            <a:r>
              <a:rPr lang="en-US" altLang="ko-KR" b="1" dirty="0" smtClean="0">
                <a:solidFill>
                  <a:srgbClr val="FF0000"/>
                </a:solidFill>
              </a:rPr>
              <a:t>-&gt; sigmoid</a:t>
            </a:r>
            <a:r>
              <a:rPr lang="ko-KR" altLang="en-US" b="1" dirty="0" smtClean="0">
                <a:solidFill>
                  <a:srgbClr val="FF0000"/>
                </a:solidFill>
              </a:rPr>
              <a:t>로 상태 구함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dirty="0" smtClean="0">
                <a:solidFill>
                  <a:srgbClr val="FF0000"/>
                </a:solidFill>
              </a:rPr>
              <a:t>가중치 매개변수가 제어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b="1" dirty="0" smtClean="0">
                <a:solidFill>
                  <a:srgbClr val="FF0000"/>
                </a:solidFill>
              </a:rPr>
              <a:t>즉</a:t>
            </a:r>
            <a:r>
              <a:rPr lang="en-US" altLang="ko-KR" b="1" dirty="0" smtClean="0">
                <a:solidFill>
                  <a:srgbClr val="FF0000"/>
                </a:solidFill>
              </a:rPr>
              <a:t>, gate </a:t>
            </a:r>
            <a:r>
              <a:rPr lang="ko-KR" altLang="en-US" b="1" dirty="0" smtClean="0">
                <a:solidFill>
                  <a:srgbClr val="FF0000"/>
                </a:solidFill>
              </a:rPr>
              <a:t>열까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말까는</a:t>
            </a:r>
            <a:r>
              <a:rPr lang="ko-KR" altLang="en-US" b="1" dirty="0" smtClean="0">
                <a:solidFill>
                  <a:srgbClr val="FF0000"/>
                </a:solidFill>
              </a:rPr>
              <a:t> 학습 데이터로부터 자동 갱신</a:t>
            </a:r>
            <a:r>
              <a:rPr lang="en-US" altLang="ko-KR" b="1" dirty="0" smtClean="0">
                <a:solidFill>
                  <a:srgbClr val="FF0000"/>
                </a:solidFill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</a:rPr>
              <a:t>학습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 descr="https://velog.velcdn.com/images%2Fdscwinterstudy%2Fpost%2F46398c57-b304-434b-aebb-2ca665da6a1a%2Ffig%206-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16" y="3417455"/>
            <a:ext cx="4733984" cy="344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velog.velcdn.com/images%2Fdscwinterstudy%2Fpost%2F253159b7-0240-41e7-a944-24090e7876bf%2Ffig%206-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62" y="4192598"/>
            <a:ext cx="5185293" cy="189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2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velog.velcdn.com/images%2Fdscwinterstudy%2Fpost%2F494a88a1-9718-408c-abb5-95199d97126c%2Ffig%206-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249" y="3241965"/>
            <a:ext cx="4948752" cy="361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6.2.3 </a:t>
            </a:r>
            <a:r>
              <a:rPr lang="de-DE" altLang="ko-KR" dirty="0" smtClean="0"/>
              <a:t>output</a:t>
            </a:r>
            <a:r>
              <a:rPr lang="ko-KR" altLang="en-US" dirty="0" smtClean="0"/>
              <a:t> 게이트</a:t>
            </a:r>
            <a:endParaRPr lang="ko-KR" altLang="en-US" dirty="0"/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0" y="959285"/>
            <a:ext cx="120442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output </a:t>
            </a:r>
            <a:r>
              <a:rPr lang="ko-KR" altLang="en-US" b="1" dirty="0" smtClean="0">
                <a:solidFill>
                  <a:srgbClr val="FF0000"/>
                </a:solidFill>
              </a:rPr>
              <a:t>게이트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은닉 상태 </a:t>
            </a:r>
            <a:r>
              <a:rPr lang="en-US" altLang="ko-KR" dirty="0" err="1" smtClean="0">
                <a:solidFill>
                  <a:srgbClr val="FF0000"/>
                </a:solidFill>
              </a:rPr>
              <a:t>h_t</a:t>
            </a:r>
            <a:r>
              <a:rPr lang="ko-KR" altLang="en-US" dirty="0" smtClean="0">
                <a:solidFill>
                  <a:srgbClr val="FF0000"/>
                </a:solidFill>
              </a:rPr>
              <a:t>의 출력을 담당</a:t>
            </a:r>
            <a:endParaRPr lang="de-DE" altLang="ko-KR" dirty="0" smtClean="0">
              <a:solidFill>
                <a:srgbClr val="FF0000"/>
              </a:solidFill>
            </a:endParaRPr>
          </a:p>
          <a:p>
            <a:pPr lvl="1"/>
            <a:r>
              <a:rPr lang="de-DE" altLang="ko-KR" b="1" dirty="0" smtClean="0">
                <a:solidFill>
                  <a:srgbClr val="FF0000"/>
                </a:solidFill>
              </a:rPr>
              <a:t>o </a:t>
            </a:r>
            <a:r>
              <a:rPr lang="de-DE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⊙</a:t>
            </a:r>
            <a:r>
              <a:rPr lang="de-DE" altLang="ko-KR" b="1" dirty="0" smtClean="0">
                <a:solidFill>
                  <a:srgbClr val="FF0000"/>
                </a:solidFill>
              </a:rPr>
              <a:t> tanh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c_t</a:t>
            </a:r>
            <a:r>
              <a:rPr lang="en-US" altLang="ko-KR" b="1" dirty="0" smtClean="0">
                <a:solidFill>
                  <a:srgbClr val="FF0000"/>
                </a:solidFill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원소별</a:t>
            </a:r>
            <a:r>
              <a:rPr lang="ko-KR" altLang="en-US" b="1" dirty="0" smtClean="0">
                <a:solidFill>
                  <a:srgbClr val="FF0000"/>
                </a:solidFill>
              </a:rPr>
              <a:t> 곱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아다마르</a:t>
            </a:r>
            <a:r>
              <a:rPr lang="ko-KR" altLang="en-US" b="1" dirty="0" smtClean="0">
                <a:solidFill>
                  <a:srgbClr val="FF0000"/>
                </a:solidFill>
              </a:rPr>
              <a:t> 곱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tanh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c_t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의 각 원소에 대해 다음 시각의 은닉 상태에 얼마나 중요한가를 조정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입력과 이전 </a:t>
            </a:r>
            <a:r>
              <a:rPr lang="en-US" altLang="ko-KR" b="1" dirty="0" smtClean="0">
                <a:solidFill>
                  <a:srgbClr val="FF0000"/>
                </a:solidFill>
              </a:rPr>
              <a:t>hidden state</a:t>
            </a:r>
            <a:r>
              <a:rPr lang="ko-KR" altLang="en-US" dirty="0" smtClean="0">
                <a:solidFill>
                  <a:srgbClr val="FF0000"/>
                </a:solidFill>
              </a:rPr>
              <a:t>로 부터 구함 </a:t>
            </a:r>
            <a:r>
              <a:rPr lang="en-US" altLang="ko-KR" dirty="0" smtClean="0">
                <a:solidFill>
                  <a:srgbClr val="FF0000"/>
                </a:solidFill>
              </a:rPr>
              <a:t>&amp; </a:t>
            </a:r>
            <a:r>
              <a:rPr lang="ko-KR" altLang="en-US" dirty="0" smtClean="0">
                <a:solidFill>
                  <a:srgbClr val="FF0000"/>
                </a:solidFill>
              </a:rPr>
              <a:t>가중치 매개변수와 편향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 err="1" smtClean="0">
                <a:solidFill>
                  <a:srgbClr val="0070C0"/>
                </a:solidFill>
              </a:rPr>
              <a:t>tanh</a:t>
            </a:r>
            <a:r>
              <a:rPr lang="ko-KR" altLang="en-US" dirty="0" smtClean="0">
                <a:solidFill>
                  <a:srgbClr val="0070C0"/>
                </a:solidFill>
              </a:rPr>
              <a:t>은 </a:t>
            </a:r>
            <a:r>
              <a:rPr lang="en-US" altLang="ko-KR" dirty="0" smtClean="0">
                <a:solidFill>
                  <a:srgbClr val="0070C0"/>
                </a:solidFill>
              </a:rPr>
              <a:t>-1.0~1.0 : </a:t>
            </a:r>
            <a:r>
              <a:rPr lang="ko-KR" altLang="en-US" dirty="0" err="1" smtClean="0">
                <a:solidFill>
                  <a:srgbClr val="0070C0"/>
                </a:solidFill>
              </a:rPr>
              <a:t>인코딩된</a:t>
            </a:r>
            <a:r>
              <a:rPr lang="ko-KR" altLang="en-US" dirty="0" smtClean="0">
                <a:solidFill>
                  <a:srgbClr val="0070C0"/>
                </a:solidFill>
              </a:rPr>
              <a:t> 정보의 강약을 조절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b="1" dirty="0" smtClean="0">
                <a:solidFill>
                  <a:srgbClr val="0070C0"/>
                </a:solidFill>
              </a:rPr>
              <a:t>활성화 함수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0070C0"/>
                </a:solidFill>
              </a:rPr>
              <a:t>sigmoid</a:t>
            </a:r>
            <a:r>
              <a:rPr lang="ko-KR" altLang="en-US" dirty="0" smtClean="0">
                <a:solidFill>
                  <a:srgbClr val="0070C0"/>
                </a:solidFill>
              </a:rPr>
              <a:t>는 </a:t>
            </a:r>
            <a:r>
              <a:rPr lang="en-US" altLang="ko-KR" dirty="0" smtClean="0">
                <a:solidFill>
                  <a:srgbClr val="0070C0"/>
                </a:solidFill>
              </a:rPr>
              <a:t>0.0~1.0 : </a:t>
            </a:r>
            <a:r>
              <a:rPr lang="ko-KR" altLang="en-US" dirty="0" smtClean="0">
                <a:solidFill>
                  <a:srgbClr val="0070C0"/>
                </a:solidFill>
              </a:rPr>
              <a:t>데이터를 얼마만큼 통과시킬지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b="1" dirty="0" smtClean="0">
                <a:solidFill>
                  <a:srgbClr val="0070C0"/>
                </a:solidFill>
              </a:rPr>
              <a:t>게이트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pic>
        <p:nvPicPr>
          <p:cNvPr id="4098" name="Picture 2" descr="https://velog.velcdn.com/images%2Fdscwinterstudy%2Fpost%2F260b5733-833b-4c02-9fd7-461bed3b0fd1%2Fe%206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588" y="262643"/>
            <a:ext cx="47625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5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835" y="1951472"/>
            <a:ext cx="7108330" cy="49343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6.2.4 forget </a:t>
            </a:r>
            <a:r>
              <a:rPr lang="ko-KR" altLang="en-US" dirty="0" smtClean="0"/>
              <a:t>게이트</a:t>
            </a:r>
            <a:endParaRPr lang="ko-KR" altLang="en-US" dirty="0"/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0" y="959285"/>
            <a:ext cx="120442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이전 시각의 기억 셀 </a:t>
            </a:r>
            <a:r>
              <a:rPr lang="en-US" altLang="ko-KR" b="1" dirty="0" smtClean="0">
                <a:solidFill>
                  <a:srgbClr val="FF0000"/>
                </a:solidFill>
              </a:rPr>
              <a:t>c_t-1</a:t>
            </a:r>
            <a:r>
              <a:rPr lang="ko-KR" altLang="en-US" b="1" dirty="0" smtClean="0">
                <a:solidFill>
                  <a:srgbClr val="FF0000"/>
                </a:solidFill>
              </a:rPr>
              <a:t>의 中 잊기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입력 </a:t>
            </a:r>
            <a:r>
              <a:rPr lang="en-US" altLang="ko-KR" b="1" dirty="0" smtClean="0">
                <a:solidFill>
                  <a:srgbClr val="FF0000"/>
                </a:solidFill>
              </a:rPr>
              <a:t>&amp; </a:t>
            </a:r>
            <a:r>
              <a:rPr lang="ko-KR" altLang="en-US" b="1" dirty="0" smtClean="0">
                <a:solidFill>
                  <a:srgbClr val="FF0000"/>
                </a:solidFill>
              </a:rPr>
              <a:t>이전 은닉 상태로부터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c_t-1</a:t>
            </a:r>
            <a:r>
              <a:rPr lang="ko-KR" altLang="en-US" b="1" dirty="0" smtClean="0">
                <a:solidFill>
                  <a:srgbClr val="FF0000"/>
                </a:solidFill>
              </a:rPr>
              <a:t>과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아다마르</a:t>
            </a:r>
            <a:r>
              <a:rPr lang="ko-KR" altLang="en-US" b="1" dirty="0" smtClean="0">
                <a:solidFill>
                  <a:srgbClr val="FF0000"/>
                </a:solidFill>
              </a:rPr>
              <a:t> 곱 </a:t>
            </a:r>
            <a:r>
              <a:rPr lang="en-US" altLang="ko-KR" b="1" dirty="0" smtClean="0">
                <a:solidFill>
                  <a:srgbClr val="FF0000"/>
                </a:solidFill>
              </a:rPr>
              <a:t>-&gt;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c_t</a:t>
            </a:r>
            <a:r>
              <a:rPr lang="ko-KR" altLang="en-US" b="1" dirty="0" smtClean="0">
                <a:solidFill>
                  <a:srgbClr val="FF0000"/>
                </a:solidFill>
              </a:rPr>
              <a:t>를 구함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b="1" dirty="0" err="1" smtClean="0">
                <a:solidFill>
                  <a:srgbClr val="FF0000"/>
                </a:solidFill>
              </a:rPr>
              <a:t>시그모이드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 얼마나 통과시킬지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pic>
        <p:nvPicPr>
          <p:cNvPr id="5122" name="Picture 2" descr="https://velog.velcdn.com/images%2Fdscwinterstudy%2Fpost%2Fefb86ce8-f908-49b9-963e-0b1f38153c1d%2Fe%206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02" y="625909"/>
            <a:ext cx="46672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702" y="1246914"/>
            <a:ext cx="2527589" cy="50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6.2.5 </a:t>
            </a:r>
            <a:r>
              <a:rPr lang="ko-KR" altLang="en-US" dirty="0" smtClean="0"/>
              <a:t>새로운 기억 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10" y="1663591"/>
            <a:ext cx="7426840" cy="4988622"/>
          </a:xfrm>
          <a:prstGeom prst="rect">
            <a:avLst/>
          </a:prstGeom>
        </p:spPr>
      </p:pic>
      <p:sp>
        <p:nvSpPr>
          <p:cNvPr id="7" name="내용 개체 틀 3"/>
          <p:cNvSpPr txBox="1">
            <a:spLocks/>
          </p:cNvSpPr>
          <p:nvPr/>
        </p:nvSpPr>
        <p:spPr>
          <a:xfrm>
            <a:off x="0" y="959285"/>
            <a:ext cx="120442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152400" y="1111685"/>
            <a:ext cx="120442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이전 시각의 기억 셀 </a:t>
            </a:r>
            <a:r>
              <a:rPr lang="en-US" altLang="ko-KR" b="1" dirty="0" smtClean="0">
                <a:solidFill>
                  <a:srgbClr val="FF0000"/>
                </a:solidFill>
              </a:rPr>
              <a:t>c_t-1</a:t>
            </a:r>
            <a:r>
              <a:rPr lang="ko-KR" altLang="en-US" b="1" dirty="0" smtClean="0">
                <a:solidFill>
                  <a:srgbClr val="FF0000"/>
                </a:solidFill>
              </a:rPr>
              <a:t>에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더해짐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새로운 정보를 기억 셀에 </a:t>
            </a:r>
            <a:r>
              <a:rPr lang="ko-KR" altLang="en-US" b="1" dirty="0" smtClean="0">
                <a:solidFill>
                  <a:srgbClr val="FF0000"/>
                </a:solidFill>
              </a:rPr>
              <a:t>추가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b="1" dirty="0" err="1" smtClean="0">
                <a:solidFill>
                  <a:srgbClr val="FF0000"/>
                </a:solidFill>
              </a:rPr>
              <a:t>tanh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노드 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ko-KR" altLang="en-US" b="1" dirty="0" err="1" smtClean="0">
                <a:solidFill>
                  <a:srgbClr val="FF0000"/>
                </a:solidFill>
              </a:rPr>
              <a:t>인코딩된</a:t>
            </a:r>
            <a:r>
              <a:rPr lang="ko-KR" altLang="en-US" b="1" dirty="0" smtClean="0">
                <a:solidFill>
                  <a:srgbClr val="FF0000"/>
                </a:solidFill>
              </a:rPr>
              <a:t> 정보의 강약을 조절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76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072" y="1673900"/>
            <a:ext cx="7172557" cy="49221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6.2.6 input </a:t>
            </a:r>
            <a:r>
              <a:rPr lang="ko-KR" altLang="en-US" dirty="0" smtClean="0"/>
              <a:t>게이트</a:t>
            </a:r>
            <a:endParaRPr lang="ko-KR" altLang="en-US" dirty="0"/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0" y="959285"/>
            <a:ext cx="120442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152400" y="1111685"/>
            <a:ext cx="120442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새로운 기억 셀 </a:t>
            </a:r>
            <a:r>
              <a:rPr lang="en-US" altLang="ko-KR" b="1" dirty="0" smtClean="0">
                <a:solidFill>
                  <a:srgbClr val="FF0000"/>
                </a:solidFill>
              </a:rPr>
              <a:t>g</a:t>
            </a:r>
            <a:r>
              <a:rPr lang="ko-KR" altLang="en-US" b="1" dirty="0" smtClean="0">
                <a:solidFill>
                  <a:srgbClr val="FF0000"/>
                </a:solidFill>
              </a:rPr>
              <a:t>의 각 원소가 새로 추가되는 정보로써 가치가 얼마나 큰지 판단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취사선택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가중된 정보가 새로 추가되는 것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en-US" altLang="ko-KR" b="1" dirty="0" err="1" smtClean="0">
                <a:solidFill>
                  <a:srgbClr val="FF0000"/>
                </a:solidFill>
              </a:rPr>
              <a:t>i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g</a:t>
            </a:r>
            <a:r>
              <a:rPr lang="ko-KR" altLang="en-US" b="1" dirty="0" smtClean="0">
                <a:solidFill>
                  <a:srgbClr val="FF0000"/>
                </a:solidFill>
              </a:rPr>
              <a:t>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원소별</a:t>
            </a:r>
            <a:r>
              <a:rPr lang="ko-KR" altLang="en-US" b="1" dirty="0" smtClean="0">
                <a:solidFill>
                  <a:srgbClr val="FF0000"/>
                </a:solidFill>
              </a:rPr>
              <a:t> 곱 결과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528" y="2269841"/>
            <a:ext cx="1657581" cy="5620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318" y="348337"/>
            <a:ext cx="526806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7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velog.velcdn.com/images%2Fdscwinterstudy%2Fpost%2F24d75848-2a19-4403-a78d-7a558042c8d0%2Ffig%206-1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1"/>
          <a:stretch/>
        </p:blipFill>
        <p:spPr bwMode="auto">
          <a:xfrm>
            <a:off x="1020657" y="4225947"/>
            <a:ext cx="10150687" cy="263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6.2.7 LSTM</a:t>
            </a:r>
            <a:r>
              <a:rPr lang="ko-KR" altLang="en-US" dirty="0" smtClean="0"/>
              <a:t>의 기울기 흐름</a:t>
            </a:r>
            <a:endParaRPr lang="ko-KR" altLang="en-US" dirty="0"/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0" y="959285"/>
            <a:ext cx="120442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152400" y="1111685"/>
            <a:ext cx="120442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1.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덧셈은 그냥 전파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RNN</a:t>
            </a:r>
            <a:r>
              <a:rPr lang="ko-KR" altLang="en-US" b="1" dirty="0">
                <a:solidFill>
                  <a:srgbClr val="FF0000"/>
                </a:solidFill>
              </a:rPr>
              <a:t>의 역전파에서는 똑같은 가중치 행렬을 사용하여 행렬 곱을 반복하여 기울기 소실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혹은 폭발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0070C0"/>
                </a:solidFill>
              </a:rPr>
              <a:t>이 일어났다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2.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원소별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곱은 매 시각 다른 게이트 값</a:t>
            </a:r>
            <a:r>
              <a:rPr lang="ko-KR" altLang="en-US" dirty="0">
                <a:solidFill>
                  <a:srgbClr val="0070C0"/>
                </a:solidFill>
              </a:rPr>
              <a:t>을 이용해 </a:t>
            </a:r>
            <a:r>
              <a:rPr lang="ko-KR" altLang="en-US" dirty="0" err="1">
                <a:solidFill>
                  <a:srgbClr val="0070C0"/>
                </a:solidFill>
              </a:rPr>
              <a:t>원소별</a:t>
            </a:r>
            <a:r>
              <a:rPr lang="ko-KR" altLang="en-US" dirty="0">
                <a:solidFill>
                  <a:srgbClr val="0070C0"/>
                </a:solidFill>
              </a:rPr>
              <a:t> 곱을 </a:t>
            </a:r>
            <a:r>
              <a:rPr lang="ko-KR" altLang="en-US" dirty="0" smtClean="0">
                <a:solidFill>
                  <a:srgbClr val="0070C0"/>
                </a:solidFill>
              </a:rPr>
              <a:t>계산</a:t>
            </a:r>
            <a:r>
              <a:rPr lang="en-US" altLang="ko-KR" dirty="0" smtClean="0">
                <a:solidFill>
                  <a:srgbClr val="0070C0"/>
                </a:solidFill>
              </a:rPr>
              <a:t>,</a:t>
            </a:r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매번 </a:t>
            </a:r>
            <a:r>
              <a:rPr lang="ko-KR" altLang="en-US" b="1" u="sng" dirty="0">
                <a:solidFill>
                  <a:srgbClr val="FF0000"/>
                </a:solidFill>
              </a:rPr>
              <a:t>새로운 게이트 값을 이용하므로 곱셈의 효과가 누적되지 않아 기울기 소실이 일어나지 않는다</a:t>
            </a:r>
            <a:r>
              <a:rPr lang="en-US" altLang="ko-KR" b="1" u="sng" dirty="0" smtClean="0">
                <a:solidFill>
                  <a:srgbClr val="FF0000"/>
                </a:solidFill>
              </a:rPr>
              <a:t>.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x </a:t>
            </a:r>
            <a:r>
              <a:rPr lang="ko-KR" altLang="en-US" b="1" dirty="0" smtClean="0">
                <a:solidFill>
                  <a:srgbClr val="FF0000"/>
                </a:solidFill>
              </a:rPr>
              <a:t>노드 계산은</a:t>
            </a:r>
            <a:r>
              <a:rPr lang="en-US" altLang="ko-KR" b="1" dirty="0" smtClean="0">
                <a:solidFill>
                  <a:srgbClr val="FF0000"/>
                </a:solidFill>
              </a:rPr>
              <a:t> forget </a:t>
            </a:r>
            <a:r>
              <a:rPr lang="ko-KR" altLang="en-US" b="1" dirty="0" smtClean="0">
                <a:solidFill>
                  <a:srgbClr val="FF0000"/>
                </a:solidFill>
              </a:rPr>
              <a:t>게이트가 제어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dirty="0" smtClean="0">
                <a:solidFill>
                  <a:srgbClr val="FF0000"/>
                </a:solidFill>
              </a:rPr>
              <a:t>잊어야 한다고 </a:t>
            </a:r>
            <a:r>
              <a:rPr lang="ko-KR" altLang="en-US" dirty="0" smtClean="0">
                <a:solidFill>
                  <a:srgbClr val="FF0000"/>
                </a:solidFill>
              </a:rPr>
              <a:t>판단한 기억 셀의 원소에 대해서는 </a:t>
            </a:r>
            <a:r>
              <a:rPr lang="ko-KR" altLang="en-US" b="1" dirty="0" smtClean="0">
                <a:solidFill>
                  <a:srgbClr val="FF0000"/>
                </a:solidFill>
              </a:rPr>
              <a:t>기울기가 작아짐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dirty="0" smtClean="0">
                <a:solidFill>
                  <a:srgbClr val="FF0000"/>
                </a:solidFill>
              </a:rPr>
              <a:t>잊어선 안된다고 </a:t>
            </a:r>
            <a:r>
              <a:rPr lang="ko-KR" altLang="en-US" dirty="0" smtClean="0">
                <a:solidFill>
                  <a:srgbClr val="FF0000"/>
                </a:solidFill>
              </a:rPr>
              <a:t>판단한 기억 셀의 원소에 대해서는 </a:t>
            </a:r>
            <a:r>
              <a:rPr lang="ko-KR" altLang="en-US" b="1" dirty="0" smtClean="0">
                <a:solidFill>
                  <a:srgbClr val="FF0000"/>
                </a:solidFill>
              </a:rPr>
              <a:t>기울기 전해짐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17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6.3 LSTM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Long Short-Term Memory </a:t>
            </a:r>
            <a:r>
              <a:rPr lang="en-US" altLang="ko-KR" dirty="0" smtClean="0">
                <a:solidFill>
                  <a:srgbClr val="FF0000"/>
                </a:solidFill>
              </a:rPr>
              <a:t>: short-term memory</a:t>
            </a:r>
            <a:r>
              <a:rPr lang="ko-KR" altLang="en-US" dirty="0" smtClean="0">
                <a:solidFill>
                  <a:srgbClr val="FF0000"/>
                </a:solidFill>
              </a:rPr>
              <a:t>를 </a:t>
            </a:r>
            <a:r>
              <a:rPr lang="en-US" altLang="ko-KR" dirty="0" smtClean="0">
                <a:solidFill>
                  <a:srgbClr val="FF0000"/>
                </a:solidFill>
              </a:rPr>
              <a:t>long </a:t>
            </a:r>
            <a:r>
              <a:rPr lang="ko-KR" altLang="en-US" dirty="0" smtClean="0">
                <a:solidFill>
                  <a:srgbClr val="FF0000"/>
                </a:solidFill>
              </a:rPr>
              <a:t>기간 지속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Affine </a:t>
            </a:r>
            <a:r>
              <a:rPr lang="ko-KR" altLang="en-US" b="1" dirty="0" smtClean="0">
                <a:solidFill>
                  <a:srgbClr val="FF0000"/>
                </a:solidFill>
              </a:rPr>
              <a:t>변환 </a:t>
            </a:r>
            <a:r>
              <a:rPr lang="en-US" altLang="ko-KR" b="1" dirty="0" smtClean="0">
                <a:solidFill>
                  <a:srgbClr val="FF0000"/>
                </a:solidFill>
              </a:rPr>
              <a:t>-&gt; </a:t>
            </a:r>
            <a:r>
              <a:rPr lang="ko-KR" altLang="en-US" b="1" dirty="0" smtClean="0">
                <a:solidFill>
                  <a:srgbClr val="FF0000"/>
                </a:solidFill>
              </a:rPr>
              <a:t>하나의 식으로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9218" name="Picture 2" descr="https://velog.velcdn.com/images%2Fdscwinterstudy%2Fpost%2F445b4678-2f36-4e0e-883e-67485070f751%2Fe%206-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2" y="2526389"/>
            <a:ext cx="51625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velog.velcdn.com/images%2Fdscwinterstudy%2Fpost%2F9c77c688-4eda-4819-83c5-5e82a7192dfd%2Fe%206-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654" y="3318430"/>
            <a:ext cx="304800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velog.velcdn.com/images%2Fdscwinterstudy%2Fpost%2Fad50e8b1-ad62-4be8-9a14-110bf98d99be%2Fe%206-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654" y="2526389"/>
            <a:ext cx="276225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0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6.3 LSTM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10242" name="Picture 2" descr="https://velog.velcdn.com/images%2Fdscwinterstudy%2Fpost%2Ffb001226-41f6-4cb8-9af6-c6e56f720a57%2Ffig%206-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472" y="0"/>
            <a:ext cx="8465528" cy="682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velog.velcdn.com/images%2Fdscwinterstudy%2Fpost%2F445b4678-2f36-4e0e-883e-67485070f751%2Fe%206-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1" y="2382981"/>
            <a:ext cx="3500387" cy="206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5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6.3 LSTM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slice</a:t>
            </a:r>
            <a:r>
              <a:rPr lang="en-US" altLang="ko-KR" dirty="0" smtClean="0">
                <a:solidFill>
                  <a:srgbClr val="FF0000"/>
                </a:solidFill>
              </a:rPr>
              <a:t> :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아핀</a:t>
            </a:r>
            <a:r>
              <a:rPr lang="ko-KR" altLang="en-US" b="1" dirty="0" smtClean="0">
                <a:solidFill>
                  <a:srgbClr val="FF0000"/>
                </a:solidFill>
              </a:rPr>
              <a:t> 변환 결과를 균등하게 네 조각으로 </a:t>
            </a:r>
            <a:r>
              <a:rPr lang="ko-KR" altLang="en-US" dirty="0" smtClean="0">
                <a:solidFill>
                  <a:srgbClr val="FF0000"/>
                </a:solidFill>
              </a:rPr>
              <a:t>나눠서 꺼내 줌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slice </a:t>
            </a:r>
            <a:r>
              <a:rPr lang="ko-KR" altLang="en-US" b="1" dirty="0" smtClean="0">
                <a:solidFill>
                  <a:srgbClr val="FF0000"/>
                </a:solidFill>
              </a:rPr>
              <a:t>노드 다음에는 활성화 함수 각각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pic>
        <p:nvPicPr>
          <p:cNvPr id="6" name="Picture 4" descr="https://velog.velcdn.com/images%2Fdscwinterstudy%2Fpost%2F8ef573df-4824-4df4-8368-5625a13375e1%2Ffig%206-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63" y="1967346"/>
            <a:ext cx="8653474" cy="450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5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6.3 LSTM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RNN </a:t>
            </a:r>
            <a:r>
              <a:rPr lang="ko-KR" altLang="en-US" b="1" dirty="0" smtClean="0">
                <a:solidFill>
                  <a:srgbClr val="FF0000"/>
                </a:solidFill>
              </a:rPr>
              <a:t>계층도 똑같이 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개의 매개변수만 사용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형상은 다름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pic>
        <p:nvPicPr>
          <p:cNvPr id="13314" name="Picture 2" descr="https://velog.velcdn.com/images%2Fdscwinterstudy%2Fpost%2F74d6f10a-93ab-4743-b2ef-068199e0600a%2Ffig%206-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1" y="2099341"/>
            <a:ext cx="5987184" cy="384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velog.velcdn.com/images%2Fdscwinterstudy%2Fpost%2F5805b33e-d7f9-4957-80b8-576bfe52187f%2Ffig%206-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642" y="1342750"/>
            <a:ext cx="5827457" cy="41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769" y="5723381"/>
            <a:ext cx="5648903" cy="63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CHAPTER 6. </a:t>
            </a:r>
            <a:r>
              <a:rPr lang="ko-KR" altLang="en-US" dirty="0" smtClean="0"/>
              <a:t>게이트가 추가된 </a:t>
            </a:r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3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장기 의존 관계 </a:t>
            </a:r>
            <a:r>
              <a:rPr lang="en-US" altLang="ko-KR" b="1" dirty="0">
                <a:solidFill>
                  <a:srgbClr val="FF0000"/>
                </a:solidFill>
              </a:rPr>
              <a:t>L</a:t>
            </a:r>
            <a:r>
              <a:rPr lang="en-US" altLang="ko-KR" b="1" dirty="0" smtClean="0">
                <a:solidFill>
                  <a:srgbClr val="FF0000"/>
                </a:solidFill>
              </a:rPr>
              <a:t>ong </a:t>
            </a:r>
            <a:r>
              <a:rPr lang="en-US" altLang="ko-KR" b="1" dirty="0">
                <a:solidFill>
                  <a:srgbClr val="FF0000"/>
                </a:solidFill>
              </a:rPr>
              <a:t>T</a:t>
            </a:r>
            <a:r>
              <a:rPr lang="en-US" altLang="ko-KR" b="1" dirty="0" smtClean="0">
                <a:solidFill>
                  <a:srgbClr val="FF0000"/>
                </a:solidFill>
              </a:rPr>
              <a:t>erm Dependency : </a:t>
            </a:r>
            <a:r>
              <a:rPr lang="ko-KR" altLang="en-US" dirty="0" err="1" smtClean="0">
                <a:solidFill>
                  <a:srgbClr val="FF0000"/>
                </a:solidFill>
              </a:rPr>
              <a:t>시계열</a:t>
            </a:r>
            <a:r>
              <a:rPr lang="ko-KR" altLang="en-US" dirty="0" smtClean="0">
                <a:solidFill>
                  <a:srgbClr val="FF0000"/>
                </a:solidFill>
              </a:rPr>
              <a:t> 데이터에서 멀리 떨어진 것 잘 학습 안됨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LSTM, GRU : gate</a:t>
            </a:r>
            <a:r>
              <a:rPr lang="ko-KR" altLang="en-US" b="1" dirty="0" smtClean="0">
                <a:solidFill>
                  <a:srgbClr val="FF0000"/>
                </a:solidFill>
              </a:rPr>
              <a:t>가 추가된 </a:t>
            </a:r>
            <a:r>
              <a:rPr lang="en-US" altLang="ko-KR" b="1" dirty="0" smtClean="0">
                <a:solidFill>
                  <a:srgbClr val="FF0000"/>
                </a:solidFill>
              </a:rPr>
              <a:t>RNN</a:t>
            </a:r>
          </a:p>
          <a:p>
            <a:pPr lvl="1"/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6.3 LSTM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111" y="1215761"/>
            <a:ext cx="7425778" cy="36524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111" y="4868249"/>
            <a:ext cx="5366198" cy="11443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310" y="4795377"/>
            <a:ext cx="2059580" cy="121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6.3 LSTM </a:t>
            </a:r>
            <a:r>
              <a:rPr lang="ko-KR" altLang="en-US" dirty="0" smtClean="0">
                <a:solidFill>
                  <a:srgbClr val="FFC000"/>
                </a:solidFill>
              </a:rPr>
              <a:t>구현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58" y="971311"/>
            <a:ext cx="9030284" cy="494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6.3.1 Time LSTM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9683"/>
            <a:ext cx="5835303" cy="53739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303" y="1129683"/>
            <a:ext cx="6356697" cy="416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４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을 사용한 언어 모델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23756"/>
          <a:stretch/>
        </p:blipFill>
        <p:spPr>
          <a:xfrm>
            <a:off x="777287" y="921534"/>
            <a:ext cx="5601482" cy="58541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558" y="921534"/>
            <a:ext cx="4426329" cy="534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736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6.</a:t>
            </a:r>
            <a:r>
              <a:rPr lang="ko-KR" altLang="en-US" sz="2800" dirty="0" smtClean="0"/>
              <a:t>４</a:t>
            </a:r>
            <a:r>
              <a:rPr lang="en-US" altLang="ko-KR" sz="2800" dirty="0" smtClean="0"/>
              <a:t>LSTM</a:t>
            </a:r>
            <a:r>
              <a:rPr lang="ko-KR" altLang="en-US" sz="2800" dirty="0" smtClean="0"/>
              <a:t>을 사용한 언어 모델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106" y="547778"/>
            <a:ext cx="5929789" cy="63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736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6.</a:t>
            </a:r>
            <a:r>
              <a:rPr lang="ko-KR" altLang="en-US" sz="2800" dirty="0" smtClean="0">
                <a:solidFill>
                  <a:srgbClr val="FF0000"/>
                </a:solidFill>
              </a:rPr>
              <a:t>４</a:t>
            </a:r>
            <a:r>
              <a:rPr lang="en-US" altLang="ko-KR" sz="2800" dirty="0" smtClean="0">
                <a:solidFill>
                  <a:srgbClr val="FF0000"/>
                </a:solidFill>
              </a:rPr>
              <a:t>LSTM</a:t>
            </a:r>
            <a:r>
              <a:rPr lang="ko-KR" altLang="en-US" sz="2800" dirty="0" smtClean="0">
                <a:solidFill>
                  <a:srgbClr val="FF0000"/>
                </a:solidFill>
              </a:rPr>
              <a:t>을 사용한 언어 모델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342" y="737062"/>
            <a:ext cx="3319430" cy="27518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342" y="3757353"/>
            <a:ext cx="3323941" cy="26561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470" y="1571199"/>
            <a:ext cx="4000951" cy="30617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0916" y="4815737"/>
            <a:ext cx="3820058" cy="2191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07190" y="4984465"/>
            <a:ext cx="8322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136.07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99933" y="3388021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0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6.5 RNNLM </a:t>
            </a:r>
            <a:r>
              <a:rPr lang="ko-KR" altLang="en-US" dirty="0" smtClean="0"/>
              <a:t>추가 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0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6.5.1 LSTM </a:t>
            </a:r>
            <a:r>
              <a:rPr lang="ko-KR" altLang="en-US" dirty="0" smtClean="0"/>
              <a:t>계층 </a:t>
            </a:r>
            <a:r>
              <a:rPr lang="ko-KR" altLang="en-US" dirty="0" err="1" smtClean="0"/>
              <a:t>다층화</a:t>
            </a:r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1941833" cy="4351338"/>
          </a:xfrm>
        </p:spPr>
        <p:txBody>
          <a:bodyPr/>
          <a:lstStyle/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GNMT –&gt; </a:t>
            </a:r>
            <a:r>
              <a:rPr lang="ko-KR" altLang="en-US" dirty="0" smtClean="0">
                <a:solidFill>
                  <a:srgbClr val="0070C0"/>
                </a:solidFill>
              </a:rPr>
              <a:t>문제 복잡하고 학습 데이터를 대량으로 준비할 수 있다면 </a:t>
            </a:r>
            <a:r>
              <a:rPr lang="en-US" altLang="ko-KR" b="1" dirty="0" smtClean="0">
                <a:solidFill>
                  <a:srgbClr val="0070C0"/>
                </a:solidFill>
              </a:rPr>
              <a:t>LSTM </a:t>
            </a:r>
            <a:r>
              <a:rPr lang="ko-KR" altLang="en-US" b="1" dirty="0" smtClean="0">
                <a:solidFill>
                  <a:srgbClr val="0070C0"/>
                </a:solidFill>
              </a:rPr>
              <a:t>계층을 깊게 쌓는 것</a:t>
            </a:r>
            <a:r>
              <a:rPr lang="ko-KR" altLang="en-US" dirty="0" smtClean="0">
                <a:solidFill>
                  <a:srgbClr val="0070C0"/>
                </a:solidFill>
              </a:rPr>
              <a:t>이 정확도를 향상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0070C0"/>
                </a:solidFill>
              </a:rPr>
              <a:t>PTB </a:t>
            </a:r>
            <a:r>
              <a:rPr lang="ko-KR" altLang="en-US" b="1" dirty="0" smtClean="0">
                <a:solidFill>
                  <a:srgbClr val="0070C0"/>
                </a:solidFill>
              </a:rPr>
              <a:t>데이터 셋 </a:t>
            </a:r>
            <a:r>
              <a:rPr lang="en-US" altLang="ko-KR" b="1" dirty="0" smtClean="0">
                <a:solidFill>
                  <a:srgbClr val="0070C0"/>
                </a:solidFill>
              </a:rPr>
              <a:t>–&gt; 2~4</a:t>
            </a:r>
            <a:r>
              <a:rPr lang="ko-KR" altLang="en-US" b="1" dirty="0" smtClean="0">
                <a:solidFill>
                  <a:srgbClr val="0070C0"/>
                </a:solidFill>
              </a:rPr>
              <a:t>층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err="1" smtClean="0">
                <a:solidFill>
                  <a:srgbClr val="0070C0"/>
                </a:solidFill>
              </a:rPr>
              <a:t>피드포워드</a:t>
            </a:r>
            <a:r>
              <a:rPr lang="ko-KR" altLang="en-US" dirty="0" smtClean="0">
                <a:solidFill>
                  <a:srgbClr val="0070C0"/>
                </a:solidFill>
              </a:rPr>
              <a:t> 신경망</a:t>
            </a:r>
            <a:r>
              <a:rPr lang="en-US" altLang="ko-KR" dirty="0" smtClean="0">
                <a:solidFill>
                  <a:srgbClr val="0070C0"/>
                </a:solidFill>
              </a:rPr>
              <a:t>, Affine/convolution </a:t>
            </a:r>
            <a:r>
              <a:rPr lang="ko-KR" altLang="en-US" dirty="0" smtClean="0">
                <a:solidFill>
                  <a:srgbClr val="0070C0"/>
                </a:solidFill>
              </a:rPr>
              <a:t>깊게 쌓으면 </a:t>
            </a:r>
            <a:r>
              <a:rPr lang="ko-KR" altLang="en-US" dirty="0" smtClean="0">
                <a:solidFill>
                  <a:srgbClr val="FF0000"/>
                </a:solidFill>
              </a:rPr>
              <a:t>표현력</a:t>
            </a:r>
            <a:r>
              <a:rPr lang="ko-KR" altLang="en-US" dirty="0" smtClean="0">
                <a:solidFill>
                  <a:srgbClr val="0070C0"/>
                </a:solidFill>
              </a:rPr>
              <a:t>이 좋아졌음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6.5.2 </a:t>
            </a:r>
            <a:r>
              <a:rPr lang="ko-KR" altLang="en-US" dirty="0" err="1" smtClean="0"/>
              <a:t>드롭아웃에</a:t>
            </a:r>
            <a:r>
              <a:rPr lang="ko-KR" altLang="en-US" dirty="0" smtClean="0"/>
              <a:t> 의한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억제</a:t>
            </a:r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1941833" cy="4351338"/>
          </a:xfrm>
        </p:spPr>
        <p:txBody>
          <a:bodyPr/>
          <a:lstStyle/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다층화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표현력 풍부 </a:t>
            </a:r>
            <a:r>
              <a:rPr lang="en-US" altLang="ko-KR" dirty="0" smtClean="0">
                <a:solidFill>
                  <a:srgbClr val="FF0000"/>
                </a:solidFill>
              </a:rPr>
              <a:t>&amp;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과적합을</a:t>
            </a:r>
            <a:r>
              <a:rPr lang="ko-KR" altLang="en-US" b="1" dirty="0" smtClean="0">
                <a:solidFill>
                  <a:srgbClr val="FF0000"/>
                </a:solidFill>
              </a:rPr>
              <a:t> 일으킴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RNN</a:t>
            </a:r>
            <a:r>
              <a:rPr lang="ko-KR" altLang="en-US" dirty="0" smtClean="0">
                <a:solidFill>
                  <a:srgbClr val="0070C0"/>
                </a:solidFill>
              </a:rPr>
              <a:t>이 </a:t>
            </a:r>
            <a:r>
              <a:rPr lang="ko-KR" altLang="en-US" dirty="0" err="1" smtClean="0">
                <a:solidFill>
                  <a:srgbClr val="0070C0"/>
                </a:solidFill>
              </a:rPr>
              <a:t>피드포워드보다</a:t>
            </a:r>
            <a:r>
              <a:rPr lang="ko-KR" altLang="en-US" dirty="0" smtClean="0">
                <a:solidFill>
                  <a:srgbClr val="0070C0"/>
                </a:solidFill>
              </a:rPr>
              <a:t> 더 쉽게 </a:t>
            </a:r>
            <a:r>
              <a:rPr lang="ko-KR" altLang="en-US" dirty="0" err="1" smtClean="0">
                <a:solidFill>
                  <a:srgbClr val="0070C0"/>
                </a:solidFill>
              </a:rPr>
              <a:t>과적합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훈련 데이터 양 늘리기 </a:t>
            </a:r>
            <a:r>
              <a:rPr lang="en-US" altLang="ko-KR" dirty="0" smtClean="0">
                <a:solidFill>
                  <a:srgbClr val="0070C0"/>
                </a:solidFill>
              </a:rPr>
              <a:t>&amp; </a:t>
            </a:r>
            <a:r>
              <a:rPr lang="ko-KR" altLang="en-US" dirty="0" smtClean="0">
                <a:solidFill>
                  <a:srgbClr val="0070C0"/>
                </a:solidFill>
              </a:rPr>
              <a:t>모델 복잡도 줄이기 </a:t>
            </a:r>
            <a:r>
              <a:rPr lang="en-US" altLang="ko-KR" dirty="0" smtClean="0">
                <a:solidFill>
                  <a:srgbClr val="0070C0"/>
                </a:solidFill>
              </a:rPr>
              <a:t>&amp; </a:t>
            </a:r>
            <a:r>
              <a:rPr lang="ko-KR" altLang="en-US" dirty="0" smtClean="0">
                <a:solidFill>
                  <a:srgbClr val="0070C0"/>
                </a:solidFill>
              </a:rPr>
              <a:t>정규화</a:t>
            </a:r>
            <a:r>
              <a:rPr lang="en-US" altLang="ko-KR" dirty="0" smtClean="0">
                <a:solidFill>
                  <a:srgbClr val="0070C0"/>
                </a:solidFill>
              </a:rPr>
              <a:t>(L2, </a:t>
            </a:r>
            <a:r>
              <a:rPr lang="ko-KR" altLang="en-US" dirty="0" err="1" smtClean="0">
                <a:solidFill>
                  <a:srgbClr val="0070C0"/>
                </a:solidFill>
              </a:rPr>
              <a:t>드롭아웃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L2 : </a:t>
            </a:r>
            <a:r>
              <a:rPr lang="ko-KR" altLang="en-US" dirty="0" smtClean="0">
                <a:solidFill>
                  <a:srgbClr val="0070C0"/>
                </a:solidFill>
              </a:rPr>
              <a:t>가중치 너무 크면 </a:t>
            </a:r>
            <a:r>
              <a:rPr lang="ko-KR" altLang="en-US" dirty="0" err="1" smtClean="0">
                <a:solidFill>
                  <a:srgbClr val="0070C0"/>
                </a:solidFill>
              </a:rPr>
              <a:t>패널티</a:t>
            </a:r>
            <a:r>
              <a:rPr lang="ko-KR" altLang="en-US" dirty="0" smtClean="0">
                <a:solidFill>
                  <a:srgbClr val="0070C0"/>
                </a:solidFill>
              </a:rPr>
              <a:t> 부과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b="1" dirty="0" err="1" smtClean="0">
                <a:solidFill>
                  <a:srgbClr val="0070C0"/>
                </a:solidFill>
              </a:rPr>
              <a:t>드롭아웃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</a:rPr>
              <a:t>앞 계층으로부터 신호 전달을 막는다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" y="3084742"/>
            <a:ext cx="4064000" cy="36873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630" y="3606800"/>
            <a:ext cx="7991899" cy="233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6.5.2 </a:t>
            </a:r>
            <a:r>
              <a:rPr lang="ko-KR" altLang="en-US" dirty="0" err="1" smtClean="0"/>
              <a:t>드롭아웃에</a:t>
            </a:r>
            <a:r>
              <a:rPr lang="ko-KR" altLang="en-US" dirty="0" smtClean="0"/>
              <a:t> 의한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억제</a:t>
            </a:r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1941833" cy="4351338"/>
          </a:xfrm>
        </p:spPr>
        <p:txBody>
          <a:bodyPr/>
          <a:lstStyle/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시계열</a:t>
            </a:r>
            <a:r>
              <a:rPr lang="ko-KR" altLang="en-US" dirty="0" smtClean="0">
                <a:solidFill>
                  <a:srgbClr val="FF0000"/>
                </a:solidFill>
              </a:rPr>
              <a:t> 방향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가로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시간이 흐름에 따라 정보 사라짐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노이즈 축적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상하 방향으로</a:t>
            </a:r>
            <a:r>
              <a:rPr lang="en-US" altLang="ko-KR" b="1" dirty="0" smtClean="0">
                <a:solidFill>
                  <a:srgbClr val="FF0000"/>
                </a:solidFill>
              </a:rPr>
              <a:t>! </a:t>
            </a:r>
            <a:r>
              <a:rPr lang="ko-KR" altLang="en-US" b="1" dirty="0" smtClean="0">
                <a:solidFill>
                  <a:srgbClr val="FF0000"/>
                </a:solidFill>
              </a:rPr>
              <a:t>그러면 시간 방향엔 영향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안간다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179" y="1821707"/>
            <a:ext cx="5749643" cy="496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6.1 RNN</a:t>
            </a:r>
            <a:r>
              <a:rPr lang="ko-KR" altLang="en-US" dirty="0" smtClean="0"/>
              <a:t>의 문제점</a:t>
            </a:r>
            <a:endParaRPr lang="ko-KR" altLang="en-US" dirty="0"/>
          </a:p>
        </p:txBody>
      </p:sp>
      <p:sp>
        <p:nvSpPr>
          <p:cNvPr id="3" name="내용 개체 틀 3"/>
          <p:cNvSpPr>
            <a:spLocks noGrp="1"/>
          </p:cNvSpPr>
          <p:nvPr>
            <p:ph idx="1"/>
          </p:nvPr>
        </p:nvSpPr>
        <p:spPr>
          <a:xfrm>
            <a:off x="572799" y="109539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장기 의존 관계를 학습하기 어렵다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원인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기울기 소실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/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폭발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6.5.2 </a:t>
            </a:r>
            <a:r>
              <a:rPr lang="ko-KR" altLang="en-US" dirty="0" err="1" smtClean="0"/>
              <a:t>드롭아웃에</a:t>
            </a:r>
            <a:r>
              <a:rPr lang="ko-KR" altLang="en-US" dirty="0" smtClean="0"/>
              <a:t> 의한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억제</a:t>
            </a:r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1941833" cy="4351338"/>
          </a:xfrm>
        </p:spPr>
        <p:txBody>
          <a:bodyPr/>
          <a:lstStyle/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변형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드롭아웃</a:t>
            </a:r>
            <a:r>
              <a:rPr lang="en-US" altLang="ko-KR" b="1" dirty="0" err="1" smtClean="0">
                <a:solidFill>
                  <a:srgbClr val="FF0000"/>
                </a:solidFill>
              </a:rPr>
              <a:t>variational</a:t>
            </a:r>
            <a:r>
              <a:rPr lang="en-US" altLang="ko-KR" b="1" dirty="0" smtClean="0">
                <a:solidFill>
                  <a:srgbClr val="FF0000"/>
                </a:solidFill>
              </a:rPr>
              <a:t> dropout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시간 방향 </a:t>
            </a:r>
            <a:r>
              <a:rPr lang="en-US" altLang="ko-KR" dirty="0" smtClean="0">
                <a:solidFill>
                  <a:srgbClr val="FF0000"/>
                </a:solidFill>
              </a:rPr>
              <a:t>&amp; </a:t>
            </a:r>
            <a:r>
              <a:rPr lang="ko-KR" altLang="en-US" dirty="0" smtClean="0">
                <a:solidFill>
                  <a:srgbClr val="FF0000"/>
                </a:solidFill>
              </a:rPr>
              <a:t>상하 방향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같은 계층에 속한 드롭아웃끼리 마스크를 공유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고정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지수적 손실 피함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결과 더 좋다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마스크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데이터 통과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차단 결정하는 이진 형태의 무작위 패턴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716" y="2487854"/>
            <a:ext cx="7932569" cy="429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5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6.5.3 </a:t>
            </a:r>
            <a:r>
              <a:rPr lang="ko-KR" altLang="en-US" dirty="0" smtClean="0"/>
              <a:t>가중치 공유</a:t>
            </a:r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1941833" cy="4351338"/>
          </a:xfrm>
        </p:spPr>
        <p:txBody>
          <a:bodyPr/>
          <a:lstStyle/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언어 모델 개선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0070C0"/>
                </a:solidFill>
              </a:rPr>
              <a:t>Weight Tying : </a:t>
            </a:r>
            <a:r>
              <a:rPr lang="en-US" altLang="ko-KR" b="1" dirty="0" smtClean="0">
                <a:solidFill>
                  <a:srgbClr val="FF0000"/>
                </a:solidFill>
              </a:rPr>
              <a:t>embedding </a:t>
            </a:r>
            <a:r>
              <a:rPr lang="ko-KR" altLang="en-US" b="1" dirty="0" smtClean="0">
                <a:solidFill>
                  <a:srgbClr val="FF0000"/>
                </a:solidFill>
              </a:rPr>
              <a:t>계층</a:t>
            </a:r>
            <a:r>
              <a:rPr lang="en-US" altLang="ko-KR" b="1" dirty="0" smtClean="0">
                <a:solidFill>
                  <a:srgbClr val="FF0000"/>
                </a:solidFill>
              </a:rPr>
              <a:t>, affine </a:t>
            </a:r>
            <a:r>
              <a:rPr lang="ko-KR" altLang="en-US" b="1" dirty="0" smtClean="0">
                <a:solidFill>
                  <a:srgbClr val="FF0000"/>
                </a:solidFill>
              </a:rPr>
              <a:t>계층 </a:t>
            </a:r>
            <a:r>
              <a:rPr lang="ko-KR" altLang="en-US" b="1" dirty="0" smtClean="0">
                <a:solidFill>
                  <a:srgbClr val="0070C0"/>
                </a:solidFill>
              </a:rPr>
              <a:t>가중치 연결</a:t>
            </a:r>
            <a:r>
              <a:rPr lang="en-US" altLang="ko-KR" b="1" dirty="0" smtClean="0">
                <a:solidFill>
                  <a:srgbClr val="0070C0"/>
                </a:solidFill>
              </a:rPr>
              <a:t>/</a:t>
            </a:r>
            <a:r>
              <a:rPr lang="ko-KR" altLang="en-US" b="1" dirty="0" smtClean="0">
                <a:solidFill>
                  <a:srgbClr val="0070C0"/>
                </a:solidFill>
              </a:rPr>
              <a:t>공유 </a:t>
            </a:r>
            <a:r>
              <a:rPr lang="en-US" altLang="ko-KR" b="1" dirty="0" smtClean="0">
                <a:solidFill>
                  <a:srgbClr val="0070C0"/>
                </a:solidFill>
              </a:rPr>
              <a:t>-&gt; ‘</a:t>
            </a:r>
            <a:r>
              <a:rPr lang="ko-KR" altLang="en-US" b="1" dirty="0" smtClean="0">
                <a:solidFill>
                  <a:srgbClr val="0070C0"/>
                </a:solidFill>
              </a:rPr>
              <a:t>전치</a:t>
            </a:r>
            <a:r>
              <a:rPr lang="en-US" altLang="ko-KR" b="1" dirty="0" smtClean="0">
                <a:solidFill>
                  <a:srgbClr val="0070C0"/>
                </a:solidFill>
              </a:rPr>
              <a:t>’</a:t>
            </a: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학습하는 매개변수 수가 줄고</a:t>
            </a:r>
            <a:r>
              <a:rPr lang="en-US" altLang="ko-KR" b="1" dirty="0" smtClean="0">
                <a:solidFill>
                  <a:srgbClr val="0070C0"/>
                </a:solidFill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</a:rPr>
              <a:t>정확도도 향상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매개변수 줄어든다</a:t>
            </a:r>
            <a:r>
              <a:rPr lang="en-US" altLang="ko-KR" b="1" dirty="0" smtClean="0">
                <a:solidFill>
                  <a:srgbClr val="0070C0"/>
                </a:solidFill>
              </a:rPr>
              <a:t>. =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과적합</a:t>
            </a:r>
            <a:r>
              <a:rPr lang="ko-KR" altLang="en-US" b="1" dirty="0" smtClean="0">
                <a:solidFill>
                  <a:srgbClr val="0070C0"/>
                </a:solidFill>
              </a:rPr>
              <a:t> 억제</a:t>
            </a:r>
            <a:r>
              <a:rPr lang="en-US" altLang="ko-KR" b="1" dirty="0" smtClean="0">
                <a:solidFill>
                  <a:srgbClr val="0070C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9571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775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6.2.3 </a:t>
            </a:r>
            <a:r>
              <a:rPr lang="en-US" altLang="ko-KR" dirty="0" err="1" smtClean="0"/>
              <a:t>ReLu</a:t>
            </a:r>
            <a:r>
              <a:rPr lang="ko-KR" altLang="en-US" dirty="0" smtClean="0"/>
              <a:t>를 사용할 때의 가중치 </a:t>
            </a:r>
            <a:r>
              <a:rPr lang="ko-KR" altLang="en-US" dirty="0" err="1" smtClean="0"/>
              <a:t>초깃값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550" y="104636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Xavier </a:t>
            </a:r>
            <a:r>
              <a:rPr lang="ko-KR" altLang="en-US" dirty="0" err="1" smtClean="0">
                <a:solidFill>
                  <a:srgbClr val="0070C0"/>
                </a:solidFill>
              </a:rPr>
              <a:t>초깃값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활성화 함수가 선형인 것을 전제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sigmoid &amp; </a:t>
            </a:r>
            <a:r>
              <a:rPr lang="en-US" altLang="ko-KR" dirty="0" err="1" smtClean="0">
                <a:solidFill>
                  <a:srgbClr val="0070C0"/>
                </a:solidFill>
              </a:rPr>
              <a:t>tanh</a:t>
            </a:r>
            <a:r>
              <a:rPr lang="en-US" altLang="ko-KR" dirty="0" smtClean="0">
                <a:solidFill>
                  <a:srgbClr val="0070C0"/>
                </a:solidFill>
              </a:rPr>
              <a:t> : </a:t>
            </a:r>
            <a:r>
              <a:rPr lang="ko-KR" altLang="en-US" dirty="0" smtClean="0">
                <a:solidFill>
                  <a:srgbClr val="0070C0"/>
                </a:solidFill>
              </a:rPr>
              <a:t>중앙 부근 선형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대칭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dirty="0" err="1" smtClean="0">
                <a:solidFill>
                  <a:srgbClr val="0070C0"/>
                </a:solidFill>
              </a:rPr>
              <a:t>ReLu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– “He </a:t>
            </a:r>
            <a:r>
              <a:rPr lang="ko-KR" altLang="en-US" dirty="0" err="1" smtClean="0">
                <a:solidFill>
                  <a:srgbClr val="0070C0"/>
                </a:solidFill>
              </a:rPr>
              <a:t>초깃값</a:t>
            </a:r>
            <a:r>
              <a:rPr lang="en-US" altLang="ko-KR" dirty="0" smtClean="0">
                <a:solidFill>
                  <a:srgbClr val="0070C0"/>
                </a:solidFill>
              </a:rPr>
              <a:t>”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표준편차 </a:t>
            </a:r>
            <a:r>
              <a:rPr lang="en-US" altLang="ko-KR" dirty="0" smtClean="0">
                <a:solidFill>
                  <a:srgbClr val="0070C0"/>
                </a:solidFill>
              </a:rPr>
              <a:t>= </a:t>
            </a:r>
            <a:r>
              <a:rPr lang="en-US" altLang="ko-KR" dirty="0" err="1" smtClean="0">
                <a:solidFill>
                  <a:srgbClr val="0070C0"/>
                </a:solidFill>
              </a:rPr>
              <a:t>sqrt</a:t>
            </a:r>
            <a:r>
              <a:rPr lang="en-US" altLang="ko-KR" dirty="0" smtClean="0">
                <a:solidFill>
                  <a:srgbClr val="0070C0"/>
                </a:solidFill>
              </a:rPr>
              <a:t>(2/n)</a:t>
            </a:r>
          </a:p>
          <a:p>
            <a:pPr lvl="1"/>
            <a:r>
              <a:rPr lang="en-US" altLang="ko-KR" dirty="0" err="1" smtClean="0">
                <a:solidFill>
                  <a:srgbClr val="0070C0"/>
                </a:solidFill>
              </a:rPr>
              <a:t>ReLu</a:t>
            </a:r>
            <a:r>
              <a:rPr lang="ko-KR" altLang="en-US" dirty="0" smtClean="0">
                <a:solidFill>
                  <a:srgbClr val="0070C0"/>
                </a:solidFill>
              </a:rPr>
              <a:t>의 음의 영역은 </a:t>
            </a:r>
            <a:r>
              <a:rPr lang="en-US" altLang="ko-KR" dirty="0" smtClean="0">
                <a:solidFill>
                  <a:srgbClr val="0070C0"/>
                </a:solidFill>
              </a:rPr>
              <a:t>0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더 넓게 </a:t>
            </a:r>
            <a:r>
              <a:rPr lang="ko-KR" altLang="en-US" dirty="0" err="1" smtClean="0">
                <a:solidFill>
                  <a:srgbClr val="0070C0"/>
                </a:solidFill>
              </a:rPr>
              <a:t>분포시키기</a:t>
            </a:r>
            <a:r>
              <a:rPr lang="ko-KR" altLang="en-US" dirty="0" smtClean="0">
                <a:solidFill>
                  <a:srgbClr val="0070C0"/>
                </a:solidFill>
              </a:rPr>
              <a:t> 위해 </a:t>
            </a:r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r>
              <a:rPr lang="ko-KR" altLang="en-US" dirty="0" smtClean="0">
                <a:solidFill>
                  <a:srgbClr val="0070C0"/>
                </a:solidFill>
              </a:rPr>
              <a:t>배의 계수 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직관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610" y="4543047"/>
            <a:ext cx="3506680" cy="1026103"/>
          </a:xfrm>
          <a:prstGeom prst="rect">
            <a:avLst/>
          </a:prstGeom>
        </p:spPr>
      </p:pic>
      <p:pic>
        <p:nvPicPr>
          <p:cNvPr id="7170" name="Picture 2" descr="https://velog.velcdn.com/images%2Fcha-suyeon%2Fpost%2F69e8ef5f-0513-47a1-9442-4951925493b0%2F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03" y="4185770"/>
            <a:ext cx="4674433" cy="13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5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6.5.4 </a:t>
            </a:r>
            <a:r>
              <a:rPr lang="ko-KR" altLang="en-US" dirty="0" smtClean="0"/>
              <a:t>개선된 </a:t>
            </a:r>
            <a:r>
              <a:rPr lang="en-US" altLang="ko-KR" dirty="0" smtClean="0"/>
              <a:t>RNNLM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1941833" cy="4351338"/>
          </a:xfrm>
        </p:spPr>
        <p:txBody>
          <a:bodyPr/>
          <a:lstStyle/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LSTM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다층화</a:t>
            </a:r>
            <a:r>
              <a:rPr lang="en-US" altLang="ko-KR" b="1" dirty="0" smtClean="0">
                <a:solidFill>
                  <a:srgbClr val="FF0000"/>
                </a:solidFill>
              </a:rPr>
              <a:t>(2</a:t>
            </a:r>
            <a:r>
              <a:rPr lang="ko-KR" altLang="en-US" b="1" dirty="0" smtClean="0">
                <a:solidFill>
                  <a:srgbClr val="FF0000"/>
                </a:solidFill>
              </a:rPr>
              <a:t>층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&amp;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드롭아웃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깊이</a:t>
            </a:r>
            <a:r>
              <a:rPr lang="en-US" altLang="ko-KR" b="1" dirty="0" smtClean="0">
                <a:solidFill>
                  <a:srgbClr val="FF0000"/>
                </a:solidFill>
              </a:rPr>
              <a:t>) &amp; </a:t>
            </a:r>
            <a:r>
              <a:rPr lang="ko-KR" altLang="en-US" b="1" dirty="0" smtClean="0">
                <a:solidFill>
                  <a:srgbClr val="FF0000"/>
                </a:solidFill>
              </a:rPr>
              <a:t>가중치 공유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pic>
        <p:nvPicPr>
          <p:cNvPr id="16386" name="Picture 2" descr="https://velog.velcdn.com/images%2Fdscwinterstudy%2Fpost%2Fb52ade80-bdab-44c3-a878-1623697f2a8e%2Ffig%206-3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333" y="45833"/>
            <a:ext cx="2822721" cy="68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23" y="1730778"/>
            <a:ext cx="7249537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-3979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6.5.4 </a:t>
            </a:r>
            <a:r>
              <a:rPr lang="ko-KR" altLang="en-US" sz="2000" dirty="0"/>
              <a:t>개선된 </a:t>
            </a:r>
            <a:r>
              <a:rPr lang="en-US" altLang="ko-KR" sz="2000" dirty="0"/>
              <a:t>RNNLM </a:t>
            </a:r>
            <a:r>
              <a:rPr lang="ko-KR" altLang="en-US" sz="2000" dirty="0"/>
              <a:t>구현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983" y="415051"/>
            <a:ext cx="4914249" cy="64429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782" y="415051"/>
            <a:ext cx="3715268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2773233" y="105221"/>
            <a:ext cx="11941833" cy="319182"/>
          </a:xfrm>
        </p:spPr>
        <p:txBody>
          <a:bodyPr>
            <a:normAutofit lnSpcReduction="10000"/>
          </a:bodyPr>
          <a:lstStyle/>
          <a:p>
            <a:pPr lvl="1"/>
            <a:r>
              <a:rPr lang="ko-KR" altLang="en-US" sz="1800" b="1" dirty="0" smtClean="0">
                <a:solidFill>
                  <a:srgbClr val="FF0000"/>
                </a:solidFill>
              </a:rPr>
              <a:t>매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에폭에서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검증 데이터로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퍼플러시티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평가 후 값이 나빠졌을 경우에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lr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낮춤</a:t>
            </a:r>
            <a:endParaRPr lang="en-US" altLang="ko-KR" sz="1800" b="1" dirty="0" smtClean="0">
              <a:solidFill>
                <a:srgbClr val="0070C0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-3979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smtClean="0"/>
              <a:t>6.5.4 </a:t>
            </a:r>
            <a:r>
              <a:rPr lang="ko-KR" altLang="en-US" sz="2000" smtClean="0"/>
              <a:t>개선된 </a:t>
            </a:r>
            <a:r>
              <a:rPr lang="en-US" altLang="ko-KR" sz="2000" smtClean="0"/>
              <a:t>RNNLM </a:t>
            </a:r>
            <a:r>
              <a:rPr lang="ko-KR" altLang="en-US" sz="2000" smtClean="0"/>
              <a:t>구현</a:t>
            </a:r>
            <a:endParaRPr lang="ko-KR" altLang="en-US" sz="1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813" y="424403"/>
            <a:ext cx="5063906" cy="41221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22" y="424403"/>
            <a:ext cx="5249481" cy="64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144311" y="1046537"/>
            <a:ext cx="11941833" cy="319182"/>
          </a:xfrm>
        </p:spPr>
        <p:txBody>
          <a:bodyPr>
            <a:noAutofit/>
          </a:bodyPr>
          <a:lstStyle/>
          <a:p>
            <a:pPr lvl="1"/>
            <a:r>
              <a:rPr lang="ko-KR" altLang="en-US" dirty="0" smtClean="0"/>
              <a:t>미리 학습된 가중치로 </a:t>
            </a:r>
            <a:r>
              <a:rPr lang="en-US" altLang="ko-KR" dirty="0" smtClean="0"/>
              <a:t>(2</a:t>
            </a:r>
            <a:r>
              <a:rPr lang="ko-KR" altLang="en-US" dirty="0" smtClean="0"/>
              <a:t>일 넘게 걸림</a:t>
            </a:r>
            <a:r>
              <a:rPr lang="en-US" altLang="ko-KR" dirty="0" smtClean="0"/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596" y="2742494"/>
            <a:ext cx="4719413" cy="27069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28596" y="2372100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&lt; </a:t>
            </a:r>
            <a:r>
              <a:rPr lang="ko-KR" altLang="en-US" b="1" dirty="0" smtClean="0">
                <a:solidFill>
                  <a:srgbClr val="FF0000"/>
                </a:solidFill>
              </a:rPr>
              <a:t>개선 전 </a:t>
            </a:r>
            <a:r>
              <a:rPr lang="en-US" altLang="ko-KR" b="1" dirty="0" smtClean="0">
                <a:solidFill>
                  <a:srgbClr val="FF0000"/>
                </a:solidFill>
              </a:rPr>
              <a:t>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9511" b="16636"/>
          <a:stretch/>
        </p:blipFill>
        <p:spPr>
          <a:xfrm>
            <a:off x="3628596" y="3924959"/>
            <a:ext cx="4916227" cy="24699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628596" y="3555627"/>
            <a:ext cx="5448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&lt; </a:t>
            </a:r>
            <a:r>
              <a:rPr lang="ko-KR" altLang="en-US" b="1" dirty="0" smtClean="0">
                <a:solidFill>
                  <a:srgbClr val="FF0000"/>
                </a:solidFill>
              </a:rPr>
              <a:t>개선 후 </a:t>
            </a:r>
            <a:r>
              <a:rPr lang="en-US" altLang="ko-KR" b="1" dirty="0" smtClean="0">
                <a:solidFill>
                  <a:srgbClr val="FF0000"/>
                </a:solidFill>
              </a:rPr>
              <a:t>&gt;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(LSTM </a:t>
            </a:r>
            <a:r>
              <a:rPr lang="ko-KR" altLang="en-US" dirty="0" err="1" smtClean="0">
                <a:solidFill>
                  <a:srgbClr val="FF0000"/>
                </a:solidFill>
              </a:rPr>
              <a:t>다층화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드롭아웃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가중치 공유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6.5.4 </a:t>
            </a:r>
            <a:r>
              <a:rPr lang="ko-KR" altLang="en-US" dirty="0" smtClean="0">
                <a:solidFill>
                  <a:srgbClr val="FFC000"/>
                </a:solidFill>
              </a:rPr>
              <a:t>개선된 </a:t>
            </a:r>
            <a:r>
              <a:rPr lang="en-US" altLang="ko-KR" dirty="0" smtClean="0">
                <a:solidFill>
                  <a:srgbClr val="FFC000"/>
                </a:solidFill>
              </a:rPr>
              <a:t>RNNLM </a:t>
            </a:r>
            <a:r>
              <a:rPr lang="ko-KR" altLang="en-US" dirty="0" smtClean="0">
                <a:solidFill>
                  <a:srgbClr val="FFC000"/>
                </a:solidFill>
              </a:rPr>
              <a:t>구현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smtClean="0"/>
              <a:t>6.6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RNN </a:t>
            </a:r>
            <a:r>
              <a:rPr lang="ko-KR" altLang="en-US" b="1" dirty="0" smtClean="0">
                <a:solidFill>
                  <a:srgbClr val="FF0000"/>
                </a:solidFill>
              </a:rPr>
              <a:t>문제 </a:t>
            </a:r>
            <a:r>
              <a:rPr lang="en-US" altLang="ko-KR" dirty="0" smtClean="0">
                <a:solidFill>
                  <a:srgbClr val="FF0000"/>
                </a:solidFill>
              </a:rPr>
              <a:t>: 2</a:t>
            </a:r>
            <a:r>
              <a:rPr lang="ko-KR" altLang="en-US" dirty="0" smtClean="0">
                <a:solidFill>
                  <a:srgbClr val="FF0000"/>
                </a:solidFill>
              </a:rPr>
              <a:t>가지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b="1" dirty="0" smtClean="0">
                <a:solidFill>
                  <a:srgbClr val="FF0000"/>
                </a:solidFill>
              </a:rPr>
              <a:t>RNN </a:t>
            </a:r>
            <a:r>
              <a:rPr lang="ko-KR" altLang="en-US" b="1" dirty="0" smtClean="0">
                <a:solidFill>
                  <a:srgbClr val="FF0000"/>
                </a:solidFill>
              </a:rPr>
              <a:t>기울기 소실 </a:t>
            </a:r>
            <a:r>
              <a:rPr lang="en-US" altLang="ko-KR" dirty="0" smtClean="0">
                <a:solidFill>
                  <a:srgbClr val="FF0000"/>
                </a:solidFill>
              </a:rPr>
              <a:t>-&gt; LSTM, GRU</a:t>
            </a:r>
          </a:p>
          <a:p>
            <a:pPr lvl="3"/>
            <a:r>
              <a:rPr lang="en-US" altLang="ko-KR" dirty="0" err="1" smtClean="0">
                <a:solidFill>
                  <a:srgbClr val="FF0000"/>
                </a:solidFill>
              </a:rPr>
              <a:t>tanh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미분 </a:t>
            </a:r>
            <a:r>
              <a:rPr lang="en-US" altLang="ko-KR" dirty="0" smtClean="0">
                <a:solidFill>
                  <a:srgbClr val="FF0000"/>
                </a:solidFill>
              </a:rPr>
              <a:t>1.0 </a:t>
            </a:r>
            <a:r>
              <a:rPr lang="ko-KR" altLang="en-US" dirty="0" smtClean="0">
                <a:solidFill>
                  <a:srgbClr val="FF0000"/>
                </a:solidFill>
              </a:rPr>
              <a:t>이하</a:t>
            </a:r>
            <a:r>
              <a:rPr lang="en-US" altLang="ko-KR" dirty="0" smtClean="0">
                <a:solidFill>
                  <a:srgbClr val="FF0000"/>
                </a:solidFill>
              </a:rPr>
              <a:t>, -1.0~1.0</a:t>
            </a:r>
          </a:p>
          <a:p>
            <a:pPr lvl="2"/>
            <a:r>
              <a:rPr lang="en-US" altLang="ko-KR" b="1" dirty="0" smtClean="0">
                <a:solidFill>
                  <a:srgbClr val="FF0000"/>
                </a:solidFill>
              </a:rPr>
              <a:t>RNN </a:t>
            </a:r>
            <a:r>
              <a:rPr lang="ko-KR" altLang="en-US" b="1" dirty="0" smtClean="0">
                <a:solidFill>
                  <a:srgbClr val="FF0000"/>
                </a:solidFill>
              </a:rPr>
              <a:t>기울기 폭발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기울기 </a:t>
            </a:r>
            <a:r>
              <a:rPr lang="ko-KR" altLang="en-US" dirty="0" err="1" smtClean="0">
                <a:solidFill>
                  <a:srgbClr val="FF0000"/>
                </a:solidFill>
              </a:rPr>
              <a:t>클리핑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게이트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ko-KR" altLang="en-US" dirty="0" smtClean="0">
                <a:solidFill>
                  <a:srgbClr val="FF0000"/>
                </a:solidFill>
              </a:rPr>
              <a:t> 전용 가중치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개로만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시그모이드</a:t>
            </a:r>
            <a:r>
              <a:rPr lang="ko-KR" altLang="en-US" dirty="0" smtClean="0">
                <a:solidFill>
                  <a:srgbClr val="FF0000"/>
                </a:solidFill>
              </a:rPr>
              <a:t> 함수 </a:t>
            </a:r>
            <a:r>
              <a:rPr lang="en-US" altLang="ko-KR" dirty="0" smtClean="0">
                <a:solidFill>
                  <a:srgbClr val="FF0000"/>
                </a:solidFill>
              </a:rPr>
              <a:t>-&gt; 0.0~1.0</a:t>
            </a:r>
          </a:p>
          <a:p>
            <a:pPr lvl="2"/>
            <a:r>
              <a:rPr lang="ko-KR" altLang="en-US" b="1" dirty="0" err="1" smtClean="0">
                <a:solidFill>
                  <a:srgbClr val="FF0000"/>
                </a:solidFill>
              </a:rPr>
              <a:t>시그모이드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데이터를 얼마만큼 통과시킬지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b="1" dirty="0" err="1" smtClean="0">
                <a:solidFill>
                  <a:srgbClr val="FF0000"/>
                </a:solidFill>
              </a:rPr>
              <a:t>tanh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인코딩된</a:t>
            </a:r>
            <a:r>
              <a:rPr lang="ko-KR" altLang="en-US" dirty="0" smtClean="0">
                <a:solidFill>
                  <a:srgbClr val="FF0000"/>
                </a:solidFill>
              </a:rPr>
              <a:t> 정보의 강약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실질적인 정보를 지니는 데이터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언어 모델 개선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: 3</a:t>
            </a:r>
            <a:r>
              <a:rPr lang="ko-KR" altLang="en-US" dirty="0" smtClean="0">
                <a:solidFill>
                  <a:srgbClr val="FF0000"/>
                </a:solidFill>
              </a:rPr>
              <a:t>가지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6.1.1 RNN </a:t>
            </a:r>
            <a:r>
              <a:rPr lang="ko-KR" altLang="en-US" dirty="0" smtClean="0"/>
              <a:t>복습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72799" y="109539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0070C0"/>
                </a:solidFill>
              </a:rPr>
              <a:t>행렬의 곱과 합 </a:t>
            </a:r>
            <a:r>
              <a:rPr lang="en-US" altLang="ko-KR" sz="2400" dirty="0" smtClean="0">
                <a:solidFill>
                  <a:srgbClr val="0070C0"/>
                </a:solidFill>
              </a:rPr>
              <a:t>+ </a:t>
            </a:r>
            <a:r>
              <a:rPr lang="ko-KR" altLang="en-US" sz="2400" dirty="0" smtClean="0">
                <a:solidFill>
                  <a:srgbClr val="0070C0"/>
                </a:solidFill>
              </a:rPr>
              <a:t>활성화 함수 </a:t>
            </a:r>
            <a:r>
              <a:rPr lang="en-US" altLang="ko-KR" sz="2400" dirty="0" err="1" smtClean="0">
                <a:solidFill>
                  <a:srgbClr val="0070C0"/>
                </a:solidFill>
              </a:rPr>
              <a:t>tanh</a:t>
            </a:r>
            <a:r>
              <a:rPr lang="en-US" altLang="ko-KR" sz="2400" dirty="0" smtClean="0">
                <a:solidFill>
                  <a:srgbClr val="0070C0"/>
                </a:solidFill>
              </a:rPr>
              <a:t> </a:t>
            </a:r>
            <a:r>
              <a:rPr lang="ko-KR" altLang="en-US" sz="2400" dirty="0" smtClean="0">
                <a:solidFill>
                  <a:srgbClr val="0070C0"/>
                </a:solidFill>
              </a:rPr>
              <a:t>함수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3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6.1.2 </a:t>
            </a:r>
            <a:r>
              <a:rPr lang="ko-KR" altLang="en-US" dirty="0" smtClean="0"/>
              <a:t>기울기 소실 또는 기울기 폭발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72799" y="1095393"/>
            <a:ext cx="11489892" cy="435133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RNN</a:t>
            </a:r>
            <a:r>
              <a:rPr lang="en-US" altLang="ko-KR" sz="2400" dirty="0" smtClean="0">
                <a:solidFill>
                  <a:srgbClr val="0070C0"/>
                </a:solidFill>
              </a:rPr>
              <a:t> </a:t>
            </a:r>
            <a:r>
              <a:rPr lang="ko-KR" altLang="en-US" sz="2400" dirty="0" smtClean="0">
                <a:solidFill>
                  <a:srgbClr val="0070C0"/>
                </a:solidFill>
              </a:rPr>
              <a:t>계층이 과거 방향으로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의미 있는 기울기</a:t>
            </a:r>
            <a:r>
              <a:rPr lang="ko-KR" altLang="en-US" sz="2400" dirty="0" smtClean="0">
                <a:solidFill>
                  <a:srgbClr val="0070C0"/>
                </a:solidFill>
              </a:rPr>
              <a:t>를 전달함으로써 시간 방향의 의존 관계를 학습한다</a:t>
            </a:r>
            <a:r>
              <a:rPr lang="en-US" altLang="ko-KR" sz="24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2400" dirty="0" smtClean="0">
                <a:solidFill>
                  <a:srgbClr val="0070C0"/>
                </a:solidFill>
              </a:rPr>
              <a:t>기울기는 학습해야 할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의미 있는 정보</a:t>
            </a:r>
            <a:r>
              <a:rPr lang="ko-KR" altLang="en-US" sz="2400" dirty="0" smtClean="0">
                <a:solidFill>
                  <a:srgbClr val="0070C0"/>
                </a:solidFill>
              </a:rPr>
              <a:t>가 들어 있고</a:t>
            </a:r>
            <a:r>
              <a:rPr lang="en-US" altLang="ko-KR" sz="2400" dirty="0" smtClean="0">
                <a:solidFill>
                  <a:srgbClr val="0070C0"/>
                </a:solidFill>
              </a:rPr>
              <a:t>, </a:t>
            </a:r>
            <a:r>
              <a:rPr lang="ko-KR" altLang="en-US" sz="2400" dirty="0" smtClean="0">
                <a:solidFill>
                  <a:srgbClr val="0070C0"/>
                </a:solidFill>
              </a:rPr>
              <a:t>그것을 과거로 전달함으로써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장기 의존 관계를 학습</a:t>
            </a:r>
            <a:r>
              <a:rPr lang="ko-KR" altLang="en-US" sz="2400" dirty="0" smtClean="0">
                <a:solidFill>
                  <a:srgbClr val="0070C0"/>
                </a:solidFill>
              </a:rPr>
              <a:t>한다</a:t>
            </a:r>
            <a:r>
              <a:rPr lang="en-US" altLang="ko-KR" sz="24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2400" dirty="0" smtClean="0">
                <a:solidFill>
                  <a:srgbClr val="0070C0"/>
                </a:solidFill>
              </a:rPr>
              <a:t>기울기가 사라지면</a:t>
            </a:r>
            <a:r>
              <a:rPr lang="en-US" altLang="ko-KR" sz="2400" dirty="0" smtClean="0">
                <a:solidFill>
                  <a:srgbClr val="0070C0"/>
                </a:solidFill>
              </a:rPr>
              <a:t>,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가중치 매개변수는 전혀 갱신 되지 않고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장기 의존 관계를 학습할 수 없다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1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6.1.3 </a:t>
            </a:r>
            <a:r>
              <a:rPr lang="ko-KR" altLang="en-US" dirty="0" smtClean="0"/>
              <a:t>기울기 소실과 기울기 폭발의 원인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72799" y="1095393"/>
            <a:ext cx="11489892" cy="435133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1.0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이하 </a:t>
            </a:r>
            <a:r>
              <a:rPr lang="en-US" altLang="ko-KR" sz="2400" dirty="0" smtClean="0">
                <a:solidFill>
                  <a:srgbClr val="FF0000"/>
                </a:solidFill>
              </a:rPr>
              <a:t>-&gt;  T</a:t>
            </a:r>
            <a:r>
              <a:rPr lang="ko-KR" altLang="en-US" sz="2400" dirty="0" smtClean="0">
                <a:solidFill>
                  <a:srgbClr val="FF0000"/>
                </a:solidFill>
              </a:rPr>
              <a:t>번 통과하면 기울기도 </a:t>
            </a:r>
            <a:r>
              <a:rPr lang="en-US" altLang="ko-KR" sz="2400" dirty="0" smtClean="0">
                <a:solidFill>
                  <a:srgbClr val="FF0000"/>
                </a:solidFill>
              </a:rPr>
              <a:t>T</a:t>
            </a:r>
            <a:r>
              <a:rPr lang="ko-KR" altLang="en-US" sz="2400" dirty="0" smtClean="0">
                <a:solidFill>
                  <a:srgbClr val="FF0000"/>
                </a:solidFill>
              </a:rPr>
              <a:t>번 반복해서 작아진다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2400" b="1" dirty="0" err="1" smtClean="0">
                <a:solidFill>
                  <a:srgbClr val="FF0000"/>
                </a:solidFill>
              </a:rPr>
              <a:t>ReLU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max(0, x) </a:t>
            </a:r>
            <a:r>
              <a:rPr lang="en-US" altLang="ko-KR" sz="2400" dirty="0" smtClean="0">
                <a:solidFill>
                  <a:srgbClr val="FF0000"/>
                </a:solidFill>
              </a:rPr>
              <a:t>-&gt;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소실 줄인다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ko-KR" sz="1800" dirty="0" smtClean="0">
                <a:solidFill>
                  <a:srgbClr val="FF0000"/>
                </a:solidFill>
              </a:rPr>
              <a:t>0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</a:rPr>
              <a:t>이상이면 그냥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흘려보냄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600" t="22679" r="1757" b="2846"/>
          <a:stretch/>
        </p:blipFill>
        <p:spPr>
          <a:xfrm>
            <a:off x="7193889" y="3103358"/>
            <a:ext cx="4702605" cy="35245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56" y="2420956"/>
            <a:ext cx="6762536" cy="42069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08094" y="4385946"/>
            <a:ext cx="18617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C000"/>
                </a:solidFill>
              </a:rPr>
              <a:t>L2 Norm</a:t>
            </a:r>
            <a:r>
              <a:rPr lang="ko-KR" altLang="en-US" sz="1200" b="1" dirty="0" smtClean="0">
                <a:solidFill>
                  <a:srgbClr val="FFC000"/>
                </a:solidFill>
              </a:rPr>
              <a:t>을 크기로 사용</a:t>
            </a:r>
            <a:endParaRPr lang="ko-KR" alt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5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6.1.3 </a:t>
            </a:r>
            <a:r>
              <a:rPr lang="ko-KR" altLang="en-US" dirty="0" smtClean="0"/>
              <a:t>기울기 소실과 기울기 폭발의 원인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72799" y="1095393"/>
            <a:ext cx="11489892" cy="435133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T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번 반복해서 곱해서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지수적인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변화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b="1" dirty="0" err="1" smtClean="0">
                <a:solidFill>
                  <a:srgbClr val="FF0000"/>
                </a:solidFill>
              </a:rPr>
              <a:t>Wh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&gt; 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, exploding gradients </a:t>
            </a:r>
            <a:r>
              <a:rPr lang="en-US" altLang="ko-KR" sz="2400" dirty="0" smtClean="0">
                <a:solidFill>
                  <a:srgbClr val="0070C0"/>
                </a:solidFill>
              </a:rPr>
              <a:t>-&gt; </a:t>
            </a:r>
            <a:r>
              <a:rPr lang="ko-KR" altLang="en-US" sz="2400" dirty="0" err="1" smtClean="0">
                <a:solidFill>
                  <a:srgbClr val="0070C0"/>
                </a:solidFill>
              </a:rPr>
              <a:t>오버플로</a:t>
            </a:r>
            <a:r>
              <a:rPr lang="en-US" altLang="ko-KR" sz="2400" dirty="0" smtClean="0">
                <a:solidFill>
                  <a:srgbClr val="0070C0"/>
                </a:solidFill>
              </a:rPr>
              <a:t>,</a:t>
            </a:r>
            <a:r>
              <a:rPr lang="ko-KR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ko-KR" sz="2400" dirty="0" err="1" smtClean="0">
                <a:solidFill>
                  <a:srgbClr val="0070C0"/>
                </a:solidFill>
              </a:rPr>
              <a:t>NaN</a:t>
            </a:r>
            <a:r>
              <a:rPr lang="en-US" altLang="ko-KR" sz="2400" dirty="0" smtClean="0">
                <a:solidFill>
                  <a:srgbClr val="0070C0"/>
                </a:solidFill>
              </a:rPr>
              <a:t> </a:t>
            </a:r>
            <a:r>
              <a:rPr lang="ko-KR" altLang="en-US" sz="2400" dirty="0" smtClean="0">
                <a:solidFill>
                  <a:srgbClr val="0070C0"/>
                </a:solidFill>
              </a:rPr>
              <a:t>값 발생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r>
              <a:rPr lang="en-US" altLang="ko-KR" sz="2400" b="1" dirty="0" err="1">
                <a:solidFill>
                  <a:srgbClr val="FF0000"/>
                </a:solidFill>
              </a:rPr>
              <a:t>Wh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 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, vanishing gradients </a:t>
            </a:r>
            <a:r>
              <a:rPr lang="en-US" altLang="ko-KR" sz="2400" dirty="0" smtClean="0">
                <a:solidFill>
                  <a:srgbClr val="0070C0"/>
                </a:solidFill>
              </a:rPr>
              <a:t>-&gt; </a:t>
            </a:r>
            <a:r>
              <a:rPr lang="ko-KR" altLang="en-US" sz="2400" dirty="0" smtClean="0">
                <a:solidFill>
                  <a:srgbClr val="0070C0"/>
                </a:solidFill>
              </a:rPr>
              <a:t>매개변수 갱신</a:t>
            </a:r>
            <a:r>
              <a:rPr lang="en-US" altLang="ko-KR" sz="2400" dirty="0" smtClean="0">
                <a:solidFill>
                  <a:srgbClr val="0070C0"/>
                </a:solidFill>
              </a:rPr>
              <a:t>x, </a:t>
            </a:r>
            <a:r>
              <a:rPr lang="ko-KR" altLang="en-US" sz="2400" dirty="0" smtClean="0">
                <a:solidFill>
                  <a:srgbClr val="0070C0"/>
                </a:solidFill>
              </a:rPr>
              <a:t>장기</a:t>
            </a:r>
            <a:r>
              <a:rPr lang="en-US" altLang="ko-KR" sz="2400" dirty="0" smtClean="0">
                <a:solidFill>
                  <a:srgbClr val="0070C0"/>
                </a:solidFill>
              </a:rPr>
              <a:t> </a:t>
            </a:r>
            <a:r>
              <a:rPr lang="ko-KR" altLang="en-US" sz="2400" dirty="0" smtClean="0">
                <a:solidFill>
                  <a:srgbClr val="0070C0"/>
                </a:solidFill>
              </a:rPr>
              <a:t>의존 관계 학습 </a:t>
            </a:r>
            <a:r>
              <a:rPr lang="en-US" altLang="ko-KR" sz="2400" dirty="0" smtClean="0">
                <a:solidFill>
                  <a:srgbClr val="0070C0"/>
                </a:solidFill>
              </a:rPr>
              <a:t>x</a:t>
            </a:r>
          </a:p>
          <a:p>
            <a:r>
              <a:rPr lang="ko-KR" altLang="en-US" sz="2400" dirty="0" smtClean="0">
                <a:solidFill>
                  <a:srgbClr val="0070C0"/>
                </a:solidFill>
              </a:rPr>
              <a:t>행렬일 때는</a:t>
            </a:r>
            <a:r>
              <a:rPr lang="en-US" altLang="ko-KR" sz="2400" dirty="0" smtClean="0">
                <a:solidFill>
                  <a:srgbClr val="0070C0"/>
                </a:solidFill>
              </a:rPr>
              <a:t>?</a:t>
            </a:r>
          </a:p>
          <a:p>
            <a:r>
              <a:rPr lang="ko-KR" altLang="en-US" sz="2400" b="1" dirty="0" smtClean="0">
                <a:solidFill>
                  <a:srgbClr val="0070C0"/>
                </a:solidFill>
              </a:rPr>
              <a:t>행렬의 </a:t>
            </a:r>
            <a:r>
              <a:rPr lang="ko-KR" altLang="en-US" sz="2400" b="1" dirty="0" err="1" smtClean="0">
                <a:solidFill>
                  <a:srgbClr val="0070C0"/>
                </a:solidFill>
              </a:rPr>
              <a:t>특잇값이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척도가 됨 </a:t>
            </a:r>
            <a:r>
              <a:rPr lang="en-US" altLang="ko-KR" sz="2400" dirty="0" smtClean="0">
                <a:solidFill>
                  <a:srgbClr val="0070C0"/>
                </a:solidFill>
              </a:rPr>
              <a:t>: </a:t>
            </a:r>
            <a:r>
              <a:rPr lang="ko-KR" altLang="en-US" sz="2400" dirty="0" smtClean="0">
                <a:solidFill>
                  <a:srgbClr val="0070C0"/>
                </a:solidFill>
              </a:rPr>
              <a:t>데이터가 얼마나 퍼져 있는지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sz="2000" dirty="0" smtClean="0"/>
              <a:t>SVD</a:t>
            </a:r>
            <a:r>
              <a:rPr lang="ko-KR" altLang="en-US" sz="2000" dirty="0" smtClean="0"/>
              <a:t>에서 </a:t>
            </a:r>
            <a:r>
              <a:rPr lang="en-US" altLang="ko-KR" sz="2000" b="1" dirty="0" smtClean="0"/>
              <a:t>singular value</a:t>
            </a:r>
            <a:r>
              <a:rPr lang="en-US" altLang="ko-KR" sz="2000" dirty="0" smtClean="0"/>
              <a:t> = U</a:t>
            </a:r>
            <a:r>
              <a:rPr lang="en-US" altLang="ko-KR" sz="2000" b="1" dirty="0" smtClean="0"/>
              <a:t>S</a:t>
            </a:r>
            <a:r>
              <a:rPr lang="en-US" altLang="ko-KR" sz="2000" dirty="0" smtClean="0"/>
              <a:t>V^T, S</a:t>
            </a:r>
            <a:r>
              <a:rPr lang="ko-KR" altLang="en-US" sz="2000" dirty="0" smtClean="0"/>
              <a:t>의 </a:t>
            </a:r>
            <a:r>
              <a:rPr lang="ko-KR" altLang="en-US" sz="2000" b="1" dirty="0" err="1" smtClean="0"/>
              <a:t>대각성분</a:t>
            </a:r>
            <a:r>
              <a:rPr lang="ko-KR" altLang="en-US" sz="2000" b="1" dirty="0" smtClean="0"/>
              <a:t> </a:t>
            </a:r>
            <a:r>
              <a:rPr lang="en-US" altLang="ko-KR" sz="2000" dirty="0" smtClean="0"/>
              <a:t>=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해당 축의 중요도</a:t>
            </a:r>
            <a:endParaRPr lang="en-US" altLang="ko-KR" sz="2000" b="1" dirty="0" smtClean="0"/>
          </a:p>
          <a:p>
            <a:pPr lvl="2"/>
            <a:r>
              <a:rPr lang="ko-KR" altLang="en-US" sz="1600" b="1" dirty="0" err="1" smtClean="0"/>
              <a:t>특잇값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작은거</a:t>
            </a:r>
            <a:r>
              <a:rPr lang="ko-KR" altLang="en-US" sz="1600" b="1" dirty="0" smtClean="0"/>
              <a:t> 깎아내서 </a:t>
            </a:r>
            <a:r>
              <a:rPr lang="en-US" altLang="ko-KR" sz="1600" b="1" dirty="0" smtClean="0"/>
              <a:t>U </a:t>
            </a:r>
            <a:r>
              <a:rPr lang="ko-KR" altLang="en-US" sz="1600" b="1" dirty="0" smtClean="0"/>
              <a:t>칼럼 줄여서 감소된 벡터 </a:t>
            </a:r>
            <a:r>
              <a:rPr lang="en-US" altLang="ko-KR" sz="1600" b="1" dirty="0" smtClean="0"/>
              <a:t>U’</a:t>
            </a:r>
          </a:p>
          <a:p>
            <a:r>
              <a:rPr lang="ko-KR" altLang="en-US" sz="2400" b="1" dirty="0" err="1" smtClean="0">
                <a:solidFill>
                  <a:srgbClr val="0070C0"/>
                </a:solidFill>
              </a:rPr>
              <a:t>특잇값</a:t>
            </a:r>
            <a:r>
              <a:rPr lang="ko-KR" altLang="en-US" sz="2400" b="1" dirty="0" err="1">
                <a:solidFill>
                  <a:srgbClr val="0070C0"/>
                </a:solidFill>
              </a:rPr>
              <a:t>의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 최댓값이 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1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보다 크면 지수적 증가할 가능성 높다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ko-KR" altLang="en-US" sz="1800" dirty="0" smtClean="0">
                <a:solidFill>
                  <a:srgbClr val="0070C0"/>
                </a:solidFill>
              </a:rPr>
              <a:t>필요조건</a:t>
            </a:r>
            <a:r>
              <a:rPr lang="en-US" altLang="ko-KR" sz="1800" dirty="0" smtClean="0">
                <a:solidFill>
                  <a:srgbClr val="0070C0"/>
                </a:solidFill>
              </a:rPr>
              <a:t>, </a:t>
            </a:r>
            <a:r>
              <a:rPr lang="ko-KR" altLang="en-US" sz="1800" dirty="0" smtClean="0">
                <a:solidFill>
                  <a:srgbClr val="0070C0"/>
                </a:solidFill>
              </a:rPr>
              <a:t>충분조건 </a:t>
            </a:r>
            <a:r>
              <a:rPr lang="en-US" altLang="ko-KR" sz="1800" dirty="0" smtClean="0">
                <a:solidFill>
                  <a:srgbClr val="0070C0"/>
                </a:solidFill>
              </a:rPr>
              <a:t>X</a:t>
            </a:r>
          </a:p>
          <a:p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6.1.4 </a:t>
            </a:r>
            <a:r>
              <a:rPr lang="ko-KR" altLang="en-US" dirty="0" smtClean="0"/>
              <a:t>기울기 폭발 대책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72799" y="1095393"/>
            <a:ext cx="11489892" cy="435133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Gradient Clipping</a:t>
            </a:r>
          </a:p>
          <a:p>
            <a:pPr lvl="1"/>
            <a:r>
              <a:rPr lang="en-US" altLang="ko-KR" sz="2000" b="1" dirty="0" smtClean="0">
                <a:solidFill>
                  <a:srgbClr val="0070C0"/>
                </a:solidFill>
              </a:rPr>
              <a:t>l2 norm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이용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+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기울기 하나의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스칼라 값으로</a:t>
            </a:r>
            <a:r>
              <a:rPr lang="en-US" altLang="ko-KR" sz="2000" b="1" dirty="0">
                <a:solidFill>
                  <a:srgbClr val="0070C0"/>
                </a:solidFill>
              </a:rPr>
              <a:t>)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처리</a:t>
            </a:r>
            <a:endParaRPr lang="en-US" altLang="ko-KR" sz="1600" dirty="0" smtClean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49" y="2174586"/>
            <a:ext cx="4677428" cy="41344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62544" y="4424217"/>
            <a:ext cx="1209965" cy="286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6.2.1 LSTM</a:t>
            </a:r>
            <a:r>
              <a:rPr lang="ko-KR" altLang="en-US" dirty="0" smtClean="0"/>
              <a:t>의 인터페이스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190900" y="959285"/>
            <a:ext cx="10515600" cy="4351338"/>
          </a:xfrm>
        </p:spPr>
        <p:txBody>
          <a:bodyPr/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기억 셀</a:t>
            </a:r>
            <a:r>
              <a:rPr lang="en-US" altLang="ko-KR" b="1" dirty="0" smtClean="0">
                <a:solidFill>
                  <a:srgbClr val="0070C0"/>
                </a:solidFill>
              </a:rPr>
              <a:t>memory cell : LSTM </a:t>
            </a:r>
            <a:r>
              <a:rPr lang="ko-KR" altLang="en-US" b="1" dirty="0" smtClean="0">
                <a:solidFill>
                  <a:srgbClr val="0070C0"/>
                </a:solidFill>
              </a:rPr>
              <a:t>내에서만 주고받는 기억 메커니즘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출력은 </a:t>
            </a:r>
            <a:r>
              <a:rPr lang="en-US" altLang="ko-KR" b="1" dirty="0" smtClean="0">
                <a:solidFill>
                  <a:srgbClr val="0070C0"/>
                </a:solidFill>
              </a:rPr>
              <a:t>h </a:t>
            </a:r>
            <a:r>
              <a:rPr lang="ko-KR" altLang="en-US" b="1" dirty="0" smtClean="0">
                <a:solidFill>
                  <a:srgbClr val="0070C0"/>
                </a:solidFill>
              </a:rPr>
              <a:t>뿐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 descr="https://velog.velcdn.com/images%2Fdscwinterstudy%2Fpost%2F211ad6bf-24f1-4132-9f84-a5d414f753c8%2Ffig%206-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206" y="2559245"/>
            <a:ext cx="8877589" cy="29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2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17468</TotalTime>
  <Words>1296</Words>
  <Application>Microsoft Office PowerPoint</Application>
  <PresentationFormat>와이드스크린</PresentationFormat>
  <Paragraphs>202</Paragraphs>
  <Slides>37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밑바닥부터 시작하는 딥러닝2 -사이토 고키-  황의지</vt:lpstr>
      <vt:lpstr>CHAPTER 6. 게이트가 추가된 RNN</vt:lpstr>
      <vt:lpstr>6.1 RNN의 문제점</vt:lpstr>
      <vt:lpstr>6.1.1 RNN 복습</vt:lpstr>
      <vt:lpstr>6.1.2 기울기 소실 또는 기울기 폭발</vt:lpstr>
      <vt:lpstr>6.1.3 기울기 소실과 기울기 폭발의 원인</vt:lpstr>
      <vt:lpstr>6.1.3 기울기 소실과 기울기 폭발의 원인</vt:lpstr>
      <vt:lpstr>6.1.4 기울기 폭발 대책</vt:lpstr>
      <vt:lpstr>6.2.1 LSTM의 인터페이스</vt:lpstr>
      <vt:lpstr>6.2.2 LSTM 계층 조립하기</vt:lpstr>
      <vt:lpstr>6.2.3 output 게이트</vt:lpstr>
      <vt:lpstr>6.2.4 forget 게이트</vt:lpstr>
      <vt:lpstr>6.2.5 새로운 기억 셀</vt:lpstr>
      <vt:lpstr>6.2.6 input 게이트</vt:lpstr>
      <vt:lpstr>6.2.7 LSTM의 기울기 흐름</vt:lpstr>
      <vt:lpstr>6.3 LSTM 구현</vt:lpstr>
      <vt:lpstr>6.3 LSTM 구현</vt:lpstr>
      <vt:lpstr>6.3 LSTM 구현</vt:lpstr>
      <vt:lpstr>6.3 LSTM 구현</vt:lpstr>
      <vt:lpstr>6.3 LSTM 구현</vt:lpstr>
      <vt:lpstr>6.3 LSTM 구현</vt:lpstr>
      <vt:lpstr>6.3.1 Time LSTM 구현</vt:lpstr>
      <vt:lpstr>6.４LSTM을 사용한 언어 모델</vt:lpstr>
      <vt:lpstr>6.４LSTM을 사용한 언어 모델</vt:lpstr>
      <vt:lpstr>6.４LSTM을 사용한 언어 모델</vt:lpstr>
      <vt:lpstr>6.5 RNNLM 추가 개선</vt:lpstr>
      <vt:lpstr>6.5.1 LSTM 계층 다층화</vt:lpstr>
      <vt:lpstr>6.5.2 드롭아웃에 의한 과적합 억제</vt:lpstr>
      <vt:lpstr>6.5.2 드롭아웃에 의한 과적합 억제</vt:lpstr>
      <vt:lpstr>6.5.2 드롭아웃에 의한 과적합 억제</vt:lpstr>
      <vt:lpstr>6.5.3 가중치 공유</vt:lpstr>
      <vt:lpstr>6.2.3 ReLu를 사용할 때의 가중치 초깃값</vt:lpstr>
      <vt:lpstr>6.5.4 개선된 RNNLM 구현</vt:lpstr>
      <vt:lpstr>6.5.4 개선된 RNNLM 구현</vt:lpstr>
      <vt:lpstr>PowerPoint 프레젠테이션</vt:lpstr>
      <vt:lpstr>6.5.4 개선된 RNNLM 구현</vt:lpstr>
      <vt:lpstr>6.6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밑바닥부터 시작하는 딥러닝 -사이토 고키-  황의지</dc:title>
  <dc:creator>황의지</dc:creator>
  <cp:lastModifiedBy>Uiji</cp:lastModifiedBy>
  <cp:revision>1274</cp:revision>
  <dcterms:created xsi:type="dcterms:W3CDTF">2024-01-23T12:02:33Z</dcterms:created>
  <dcterms:modified xsi:type="dcterms:W3CDTF">2024-04-01T16:58:34Z</dcterms:modified>
</cp:coreProperties>
</file>