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boldItalic.fntdata"/><Relationship Id="rId6" Type="http://schemas.openxmlformats.org/officeDocument/2006/relationships/slide" Target="slides/slide1.xml"/><Relationship Id="rId18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copyright issue of digital art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focus is on the commercial use for now.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not designed to prevent illegal uses.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 to protect because no where to trade.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is to make it easier for who pay attention to copyrights to trade. Increase the knowledge of the public about digital copyrights.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Project not designed to prevent illegal uses.</a:t>
            </a:r>
            <a:endParaRPr>
              <a:solidFill>
                <a:schemeClr val="dk2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Hard to protect because no where to trade. </a:t>
            </a:r>
            <a:endParaRPr>
              <a:solidFill>
                <a:schemeClr val="dk2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It is to make it easier for who pay attention to copyrights to trade. Increase the knowledge of the public about digital copyrights.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n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Information is not store at a centralized party.</a:t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aleway"/>
              <a:buChar char="➔"/>
            </a:pPr>
            <a:r>
              <a:rPr lang="en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Hard for malicious moves. Ex: change the information. </a:t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n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Low risk of treaty violations. Build trust between users.</a:t>
            </a:r>
            <a:endParaRPr b="1" sz="3000">
              <a:solidFill>
                <a:schemeClr val="accent5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aleway"/>
              <a:buChar char="➔"/>
            </a:pPr>
            <a:r>
              <a:t/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Project not designed to prevent illegal uses.</a:t>
            </a:r>
            <a:endParaRPr>
              <a:solidFill>
                <a:schemeClr val="dk2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Hard to protect because no where to trade. </a:t>
            </a:r>
            <a:endParaRPr>
              <a:solidFill>
                <a:schemeClr val="dk2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It is to make it easier for who pay attention to copyrights to trade. Increase the knowledge of the public about digital copyrights.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Shape 11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Shape 1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hape 6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Shape 62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Shape 63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Shape 18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Shape 19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hape 2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Shape 23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Shape 2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Shape 2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hape 29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Shape 30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Shape 31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Shape 3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hape 4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hape 4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Shape 46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Shape 5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Shape 51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Shape 5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hape 56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Shape 5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Shape 58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hyperlink" Target="https://github.com/jassiay/Digi-Art-Platfor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Digital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Art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Platform</a:t>
            </a:r>
            <a:endParaRPr/>
          </a:p>
        </p:txBody>
      </p:sp>
      <p:sp>
        <p:nvSpPr>
          <p:cNvPr id="73" name="Shape 7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by</a:t>
            </a:r>
            <a:endParaRPr sz="2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Zheng Liu and Jing Jiang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325462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50" name="Shape 150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70350" y="31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Shape 151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Github &amp; </a:t>
            </a:r>
            <a:r>
              <a:rPr b="1" lang="en" sz="24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Acknowledgements</a:t>
            </a:r>
            <a:endParaRPr b="1" sz="24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2" name="Shape 152"/>
          <p:cNvSpPr txBox="1"/>
          <p:nvPr>
            <p:ph idx="4294967295" type="body"/>
          </p:nvPr>
        </p:nvSpPr>
        <p:spPr>
          <a:xfrm>
            <a:off x="2855550" y="1377475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5"/>
              </a:rPr>
              <a:t>https://github.com/jassiay/Digi-Art-Platform</a:t>
            </a:r>
            <a:endParaRPr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CryptoKitties</a:t>
            </a:r>
            <a:endParaRPr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CryptoZombies</a:t>
            </a:r>
            <a:endParaRPr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Pet shop Truffle box</a:t>
            </a:r>
            <a:endParaRPr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idx="4294967295" type="title"/>
          </p:nvPr>
        </p:nvSpPr>
        <p:spPr>
          <a:xfrm>
            <a:off x="419050" y="307000"/>
            <a:ext cx="61068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Copyrights in Digital World</a:t>
            </a:r>
            <a:endParaRPr sz="2400"/>
          </a:p>
        </p:txBody>
      </p:sp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8849" y="1214275"/>
            <a:ext cx="6692425" cy="349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283099" y="712150"/>
            <a:ext cx="86223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Problems for Now:</a:t>
            </a:r>
            <a:endParaRPr/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b="0" lang="en" sz="2400"/>
              <a:t>Weak knowledge about digital copyright.</a:t>
            </a:r>
            <a:endParaRPr b="0" sz="24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b="0" lang="en" sz="2400"/>
              <a:t>2.	Hard to keep record of transactions.</a:t>
            </a:r>
            <a:endParaRPr b="0" sz="24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b="0" lang="en" sz="2400"/>
              <a:t>3.	No proof when there is a dispute. </a:t>
            </a:r>
            <a:endParaRPr b="0" sz="2400"/>
          </a:p>
          <a:p>
            <a:pPr indent="0" lvl="0" marL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b="0" lang="en" sz="2400"/>
              <a:t>4,	Hard to manage payments</a:t>
            </a:r>
            <a:endParaRPr b="0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283100" y="712150"/>
            <a:ext cx="8620500" cy="10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Functions:</a:t>
            </a:r>
            <a:endParaRPr/>
          </a:p>
        </p:txBody>
      </p:sp>
      <p:sp>
        <p:nvSpPr>
          <p:cNvPr id="90" name="Shape 90"/>
          <p:cNvSpPr/>
          <p:nvPr/>
        </p:nvSpPr>
        <p:spPr>
          <a:xfrm>
            <a:off x="371775" y="19889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3210432" y="19889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6049089" y="19889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 txBox="1"/>
          <p:nvPr>
            <p:ph type="title"/>
          </p:nvPr>
        </p:nvSpPr>
        <p:spPr>
          <a:xfrm>
            <a:off x="6125275" y="2061900"/>
            <a:ext cx="2481600" cy="20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Auction</a:t>
            </a:r>
            <a:endParaRPr sz="2100"/>
          </a:p>
          <a:p>
            <a:pPr indent="0" lvl="0" marL="0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100"/>
              <a:t>The highest bid buys the copyright.</a:t>
            </a:r>
            <a:endParaRPr sz="2100"/>
          </a:p>
        </p:txBody>
      </p:sp>
      <p:sp>
        <p:nvSpPr>
          <p:cNvPr id="94" name="Shape 94"/>
          <p:cNvSpPr txBox="1"/>
          <p:nvPr>
            <p:ph type="title"/>
          </p:nvPr>
        </p:nvSpPr>
        <p:spPr>
          <a:xfrm>
            <a:off x="447975" y="2061900"/>
            <a:ext cx="2481600" cy="20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Buy</a:t>
            </a:r>
            <a:endParaRPr sz="2100"/>
          </a:p>
          <a:p>
            <a:pPr indent="0" lvl="0" marL="0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100"/>
              <a:t>Complete transfer of Copyright.</a:t>
            </a:r>
            <a:endParaRPr sz="2100"/>
          </a:p>
        </p:txBody>
      </p:sp>
      <p:sp>
        <p:nvSpPr>
          <p:cNvPr id="95" name="Shape 95"/>
          <p:cNvSpPr txBox="1"/>
          <p:nvPr>
            <p:ph type="title"/>
          </p:nvPr>
        </p:nvSpPr>
        <p:spPr>
          <a:xfrm>
            <a:off x="3286625" y="2061900"/>
            <a:ext cx="2481600" cy="20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Rent</a:t>
            </a:r>
            <a:endParaRPr sz="2100"/>
          </a:p>
          <a:p>
            <a:pPr indent="0" lvl="0" marL="0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100"/>
              <a:t>Right to use in a time period.</a:t>
            </a:r>
            <a:endParaRPr sz="2100"/>
          </a:p>
        </p:txBody>
      </p:sp>
      <p:sp>
        <p:nvSpPr>
          <p:cNvPr id="96" name="Shape 96"/>
          <p:cNvSpPr txBox="1"/>
          <p:nvPr/>
        </p:nvSpPr>
        <p:spPr>
          <a:xfrm>
            <a:off x="283100" y="4654975"/>
            <a:ext cx="62442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Quotes for illustration purposes only</a:t>
            </a:r>
            <a:endParaRPr i="1" sz="120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283100" y="712150"/>
            <a:ext cx="86316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5"/>
                </a:solidFill>
              </a:rPr>
              <a:t>We build our project as a smart contract on Ethereum, a blockchain platform.</a:t>
            </a:r>
            <a:endParaRPr sz="3000">
              <a:solidFill>
                <a:schemeClr val="accent5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</a:endParaRPr>
          </a:p>
          <a:p>
            <a:pPr indent="-3175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n" sz="2500">
                <a:solidFill>
                  <a:schemeClr val="dk1"/>
                </a:solidFill>
              </a:rPr>
              <a:t>Decentralized</a:t>
            </a:r>
            <a:br>
              <a:rPr b="0" lang="en" sz="1400">
                <a:solidFill>
                  <a:schemeClr val="dk2"/>
                </a:solidFill>
              </a:rPr>
            </a:br>
            <a:r>
              <a:rPr b="0" lang="en" sz="1200">
                <a:solidFill>
                  <a:schemeClr val="dk2"/>
                </a:solidFill>
              </a:rPr>
              <a:t>.</a:t>
            </a:r>
            <a:endParaRPr b="0" sz="1200">
              <a:solidFill>
                <a:schemeClr val="dk2"/>
              </a:solidFill>
            </a:endParaRPr>
          </a:p>
          <a:p>
            <a:pPr indent="-3175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n" sz="2500">
                <a:solidFill>
                  <a:schemeClr val="dk1"/>
                </a:solidFill>
              </a:rPr>
              <a:t>Security</a:t>
            </a:r>
            <a:br>
              <a:rPr b="0" lang="en" sz="1400">
                <a:solidFill>
                  <a:schemeClr val="dk2"/>
                </a:solidFill>
              </a:rPr>
            </a:br>
            <a:endParaRPr b="0" sz="1200">
              <a:solidFill>
                <a:schemeClr val="dk2"/>
              </a:solidFill>
            </a:endParaRPr>
          </a:p>
          <a:p>
            <a:pPr indent="-317500" lvl="0" marL="457200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n" sz="2500">
                <a:solidFill>
                  <a:schemeClr val="dk1"/>
                </a:solidFill>
              </a:rPr>
              <a:t>Trustless</a:t>
            </a:r>
            <a:br>
              <a:rPr b="0" lang="en" sz="1400">
                <a:solidFill>
                  <a:schemeClr val="dk2"/>
                </a:solidFill>
              </a:rPr>
            </a:br>
            <a:endParaRPr sz="3000">
              <a:solidFill>
                <a:schemeClr val="accent5"/>
              </a:solidFill>
            </a:endParaRPr>
          </a:p>
        </p:txBody>
      </p:sp>
      <p:sp>
        <p:nvSpPr>
          <p:cNvPr id="102" name="Shape 102"/>
          <p:cNvSpPr/>
          <p:nvPr/>
        </p:nvSpPr>
        <p:spPr>
          <a:xfrm>
            <a:off x="4085925" y="2121950"/>
            <a:ext cx="1098900" cy="6249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Seller</a:t>
            </a:r>
            <a:endParaRPr/>
          </a:p>
        </p:txBody>
      </p:sp>
      <p:cxnSp>
        <p:nvCxnSpPr>
          <p:cNvPr id="103" name="Shape 103"/>
          <p:cNvCxnSpPr/>
          <p:nvPr/>
        </p:nvCxnSpPr>
        <p:spPr>
          <a:xfrm>
            <a:off x="5335775" y="2430975"/>
            <a:ext cx="1112400" cy="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" name="Shape 104"/>
          <p:cNvSpPr/>
          <p:nvPr/>
        </p:nvSpPr>
        <p:spPr>
          <a:xfrm>
            <a:off x="6545700" y="2121950"/>
            <a:ext cx="1098900" cy="6249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Buyer</a:t>
            </a: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5342525" y="3518600"/>
            <a:ext cx="1098900" cy="6249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Dealer</a:t>
            </a:r>
            <a:endParaRPr/>
          </a:p>
        </p:txBody>
      </p:sp>
      <p:cxnSp>
        <p:nvCxnSpPr>
          <p:cNvPr id="106" name="Shape 106"/>
          <p:cNvCxnSpPr/>
          <p:nvPr/>
        </p:nvCxnSpPr>
        <p:spPr>
          <a:xfrm>
            <a:off x="4690275" y="2856725"/>
            <a:ext cx="570000" cy="5289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" name="Shape 107"/>
          <p:cNvCxnSpPr/>
          <p:nvPr/>
        </p:nvCxnSpPr>
        <p:spPr>
          <a:xfrm flipH="1" rot="10800000">
            <a:off x="6626800" y="2808675"/>
            <a:ext cx="446400" cy="5769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8" name="Shape 108"/>
          <p:cNvSpPr/>
          <p:nvPr/>
        </p:nvSpPr>
        <p:spPr>
          <a:xfrm>
            <a:off x="4813850" y="2983725"/>
            <a:ext cx="178500" cy="2268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6760750" y="3007775"/>
            <a:ext cx="178500" cy="2268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217425" y="14780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it work?</a:t>
            </a:r>
            <a:endParaRPr b="0" sz="2400">
              <a:solidFill>
                <a:schemeClr val="dk2"/>
              </a:solidFill>
            </a:endParaRPr>
          </a:p>
        </p:txBody>
      </p:sp>
      <p:sp>
        <p:nvSpPr>
          <p:cNvPr id="115" name="Shape 115"/>
          <p:cNvSpPr txBox="1"/>
          <p:nvPr/>
        </p:nvSpPr>
        <p:spPr>
          <a:xfrm>
            <a:off x="217425" y="1620675"/>
            <a:ext cx="3710700" cy="29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Ether as the currency</a:t>
            </a:r>
            <a:endParaRPr sz="2400"/>
          </a:p>
          <a:p>
            <a:pPr indent="-3810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Smart Contract as the bank</a:t>
            </a:r>
            <a:endParaRPr sz="2400"/>
          </a:p>
          <a:p>
            <a:pPr indent="0" lvl="0" mar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16" name="Shape 116"/>
          <p:cNvSpPr/>
          <p:nvPr/>
        </p:nvSpPr>
        <p:spPr>
          <a:xfrm>
            <a:off x="6256000" y="515050"/>
            <a:ext cx="1263550" cy="58370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Buy/Rent/Bid</a:t>
            </a:r>
            <a:endParaRPr/>
          </a:p>
        </p:txBody>
      </p:sp>
      <p:sp>
        <p:nvSpPr>
          <p:cNvPr id="117" name="Shape 117"/>
          <p:cNvSpPr/>
          <p:nvPr/>
        </p:nvSpPr>
        <p:spPr>
          <a:xfrm>
            <a:off x="6072313" y="2657575"/>
            <a:ext cx="1630925" cy="583700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Met the terms</a:t>
            </a:r>
            <a:r>
              <a:rPr lang="en" sz="1200"/>
              <a:t>?</a:t>
            </a:r>
            <a:endParaRPr sz="1200"/>
          </a:p>
        </p:txBody>
      </p:sp>
      <p:cxnSp>
        <p:nvCxnSpPr>
          <p:cNvPr id="118" name="Shape 118"/>
          <p:cNvCxnSpPr>
            <a:endCxn id="117" idx="0"/>
          </p:cNvCxnSpPr>
          <p:nvPr/>
        </p:nvCxnSpPr>
        <p:spPr>
          <a:xfrm>
            <a:off x="6887775" y="2101375"/>
            <a:ext cx="0" cy="55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9" name="Shape 119"/>
          <p:cNvSpPr/>
          <p:nvPr/>
        </p:nvSpPr>
        <p:spPr>
          <a:xfrm>
            <a:off x="6201087" y="1620675"/>
            <a:ext cx="1373400" cy="58370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 Ether to the contract</a:t>
            </a:r>
            <a:endParaRPr/>
          </a:p>
        </p:txBody>
      </p:sp>
      <p:cxnSp>
        <p:nvCxnSpPr>
          <p:cNvPr id="120" name="Shape 120"/>
          <p:cNvCxnSpPr>
            <a:stCxn id="116" idx="2"/>
          </p:cNvCxnSpPr>
          <p:nvPr/>
        </p:nvCxnSpPr>
        <p:spPr>
          <a:xfrm>
            <a:off x="6887775" y="1098750"/>
            <a:ext cx="0" cy="47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" name="Shape 121"/>
          <p:cNvCxnSpPr/>
          <p:nvPr/>
        </p:nvCxnSpPr>
        <p:spPr>
          <a:xfrm flipH="1">
            <a:off x="5474725" y="2945975"/>
            <a:ext cx="5976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" name="Shape 122"/>
          <p:cNvCxnSpPr/>
          <p:nvPr/>
        </p:nvCxnSpPr>
        <p:spPr>
          <a:xfrm>
            <a:off x="5480000" y="2959750"/>
            <a:ext cx="6900" cy="67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3" name="Shape 123"/>
          <p:cNvSpPr/>
          <p:nvPr/>
        </p:nvSpPr>
        <p:spPr>
          <a:xfrm>
            <a:off x="4851675" y="3717775"/>
            <a:ext cx="1263550" cy="58370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Succeed,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Money Transfered</a:t>
            </a:r>
            <a:r>
              <a:rPr lang="en"/>
              <a:t> </a:t>
            </a:r>
            <a:endParaRPr/>
          </a:p>
        </p:txBody>
      </p:sp>
      <p:sp>
        <p:nvSpPr>
          <p:cNvPr id="124" name="Shape 124"/>
          <p:cNvSpPr txBox="1"/>
          <p:nvPr/>
        </p:nvSpPr>
        <p:spPr>
          <a:xfrm>
            <a:off x="5679125" y="2623250"/>
            <a:ext cx="267900" cy="2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endParaRPr/>
          </a:p>
        </p:txBody>
      </p:sp>
      <p:cxnSp>
        <p:nvCxnSpPr>
          <p:cNvPr id="125" name="Shape 125"/>
          <p:cNvCxnSpPr/>
          <p:nvPr/>
        </p:nvCxnSpPr>
        <p:spPr>
          <a:xfrm>
            <a:off x="7703250" y="2949425"/>
            <a:ext cx="633600" cy="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" name="Shape 126"/>
          <p:cNvCxnSpPr/>
          <p:nvPr/>
        </p:nvCxnSpPr>
        <p:spPr>
          <a:xfrm>
            <a:off x="8328125" y="2952850"/>
            <a:ext cx="13800" cy="68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7" name="Shape 127"/>
          <p:cNvSpPr/>
          <p:nvPr/>
        </p:nvSpPr>
        <p:spPr>
          <a:xfrm>
            <a:off x="7703250" y="3717775"/>
            <a:ext cx="1263550" cy="58370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Fail,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Nothing happens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283099" y="712150"/>
            <a:ext cx="86223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Potential Attacks</a:t>
            </a:r>
            <a:r>
              <a:rPr lang="en">
                <a:solidFill>
                  <a:schemeClr val="accent5"/>
                </a:solidFill>
              </a:rPr>
              <a:t>:</a:t>
            </a:r>
            <a:endParaRPr>
              <a:solidFill>
                <a:schemeClr val="accent5"/>
              </a:solidFill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Dishonest users						</a:t>
            </a:r>
            <a:r>
              <a:rPr lang="en" sz="3000">
                <a:solidFill>
                  <a:srgbClr val="00FF00"/>
                </a:solidFill>
              </a:rPr>
              <a:t>Assumption</a:t>
            </a:r>
            <a:endParaRPr sz="3000">
              <a:solidFill>
                <a:srgbClr val="00FF00"/>
              </a:solidFill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Double-spending						</a:t>
            </a:r>
            <a:r>
              <a:rPr lang="en" sz="3000">
                <a:solidFill>
                  <a:srgbClr val="00FF00"/>
                </a:solidFill>
              </a:rPr>
              <a:t>Nonce</a:t>
            </a:r>
            <a:endParaRPr sz="3000">
              <a:solidFill>
                <a:srgbClr val="00FF00"/>
              </a:solidFill>
            </a:endParaRPr>
          </a:p>
          <a:p>
            <a:pPr indent="0" lvl="0" marL="0" rtl="0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0"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idx="1" type="subTitle"/>
          </p:nvPr>
        </p:nvSpPr>
        <p:spPr>
          <a:xfrm>
            <a:off x="276225" y="296625"/>
            <a:ext cx="4045200" cy="383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</a:rPr>
              <a:t>Easy</a:t>
            </a:r>
            <a:r>
              <a:rPr b="1" lang="en" sz="3000">
                <a:solidFill>
                  <a:schemeClr val="dk1"/>
                </a:solidFill>
              </a:rPr>
              <a:t>:</a:t>
            </a:r>
            <a:endParaRPr b="1"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Contract building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Testing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Setting up environment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800"/>
              <a:t>Interface</a:t>
            </a:r>
            <a:endParaRPr sz="1800"/>
          </a:p>
        </p:txBody>
      </p:sp>
      <p:sp>
        <p:nvSpPr>
          <p:cNvPr id="138" name="Shape 138"/>
          <p:cNvSpPr txBox="1"/>
          <p:nvPr/>
        </p:nvSpPr>
        <p:spPr>
          <a:xfrm>
            <a:off x="5260225" y="10717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Hard</a:t>
            </a:r>
            <a:r>
              <a:rPr b="1" lang="en" sz="3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r>
              <a:rPr b="1" lang="en" sz="3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 sz="3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Debug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Working with Ganache &amp; Metamask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Front &amp; Back End Interaction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idx="1" type="subTitle"/>
          </p:nvPr>
        </p:nvSpPr>
        <p:spPr>
          <a:xfrm>
            <a:off x="289950" y="255400"/>
            <a:ext cx="4045200" cy="383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</a:rPr>
              <a:t>Team Roles:</a:t>
            </a:r>
            <a:endParaRPr b="1"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800"/>
              <a:t>Jing:  management, front end, interface, page design 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800"/>
              <a:t>Zheng: back end, interface, smart contract, background research</a:t>
            </a:r>
            <a:endParaRPr sz="1800"/>
          </a:p>
        </p:txBody>
      </p:sp>
      <p:sp>
        <p:nvSpPr>
          <p:cNvPr id="144" name="Shape 144"/>
          <p:cNvSpPr txBox="1"/>
          <p:nvPr/>
        </p:nvSpPr>
        <p:spPr>
          <a:xfrm>
            <a:off x="5143475" y="8314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Evaluation:</a:t>
            </a:r>
            <a:r>
              <a:rPr b="1" lang="en" sz="3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 sz="3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bug-free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Accessibility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Stability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Aesthetics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