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swald"/>
      <p:regular r:id="rId15"/>
      <p:bold r:id="rId16"/>
    </p:embeddedFont>
    <p:embeddedFont>
      <p:font typeface="Average" panose="02010600030101010101"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2" y="3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Take picture as example. Many of the websites still allow people to download. Facebook.</a:t>
            </a:r>
            <a:endParaRPr/>
          </a:p>
          <a:p>
            <a:pPr marL="0" lvl="0" indent="0">
              <a:spcBef>
                <a:spcPts val="0"/>
              </a:spcBef>
              <a:spcAft>
                <a:spcPts val="0"/>
              </a:spcAft>
              <a:buNone/>
            </a:pPr>
            <a:r>
              <a:rPr lang="en"/>
              <a:t>Some don’t. Instagram. Tumblr.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co.copyright.gov" TargetMode="External"/><Relationship Id="rId7" Type="http://schemas.openxmlformats.org/officeDocument/2006/relationships/hyperlink" Target="https://github.com/jpmorganchase/quoru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help.instagram.com/478745558852511" TargetMode="External"/><Relationship Id="rId5" Type="http://schemas.openxmlformats.org/officeDocument/2006/relationships/hyperlink" Target="https://ethfiddle.com/09YbyJRfiI" TargetMode="External"/><Relationship Id="rId4" Type="http://schemas.openxmlformats.org/officeDocument/2006/relationships/hyperlink" Target="https://www.cryptokitties.co/"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latin typeface="+mj-lt"/>
              </a:rPr>
              <a:t>Proposal</a:t>
            </a:r>
            <a:endParaRPr dirty="0">
              <a:latin typeface="+mj-lt"/>
            </a:endParaRPr>
          </a:p>
        </p:txBody>
      </p:sp>
      <p:sp>
        <p:nvSpPr>
          <p:cNvPr id="60" name="Shape 60"/>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Artwork Trading Platform</a:t>
            </a:r>
            <a:endParaRPr dirty="0">
              <a:latin typeface="+mj-lt"/>
            </a:endParaRPr>
          </a:p>
          <a:p>
            <a:pPr marL="0" lvl="0" indent="0">
              <a:spcBef>
                <a:spcPts val="0"/>
              </a:spcBef>
              <a:spcAft>
                <a:spcPts val="0"/>
              </a:spcAft>
              <a:buNone/>
            </a:pPr>
            <a:r>
              <a:rPr lang="en" sz="1400" dirty="0">
                <a:latin typeface="+mj-lt"/>
              </a:rPr>
              <a:t>Zheng Liu and Jing Jiang</a:t>
            </a:r>
            <a:endParaRPr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Schedule</a:t>
            </a:r>
            <a:endParaRPr dirty="0">
              <a:latin typeface="+mj-lt"/>
            </a:endParaRPr>
          </a:p>
        </p:txBody>
      </p:sp>
      <p:sp>
        <p:nvSpPr>
          <p:cNvPr id="116" name="Shape 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17" name="Shape 117"/>
          <p:cNvPicPr preferRelativeResize="0"/>
          <p:nvPr/>
        </p:nvPicPr>
        <p:blipFill>
          <a:blip r:embed="rId3">
            <a:alphaModFix/>
          </a:blip>
          <a:stretch>
            <a:fillRect/>
          </a:stretch>
        </p:blipFill>
        <p:spPr>
          <a:xfrm>
            <a:off x="345700" y="1152475"/>
            <a:ext cx="5937139" cy="3416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Reference</a:t>
            </a:r>
            <a:endParaRPr dirty="0">
              <a:latin typeface="+mj-lt"/>
            </a:endParaRPr>
          </a:p>
        </p:txBody>
      </p:sp>
      <p:sp>
        <p:nvSpPr>
          <p:cNvPr id="123" name="Shape 1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200000"/>
              </a:lnSpc>
              <a:spcBef>
                <a:spcPts val="0"/>
              </a:spcBef>
              <a:spcAft>
                <a:spcPts val="0"/>
              </a:spcAft>
              <a:buNone/>
            </a:pPr>
            <a:r>
              <a:rPr lang="en" dirty="0">
                <a:uFill>
                  <a:noFill/>
                </a:uFill>
                <a:hlinkClick r:id="rId3"/>
              </a:rPr>
              <a:t>https://eco.copyright.gov</a:t>
            </a:r>
            <a:r>
              <a:rPr lang="en" dirty="0"/>
              <a:t>			Office of Copyright</a:t>
            </a:r>
            <a:endParaRPr dirty="0"/>
          </a:p>
          <a:p>
            <a:pPr marL="0" lvl="0" indent="0" rtl="0">
              <a:lnSpc>
                <a:spcPct val="200000"/>
              </a:lnSpc>
              <a:spcBef>
                <a:spcPts val="0"/>
              </a:spcBef>
              <a:spcAft>
                <a:spcPts val="0"/>
              </a:spcAft>
              <a:buNone/>
            </a:pPr>
            <a:r>
              <a:rPr lang="en" dirty="0">
                <a:uFill>
                  <a:noFill/>
                </a:uFill>
                <a:hlinkClick r:id="rId4"/>
              </a:rPr>
              <a:t>https://www.cryptokitties.co/</a:t>
            </a:r>
            <a:r>
              <a:rPr lang="en" dirty="0"/>
              <a:t>			Official website of CyptoKitties</a:t>
            </a:r>
            <a:endParaRPr dirty="0"/>
          </a:p>
          <a:p>
            <a:pPr marL="0" lvl="0" indent="0" rtl="0">
              <a:lnSpc>
                <a:spcPct val="200000"/>
              </a:lnSpc>
              <a:spcBef>
                <a:spcPts val="0"/>
              </a:spcBef>
              <a:spcAft>
                <a:spcPts val="0"/>
              </a:spcAft>
              <a:buNone/>
            </a:pPr>
            <a:r>
              <a:rPr lang="en" dirty="0">
                <a:uFill>
                  <a:noFill/>
                </a:uFill>
                <a:hlinkClick r:id="rId5"/>
              </a:rPr>
              <a:t>https://ethfiddle.com/09YbyJRfiI</a:t>
            </a:r>
            <a:r>
              <a:rPr lang="en" dirty="0"/>
              <a:t> 		Source code of CryptoKitties</a:t>
            </a:r>
            <a:endParaRPr dirty="0"/>
          </a:p>
          <a:p>
            <a:pPr marL="0" lvl="0" indent="0" rtl="0">
              <a:lnSpc>
                <a:spcPct val="200000"/>
              </a:lnSpc>
              <a:spcBef>
                <a:spcPts val="0"/>
              </a:spcBef>
              <a:spcAft>
                <a:spcPts val="0"/>
              </a:spcAft>
              <a:buNone/>
            </a:pPr>
            <a:r>
              <a:rPr lang="en" dirty="0">
                <a:uFill>
                  <a:noFill/>
                </a:uFill>
                <a:hlinkClick r:id="rId6"/>
              </a:rPr>
              <a:t>https://help.instagram.com/478745558852511</a:t>
            </a:r>
            <a:r>
              <a:rPr lang="en" dirty="0"/>
              <a:t> 	Instagram: Term of use</a:t>
            </a:r>
            <a:endParaRPr dirty="0"/>
          </a:p>
          <a:p>
            <a:pPr marL="0" lvl="0" indent="0" rtl="0">
              <a:lnSpc>
                <a:spcPct val="200000"/>
              </a:lnSpc>
              <a:spcBef>
                <a:spcPts val="0"/>
              </a:spcBef>
              <a:spcAft>
                <a:spcPts val="0"/>
              </a:spcAft>
              <a:buNone/>
            </a:pPr>
            <a:r>
              <a:rPr lang="en" dirty="0">
                <a:uFill>
                  <a:noFill/>
                </a:uFill>
                <a:hlinkClick r:id="rId7"/>
              </a:rPr>
              <a:t>https://github.com/jpmorganchase/quorum</a:t>
            </a:r>
            <a:r>
              <a:rPr lang="en" dirty="0"/>
              <a:t> 	Quorum source code</a:t>
            </a:r>
            <a:endParaRPr dirty="0"/>
          </a:p>
          <a:p>
            <a:pPr marL="0" lvl="0" indent="0">
              <a:spcBef>
                <a:spcPts val="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Questions?</a:t>
            </a:r>
            <a:endParaRPr dirty="0">
              <a:latin typeface="+mj-lt"/>
            </a:endParaRPr>
          </a:p>
        </p:txBody>
      </p:sp>
      <p:sp>
        <p:nvSpPr>
          <p:cNvPr id="129" name="Shape 1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3000" dirty="0">
              <a:solidFill>
                <a:schemeClr val="dk1"/>
              </a:solidFill>
              <a:latin typeface="Oswald"/>
              <a:ea typeface="Oswald"/>
              <a:cs typeface="Oswald"/>
              <a:sym typeface="Oswald"/>
            </a:endParaRPr>
          </a:p>
          <a:p>
            <a:pPr marL="0" lvl="0" indent="0" algn="ctr" rtl="0">
              <a:lnSpc>
                <a:spcPct val="100000"/>
              </a:lnSpc>
              <a:spcBef>
                <a:spcPts val="0"/>
              </a:spcBef>
              <a:spcAft>
                <a:spcPts val="0"/>
              </a:spcAft>
              <a:buNone/>
            </a:pPr>
            <a:endParaRPr sz="3000" dirty="0">
              <a:solidFill>
                <a:schemeClr val="dk1"/>
              </a:solidFill>
              <a:latin typeface="Oswald"/>
              <a:ea typeface="Oswald"/>
              <a:cs typeface="Oswald"/>
              <a:sym typeface="Oswald"/>
            </a:endParaRPr>
          </a:p>
          <a:p>
            <a:pPr marL="0" lvl="0" indent="0" algn="ctr" rtl="0">
              <a:lnSpc>
                <a:spcPct val="100000"/>
              </a:lnSpc>
              <a:spcBef>
                <a:spcPts val="0"/>
              </a:spcBef>
              <a:spcAft>
                <a:spcPts val="0"/>
              </a:spcAft>
              <a:buNone/>
            </a:pPr>
            <a:endParaRPr sz="3000" dirty="0">
              <a:solidFill>
                <a:schemeClr val="dk1"/>
              </a:solidFill>
              <a:latin typeface="Oswald"/>
              <a:ea typeface="Oswald"/>
              <a:cs typeface="Oswald"/>
              <a:sym typeface="Oswald"/>
            </a:endParaRPr>
          </a:p>
          <a:p>
            <a:pPr marL="0" lvl="0" indent="0" algn="ctr" rtl="0">
              <a:lnSpc>
                <a:spcPct val="100000"/>
              </a:lnSpc>
              <a:spcBef>
                <a:spcPts val="0"/>
              </a:spcBef>
              <a:spcAft>
                <a:spcPts val="0"/>
              </a:spcAft>
              <a:buNone/>
            </a:pPr>
            <a:r>
              <a:rPr lang="en" sz="3000" dirty="0">
                <a:solidFill>
                  <a:schemeClr val="dk1"/>
                </a:solidFill>
                <a:latin typeface="+mj-lt"/>
                <a:ea typeface="Oswald"/>
                <a:cs typeface="Oswald"/>
                <a:sym typeface="Oswald"/>
              </a:rPr>
              <a:t>Thank You!</a:t>
            </a:r>
            <a:endParaRPr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Digital Artwork</a:t>
            </a:r>
            <a:endParaRPr dirty="0">
              <a:latin typeface="+mj-lt"/>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Digital artwork includes a wide range of things:</a:t>
            </a:r>
            <a:endParaRPr dirty="0"/>
          </a:p>
          <a:p>
            <a:pPr marL="0" lvl="0" indent="0">
              <a:spcBef>
                <a:spcPts val="1600"/>
              </a:spcBef>
              <a:spcAft>
                <a:spcPts val="0"/>
              </a:spcAft>
              <a:buNone/>
            </a:pPr>
            <a:r>
              <a:rPr lang="en" dirty="0"/>
              <a:t>Font, music, painting, photo……</a:t>
            </a:r>
            <a:endParaRPr dirty="0"/>
          </a:p>
          <a:p>
            <a:pPr marL="0" lvl="0" indent="0">
              <a:spcBef>
                <a:spcPts val="1600"/>
              </a:spcBef>
              <a:spcAft>
                <a:spcPts val="0"/>
              </a:spcAft>
              <a:buNone/>
            </a:pPr>
            <a:endParaRPr dirty="0"/>
          </a:p>
          <a:p>
            <a:pPr marL="457200" lvl="0" indent="457200">
              <a:spcBef>
                <a:spcPts val="1600"/>
              </a:spcBef>
              <a:spcAft>
                <a:spcPts val="1600"/>
              </a:spcAft>
              <a:buNone/>
            </a:pPr>
            <a:endParaRPr dirty="0"/>
          </a:p>
        </p:txBody>
      </p:sp>
      <p:sp>
        <p:nvSpPr>
          <p:cNvPr id="67" name="Shape 67"/>
          <p:cNvSpPr txBox="1"/>
          <p:nvPr/>
        </p:nvSpPr>
        <p:spPr>
          <a:xfrm>
            <a:off x="311700" y="2156900"/>
            <a:ext cx="4150500" cy="2379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solidFill>
                  <a:schemeClr val="accent3"/>
                </a:solidFill>
                <a:latin typeface="Average"/>
                <a:ea typeface="Average"/>
                <a:cs typeface="Average"/>
                <a:sym typeface="Average"/>
              </a:rPr>
              <a:t>Questions: Are they protected?</a:t>
            </a:r>
            <a:endParaRPr sz="1800">
              <a:solidFill>
                <a:schemeClr val="accent3"/>
              </a:solidFill>
              <a:latin typeface="Average"/>
              <a:ea typeface="Average"/>
              <a:cs typeface="Average"/>
              <a:sym typeface="Average"/>
            </a:endParaRPr>
          </a:p>
          <a:p>
            <a:pPr marL="0" lvl="0" indent="0" rtl="0">
              <a:lnSpc>
                <a:spcPct val="115000"/>
              </a:lnSpc>
              <a:spcBef>
                <a:spcPts val="1600"/>
              </a:spcBef>
              <a:spcAft>
                <a:spcPts val="0"/>
              </a:spcAft>
              <a:buNone/>
            </a:pPr>
            <a:r>
              <a:rPr lang="en" sz="1800">
                <a:solidFill>
                  <a:schemeClr val="accent3"/>
                </a:solidFill>
                <a:latin typeface="Average"/>
                <a:ea typeface="Average"/>
                <a:cs typeface="Average"/>
                <a:sym typeface="Average"/>
              </a:rPr>
              <a:t>		They should! </a:t>
            </a:r>
            <a:endParaRPr sz="1800">
              <a:solidFill>
                <a:schemeClr val="accent3"/>
              </a:solidFill>
              <a:latin typeface="Average"/>
              <a:ea typeface="Average"/>
              <a:cs typeface="Average"/>
              <a:sym typeface="Average"/>
            </a:endParaRPr>
          </a:p>
          <a:p>
            <a:pPr marL="457200" lvl="0" indent="457200" rtl="0">
              <a:lnSpc>
                <a:spcPct val="115000"/>
              </a:lnSpc>
              <a:spcBef>
                <a:spcPts val="1600"/>
              </a:spcBef>
              <a:spcAft>
                <a:spcPts val="0"/>
              </a:spcAft>
              <a:buNone/>
            </a:pPr>
            <a:r>
              <a:rPr lang="en" sz="1800">
                <a:solidFill>
                  <a:schemeClr val="accent3"/>
                </a:solidFill>
                <a:latin typeface="Average"/>
                <a:ea typeface="Average"/>
                <a:cs typeface="Average"/>
                <a:sym typeface="Average"/>
              </a:rPr>
              <a:t>Why is it hard to deal with them?</a:t>
            </a:r>
            <a:endParaRPr sz="1800">
              <a:solidFill>
                <a:schemeClr val="accent3"/>
              </a:solidFill>
              <a:latin typeface="Average"/>
              <a:ea typeface="Average"/>
              <a:cs typeface="Average"/>
              <a:sym typeface="Average"/>
            </a:endParaRPr>
          </a:p>
          <a:p>
            <a:pPr marL="457200" lvl="0" indent="457200" rtl="0">
              <a:lnSpc>
                <a:spcPct val="115000"/>
              </a:lnSpc>
              <a:spcBef>
                <a:spcPts val="1600"/>
              </a:spcBef>
              <a:spcAft>
                <a:spcPts val="0"/>
              </a:spcAft>
              <a:buNone/>
            </a:pPr>
            <a:r>
              <a:rPr lang="en" sz="1800">
                <a:solidFill>
                  <a:schemeClr val="accent3"/>
                </a:solidFill>
                <a:latin typeface="Average"/>
                <a:ea typeface="Average"/>
                <a:cs typeface="Average"/>
                <a:sym typeface="Average"/>
              </a:rPr>
              <a:t>Digital!</a:t>
            </a:r>
            <a:endParaRPr sz="1800">
              <a:solidFill>
                <a:schemeClr val="accent3"/>
              </a:solidFill>
              <a:latin typeface="Average"/>
              <a:ea typeface="Average"/>
              <a:cs typeface="Average"/>
              <a:sym typeface="Average"/>
            </a:endParaRPr>
          </a:p>
          <a:p>
            <a:pPr marL="0" lvl="0" indent="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xEl>
                                              <p:pRg st="0" end="0"/>
                                            </p:txEl>
                                          </p:spTgt>
                                        </p:tgtEl>
                                        <p:attrNameLst>
                                          <p:attrName>style.visibility</p:attrName>
                                        </p:attrNameLst>
                                      </p:cBhvr>
                                      <p:to>
                                        <p:strVal val="visible"/>
                                      </p:to>
                                    </p:set>
                                    <p:animEffect transition="in" filter="fade">
                                      <p:cBhvr>
                                        <p:cTn id="17" dur="1000"/>
                                        <p:tgtEl>
                                          <p:spTgt spid="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
                                            <p:txEl>
                                              <p:pRg st="1" end="1"/>
                                            </p:txEl>
                                          </p:spTgt>
                                        </p:tgtEl>
                                        <p:attrNameLst>
                                          <p:attrName>style.visibility</p:attrName>
                                        </p:attrNameLst>
                                      </p:cBhvr>
                                      <p:to>
                                        <p:strVal val="visible"/>
                                      </p:to>
                                    </p:set>
                                    <p:animEffect transition="in" filter="fade">
                                      <p:cBhvr>
                                        <p:cTn id="22" dur="1000"/>
                                        <p:tgtEl>
                                          <p:spTgt spid="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xEl>
                                              <p:pRg st="2" end="2"/>
                                            </p:txEl>
                                          </p:spTgt>
                                        </p:tgtEl>
                                        <p:attrNameLst>
                                          <p:attrName>style.visibility</p:attrName>
                                        </p:attrNameLst>
                                      </p:cBhvr>
                                      <p:to>
                                        <p:strVal val="visible"/>
                                      </p:to>
                                    </p:set>
                                    <p:animEffect transition="in" filter="fade">
                                      <p:cBhvr>
                                        <p:cTn id="27" dur="1000"/>
                                        <p:tgtEl>
                                          <p:spTgt spid="6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
                                            <p:txEl>
                                              <p:pRg st="3" end="3"/>
                                            </p:txEl>
                                          </p:spTgt>
                                        </p:tgtEl>
                                        <p:attrNameLst>
                                          <p:attrName>style.visibility</p:attrName>
                                        </p:attrNameLst>
                                      </p:cBhvr>
                                      <p:to>
                                        <p:strVal val="visible"/>
                                      </p:to>
                                    </p:set>
                                    <p:animEffect transition="in" filter="fade">
                                      <p:cBhvr>
                                        <p:cTn id="32" dur="1000"/>
                                        <p:tgtEl>
                                          <p:spTgt spid="6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xEl>
                                              <p:pRg st="4" end="4"/>
                                            </p:txEl>
                                          </p:spTgt>
                                        </p:tgtEl>
                                        <p:attrNameLst>
                                          <p:attrName>style.visibility</p:attrName>
                                        </p:attrNameLst>
                                      </p:cBhvr>
                                      <p:to>
                                        <p:strVal val="visible"/>
                                      </p:to>
                                    </p:set>
                                    <p:animEffect transition="in" filter="fade">
                                      <p:cBhvr>
                                        <p:cTn id="37" dur="1000"/>
                                        <p:tgtEl>
                                          <p:spTgt spid="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How can we help?</a:t>
            </a:r>
            <a:endParaRPr dirty="0">
              <a:latin typeface="+mj-lt"/>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 easy way to buy and sell.</a:t>
            </a:r>
            <a:endParaRPr/>
          </a:p>
          <a:p>
            <a:pPr marL="0" lvl="0" indent="0">
              <a:spcBef>
                <a:spcPts val="1600"/>
              </a:spcBef>
              <a:spcAft>
                <a:spcPts val="0"/>
              </a:spcAft>
              <a:buNone/>
            </a:pPr>
            <a:r>
              <a:rPr lang="en"/>
              <a:t>Clear and secure record.</a:t>
            </a:r>
            <a:endParaRPr/>
          </a:p>
          <a:p>
            <a:pPr marL="0" lvl="0" indent="0">
              <a:spcBef>
                <a:spcPts val="1600"/>
              </a:spcBef>
              <a:spcAft>
                <a:spcPts val="0"/>
              </a:spcAft>
              <a:buNone/>
            </a:pPr>
            <a:endParaRPr/>
          </a:p>
          <a:p>
            <a:pPr marL="0" lvl="0" indent="0">
              <a:spcBef>
                <a:spcPts val="1600"/>
              </a:spcBef>
              <a:spcAft>
                <a:spcPts val="0"/>
              </a:spcAft>
              <a:buNone/>
            </a:pPr>
            <a:r>
              <a:rPr lang="en"/>
              <a:t>Smart contract can help create deals with specific requirements.</a:t>
            </a:r>
            <a:endParaRPr/>
          </a:p>
          <a:p>
            <a:pPr marL="0" lvl="0" indent="0">
              <a:spcBef>
                <a:spcPts val="1600"/>
              </a:spcBef>
              <a:spcAft>
                <a:spcPts val="0"/>
              </a:spcAft>
              <a:buNone/>
            </a:pPr>
            <a:r>
              <a:rPr lang="en"/>
              <a:t>Blockchain is a good place to keep the data.</a:t>
            </a:r>
            <a:endParaRPr/>
          </a:p>
          <a:p>
            <a:pPr marL="0" lvl="0" indent="0">
              <a:spcBef>
                <a:spcPts val="1600"/>
              </a:spcBef>
              <a:spcAft>
                <a:spcPts val="1600"/>
              </a:spcAft>
              <a:buNone/>
            </a:pPr>
            <a:r>
              <a:rPr lang="en"/>
              <a:t>Buy and Sell? You need currency.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0" end="0"/>
                                            </p:txEl>
                                          </p:spTgt>
                                        </p:tgtEl>
                                        <p:attrNameLst>
                                          <p:attrName>style.visibility</p:attrName>
                                        </p:attrNameLst>
                                      </p:cBhvr>
                                      <p:to>
                                        <p:strVal val="visible"/>
                                      </p:to>
                                    </p:set>
                                    <p:animEffect transition="in" filter="fade">
                                      <p:cBhvr>
                                        <p:cTn id="12" dur="1000"/>
                                        <p:tgtEl>
                                          <p:spTgt spid="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1" end="1"/>
                                            </p:txEl>
                                          </p:spTgt>
                                        </p:tgtEl>
                                        <p:attrNameLst>
                                          <p:attrName>style.visibility</p:attrName>
                                        </p:attrNameLst>
                                      </p:cBhvr>
                                      <p:to>
                                        <p:strVal val="visible"/>
                                      </p:to>
                                    </p:set>
                                    <p:animEffect transition="in" filter="fade">
                                      <p:cBhvr>
                                        <p:cTn id="17" dur="1000"/>
                                        <p:tgtEl>
                                          <p:spTgt spid="7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xEl>
                                              <p:pRg st="2" end="2"/>
                                            </p:txEl>
                                          </p:spTgt>
                                        </p:tgtEl>
                                        <p:attrNameLst>
                                          <p:attrName>style.visibility</p:attrName>
                                        </p:attrNameLst>
                                      </p:cBhvr>
                                      <p:to>
                                        <p:strVal val="visible"/>
                                      </p:to>
                                    </p:set>
                                    <p:animEffect transition="in" filter="fade">
                                      <p:cBhvr>
                                        <p:cTn id="22" dur="1000"/>
                                        <p:tgtEl>
                                          <p:spTgt spid="7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xEl>
                                              <p:pRg st="3" end="3"/>
                                            </p:txEl>
                                          </p:spTgt>
                                        </p:tgtEl>
                                        <p:attrNameLst>
                                          <p:attrName>style.visibility</p:attrName>
                                        </p:attrNameLst>
                                      </p:cBhvr>
                                      <p:to>
                                        <p:strVal val="visible"/>
                                      </p:to>
                                    </p:set>
                                    <p:animEffect transition="in" filter="fade">
                                      <p:cBhvr>
                                        <p:cTn id="27" dur="1000"/>
                                        <p:tgtEl>
                                          <p:spTgt spid="7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
                                            <p:txEl>
                                              <p:pRg st="4" end="4"/>
                                            </p:txEl>
                                          </p:spTgt>
                                        </p:tgtEl>
                                        <p:attrNameLst>
                                          <p:attrName>style.visibility</p:attrName>
                                        </p:attrNameLst>
                                      </p:cBhvr>
                                      <p:to>
                                        <p:strVal val="visible"/>
                                      </p:to>
                                    </p:set>
                                    <p:animEffect transition="in" filter="fade">
                                      <p:cBhvr>
                                        <p:cTn id="32" dur="1000"/>
                                        <p:tgtEl>
                                          <p:spTgt spid="7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xEl>
                                              <p:pRg st="5" end="5"/>
                                            </p:txEl>
                                          </p:spTgt>
                                        </p:tgtEl>
                                        <p:attrNameLst>
                                          <p:attrName>style.visibility</p:attrName>
                                        </p:attrNameLst>
                                      </p:cBhvr>
                                      <p:to>
                                        <p:strVal val="visible"/>
                                      </p:to>
                                    </p:set>
                                    <p:animEffect transition="in" filter="fade">
                                      <p:cBhvr>
                                        <p:cTn id="37" dur="1000"/>
                                        <p:tgtEl>
                                          <p:spTgt spid="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A short example</a:t>
            </a:r>
            <a:endParaRPr dirty="0">
              <a:latin typeface="+mj-lt"/>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Art: Mona Lisa</a:t>
            </a:r>
            <a:endParaRPr/>
          </a:p>
          <a:p>
            <a:pPr marL="0" lvl="0" indent="0">
              <a:spcBef>
                <a:spcPts val="1600"/>
              </a:spcBef>
              <a:spcAft>
                <a:spcPts val="0"/>
              </a:spcAft>
              <a:buNone/>
            </a:pPr>
            <a:r>
              <a:rPr lang="en"/>
              <a:t>Owner: Peter</a:t>
            </a:r>
            <a:endParaRPr/>
          </a:p>
          <a:p>
            <a:pPr marL="0" lvl="0" indent="0">
              <a:spcBef>
                <a:spcPts val="1600"/>
              </a:spcBef>
              <a:spcAft>
                <a:spcPts val="0"/>
              </a:spcAft>
              <a:buNone/>
            </a:pPr>
            <a:r>
              <a:rPr lang="en"/>
              <a:t>Alice wants to post it on her website for three months.</a:t>
            </a:r>
            <a:endParaRPr/>
          </a:p>
          <a:p>
            <a:pPr marL="0" lvl="0" indent="0">
              <a:spcBef>
                <a:spcPts val="1600"/>
              </a:spcBef>
              <a:spcAft>
                <a:spcPts val="0"/>
              </a:spcAft>
              <a:buNone/>
            </a:pPr>
            <a:r>
              <a:rPr lang="en"/>
              <a:t>Tom wants to buy it.</a:t>
            </a:r>
            <a:endParaRPr/>
          </a:p>
          <a:p>
            <a:pPr marL="0" lvl="0" indent="0">
              <a:spcBef>
                <a:spcPts val="1600"/>
              </a:spcBef>
              <a:spcAft>
                <a:spcPts val="0"/>
              </a:spcAft>
              <a:buNone/>
            </a:pPr>
            <a:r>
              <a:rPr lang="en"/>
              <a:t>Catherine wants to use it in her commercial on Instagram.</a:t>
            </a:r>
            <a:endParaRPr/>
          </a:p>
          <a:p>
            <a:pPr marL="0" lvl="0" indent="0">
              <a:spcBef>
                <a:spcPts val="1600"/>
              </a:spcBef>
              <a:spcAft>
                <a:spcPts val="0"/>
              </a:spcAft>
              <a:buNone/>
            </a:pPr>
            <a:endParaRPr/>
          </a:p>
          <a:p>
            <a:pPr marL="0" lvl="0" indent="0">
              <a:spcBef>
                <a:spcPts val="1600"/>
              </a:spcBef>
              <a:spcAft>
                <a:spcPts val="1600"/>
              </a:spcAft>
              <a:buNone/>
            </a:pPr>
            <a:r>
              <a:rPr lang="en"/>
              <a:t>Different requirements but limited number of types.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xEl>
                                              <p:pRg st="0" end="0"/>
                                            </p:txEl>
                                          </p:spTgt>
                                        </p:tgtEl>
                                        <p:attrNameLst>
                                          <p:attrName>style.visibility</p:attrName>
                                        </p:attrNameLst>
                                      </p:cBhvr>
                                      <p:to>
                                        <p:strVal val="visible"/>
                                      </p:to>
                                    </p:set>
                                    <p:animEffect transition="in" filter="fade">
                                      <p:cBhvr>
                                        <p:cTn id="12" dur="1000"/>
                                        <p:tgtEl>
                                          <p:spTgt spid="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xEl>
                                              <p:pRg st="1" end="1"/>
                                            </p:txEl>
                                          </p:spTgt>
                                        </p:tgtEl>
                                        <p:attrNameLst>
                                          <p:attrName>style.visibility</p:attrName>
                                        </p:attrNameLst>
                                      </p:cBhvr>
                                      <p:to>
                                        <p:strVal val="visible"/>
                                      </p:to>
                                    </p:set>
                                    <p:animEffect transition="in" filter="fade">
                                      <p:cBhvr>
                                        <p:cTn id="17" dur="1000"/>
                                        <p:tgtEl>
                                          <p:spTgt spid="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xEl>
                                              <p:pRg st="2" end="2"/>
                                            </p:txEl>
                                          </p:spTgt>
                                        </p:tgtEl>
                                        <p:attrNameLst>
                                          <p:attrName>style.visibility</p:attrName>
                                        </p:attrNameLst>
                                      </p:cBhvr>
                                      <p:to>
                                        <p:strVal val="visible"/>
                                      </p:to>
                                    </p:set>
                                    <p:animEffect transition="in" filter="fade">
                                      <p:cBhvr>
                                        <p:cTn id="22" dur="1000"/>
                                        <p:tgtEl>
                                          <p:spTgt spid="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xEl>
                                              <p:pRg st="3" end="3"/>
                                            </p:txEl>
                                          </p:spTgt>
                                        </p:tgtEl>
                                        <p:attrNameLst>
                                          <p:attrName>style.visibility</p:attrName>
                                        </p:attrNameLst>
                                      </p:cBhvr>
                                      <p:to>
                                        <p:strVal val="visible"/>
                                      </p:to>
                                    </p:set>
                                    <p:animEffect transition="in" filter="fade">
                                      <p:cBhvr>
                                        <p:cTn id="27" dur="1000"/>
                                        <p:tgtEl>
                                          <p:spTgt spid="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
                                            <p:txEl>
                                              <p:pRg st="4" end="4"/>
                                            </p:txEl>
                                          </p:spTgt>
                                        </p:tgtEl>
                                        <p:attrNameLst>
                                          <p:attrName>style.visibility</p:attrName>
                                        </p:attrNameLst>
                                      </p:cBhvr>
                                      <p:to>
                                        <p:strVal val="visible"/>
                                      </p:to>
                                    </p:set>
                                    <p:animEffect transition="in" filter="fade">
                                      <p:cBhvr>
                                        <p:cTn id="32" dur="1000"/>
                                        <p:tgtEl>
                                          <p:spTgt spid="7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9">
                                            <p:txEl>
                                              <p:pRg st="5" end="5"/>
                                            </p:txEl>
                                          </p:spTgt>
                                        </p:tgtEl>
                                        <p:attrNameLst>
                                          <p:attrName>style.visibility</p:attrName>
                                        </p:attrNameLst>
                                      </p:cBhvr>
                                      <p:to>
                                        <p:strVal val="visible"/>
                                      </p:to>
                                    </p:set>
                                    <p:animEffect transition="in" filter="fade">
                                      <p:cBhvr>
                                        <p:cTn id="37" dur="1000"/>
                                        <p:tgtEl>
                                          <p:spTgt spid="7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9">
                                            <p:txEl>
                                              <p:pRg st="6" end="6"/>
                                            </p:txEl>
                                          </p:spTgt>
                                        </p:tgtEl>
                                        <p:attrNameLst>
                                          <p:attrName>style.visibility</p:attrName>
                                        </p:attrNameLst>
                                      </p:cBhvr>
                                      <p:to>
                                        <p:strVal val="visible"/>
                                      </p:to>
                                    </p:set>
                                    <p:animEffect transition="in" filter="fade">
                                      <p:cBhvr>
                                        <p:cTn id="42" dur="1000"/>
                                        <p:tgtEl>
                                          <p:spTgt spid="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Types we support</a:t>
            </a:r>
            <a:endParaRPr dirty="0">
              <a:latin typeface="+mj-lt"/>
            </a:endParaRPr>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Buy: a complete transfer of ownership.</a:t>
            </a:r>
            <a:endParaRPr/>
          </a:p>
          <a:p>
            <a:pPr marL="0" lvl="0" indent="0">
              <a:spcBef>
                <a:spcPts val="1600"/>
              </a:spcBef>
              <a:spcAft>
                <a:spcPts val="0"/>
              </a:spcAft>
              <a:buNone/>
            </a:pPr>
            <a:r>
              <a:rPr lang="en"/>
              <a:t>Rent: Use the artwork for a certain amount of time and designated purposes.</a:t>
            </a:r>
            <a:endParaRPr/>
          </a:p>
          <a:p>
            <a:pPr marL="0" lvl="0" indent="0">
              <a:spcBef>
                <a:spcPts val="1600"/>
              </a:spcBef>
              <a:spcAft>
                <a:spcPts val="0"/>
              </a:spcAft>
              <a:buNone/>
            </a:pPr>
            <a:r>
              <a:rPr lang="en"/>
              <a:t>Subscribe: Get access to all artworks of an artist for a certain amount of time. </a:t>
            </a:r>
            <a:endParaRPr/>
          </a:p>
          <a:p>
            <a:pPr marL="0" lvl="0" indent="0">
              <a:spcBef>
                <a:spcPts val="1600"/>
              </a:spcBef>
              <a:spcAft>
                <a:spcPts val="1600"/>
              </a:spcAft>
              <a:buNone/>
            </a:pPr>
            <a:r>
              <a:rPr lang="en"/>
              <a:t>Realizable with tokens.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0" end="0"/>
                                            </p:txEl>
                                          </p:spTgt>
                                        </p:tgtEl>
                                        <p:attrNameLst>
                                          <p:attrName>style.visibility</p:attrName>
                                        </p:attrNameLst>
                                      </p:cBhvr>
                                      <p:to>
                                        <p:strVal val="visible"/>
                                      </p:to>
                                    </p:set>
                                    <p:animEffect transition="in" filter="fade">
                                      <p:cBhvr>
                                        <p:cTn id="12" dur="1000"/>
                                        <p:tgtEl>
                                          <p:spTgt spid="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1" end="1"/>
                                            </p:txEl>
                                          </p:spTgt>
                                        </p:tgtEl>
                                        <p:attrNameLst>
                                          <p:attrName>style.visibility</p:attrName>
                                        </p:attrNameLst>
                                      </p:cBhvr>
                                      <p:to>
                                        <p:strVal val="visible"/>
                                      </p:to>
                                    </p:set>
                                    <p:animEffect transition="in" filter="fade">
                                      <p:cBhvr>
                                        <p:cTn id="17" dur="1000"/>
                                        <p:tgtEl>
                                          <p:spTgt spid="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2" end="2"/>
                                            </p:txEl>
                                          </p:spTgt>
                                        </p:tgtEl>
                                        <p:attrNameLst>
                                          <p:attrName>style.visibility</p:attrName>
                                        </p:attrNameLst>
                                      </p:cBhvr>
                                      <p:to>
                                        <p:strVal val="visible"/>
                                      </p:to>
                                    </p:set>
                                    <p:animEffect transition="in" filter="fade">
                                      <p:cBhvr>
                                        <p:cTn id="22" dur="1000"/>
                                        <p:tgtEl>
                                          <p:spTgt spid="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3" end="3"/>
                                            </p:txEl>
                                          </p:spTgt>
                                        </p:tgtEl>
                                        <p:attrNameLst>
                                          <p:attrName>style.visibility</p:attrName>
                                        </p:attrNameLst>
                                      </p:cBhvr>
                                      <p:to>
                                        <p:strVal val="visible"/>
                                      </p:to>
                                    </p:set>
                                    <p:animEffect transition="in" filter="fade">
                                      <p:cBhvr>
                                        <p:cTn id="27" dur="1000"/>
                                        <p:tgtEl>
                                          <p:spTgt spid="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Targets</a:t>
            </a:r>
            <a:endParaRPr dirty="0">
              <a:latin typeface="+mj-lt"/>
            </a:endParaRPr>
          </a:p>
        </p:txBody>
      </p:sp>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a:t>
            </a:r>
            <a:endParaRPr/>
          </a:p>
          <a:p>
            <a:pPr marL="0" lvl="0" indent="0">
              <a:spcBef>
                <a:spcPts val="1600"/>
              </a:spcBef>
              <a:spcAft>
                <a:spcPts val="0"/>
              </a:spcAft>
              <a:buNone/>
            </a:pPr>
            <a:r>
              <a:rPr lang="en"/>
              <a:t>Inefficient communication and paperwork. Vulnerable to fraud.</a:t>
            </a:r>
            <a:endParaRPr/>
          </a:p>
          <a:p>
            <a:pPr marL="0" lvl="0" indent="0">
              <a:spcBef>
                <a:spcPts val="1600"/>
              </a:spcBef>
              <a:spcAft>
                <a:spcPts val="0"/>
              </a:spcAft>
              <a:buNone/>
            </a:pPr>
            <a:r>
              <a:rPr lang="en"/>
              <a:t>To:</a:t>
            </a:r>
            <a:endParaRPr/>
          </a:p>
          <a:p>
            <a:pPr marL="0" lvl="0" indent="0">
              <a:spcBef>
                <a:spcPts val="1600"/>
              </a:spcBef>
              <a:spcAft>
                <a:spcPts val="0"/>
              </a:spcAft>
              <a:buNone/>
            </a:pPr>
            <a:r>
              <a:rPr lang="en"/>
              <a:t>An online platform that is easy-to-use, reliable, powerful and with more freedom.</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92" name="Shape 92"/>
          <p:cNvSpPr txBox="1"/>
          <p:nvPr/>
        </p:nvSpPr>
        <p:spPr>
          <a:xfrm>
            <a:off x="311700" y="3333425"/>
            <a:ext cx="5725500" cy="1117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800">
                <a:solidFill>
                  <a:schemeClr val="accent3"/>
                </a:solidFill>
                <a:latin typeface="Average"/>
                <a:ea typeface="Average"/>
                <a:cs typeface="Average"/>
                <a:sym typeface="Average"/>
              </a:rPr>
              <a:t>And Increase people’s awareness of copyright of digital artwork.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10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Roles:</a:t>
            </a:r>
            <a:endParaRPr dirty="0">
              <a:latin typeface="+mj-lt"/>
            </a:endParaRPr>
          </a:p>
        </p:txBody>
      </p:sp>
      <p:sp>
        <p:nvSpPr>
          <p:cNvPr id="98" name="Shape 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Jing: management and planning. Structure design and coding for the seller(artist) side:</a:t>
            </a:r>
            <a:endParaRPr/>
          </a:p>
          <a:p>
            <a:pPr marL="0" lvl="0" indent="0">
              <a:spcBef>
                <a:spcPts val="1600"/>
              </a:spcBef>
              <a:spcAft>
                <a:spcPts val="0"/>
              </a:spcAft>
              <a:buNone/>
            </a:pPr>
            <a:r>
              <a:rPr lang="en"/>
              <a:t> artwork, set initial price, copyright open for rent, copyright open for sale, open for subscription, etc.</a:t>
            </a:r>
            <a:endParaRPr/>
          </a:p>
          <a:p>
            <a:pPr marL="0" lvl="0" indent="0">
              <a:spcBef>
                <a:spcPts val="1600"/>
              </a:spcBef>
              <a:spcAft>
                <a:spcPts val="0"/>
              </a:spcAft>
              <a:buNone/>
            </a:pPr>
            <a:r>
              <a:rPr lang="en"/>
              <a:t>Zheng: background research. Website maintenance.  Structure design and coding for the buyer side and other systematic processes: </a:t>
            </a:r>
            <a:endParaRPr/>
          </a:p>
          <a:p>
            <a:pPr marL="0" lvl="0" indent="0" rtl="0">
              <a:lnSpc>
                <a:spcPct val="200000"/>
              </a:lnSpc>
              <a:spcBef>
                <a:spcPts val="1600"/>
              </a:spcBef>
              <a:spcAft>
                <a:spcPts val="0"/>
              </a:spcAft>
              <a:buNone/>
            </a:pPr>
            <a:r>
              <a:rPr lang="en"/>
              <a:t>bid, resell, start auction, close auction, cancel auction, etc</a:t>
            </a:r>
            <a:endParaRPr/>
          </a:p>
          <a:p>
            <a:pPr marL="0" lvl="0" indent="0">
              <a:spcBef>
                <a:spcPts val="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Evaluation &amp; Demonstration</a:t>
            </a:r>
            <a:endParaRPr dirty="0">
              <a:latin typeface="+mj-lt"/>
            </a:endParaRPr>
          </a:p>
        </p:txBody>
      </p:sp>
      <p:sp>
        <p:nvSpPr>
          <p:cNvPr id="104" name="Shape 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we finish the project, we will test it evaluate it and demonstrate it.</a:t>
            </a:r>
            <a:endParaRPr/>
          </a:p>
          <a:p>
            <a:pPr marL="0" lvl="0" indent="0">
              <a:spcBef>
                <a:spcPts val="1600"/>
              </a:spcBef>
              <a:spcAft>
                <a:spcPts val="0"/>
              </a:spcAft>
              <a:buNone/>
            </a:pPr>
            <a:r>
              <a:rPr lang="en"/>
              <a:t>Function: We will first make our project work as intended. All types of transactions and smart contracts have to work. A life cycle of a sample artwork will be shown.</a:t>
            </a:r>
            <a:endParaRPr/>
          </a:p>
          <a:p>
            <a:pPr marL="0" lvl="0" indent="0">
              <a:spcBef>
                <a:spcPts val="1600"/>
              </a:spcBef>
              <a:spcAft>
                <a:spcPts val="1600"/>
              </a:spcAft>
              <a:buNone/>
            </a:pPr>
            <a:r>
              <a:rPr lang="en"/>
              <a:t>Design Targets: Besides basic functionality, we need to test whether our project is easy to use, efficient and robust enough compared to our expectation. It will be compared to a traditional way of trading.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0" end="0"/>
                                            </p:txEl>
                                          </p:spTgt>
                                        </p:tgtEl>
                                        <p:attrNameLst>
                                          <p:attrName>style.visibility</p:attrName>
                                        </p:attrNameLst>
                                      </p:cBhvr>
                                      <p:to>
                                        <p:strVal val="visible"/>
                                      </p:to>
                                    </p:set>
                                    <p:animEffect transition="in" filter="fade">
                                      <p:cBhvr>
                                        <p:cTn id="12" dur="1000"/>
                                        <p:tgtEl>
                                          <p:spTgt spid="1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1" end="1"/>
                                            </p:txEl>
                                          </p:spTgt>
                                        </p:tgtEl>
                                        <p:attrNameLst>
                                          <p:attrName>style.visibility</p:attrName>
                                        </p:attrNameLst>
                                      </p:cBhvr>
                                      <p:to>
                                        <p:strVal val="visible"/>
                                      </p:to>
                                    </p:set>
                                    <p:animEffect transition="in" filter="fade">
                                      <p:cBhvr>
                                        <p:cTn id="17" dur="1000"/>
                                        <p:tgtEl>
                                          <p:spTgt spid="1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2" end="2"/>
                                            </p:txEl>
                                          </p:spTgt>
                                        </p:tgtEl>
                                        <p:attrNameLst>
                                          <p:attrName>style.visibility</p:attrName>
                                        </p:attrNameLst>
                                      </p:cBhvr>
                                      <p:to>
                                        <p:strVal val="visible"/>
                                      </p:to>
                                    </p:set>
                                    <p:animEffect transition="in" filter="fade">
                                      <p:cBhvr>
                                        <p:cTn id="22" dur="1000"/>
                                        <p:tgtEl>
                                          <p:spTgt spid="1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j-lt"/>
              </a:rPr>
              <a:t>Maintenance </a:t>
            </a:r>
            <a:endParaRPr dirty="0">
              <a:latin typeface="+mj-lt"/>
            </a:endParaRPr>
          </a:p>
        </p:txBody>
      </p:sp>
      <p:sp>
        <p:nvSpPr>
          <p:cNvPr id="110" name="Shape 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200000"/>
              </a:lnSpc>
              <a:spcBef>
                <a:spcPts val="0"/>
              </a:spcBef>
              <a:spcAft>
                <a:spcPts val="0"/>
              </a:spcAft>
              <a:buNone/>
            </a:pPr>
            <a:r>
              <a:rPr lang="en" dirty="0"/>
              <a:t>In terms of maintenance of our project. We decide to make a website for our final project. We will submit an summary of our project and update it every time we make some progress. Also, we will manage our code on github. The url of the github repository is https://github.com/jassiay/BlockchainClassFinalProject. </a:t>
            </a:r>
            <a:endParaRPr dirty="0"/>
          </a:p>
          <a:p>
            <a:pPr marL="0" lvl="0" indent="0" rtl="0">
              <a:lnSpc>
                <a:spcPct val="200000"/>
              </a:lnSpc>
              <a:spcBef>
                <a:spcPts val="0"/>
              </a:spcBef>
              <a:spcAft>
                <a:spcPts val="0"/>
              </a:spcAft>
              <a:buNone/>
            </a:pPr>
            <a:r>
              <a:rPr lang="en" dirty="0"/>
              <a:t>This github is Jing Jiang’s personal account.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全屏显示(16:9)</PresentationFormat>
  <Paragraphs>63</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Oswald</vt:lpstr>
      <vt:lpstr>Average</vt:lpstr>
      <vt:lpstr>Slate</vt:lpstr>
      <vt:lpstr>Proposal</vt:lpstr>
      <vt:lpstr>Digital Artwork</vt:lpstr>
      <vt:lpstr>How can we help?</vt:lpstr>
      <vt:lpstr>A short example</vt:lpstr>
      <vt:lpstr>Types we support</vt:lpstr>
      <vt:lpstr>Targets</vt:lpstr>
      <vt:lpstr>Roles:</vt:lpstr>
      <vt:lpstr>Evaluation &amp; Demonstration</vt:lpstr>
      <vt:lpstr>Maintenance </vt:lpstr>
      <vt:lpstr>Schedule</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cp:lastModifiedBy>蒋憬</cp:lastModifiedBy>
  <cp:revision>1</cp:revision>
  <dcterms:modified xsi:type="dcterms:W3CDTF">2018-04-09T10:52:02Z</dcterms:modified>
</cp:coreProperties>
</file>