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58" r:id="rId3"/>
    <p:sldId id="267" r:id="rId4"/>
    <p:sldId id="264" r:id="rId5"/>
    <p:sldId id="269" r:id="rId6"/>
    <p:sldId id="262" r:id="rId7"/>
    <p:sldId id="260" r:id="rId8"/>
    <p:sldId id="259" r:id="rId9"/>
    <p:sldId id="277" r:id="rId10"/>
    <p:sldId id="278" r:id="rId11"/>
    <p:sldId id="279" r:id="rId12"/>
    <p:sldId id="280" r:id="rId13"/>
    <p:sldId id="274" r:id="rId14"/>
    <p:sldId id="275" r:id="rId15"/>
    <p:sldId id="276" r:id="rId16"/>
    <p:sldId id="263" r:id="rId17"/>
    <p:sldId id="265" r:id="rId18"/>
  </p:sldIdLst>
  <p:sldSz cx="18288000" cy="10287000"/>
  <p:notesSz cx="6858000" cy="9144000"/>
  <p:embeddedFontLst>
    <p:embeddedFont>
      <p:font typeface="Calibri" panose="020F0502020204030204" pitchFamily="34" charset="0"/>
      <p:regular r:id="rId20"/>
      <p:bold r:id="rId21"/>
      <p:italic r:id="rId22"/>
      <p:boldItalic r:id="rId23"/>
    </p:embeddedFont>
    <p:embeddedFont>
      <p:font typeface="Constantia" panose="02030602050306030303" pitchFamily="18" charset="0"/>
      <p:regular r:id="rId24"/>
      <p:bold r:id="rId25"/>
      <p:italic r:id="rId26"/>
      <p:boldItalic r:id="rId27"/>
    </p:embeddedFont>
    <p:embeddedFont>
      <p:font typeface="Marcellus" panose="020B0604020202020204" charset="0"/>
      <p:regular r:id="rId28"/>
    </p:embeddedFont>
    <p:embeddedFont>
      <p:font typeface="Roboto" panose="02000000000000000000" pitchFamily="2" charset="0"/>
      <p:regular r:id="rId29"/>
      <p:bold r:id="rId30"/>
      <p:italic r:id="rId31"/>
      <p:bold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5" d="100"/>
          <a:sy n="55" d="100"/>
        </p:scale>
        <p:origin x="547"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73856A-9092-488C-8225-90266991348E}" type="datetimeFigureOut">
              <a:rPr lang="en-US" smtClean="0"/>
              <a:t>6/25/2023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A78F7E-778C-4DD1-9A3B-7DC26E70135B}" type="slidenum">
              <a:rPr lang="en-US" smtClean="0"/>
              <a:t>‹#›</a:t>
            </a:fld>
            <a:endParaRPr lang="en-US"/>
          </a:p>
        </p:txBody>
      </p:sp>
    </p:spTree>
    <p:extLst>
      <p:ext uri="{BB962C8B-B14F-4D97-AF65-F5344CB8AC3E}">
        <p14:creationId xmlns:p14="http://schemas.microsoft.com/office/powerpoint/2010/main" val="161826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78F7E-778C-4DD1-9A3B-7DC26E70135B}" type="slidenum">
              <a:rPr lang="en-US" smtClean="0"/>
              <a:t>3</a:t>
            </a:fld>
            <a:endParaRPr lang="en-US"/>
          </a:p>
        </p:txBody>
      </p:sp>
    </p:spTree>
    <p:extLst>
      <p:ext uri="{BB962C8B-B14F-4D97-AF65-F5344CB8AC3E}">
        <p14:creationId xmlns:p14="http://schemas.microsoft.com/office/powerpoint/2010/main" val="544931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31.svg"/><Relationship Id="rId7" Type="http://schemas.openxmlformats.org/officeDocument/2006/relationships/image" Target="../media/image33.svg"/><Relationship Id="rId12" Type="http://schemas.openxmlformats.org/officeDocument/2006/relationships/image" Target="../media/image36.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2.png"/><Relationship Id="rId11" Type="http://schemas.openxmlformats.org/officeDocument/2006/relationships/image" Target="../media/image24.svg"/><Relationship Id="rId5" Type="http://schemas.openxmlformats.org/officeDocument/2006/relationships/image" Target="../media/image6.svg"/><Relationship Id="rId10" Type="http://schemas.openxmlformats.org/officeDocument/2006/relationships/image" Target="../media/image23.png"/><Relationship Id="rId4" Type="http://schemas.openxmlformats.org/officeDocument/2006/relationships/image" Target="../media/image5.png"/><Relationship Id="rId9" Type="http://schemas.openxmlformats.org/officeDocument/2006/relationships/image" Target="../media/image27.svg"/></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31.svg"/><Relationship Id="rId7" Type="http://schemas.openxmlformats.org/officeDocument/2006/relationships/image" Target="../media/image33.svg"/><Relationship Id="rId12" Type="http://schemas.openxmlformats.org/officeDocument/2006/relationships/image" Target="../media/image37.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2.png"/><Relationship Id="rId11" Type="http://schemas.openxmlformats.org/officeDocument/2006/relationships/image" Target="../media/image24.svg"/><Relationship Id="rId5" Type="http://schemas.openxmlformats.org/officeDocument/2006/relationships/image" Target="../media/image6.svg"/><Relationship Id="rId10" Type="http://schemas.openxmlformats.org/officeDocument/2006/relationships/image" Target="../media/image23.png"/><Relationship Id="rId4" Type="http://schemas.openxmlformats.org/officeDocument/2006/relationships/image" Target="../media/image5.png"/><Relationship Id="rId9" Type="http://schemas.openxmlformats.org/officeDocument/2006/relationships/image" Target="../media/image27.svg"/></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31.svg"/><Relationship Id="rId7" Type="http://schemas.openxmlformats.org/officeDocument/2006/relationships/image" Target="../media/image33.svg"/><Relationship Id="rId12" Type="http://schemas.openxmlformats.org/officeDocument/2006/relationships/image" Target="../media/image38.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2.png"/><Relationship Id="rId11" Type="http://schemas.openxmlformats.org/officeDocument/2006/relationships/image" Target="../media/image24.svg"/><Relationship Id="rId5" Type="http://schemas.openxmlformats.org/officeDocument/2006/relationships/image" Target="../media/image6.svg"/><Relationship Id="rId10" Type="http://schemas.openxmlformats.org/officeDocument/2006/relationships/image" Target="../media/image23.png"/><Relationship Id="rId4" Type="http://schemas.openxmlformats.org/officeDocument/2006/relationships/image" Target="../media/image5.png"/><Relationship Id="rId9" Type="http://schemas.openxmlformats.org/officeDocument/2006/relationships/image" Target="../media/image27.svg"/></Relationships>
</file>

<file path=ppt/slides/_rels/slide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12.sv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41.svg"/><Relationship Id="rId7" Type="http://schemas.openxmlformats.org/officeDocument/2006/relationships/image" Target="../media/image24.sv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43.svg"/><Relationship Id="rId10" Type="http://schemas.openxmlformats.org/officeDocument/2006/relationships/image" Target="../media/image44.png"/><Relationship Id="rId4" Type="http://schemas.openxmlformats.org/officeDocument/2006/relationships/image" Target="../media/image42.png"/><Relationship Id="rId9" Type="http://schemas.openxmlformats.org/officeDocument/2006/relationships/image" Target="../media/image29.svg"/></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6.svg"/><Relationship Id="rId7" Type="http://schemas.openxmlformats.org/officeDocument/2006/relationships/image" Target="../media/image12.sv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16.xml.rels><?xml version="1.0" encoding="UTF-8" standalone="yes"?>
<Relationships xmlns="http://schemas.openxmlformats.org/package/2006/relationships"><Relationship Id="rId3" Type="http://schemas.openxmlformats.org/officeDocument/2006/relationships/image" Target="../media/image41.svg"/><Relationship Id="rId7" Type="http://schemas.openxmlformats.org/officeDocument/2006/relationships/image" Target="../media/image29.sv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43.svg"/><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48.svg"/><Relationship Id="rId7" Type="http://schemas.openxmlformats.org/officeDocument/2006/relationships/image" Target="../media/image8.sv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29.svg"/></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7.svg"/><Relationship Id="rId9"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19.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4.sv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0.svg"/><Relationship Id="rId7" Type="http://schemas.openxmlformats.org/officeDocument/2006/relationships/image" Target="../media/image22.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6.svg"/></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4.svg"/><Relationship Id="rId7" Type="http://schemas.openxmlformats.org/officeDocument/2006/relationships/image" Target="../media/image8.sv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sv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31.svg"/><Relationship Id="rId7" Type="http://schemas.openxmlformats.org/officeDocument/2006/relationships/image" Target="../media/image33.svg"/><Relationship Id="rId12" Type="http://schemas.openxmlformats.org/officeDocument/2006/relationships/image" Target="../media/image34.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2.png"/><Relationship Id="rId11" Type="http://schemas.openxmlformats.org/officeDocument/2006/relationships/image" Target="../media/image24.svg"/><Relationship Id="rId5" Type="http://schemas.openxmlformats.org/officeDocument/2006/relationships/image" Target="../media/image6.svg"/><Relationship Id="rId10" Type="http://schemas.openxmlformats.org/officeDocument/2006/relationships/image" Target="../media/image23.png"/><Relationship Id="rId4" Type="http://schemas.openxmlformats.org/officeDocument/2006/relationships/image" Target="../media/image5.png"/><Relationship Id="rId9" Type="http://schemas.openxmlformats.org/officeDocument/2006/relationships/image" Target="../media/image27.svg"/></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31.svg"/><Relationship Id="rId7" Type="http://schemas.openxmlformats.org/officeDocument/2006/relationships/image" Target="../media/image33.svg"/><Relationship Id="rId12"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2.png"/><Relationship Id="rId11" Type="http://schemas.openxmlformats.org/officeDocument/2006/relationships/image" Target="../media/image24.svg"/><Relationship Id="rId5" Type="http://schemas.openxmlformats.org/officeDocument/2006/relationships/image" Target="../media/image6.svg"/><Relationship Id="rId10" Type="http://schemas.openxmlformats.org/officeDocument/2006/relationships/image" Target="../media/image23.png"/><Relationship Id="rId4" Type="http://schemas.openxmlformats.org/officeDocument/2006/relationships/image" Target="../media/image5.png"/><Relationship Id="rId9" Type="http://schemas.openxmlformats.org/officeDocument/2006/relationships/image" Target="../media/image2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grpSp>
        <p:nvGrpSpPr>
          <p:cNvPr id="2" name="Group 2"/>
          <p:cNvGrpSpPr/>
          <p:nvPr/>
        </p:nvGrpSpPr>
        <p:grpSpPr>
          <a:xfrm>
            <a:off x="999203" y="1028700"/>
            <a:ext cx="16230600" cy="8229600"/>
            <a:chOff x="0" y="0"/>
            <a:chExt cx="17532556" cy="8889747"/>
          </a:xfrm>
        </p:grpSpPr>
        <p:sp>
          <p:nvSpPr>
            <p:cNvPr id="3" name="Freeform 3"/>
            <p:cNvSpPr/>
            <p:nvPr/>
          </p:nvSpPr>
          <p:spPr>
            <a:xfrm>
              <a:off x="0" y="0"/>
              <a:ext cx="17532556" cy="8889747"/>
            </a:xfrm>
            <a:custGeom>
              <a:avLst/>
              <a:gdLst/>
              <a:ahLst/>
              <a:cxnLst/>
              <a:rect l="l" t="t" r="r" b="b"/>
              <a:pathLst>
                <a:path w="17532556" h="8889747">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5096233" y="-206777"/>
            <a:ext cx="2163067" cy="3752955"/>
          </a:xfrm>
          <a:prstGeom prst="rect">
            <a:avLst/>
          </a:prstGeom>
        </p:spPr>
      </p:pic>
      <p:pic>
        <p:nvPicPr>
          <p:cNvPr id="5" name="Picture 5"/>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615306" y="5478333"/>
            <a:ext cx="5730130" cy="4777205"/>
          </a:xfrm>
          <a:prstGeom prst="rect">
            <a:avLst/>
          </a:prstGeom>
        </p:spPr>
      </p:pic>
      <p:pic>
        <p:nvPicPr>
          <p:cNvPr id="6" name="Picture 6"/>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4239687">
            <a:off x="-1595429" y="-1178094"/>
            <a:ext cx="5248259" cy="5695590"/>
          </a:xfrm>
          <a:prstGeom prst="rect">
            <a:avLst/>
          </a:prstGeom>
        </p:spPr>
      </p:pic>
      <p:sp>
        <p:nvSpPr>
          <p:cNvPr id="7" name="TextBox 7"/>
          <p:cNvSpPr txBox="1"/>
          <p:nvPr/>
        </p:nvSpPr>
        <p:spPr>
          <a:xfrm>
            <a:off x="2590800" y="3997464"/>
            <a:ext cx="13716000" cy="2154436"/>
          </a:xfrm>
          <a:prstGeom prst="rect">
            <a:avLst/>
          </a:prstGeom>
        </p:spPr>
        <p:txBody>
          <a:bodyPr wrap="square" lIns="0" tIns="0" rIns="0" bIns="0" rtlCol="0" anchor="t">
            <a:spAutoFit/>
          </a:bodyPr>
          <a:lstStyle/>
          <a:p>
            <a:pPr algn="ctr"/>
            <a:r>
              <a:rPr lang="en-US" sz="7000" dirty="0">
                <a:solidFill>
                  <a:srgbClr val="000000"/>
                </a:solidFill>
                <a:latin typeface="Marcellus"/>
              </a:rPr>
              <a:t> Detecting Cyberbullying in Social Media Platforms</a:t>
            </a:r>
          </a:p>
        </p:txBody>
      </p:sp>
      <p:sp>
        <p:nvSpPr>
          <p:cNvPr id="9" name="TextBox 9"/>
          <p:cNvSpPr txBox="1"/>
          <p:nvPr/>
        </p:nvSpPr>
        <p:spPr>
          <a:xfrm>
            <a:off x="6019800" y="1809768"/>
            <a:ext cx="5499300" cy="476250"/>
          </a:xfrm>
          <a:prstGeom prst="rect">
            <a:avLst/>
          </a:prstGeom>
        </p:spPr>
        <p:txBody>
          <a:bodyPr lIns="0" tIns="0" rIns="0" bIns="0" rtlCol="0" anchor="t">
            <a:spAutoFit/>
          </a:bodyPr>
          <a:lstStyle/>
          <a:p>
            <a:pPr algn="ctr">
              <a:lnSpc>
                <a:spcPts val="3600"/>
              </a:lnSpc>
            </a:pPr>
            <a:r>
              <a:rPr lang="en-US" sz="3000">
                <a:solidFill>
                  <a:srgbClr val="000000"/>
                </a:solidFill>
                <a:latin typeface="Roboto"/>
              </a:rPr>
              <a:t>Xử lý ngôn ngữ tự nhiên</a:t>
            </a:r>
          </a:p>
        </p:txBody>
      </p:sp>
      <p:pic>
        <p:nvPicPr>
          <p:cNvPr id="10" name="Picture 10"/>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4155337" y="7910884"/>
            <a:ext cx="4044858" cy="2419560"/>
          </a:xfrm>
          <a:prstGeom prst="rect">
            <a:avLst/>
          </a:prstGeom>
        </p:spPr>
      </p:pic>
      <p:sp>
        <p:nvSpPr>
          <p:cNvPr id="13" name="TextBox 12">
            <a:extLst>
              <a:ext uri="{FF2B5EF4-FFF2-40B4-BE49-F238E27FC236}">
                <a16:creationId xmlns:a16="http://schemas.microsoft.com/office/drawing/2014/main" id="{B5476EB3-88E0-58DB-238C-8B02A68C8D55}"/>
              </a:ext>
            </a:extLst>
          </p:cNvPr>
          <p:cNvSpPr txBox="1"/>
          <p:nvPr/>
        </p:nvSpPr>
        <p:spPr>
          <a:xfrm>
            <a:off x="1828800" y="7498327"/>
            <a:ext cx="11035144" cy="977191"/>
          </a:xfrm>
          <a:prstGeom prst="rect">
            <a:avLst/>
          </a:prstGeom>
          <a:noFill/>
        </p:spPr>
        <p:txBody>
          <a:bodyPr wrap="square">
            <a:spAutoFit/>
          </a:bodyPr>
          <a:lstStyle/>
          <a:p>
            <a:pPr>
              <a:lnSpc>
                <a:spcPts val="3600"/>
              </a:lnSpc>
            </a:pPr>
            <a:r>
              <a:rPr lang="en-US" sz="2400" dirty="0">
                <a:solidFill>
                  <a:srgbClr val="000000"/>
                </a:solidFill>
                <a:latin typeface="Roboto"/>
              </a:rPr>
              <a:t>Lê Huy Quang 20521804</a:t>
            </a:r>
          </a:p>
          <a:p>
            <a:pPr>
              <a:lnSpc>
                <a:spcPts val="3600"/>
              </a:lnSpc>
            </a:pPr>
            <a:r>
              <a:rPr lang="en-US" sz="2400" dirty="0" err="1">
                <a:solidFill>
                  <a:srgbClr val="000000"/>
                </a:solidFill>
                <a:latin typeface="Roboto"/>
              </a:rPr>
              <a:t>Nguyễn</a:t>
            </a:r>
            <a:r>
              <a:rPr lang="en-US" sz="2400" dirty="0">
                <a:solidFill>
                  <a:srgbClr val="000000"/>
                </a:solidFill>
                <a:latin typeface="Roboto"/>
              </a:rPr>
              <a:t> Minh </a:t>
            </a:r>
            <a:r>
              <a:rPr lang="en-US" sz="2400" dirty="0" err="1">
                <a:solidFill>
                  <a:srgbClr val="000000"/>
                </a:solidFill>
                <a:latin typeface="Roboto"/>
              </a:rPr>
              <a:t>Tuệ</a:t>
            </a:r>
            <a:r>
              <a:rPr lang="en-US" sz="2400" dirty="0">
                <a:solidFill>
                  <a:srgbClr val="000000"/>
                </a:solidFill>
                <a:latin typeface="Roboto"/>
              </a:rPr>
              <a:t> 20522129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grpSp>
        <p:nvGrpSpPr>
          <p:cNvPr id="2" name="Group 2"/>
          <p:cNvGrpSpPr/>
          <p:nvPr/>
        </p:nvGrpSpPr>
        <p:grpSpPr>
          <a:xfrm>
            <a:off x="-609600" y="1905215"/>
            <a:ext cx="16230600" cy="8229600"/>
            <a:chOff x="0" y="0"/>
            <a:chExt cx="17532556" cy="8889747"/>
          </a:xfrm>
        </p:grpSpPr>
        <p:sp>
          <p:nvSpPr>
            <p:cNvPr id="3" name="Freeform 3"/>
            <p:cNvSpPr/>
            <p:nvPr/>
          </p:nvSpPr>
          <p:spPr>
            <a:xfrm>
              <a:off x="0" y="0"/>
              <a:ext cx="17532556" cy="8889747"/>
            </a:xfrm>
            <a:custGeom>
              <a:avLst/>
              <a:gdLst/>
              <a:ahLst/>
              <a:cxnLst/>
              <a:rect l="l" t="t" r="r" b="b"/>
              <a:pathLst>
                <a:path w="17532556" h="8889747">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4549130">
            <a:off x="-1577160" y="7170126"/>
            <a:ext cx="6380533" cy="4176349"/>
          </a:xfrm>
          <a:prstGeom prst="rect">
            <a:avLst/>
          </a:prstGeom>
        </p:spPr>
      </p:pic>
      <p:sp>
        <p:nvSpPr>
          <p:cNvPr id="5" name="TextBox 5"/>
          <p:cNvSpPr txBox="1"/>
          <p:nvPr/>
        </p:nvSpPr>
        <p:spPr>
          <a:xfrm>
            <a:off x="1974925" y="2115635"/>
            <a:ext cx="9753963" cy="1126462"/>
          </a:xfrm>
          <a:prstGeom prst="rect">
            <a:avLst/>
          </a:prstGeom>
        </p:spPr>
        <p:txBody>
          <a:bodyPr wrap="square" lIns="0" tIns="0" rIns="0" bIns="0" rtlCol="0" anchor="t">
            <a:spAutoFit/>
          </a:bodyPr>
          <a:lstStyle/>
          <a:p>
            <a:pPr algn="ctr">
              <a:lnSpc>
                <a:spcPts val="9600"/>
              </a:lnSpc>
            </a:pPr>
            <a:r>
              <a:rPr lang="en-US" sz="6000" dirty="0">
                <a:solidFill>
                  <a:srgbClr val="000000"/>
                </a:solidFill>
                <a:latin typeface="Constantia" panose="02030602050306030303" pitchFamily="18" charset="0"/>
              </a:rPr>
              <a:t>Random Forest Classifier</a:t>
            </a:r>
          </a:p>
        </p:txBody>
      </p:sp>
      <p:grpSp>
        <p:nvGrpSpPr>
          <p:cNvPr id="12" name="Group 12"/>
          <p:cNvGrpSpPr/>
          <p:nvPr/>
        </p:nvGrpSpPr>
        <p:grpSpPr>
          <a:xfrm>
            <a:off x="10136854" y="3242096"/>
            <a:ext cx="5693576" cy="6092403"/>
            <a:chOff x="0" y="0"/>
            <a:chExt cx="9955835" cy="7512541"/>
          </a:xfrm>
        </p:grpSpPr>
        <p:sp>
          <p:nvSpPr>
            <p:cNvPr id="13" name="Freeform 13"/>
            <p:cNvSpPr/>
            <p:nvPr/>
          </p:nvSpPr>
          <p:spPr>
            <a:xfrm>
              <a:off x="0" y="0"/>
              <a:ext cx="9955835" cy="7512541"/>
            </a:xfrm>
            <a:custGeom>
              <a:avLst/>
              <a:gdLst/>
              <a:ahLst/>
              <a:cxnLst/>
              <a:rect l="l" t="t" r="r" b="b"/>
              <a:pathLst>
                <a:path w="9955835" h="8848698">
                  <a:moveTo>
                    <a:pt x="9651035" y="0"/>
                  </a:moveTo>
                  <a:lnTo>
                    <a:pt x="304800" y="0"/>
                  </a:lnTo>
                  <a:cubicBezTo>
                    <a:pt x="135890" y="0"/>
                    <a:pt x="0" y="135890"/>
                    <a:pt x="0" y="304800"/>
                  </a:cubicBezTo>
                  <a:lnTo>
                    <a:pt x="0" y="8543898"/>
                  </a:lnTo>
                  <a:cubicBezTo>
                    <a:pt x="0" y="8712808"/>
                    <a:pt x="135890" y="8848698"/>
                    <a:pt x="304800" y="8848698"/>
                  </a:cubicBezTo>
                  <a:lnTo>
                    <a:pt x="9651035" y="8848698"/>
                  </a:lnTo>
                  <a:cubicBezTo>
                    <a:pt x="9819945" y="8848698"/>
                    <a:pt x="9955835" y="8712808"/>
                    <a:pt x="9955835" y="8543898"/>
                  </a:cubicBezTo>
                  <a:lnTo>
                    <a:pt x="9955835" y="304800"/>
                  </a:lnTo>
                  <a:cubicBezTo>
                    <a:pt x="9955835" y="135890"/>
                    <a:pt x="9819945" y="0"/>
                    <a:pt x="9651035" y="0"/>
                  </a:cubicBezTo>
                  <a:close/>
                </a:path>
              </a:pathLst>
            </a:custGeom>
            <a:solidFill>
              <a:srgbClr val="F1D1C7"/>
            </a:solidFill>
          </p:spPr>
        </p:sp>
      </p:grpSp>
      <p:pic>
        <p:nvPicPr>
          <p:cNvPr id="14" name="Picture 14"/>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7368775">
            <a:off x="-1595429" y="-2329458"/>
            <a:ext cx="5248259" cy="5695590"/>
          </a:xfrm>
          <a:prstGeom prst="rect">
            <a:avLst/>
          </a:prstGeom>
        </p:spPr>
      </p:pic>
      <p:pic>
        <p:nvPicPr>
          <p:cNvPr id="15" name="Picture 15"/>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5892138" y="7956073"/>
            <a:ext cx="2281153" cy="3544950"/>
          </a:xfrm>
          <a:prstGeom prst="rect">
            <a:avLst/>
          </a:prstGeom>
        </p:spPr>
      </p:pic>
      <p:pic>
        <p:nvPicPr>
          <p:cNvPr id="16" name="Picture 16"/>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2097886">
            <a:off x="14678243" y="8213441"/>
            <a:ext cx="5162115" cy="4303651"/>
          </a:xfrm>
          <a:prstGeom prst="rect">
            <a:avLst/>
          </a:prstGeom>
        </p:spPr>
      </p:pic>
      <p:sp>
        <p:nvSpPr>
          <p:cNvPr id="6" name="TextBox 5">
            <a:extLst>
              <a:ext uri="{FF2B5EF4-FFF2-40B4-BE49-F238E27FC236}">
                <a16:creationId xmlns:a16="http://schemas.microsoft.com/office/drawing/2014/main" id="{6F937DAD-3A90-4D25-7345-EA004B0D764E}"/>
              </a:ext>
            </a:extLst>
          </p:cNvPr>
          <p:cNvSpPr txBox="1"/>
          <p:nvPr/>
        </p:nvSpPr>
        <p:spPr>
          <a:xfrm>
            <a:off x="10407240" y="3468633"/>
            <a:ext cx="5518559" cy="5799023"/>
          </a:xfrm>
          <a:prstGeom prst="rect">
            <a:avLst/>
          </a:prstGeom>
          <a:noFill/>
        </p:spPr>
        <p:txBody>
          <a:bodyPr wrap="square" rtlCol="0">
            <a:spAutoFit/>
          </a:bodyPr>
          <a:lstStyle/>
          <a:p>
            <a:pPr>
              <a:lnSpc>
                <a:spcPct val="150000"/>
              </a:lnSpc>
            </a:pPr>
            <a:r>
              <a:rPr lang="en-US" sz="2500" dirty="0">
                <a:effectLst/>
                <a:latin typeface="Roboto" panose="02000000000000000000" pitchFamily="2" charset="0"/>
                <a:ea typeface="Roboto" panose="02000000000000000000" pitchFamily="2" charset="0"/>
                <a:cs typeface="Roboto" panose="02000000000000000000" pitchFamily="2" charset="0"/>
              </a:rPr>
              <a:t>Random Forest </a:t>
            </a:r>
            <a:r>
              <a:rPr lang="vi-VN" sz="2500" dirty="0">
                <a:effectLst/>
                <a:latin typeface="Roboto" panose="02000000000000000000" pitchFamily="2" charset="0"/>
                <a:ea typeface="Roboto" panose="02000000000000000000" pitchFamily="2" charset="0"/>
                <a:cs typeface="Roboto" panose="02000000000000000000" pitchFamily="2" charset="0"/>
              </a:rPr>
              <a:t>là một mô hình phân loại dựa trên hợp tác của nhiều cây quyết định (decision tree). Mô hình này xây dựng nhiều cây quyết định độc lập nhau trên các tập dữ liệu con được lấy mẫu từ tập dữ liệu huấn luyện. Khi phân loại một điểm mới, Random Forest kết hợp dự đoán từ tất cả các cây quyết định và chọn nhãn được ủng hộ nhiều nhất.</a:t>
            </a:r>
            <a:endParaRPr lang="en-US" sz="2500" dirty="0">
              <a:latin typeface="Roboto" panose="02000000000000000000" pitchFamily="2" charset="0"/>
              <a:ea typeface="Roboto" panose="02000000000000000000" pitchFamily="2" charset="0"/>
              <a:cs typeface="Roboto" panose="02000000000000000000" pitchFamily="2" charset="0"/>
            </a:endParaRPr>
          </a:p>
        </p:txBody>
      </p:sp>
      <p:pic>
        <p:nvPicPr>
          <p:cNvPr id="7" name="Picture 7">
            <a:extLst>
              <a:ext uri="{FF2B5EF4-FFF2-40B4-BE49-F238E27FC236}">
                <a16:creationId xmlns:a16="http://schemas.microsoft.com/office/drawing/2014/main" id="{6CEC8692-151A-C390-0096-D1854C21D24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8859688" y="-1621275"/>
            <a:ext cx="2192023" cy="3803194"/>
          </a:xfrm>
          <a:prstGeom prst="rect">
            <a:avLst/>
          </a:prstGeom>
        </p:spPr>
      </p:pic>
      <p:pic>
        <p:nvPicPr>
          <p:cNvPr id="9" name="Picture 8">
            <a:extLst>
              <a:ext uri="{FF2B5EF4-FFF2-40B4-BE49-F238E27FC236}">
                <a16:creationId xmlns:a16="http://schemas.microsoft.com/office/drawing/2014/main" id="{B94266B2-C9EC-BA22-9547-063E8A4286C5}"/>
              </a:ext>
            </a:extLst>
          </p:cNvPr>
          <p:cNvPicPr>
            <a:picLocks noChangeAspect="1"/>
          </p:cNvPicPr>
          <p:nvPr/>
        </p:nvPicPr>
        <p:blipFill>
          <a:blip r:embed="rId12"/>
          <a:stretch>
            <a:fillRect/>
          </a:stretch>
        </p:blipFill>
        <p:spPr>
          <a:xfrm>
            <a:off x="2693321" y="3913778"/>
            <a:ext cx="6670963" cy="3429000"/>
          </a:xfrm>
          <a:prstGeom prst="rect">
            <a:avLst/>
          </a:prstGeom>
        </p:spPr>
      </p:pic>
    </p:spTree>
    <p:extLst>
      <p:ext uri="{BB962C8B-B14F-4D97-AF65-F5344CB8AC3E}">
        <p14:creationId xmlns:p14="http://schemas.microsoft.com/office/powerpoint/2010/main" val="3039662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grpSp>
        <p:nvGrpSpPr>
          <p:cNvPr id="2" name="Group 2"/>
          <p:cNvGrpSpPr/>
          <p:nvPr/>
        </p:nvGrpSpPr>
        <p:grpSpPr>
          <a:xfrm>
            <a:off x="-609600" y="1905215"/>
            <a:ext cx="16230600" cy="8229600"/>
            <a:chOff x="0" y="0"/>
            <a:chExt cx="17532556" cy="8889747"/>
          </a:xfrm>
        </p:grpSpPr>
        <p:sp>
          <p:nvSpPr>
            <p:cNvPr id="3" name="Freeform 3"/>
            <p:cNvSpPr/>
            <p:nvPr/>
          </p:nvSpPr>
          <p:spPr>
            <a:xfrm>
              <a:off x="0" y="0"/>
              <a:ext cx="17532556" cy="8889747"/>
            </a:xfrm>
            <a:custGeom>
              <a:avLst/>
              <a:gdLst/>
              <a:ahLst/>
              <a:cxnLst/>
              <a:rect l="l" t="t" r="r" b="b"/>
              <a:pathLst>
                <a:path w="17532556" h="8889747">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4549130">
            <a:off x="-1577160" y="7170126"/>
            <a:ext cx="6380533" cy="4176349"/>
          </a:xfrm>
          <a:prstGeom prst="rect">
            <a:avLst/>
          </a:prstGeom>
        </p:spPr>
      </p:pic>
      <p:sp>
        <p:nvSpPr>
          <p:cNvPr id="5" name="TextBox 5"/>
          <p:cNvSpPr txBox="1"/>
          <p:nvPr/>
        </p:nvSpPr>
        <p:spPr>
          <a:xfrm>
            <a:off x="1974925" y="2115635"/>
            <a:ext cx="9753963" cy="1126462"/>
          </a:xfrm>
          <a:prstGeom prst="rect">
            <a:avLst/>
          </a:prstGeom>
        </p:spPr>
        <p:txBody>
          <a:bodyPr wrap="square" lIns="0" tIns="0" rIns="0" bIns="0" rtlCol="0" anchor="t">
            <a:spAutoFit/>
          </a:bodyPr>
          <a:lstStyle/>
          <a:p>
            <a:pPr algn="ctr">
              <a:lnSpc>
                <a:spcPts val="9600"/>
              </a:lnSpc>
            </a:pPr>
            <a:r>
              <a:rPr lang="en-US" sz="6000" dirty="0">
                <a:solidFill>
                  <a:srgbClr val="000000"/>
                </a:solidFill>
                <a:latin typeface="Constantia" panose="02030602050306030303" pitchFamily="18" charset="0"/>
              </a:rPr>
              <a:t>Decision Tree Classifier</a:t>
            </a:r>
          </a:p>
        </p:txBody>
      </p:sp>
      <p:grpSp>
        <p:nvGrpSpPr>
          <p:cNvPr id="12" name="Group 12"/>
          <p:cNvGrpSpPr/>
          <p:nvPr/>
        </p:nvGrpSpPr>
        <p:grpSpPr>
          <a:xfrm>
            <a:off x="10136854" y="3242097"/>
            <a:ext cx="5693576" cy="5029200"/>
            <a:chOff x="0" y="0"/>
            <a:chExt cx="9955835" cy="7512541"/>
          </a:xfrm>
        </p:grpSpPr>
        <p:sp>
          <p:nvSpPr>
            <p:cNvPr id="13" name="Freeform 13"/>
            <p:cNvSpPr/>
            <p:nvPr/>
          </p:nvSpPr>
          <p:spPr>
            <a:xfrm>
              <a:off x="0" y="0"/>
              <a:ext cx="9955835" cy="7512541"/>
            </a:xfrm>
            <a:custGeom>
              <a:avLst/>
              <a:gdLst/>
              <a:ahLst/>
              <a:cxnLst/>
              <a:rect l="l" t="t" r="r" b="b"/>
              <a:pathLst>
                <a:path w="9955835" h="8848698">
                  <a:moveTo>
                    <a:pt x="9651035" y="0"/>
                  </a:moveTo>
                  <a:lnTo>
                    <a:pt x="304800" y="0"/>
                  </a:lnTo>
                  <a:cubicBezTo>
                    <a:pt x="135890" y="0"/>
                    <a:pt x="0" y="135890"/>
                    <a:pt x="0" y="304800"/>
                  </a:cubicBezTo>
                  <a:lnTo>
                    <a:pt x="0" y="8543898"/>
                  </a:lnTo>
                  <a:cubicBezTo>
                    <a:pt x="0" y="8712808"/>
                    <a:pt x="135890" y="8848698"/>
                    <a:pt x="304800" y="8848698"/>
                  </a:cubicBezTo>
                  <a:lnTo>
                    <a:pt x="9651035" y="8848698"/>
                  </a:lnTo>
                  <a:cubicBezTo>
                    <a:pt x="9819945" y="8848698"/>
                    <a:pt x="9955835" y="8712808"/>
                    <a:pt x="9955835" y="8543898"/>
                  </a:cubicBezTo>
                  <a:lnTo>
                    <a:pt x="9955835" y="304800"/>
                  </a:lnTo>
                  <a:cubicBezTo>
                    <a:pt x="9955835" y="135890"/>
                    <a:pt x="9819945" y="0"/>
                    <a:pt x="9651035" y="0"/>
                  </a:cubicBezTo>
                  <a:close/>
                </a:path>
              </a:pathLst>
            </a:custGeom>
            <a:solidFill>
              <a:srgbClr val="F1D1C7"/>
            </a:solidFill>
          </p:spPr>
        </p:sp>
      </p:grpSp>
      <p:pic>
        <p:nvPicPr>
          <p:cNvPr id="14" name="Picture 14"/>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7368775">
            <a:off x="-1595429" y="-2329458"/>
            <a:ext cx="5248259" cy="5695590"/>
          </a:xfrm>
          <a:prstGeom prst="rect">
            <a:avLst/>
          </a:prstGeom>
        </p:spPr>
      </p:pic>
      <p:pic>
        <p:nvPicPr>
          <p:cNvPr id="15" name="Picture 15"/>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5892138" y="7956073"/>
            <a:ext cx="2281153" cy="3544950"/>
          </a:xfrm>
          <a:prstGeom prst="rect">
            <a:avLst/>
          </a:prstGeom>
        </p:spPr>
      </p:pic>
      <p:pic>
        <p:nvPicPr>
          <p:cNvPr id="16" name="Picture 16"/>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2097886">
            <a:off x="14678243" y="8213441"/>
            <a:ext cx="5162115" cy="4303651"/>
          </a:xfrm>
          <a:prstGeom prst="rect">
            <a:avLst/>
          </a:prstGeom>
        </p:spPr>
      </p:pic>
      <p:sp>
        <p:nvSpPr>
          <p:cNvPr id="6" name="TextBox 5">
            <a:extLst>
              <a:ext uri="{FF2B5EF4-FFF2-40B4-BE49-F238E27FC236}">
                <a16:creationId xmlns:a16="http://schemas.microsoft.com/office/drawing/2014/main" id="{6F937DAD-3A90-4D25-7345-EA004B0D764E}"/>
              </a:ext>
            </a:extLst>
          </p:cNvPr>
          <p:cNvSpPr txBox="1"/>
          <p:nvPr/>
        </p:nvSpPr>
        <p:spPr>
          <a:xfrm>
            <a:off x="10394366" y="3826747"/>
            <a:ext cx="5152802" cy="3490699"/>
          </a:xfrm>
          <a:prstGeom prst="rect">
            <a:avLst/>
          </a:prstGeom>
          <a:noFill/>
        </p:spPr>
        <p:txBody>
          <a:bodyPr wrap="square" rtlCol="0">
            <a:spAutoFit/>
          </a:bodyPr>
          <a:lstStyle/>
          <a:p>
            <a:pPr>
              <a:lnSpc>
                <a:spcPct val="150000"/>
              </a:lnSpc>
            </a:pPr>
            <a:r>
              <a:rPr lang="vi-VN" sz="2500" dirty="0">
                <a:effectLst/>
                <a:latin typeface="Roboto" panose="02000000000000000000" pitchFamily="2" charset="0"/>
                <a:ea typeface="Roboto" panose="02000000000000000000" pitchFamily="2" charset="0"/>
                <a:cs typeface="Roboto" panose="02000000000000000000" pitchFamily="2" charset="0"/>
              </a:rPr>
              <a:t>Decision Tree là một mô hình phân loại dựa trên việc tạo ra một cây quyết định logic dựa trên các quy tắc đặc trưng. Mỗi nút trong cây đại diện cho một quyết định dựa trên giá trị của một đặc trưng</a:t>
            </a:r>
            <a:endParaRPr lang="en-US" sz="2500" dirty="0">
              <a:latin typeface="Roboto" panose="02000000000000000000" pitchFamily="2" charset="0"/>
              <a:ea typeface="Roboto" panose="02000000000000000000" pitchFamily="2" charset="0"/>
              <a:cs typeface="Roboto" panose="02000000000000000000" pitchFamily="2" charset="0"/>
            </a:endParaRPr>
          </a:p>
        </p:txBody>
      </p:sp>
      <p:pic>
        <p:nvPicPr>
          <p:cNvPr id="7" name="Picture 7">
            <a:extLst>
              <a:ext uri="{FF2B5EF4-FFF2-40B4-BE49-F238E27FC236}">
                <a16:creationId xmlns:a16="http://schemas.microsoft.com/office/drawing/2014/main" id="{6CEC8692-151A-C390-0096-D1854C21D24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8859688" y="-1621275"/>
            <a:ext cx="2192023" cy="3803194"/>
          </a:xfrm>
          <a:prstGeom prst="rect">
            <a:avLst/>
          </a:prstGeom>
        </p:spPr>
      </p:pic>
      <p:pic>
        <p:nvPicPr>
          <p:cNvPr id="9" name="Picture 8">
            <a:extLst>
              <a:ext uri="{FF2B5EF4-FFF2-40B4-BE49-F238E27FC236}">
                <a16:creationId xmlns:a16="http://schemas.microsoft.com/office/drawing/2014/main" id="{B01D095C-C297-8D8C-1813-E289CA22B765}"/>
              </a:ext>
            </a:extLst>
          </p:cNvPr>
          <p:cNvPicPr>
            <a:picLocks noChangeAspect="1"/>
          </p:cNvPicPr>
          <p:nvPr/>
        </p:nvPicPr>
        <p:blipFill>
          <a:blip r:embed="rId12"/>
          <a:stretch>
            <a:fillRect/>
          </a:stretch>
        </p:blipFill>
        <p:spPr>
          <a:xfrm>
            <a:off x="2357162" y="4128055"/>
            <a:ext cx="6814173" cy="3236502"/>
          </a:xfrm>
          <a:prstGeom prst="rect">
            <a:avLst/>
          </a:prstGeom>
        </p:spPr>
      </p:pic>
    </p:spTree>
    <p:extLst>
      <p:ext uri="{BB962C8B-B14F-4D97-AF65-F5344CB8AC3E}">
        <p14:creationId xmlns:p14="http://schemas.microsoft.com/office/powerpoint/2010/main" val="2582628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grpSp>
        <p:nvGrpSpPr>
          <p:cNvPr id="2" name="Group 2"/>
          <p:cNvGrpSpPr/>
          <p:nvPr/>
        </p:nvGrpSpPr>
        <p:grpSpPr>
          <a:xfrm>
            <a:off x="-1082586" y="1905215"/>
            <a:ext cx="16230600" cy="8229600"/>
            <a:chOff x="0" y="0"/>
            <a:chExt cx="17532556" cy="8889747"/>
          </a:xfrm>
        </p:grpSpPr>
        <p:sp>
          <p:nvSpPr>
            <p:cNvPr id="3" name="Freeform 3"/>
            <p:cNvSpPr/>
            <p:nvPr/>
          </p:nvSpPr>
          <p:spPr>
            <a:xfrm>
              <a:off x="0" y="0"/>
              <a:ext cx="17532556" cy="8889747"/>
            </a:xfrm>
            <a:custGeom>
              <a:avLst/>
              <a:gdLst/>
              <a:ahLst/>
              <a:cxnLst/>
              <a:rect l="l" t="t" r="r" b="b"/>
              <a:pathLst>
                <a:path w="17532556" h="8889747">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4549130">
            <a:off x="-1577160" y="7170126"/>
            <a:ext cx="6380533" cy="4176349"/>
          </a:xfrm>
          <a:prstGeom prst="rect">
            <a:avLst/>
          </a:prstGeom>
        </p:spPr>
      </p:pic>
      <p:sp>
        <p:nvSpPr>
          <p:cNvPr id="5" name="TextBox 5"/>
          <p:cNvSpPr txBox="1"/>
          <p:nvPr/>
        </p:nvSpPr>
        <p:spPr>
          <a:xfrm>
            <a:off x="1974925" y="2115635"/>
            <a:ext cx="10674275" cy="1126462"/>
          </a:xfrm>
          <a:prstGeom prst="rect">
            <a:avLst/>
          </a:prstGeom>
        </p:spPr>
        <p:txBody>
          <a:bodyPr wrap="square" lIns="0" tIns="0" rIns="0" bIns="0" rtlCol="0" anchor="t">
            <a:spAutoFit/>
          </a:bodyPr>
          <a:lstStyle/>
          <a:p>
            <a:pPr algn="ctr">
              <a:lnSpc>
                <a:spcPts val="9600"/>
              </a:lnSpc>
            </a:pPr>
            <a:r>
              <a:rPr lang="en-US" sz="6000" dirty="0">
                <a:solidFill>
                  <a:srgbClr val="000000"/>
                </a:solidFill>
                <a:latin typeface="Constantia" panose="02030602050306030303" pitchFamily="18" charset="0"/>
              </a:rPr>
              <a:t>Support Vector Machine (SVM)</a:t>
            </a:r>
          </a:p>
        </p:txBody>
      </p:sp>
      <p:grpSp>
        <p:nvGrpSpPr>
          <p:cNvPr id="12" name="Group 12"/>
          <p:cNvGrpSpPr/>
          <p:nvPr/>
        </p:nvGrpSpPr>
        <p:grpSpPr>
          <a:xfrm>
            <a:off x="10136854" y="3242097"/>
            <a:ext cx="5693576" cy="5029200"/>
            <a:chOff x="0" y="0"/>
            <a:chExt cx="9955835" cy="7512541"/>
          </a:xfrm>
        </p:grpSpPr>
        <p:sp>
          <p:nvSpPr>
            <p:cNvPr id="13" name="Freeform 13"/>
            <p:cNvSpPr/>
            <p:nvPr/>
          </p:nvSpPr>
          <p:spPr>
            <a:xfrm>
              <a:off x="0" y="0"/>
              <a:ext cx="9955835" cy="7512541"/>
            </a:xfrm>
            <a:custGeom>
              <a:avLst/>
              <a:gdLst/>
              <a:ahLst/>
              <a:cxnLst/>
              <a:rect l="l" t="t" r="r" b="b"/>
              <a:pathLst>
                <a:path w="9955835" h="8848698">
                  <a:moveTo>
                    <a:pt x="9651035" y="0"/>
                  </a:moveTo>
                  <a:lnTo>
                    <a:pt x="304800" y="0"/>
                  </a:lnTo>
                  <a:cubicBezTo>
                    <a:pt x="135890" y="0"/>
                    <a:pt x="0" y="135890"/>
                    <a:pt x="0" y="304800"/>
                  </a:cubicBezTo>
                  <a:lnTo>
                    <a:pt x="0" y="8543898"/>
                  </a:lnTo>
                  <a:cubicBezTo>
                    <a:pt x="0" y="8712808"/>
                    <a:pt x="135890" y="8848698"/>
                    <a:pt x="304800" y="8848698"/>
                  </a:cubicBezTo>
                  <a:lnTo>
                    <a:pt x="9651035" y="8848698"/>
                  </a:lnTo>
                  <a:cubicBezTo>
                    <a:pt x="9819945" y="8848698"/>
                    <a:pt x="9955835" y="8712808"/>
                    <a:pt x="9955835" y="8543898"/>
                  </a:cubicBezTo>
                  <a:lnTo>
                    <a:pt x="9955835" y="304800"/>
                  </a:lnTo>
                  <a:cubicBezTo>
                    <a:pt x="9955835" y="135890"/>
                    <a:pt x="9819945" y="0"/>
                    <a:pt x="9651035" y="0"/>
                  </a:cubicBezTo>
                  <a:close/>
                </a:path>
              </a:pathLst>
            </a:custGeom>
            <a:solidFill>
              <a:srgbClr val="F1D1C7"/>
            </a:solidFill>
          </p:spPr>
        </p:sp>
      </p:grpSp>
      <p:pic>
        <p:nvPicPr>
          <p:cNvPr id="14" name="Picture 14"/>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7368775">
            <a:off x="-1595429" y="-2329458"/>
            <a:ext cx="5248259" cy="5695590"/>
          </a:xfrm>
          <a:prstGeom prst="rect">
            <a:avLst/>
          </a:prstGeom>
        </p:spPr>
      </p:pic>
      <p:pic>
        <p:nvPicPr>
          <p:cNvPr id="15" name="Picture 15"/>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5892138" y="7956073"/>
            <a:ext cx="2281153" cy="3544950"/>
          </a:xfrm>
          <a:prstGeom prst="rect">
            <a:avLst/>
          </a:prstGeom>
        </p:spPr>
      </p:pic>
      <p:pic>
        <p:nvPicPr>
          <p:cNvPr id="16" name="Picture 16"/>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2097886">
            <a:off x="14678243" y="8213441"/>
            <a:ext cx="5162115" cy="4303651"/>
          </a:xfrm>
          <a:prstGeom prst="rect">
            <a:avLst/>
          </a:prstGeom>
        </p:spPr>
      </p:pic>
      <p:sp>
        <p:nvSpPr>
          <p:cNvPr id="6" name="TextBox 5">
            <a:extLst>
              <a:ext uri="{FF2B5EF4-FFF2-40B4-BE49-F238E27FC236}">
                <a16:creationId xmlns:a16="http://schemas.microsoft.com/office/drawing/2014/main" id="{6F937DAD-3A90-4D25-7345-EA004B0D764E}"/>
              </a:ext>
            </a:extLst>
          </p:cNvPr>
          <p:cNvSpPr txBox="1"/>
          <p:nvPr/>
        </p:nvSpPr>
        <p:spPr>
          <a:xfrm>
            <a:off x="10425440" y="3526504"/>
            <a:ext cx="5152802" cy="4644861"/>
          </a:xfrm>
          <a:prstGeom prst="rect">
            <a:avLst/>
          </a:prstGeom>
          <a:noFill/>
        </p:spPr>
        <p:txBody>
          <a:bodyPr wrap="square" rtlCol="0">
            <a:spAutoFit/>
          </a:bodyPr>
          <a:lstStyle/>
          <a:p>
            <a:pPr>
              <a:lnSpc>
                <a:spcPct val="150000"/>
              </a:lnSpc>
            </a:pPr>
            <a:r>
              <a:rPr lang="vi-VN" sz="2500" dirty="0">
                <a:effectLst/>
                <a:latin typeface="Roboto" panose="02000000000000000000" pitchFamily="2" charset="0"/>
                <a:ea typeface="Roboto" panose="02000000000000000000" pitchFamily="2" charset="0"/>
                <a:cs typeface="Roboto" panose="02000000000000000000" pitchFamily="2" charset="0"/>
              </a:rPr>
              <a:t>SVM là một mô hình phân loại dựa trên việc tìm ra một siêu phẳng tối ưu để phân chia các điểm dữ liệu thành các lớp khác nhau. Mô hình này tìm kiếm một đường phân chia có khoảng cách lớn nhất tới các điểm gần nhất của các lớp, từ đó tạo ra một phân chia tối ưu</a:t>
            </a:r>
            <a:endParaRPr lang="en-US" sz="2500" dirty="0">
              <a:latin typeface="Roboto" panose="02000000000000000000" pitchFamily="2" charset="0"/>
              <a:ea typeface="Roboto" panose="02000000000000000000" pitchFamily="2" charset="0"/>
              <a:cs typeface="Roboto" panose="02000000000000000000" pitchFamily="2" charset="0"/>
            </a:endParaRPr>
          </a:p>
        </p:txBody>
      </p:sp>
      <p:pic>
        <p:nvPicPr>
          <p:cNvPr id="7" name="Picture 7">
            <a:extLst>
              <a:ext uri="{FF2B5EF4-FFF2-40B4-BE49-F238E27FC236}">
                <a16:creationId xmlns:a16="http://schemas.microsoft.com/office/drawing/2014/main" id="{6CEC8692-151A-C390-0096-D1854C21D24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8859688" y="-1621275"/>
            <a:ext cx="2192023" cy="3803194"/>
          </a:xfrm>
          <a:prstGeom prst="rect">
            <a:avLst/>
          </a:prstGeom>
        </p:spPr>
      </p:pic>
      <p:pic>
        <p:nvPicPr>
          <p:cNvPr id="10" name="Picture 9">
            <a:extLst>
              <a:ext uri="{FF2B5EF4-FFF2-40B4-BE49-F238E27FC236}">
                <a16:creationId xmlns:a16="http://schemas.microsoft.com/office/drawing/2014/main" id="{83D41F3F-5868-BABA-8A07-526C0B0DBC44}"/>
              </a:ext>
            </a:extLst>
          </p:cNvPr>
          <p:cNvPicPr>
            <a:picLocks noChangeAspect="1"/>
          </p:cNvPicPr>
          <p:nvPr/>
        </p:nvPicPr>
        <p:blipFill>
          <a:blip r:embed="rId12"/>
          <a:stretch>
            <a:fillRect/>
          </a:stretch>
        </p:blipFill>
        <p:spPr>
          <a:xfrm>
            <a:off x="3148874" y="3780818"/>
            <a:ext cx="5135355" cy="4380156"/>
          </a:xfrm>
          <a:prstGeom prst="rect">
            <a:avLst/>
          </a:prstGeom>
        </p:spPr>
      </p:pic>
    </p:spTree>
    <p:extLst>
      <p:ext uri="{BB962C8B-B14F-4D97-AF65-F5344CB8AC3E}">
        <p14:creationId xmlns:p14="http://schemas.microsoft.com/office/powerpoint/2010/main" val="2945083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201400" y="5143500"/>
            <a:ext cx="2438400" cy="4747625"/>
            <a:chOff x="0" y="0"/>
            <a:chExt cx="17532556" cy="8889747"/>
          </a:xfrm>
        </p:grpSpPr>
        <p:sp>
          <p:nvSpPr>
            <p:cNvPr id="3" name="Freeform 3"/>
            <p:cNvSpPr/>
            <p:nvPr/>
          </p:nvSpPr>
          <p:spPr>
            <a:xfrm>
              <a:off x="0" y="0"/>
              <a:ext cx="17532556" cy="8889747"/>
            </a:xfrm>
            <a:custGeom>
              <a:avLst/>
              <a:gdLst/>
              <a:ahLst/>
              <a:cxnLst/>
              <a:rect l="l" t="t" r="r" b="b"/>
              <a:pathLst>
                <a:path w="17532556" h="8889747">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sp>
        <p:nvSpPr>
          <p:cNvPr id="6" name="TextBox 6"/>
          <p:cNvSpPr txBox="1"/>
          <p:nvPr/>
        </p:nvSpPr>
        <p:spPr>
          <a:xfrm>
            <a:off x="2915793" y="175742"/>
            <a:ext cx="12456413" cy="1169807"/>
          </a:xfrm>
          <a:prstGeom prst="rect">
            <a:avLst/>
          </a:prstGeom>
        </p:spPr>
        <p:txBody>
          <a:bodyPr lIns="0" tIns="0" rIns="0" bIns="0" rtlCol="0" anchor="t">
            <a:spAutoFit/>
          </a:bodyPr>
          <a:lstStyle/>
          <a:p>
            <a:pPr algn="ctr">
              <a:lnSpc>
                <a:spcPts val="9600"/>
              </a:lnSpc>
            </a:pPr>
            <a:r>
              <a:rPr lang="en-US" sz="7200" dirty="0" err="1">
                <a:solidFill>
                  <a:srgbClr val="000000"/>
                </a:solidFill>
                <a:latin typeface="Marcellus"/>
              </a:rPr>
              <a:t>Độ</a:t>
            </a:r>
            <a:r>
              <a:rPr lang="en-US" sz="7200" dirty="0">
                <a:solidFill>
                  <a:srgbClr val="000000"/>
                </a:solidFill>
                <a:latin typeface="Marcellus"/>
              </a:rPr>
              <a:t> </a:t>
            </a:r>
            <a:r>
              <a:rPr lang="en-US" sz="7200" dirty="0" err="1">
                <a:solidFill>
                  <a:srgbClr val="000000"/>
                </a:solidFill>
                <a:latin typeface="Marcellus"/>
              </a:rPr>
              <a:t>đo</a:t>
            </a:r>
            <a:r>
              <a:rPr lang="en-US" sz="7200" dirty="0">
                <a:solidFill>
                  <a:srgbClr val="000000"/>
                </a:solidFill>
                <a:latin typeface="Marcellus"/>
              </a:rPr>
              <a:t> </a:t>
            </a:r>
            <a:r>
              <a:rPr lang="en-US" sz="7200" dirty="0" err="1">
                <a:solidFill>
                  <a:srgbClr val="000000"/>
                </a:solidFill>
                <a:latin typeface="Marcellus"/>
              </a:rPr>
              <a:t>đánh</a:t>
            </a:r>
            <a:r>
              <a:rPr lang="en-US" sz="7200" dirty="0">
                <a:solidFill>
                  <a:srgbClr val="000000"/>
                </a:solidFill>
                <a:latin typeface="Marcellus"/>
              </a:rPr>
              <a:t> </a:t>
            </a:r>
            <a:r>
              <a:rPr lang="en-US" sz="7200" dirty="0" err="1">
                <a:solidFill>
                  <a:srgbClr val="000000"/>
                </a:solidFill>
                <a:latin typeface="Marcellus"/>
              </a:rPr>
              <a:t>giá</a:t>
            </a:r>
            <a:endParaRPr lang="en-US" sz="7200" dirty="0">
              <a:solidFill>
                <a:srgbClr val="000000"/>
              </a:solidFill>
              <a:latin typeface="Marcellus"/>
            </a:endParaRPr>
          </a:p>
        </p:txBody>
      </p:sp>
      <p:pic>
        <p:nvPicPr>
          <p:cNvPr id="7" name="Picture 7"/>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097886">
            <a:off x="15120651" y="-1702298"/>
            <a:ext cx="5162115" cy="4303651"/>
          </a:xfrm>
          <a:prstGeom prst="rect">
            <a:avLst/>
          </a:prstGeom>
        </p:spPr>
      </p:pic>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4549130">
            <a:off x="-2320362" y="8250571"/>
            <a:ext cx="6380533" cy="4176349"/>
          </a:xfrm>
          <a:prstGeom prst="rect">
            <a:avLst/>
          </a:prstGeom>
        </p:spPr>
      </p:pic>
      <p:sp>
        <p:nvSpPr>
          <p:cNvPr id="11" name="TextBox 10">
            <a:extLst>
              <a:ext uri="{FF2B5EF4-FFF2-40B4-BE49-F238E27FC236}">
                <a16:creationId xmlns:a16="http://schemas.microsoft.com/office/drawing/2014/main" id="{4BCAA418-E50A-984F-EC57-DD1EF7EE5C98}"/>
              </a:ext>
            </a:extLst>
          </p:cNvPr>
          <p:cNvSpPr txBox="1"/>
          <p:nvPr/>
        </p:nvSpPr>
        <p:spPr>
          <a:xfrm>
            <a:off x="653177" y="1485900"/>
            <a:ext cx="10207149" cy="7530267"/>
          </a:xfrm>
          <a:prstGeom prst="rect">
            <a:avLst/>
          </a:prstGeom>
          <a:noFill/>
        </p:spPr>
        <p:txBody>
          <a:bodyPr wrap="square" rtlCol="0">
            <a:spAutoFit/>
          </a:bodyPr>
          <a:lstStyle/>
          <a:p>
            <a:pPr>
              <a:lnSpc>
                <a:spcPct val="150000"/>
              </a:lnSpc>
            </a:pPr>
            <a:r>
              <a:rPr lang="vi-VN" sz="2500" dirty="0">
                <a:effectLst/>
                <a:latin typeface="Roboto" panose="02000000000000000000" pitchFamily="2" charset="0"/>
                <a:ea typeface="Roboto" panose="02000000000000000000" pitchFamily="2" charset="0"/>
                <a:cs typeface="Roboto" panose="02000000000000000000" pitchFamily="2" charset="0"/>
              </a:rPr>
              <a:t> - Các độ đo đánh giá đã sử dụng trong bài :</a:t>
            </a:r>
          </a:p>
          <a:p>
            <a:pPr>
              <a:lnSpc>
                <a:spcPct val="150000"/>
              </a:lnSpc>
            </a:pPr>
            <a:r>
              <a:rPr lang="vi-VN" sz="2500" dirty="0">
                <a:effectLst/>
                <a:latin typeface="Roboto" panose="02000000000000000000" pitchFamily="2" charset="0"/>
                <a:ea typeface="Roboto" panose="02000000000000000000" pitchFamily="2" charset="0"/>
                <a:cs typeface="Roboto" panose="02000000000000000000" pitchFamily="2" charset="0"/>
              </a:rPr>
              <a:t>+,Độ đo Precision: để đánh giá chất lượng của một mô hình dự đoán.Precision càng lớn thì model nhận các điểm Positive càng chuẩn</a:t>
            </a:r>
          </a:p>
          <a:p>
            <a:pPr>
              <a:lnSpc>
                <a:spcPct val="150000"/>
              </a:lnSpc>
            </a:pPr>
            <a:r>
              <a:rPr lang="vi-VN" sz="2500" dirty="0">
                <a:effectLst/>
                <a:latin typeface="Roboto" panose="02000000000000000000" pitchFamily="2" charset="0"/>
                <a:ea typeface="Roboto" panose="02000000000000000000" pitchFamily="2" charset="0"/>
                <a:cs typeface="Roboto" panose="02000000000000000000" pitchFamily="2" charset="0"/>
              </a:rPr>
              <a:t>+ Độ đo Recall: đo lường khả năng của một mô hình phân loại trong việc tìm ra tất cả các trường hợp Positive.Recall càng cao có nghĩa là tỉ</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vi-VN" sz="2500" dirty="0">
                <a:effectLst/>
                <a:latin typeface="Roboto" panose="02000000000000000000" pitchFamily="2" charset="0"/>
                <a:ea typeface="Roboto" panose="02000000000000000000" pitchFamily="2" charset="0"/>
                <a:cs typeface="Roboto" panose="02000000000000000000" pitchFamily="2" charset="0"/>
              </a:rPr>
              <a:t>lệ bỏ sót các sample positive thực càng thấp</a:t>
            </a:r>
          </a:p>
          <a:p>
            <a:pPr>
              <a:lnSpc>
                <a:spcPct val="150000"/>
              </a:lnSpc>
            </a:pPr>
            <a:r>
              <a:rPr lang="vi-VN" sz="2500" dirty="0">
                <a:effectLst/>
                <a:latin typeface="Roboto" panose="02000000000000000000" pitchFamily="2" charset="0"/>
                <a:ea typeface="Roboto" panose="02000000000000000000" pitchFamily="2" charset="0"/>
                <a:cs typeface="Roboto" panose="02000000000000000000" pitchFamily="2" charset="0"/>
              </a:rPr>
              <a:t>+Độ đo f1-score là một độ đo kết hợp giữa precision và recall.Nó cho biết mức độ chính xác của mô hình dựa trên cả khả năng phát hiện các trường hợp đúng (recall) và khả năng tránh sai sót (precision). F1-score càng cao thì mô hình càng tốt.</a:t>
            </a:r>
          </a:p>
          <a:p>
            <a:pPr>
              <a:lnSpc>
                <a:spcPct val="150000"/>
              </a:lnSpc>
            </a:pPr>
            <a:r>
              <a:rPr lang="vi-VN" sz="2500" dirty="0">
                <a:effectLst/>
                <a:latin typeface="Roboto" panose="02000000000000000000" pitchFamily="2" charset="0"/>
                <a:ea typeface="Roboto" panose="02000000000000000000" pitchFamily="2" charset="0"/>
                <a:cs typeface="Roboto" panose="02000000000000000000" pitchFamily="2" charset="0"/>
              </a:rPr>
              <a:t>+Độ đo accuracy (độ chính xác) là một phương pháp đo lường độ chính xác</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vi-VN" sz="2500" dirty="0">
                <a:effectLst/>
                <a:latin typeface="Roboto" panose="02000000000000000000" pitchFamily="2" charset="0"/>
                <a:ea typeface="Roboto" panose="02000000000000000000" pitchFamily="2" charset="0"/>
                <a:cs typeface="Roboto" panose="02000000000000000000" pitchFamily="2" charset="0"/>
              </a:rPr>
              <a:t>của một mô hình trong việc phân loại hay dự đoán.Accuracy càng cao thì mô hình dự đoán càng chính xác </a:t>
            </a:r>
            <a:r>
              <a:rPr lang="en-US" sz="2500" dirty="0">
                <a:effectLst/>
                <a:latin typeface="Roboto" panose="02000000000000000000" pitchFamily="2" charset="0"/>
                <a:ea typeface="Roboto" panose="02000000000000000000" pitchFamily="2" charset="0"/>
                <a:cs typeface="Roboto" panose="02000000000000000000" pitchFamily="2" charset="0"/>
              </a:rPr>
              <a:t>.</a:t>
            </a:r>
            <a:endParaRPr lang="en-US" sz="2500" dirty="0">
              <a:latin typeface="Roboto" panose="02000000000000000000" pitchFamily="2" charset="0"/>
              <a:ea typeface="Roboto" panose="02000000000000000000" pitchFamily="2" charset="0"/>
              <a:cs typeface="Roboto" panose="02000000000000000000" pitchFamily="2" charset="0"/>
            </a:endParaRPr>
          </a:p>
        </p:txBody>
      </p:sp>
      <p:pic>
        <p:nvPicPr>
          <p:cNvPr id="4" name="Picture 3" descr="CT">
            <a:extLst>
              <a:ext uri="{FF2B5EF4-FFF2-40B4-BE49-F238E27FC236}">
                <a16:creationId xmlns:a16="http://schemas.microsoft.com/office/drawing/2014/main" id="{53F79212-96C1-1860-F104-978BEE99CFA7}"/>
              </a:ext>
            </a:extLst>
          </p:cNvPr>
          <p:cNvPicPr>
            <a:picLocks noChangeAspect="1"/>
          </p:cNvPicPr>
          <p:nvPr/>
        </p:nvPicPr>
        <p:blipFill>
          <a:blip r:embed="rId6"/>
          <a:stretch>
            <a:fillRect/>
          </a:stretch>
        </p:blipFill>
        <p:spPr>
          <a:xfrm>
            <a:off x="11201400" y="3384755"/>
            <a:ext cx="7086600" cy="4747625"/>
          </a:xfrm>
          <a:prstGeom prst="rect">
            <a:avLst/>
          </a:prstGeom>
        </p:spPr>
      </p:pic>
    </p:spTree>
    <p:extLst>
      <p:ext uri="{BB962C8B-B14F-4D97-AF65-F5344CB8AC3E}">
        <p14:creationId xmlns:p14="http://schemas.microsoft.com/office/powerpoint/2010/main" val="3678933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59050" y="-419354"/>
            <a:ext cx="16230600" cy="8229600"/>
            <a:chOff x="0" y="0"/>
            <a:chExt cx="17532556" cy="8889747"/>
          </a:xfrm>
        </p:grpSpPr>
        <p:sp>
          <p:nvSpPr>
            <p:cNvPr id="3" name="Freeform 3"/>
            <p:cNvSpPr/>
            <p:nvPr/>
          </p:nvSpPr>
          <p:spPr>
            <a:xfrm>
              <a:off x="0" y="0"/>
              <a:ext cx="17532556" cy="8889747"/>
            </a:xfrm>
            <a:custGeom>
              <a:avLst/>
              <a:gdLst/>
              <a:ahLst/>
              <a:cxnLst/>
              <a:rect l="l" t="t" r="r" b="b"/>
              <a:pathLst>
                <a:path w="17532556" h="8889747">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sp>
        <p:nvSpPr>
          <p:cNvPr id="4" name="TextBox 4"/>
          <p:cNvSpPr txBox="1"/>
          <p:nvPr/>
        </p:nvSpPr>
        <p:spPr>
          <a:xfrm>
            <a:off x="3879692" y="601116"/>
            <a:ext cx="9863904" cy="1228725"/>
          </a:xfrm>
          <a:prstGeom prst="rect">
            <a:avLst/>
          </a:prstGeom>
        </p:spPr>
        <p:txBody>
          <a:bodyPr lIns="0" tIns="0" rIns="0" bIns="0" rtlCol="0" anchor="t">
            <a:spAutoFit/>
          </a:bodyPr>
          <a:lstStyle/>
          <a:p>
            <a:pPr algn="ctr">
              <a:lnSpc>
                <a:spcPts val="9600"/>
              </a:lnSpc>
            </a:pPr>
            <a:r>
              <a:rPr lang="en-US" sz="9000" dirty="0" err="1">
                <a:solidFill>
                  <a:srgbClr val="000000"/>
                </a:solidFill>
                <a:latin typeface="Constantia" panose="02030602050306030303" pitchFamily="18" charset="0"/>
              </a:rPr>
              <a:t>Kết</a:t>
            </a:r>
            <a:r>
              <a:rPr lang="en-US" sz="9000" dirty="0">
                <a:solidFill>
                  <a:srgbClr val="000000"/>
                </a:solidFill>
                <a:latin typeface="Constantia" panose="02030602050306030303" pitchFamily="18" charset="0"/>
              </a:rPr>
              <a:t> </a:t>
            </a:r>
            <a:r>
              <a:rPr lang="en-US" sz="9000" dirty="0" err="1">
                <a:solidFill>
                  <a:srgbClr val="000000"/>
                </a:solidFill>
                <a:latin typeface="Constantia" panose="02030602050306030303" pitchFamily="18" charset="0"/>
              </a:rPr>
              <a:t>quả</a:t>
            </a:r>
            <a:endParaRPr lang="en-US" sz="9000" dirty="0">
              <a:solidFill>
                <a:srgbClr val="000000"/>
              </a:solidFill>
              <a:latin typeface="Constantia" panose="02030602050306030303" pitchFamily="18" charset="0"/>
            </a:endParaRPr>
          </a:p>
        </p:txBody>
      </p:sp>
      <p:pic>
        <p:nvPicPr>
          <p:cNvPr id="13" name="Picture 1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921503" y="-393211"/>
            <a:ext cx="6147254" cy="2078889"/>
          </a:xfrm>
          <a:prstGeom prst="rect">
            <a:avLst/>
          </a:prstGeom>
        </p:spPr>
      </p:pic>
      <p:pic>
        <p:nvPicPr>
          <p:cNvPr id="14" name="Picture 14"/>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8499379">
            <a:off x="15799579" y="8210941"/>
            <a:ext cx="4554351" cy="3878789"/>
          </a:xfrm>
          <a:prstGeom prst="rect">
            <a:avLst/>
          </a:prstGeom>
        </p:spPr>
      </p:pic>
      <p:pic>
        <p:nvPicPr>
          <p:cNvPr id="19" name="Picture 7">
            <a:extLst>
              <a:ext uri="{FF2B5EF4-FFF2-40B4-BE49-F238E27FC236}">
                <a16:creationId xmlns:a16="http://schemas.microsoft.com/office/drawing/2014/main" id="{A9B2BD54-A8E5-13DD-05A2-DBC3ABA1607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6617644" y="-1616917"/>
            <a:ext cx="2192023" cy="3803194"/>
          </a:xfrm>
          <a:prstGeom prst="rect">
            <a:avLst/>
          </a:prstGeom>
        </p:spPr>
      </p:pic>
      <p:pic>
        <p:nvPicPr>
          <p:cNvPr id="20" name="Picture 12">
            <a:extLst>
              <a:ext uri="{FF2B5EF4-FFF2-40B4-BE49-F238E27FC236}">
                <a16:creationId xmlns:a16="http://schemas.microsoft.com/office/drawing/2014/main" id="{82A4DD09-78BF-9587-B139-5095D5BE822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flipH="1">
            <a:off x="-300070" y="7389801"/>
            <a:ext cx="2904387" cy="4458662"/>
          </a:xfrm>
          <a:prstGeom prst="rect">
            <a:avLst/>
          </a:prstGeom>
        </p:spPr>
      </p:pic>
      <p:pic>
        <p:nvPicPr>
          <p:cNvPr id="7" name="Picture 6">
            <a:extLst>
              <a:ext uri="{FF2B5EF4-FFF2-40B4-BE49-F238E27FC236}">
                <a16:creationId xmlns:a16="http://schemas.microsoft.com/office/drawing/2014/main" id="{ED2CEF3B-482B-61DD-B834-29EBFB2DA39C}"/>
              </a:ext>
            </a:extLst>
          </p:cNvPr>
          <p:cNvPicPr>
            <a:picLocks noChangeAspect="1"/>
          </p:cNvPicPr>
          <p:nvPr/>
        </p:nvPicPr>
        <p:blipFill>
          <a:blip r:embed="rId10"/>
          <a:stretch>
            <a:fillRect/>
          </a:stretch>
        </p:blipFill>
        <p:spPr>
          <a:xfrm>
            <a:off x="2208157" y="4989233"/>
            <a:ext cx="14176486" cy="2821013"/>
          </a:xfrm>
          <a:prstGeom prst="rect">
            <a:avLst/>
          </a:prstGeom>
        </p:spPr>
      </p:pic>
      <p:grpSp>
        <p:nvGrpSpPr>
          <p:cNvPr id="9" name="Group 12">
            <a:extLst>
              <a:ext uri="{FF2B5EF4-FFF2-40B4-BE49-F238E27FC236}">
                <a16:creationId xmlns:a16="http://schemas.microsoft.com/office/drawing/2014/main" id="{977F5D85-FD2F-F236-05A4-F0A911CF5E0B}"/>
              </a:ext>
            </a:extLst>
          </p:cNvPr>
          <p:cNvGrpSpPr/>
          <p:nvPr/>
        </p:nvGrpSpPr>
        <p:grpSpPr>
          <a:xfrm>
            <a:off x="2743200" y="2186276"/>
            <a:ext cx="13106400" cy="2195223"/>
            <a:chOff x="0" y="0"/>
            <a:chExt cx="9955835" cy="7512541"/>
          </a:xfrm>
        </p:grpSpPr>
        <p:sp>
          <p:nvSpPr>
            <p:cNvPr id="11" name="Freeform 13">
              <a:extLst>
                <a:ext uri="{FF2B5EF4-FFF2-40B4-BE49-F238E27FC236}">
                  <a16:creationId xmlns:a16="http://schemas.microsoft.com/office/drawing/2014/main" id="{75F3882A-F228-1F3C-98AA-9E2C66BE0D04}"/>
                </a:ext>
              </a:extLst>
            </p:cNvPr>
            <p:cNvSpPr/>
            <p:nvPr/>
          </p:nvSpPr>
          <p:spPr>
            <a:xfrm>
              <a:off x="0" y="0"/>
              <a:ext cx="9955835" cy="7512541"/>
            </a:xfrm>
            <a:custGeom>
              <a:avLst/>
              <a:gdLst/>
              <a:ahLst/>
              <a:cxnLst/>
              <a:rect l="l" t="t" r="r" b="b"/>
              <a:pathLst>
                <a:path w="9955835" h="8848698">
                  <a:moveTo>
                    <a:pt x="9651035" y="0"/>
                  </a:moveTo>
                  <a:lnTo>
                    <a:pt x="304800" y="0"/>
                  </a:lnTo>
                  <a:cubicBezTo>
                    <a:pt x="135890" y="0"/>
                    <a:pt x="0" y="135890"/>
                    <a:pt x="0" y="304800"/>
                  </a:cubicBezTo>
                  <a:lnTo>
                    <a:pt x="0" y="8543898"/>
                  </a:lnTo>
                  <a:cubicBezTo>
                    <a:pt x="0" y="8712808"/>
                    <a:pt x="135890" y="8848698"/>
                    <a:pt x="304800" y="8848698"/>
                  </a:cubicBezTo>
                  <a:lnTo>
                    <a:pt x="9651035" y="8848698"/>
                  </a:lnTo>
                  <a:cubicBezTo>
                    <a:pt x="9819945" y="8848698"/>
                    <a:pt x="9955835" y="8712808"/>
                    <a:pt x="9955835" y="8543898"/>
                  </a:cubicBezTo>
                  <a:lnTo>
                    <a:pt x="9955835" y="304800"/>
                  </a:lnTo>
                  <a:cubicBezTo>
                    <a:pt x="9955835" y="135890"/>
                    <a:pt x="9819945" y="0"/>
                    <a:pt x="9651035" y="0"/>
                  </a:cubicBezTo>
                  <a:close/>
                </a:path>
              </a:pathLst>
            </a:custGeom>
            <a:solidFill>
              <a:srgbClr val="F1D1C7"/>
            </a:solidFill>
          </p:spPr>
        </p:sp>
      </p:grpSp>
      <p:sp>
        <p:nvSpPr>
          <p:cNvPr id="22" name="TextBox 21">
            <a:extLst>
              <a:ext uri="{FF2B5EF4-FFF2-40B4-BE49-F238E27FC236}">
                <a16:creationId xmlns:a16="http://schemas.microsoft.com/office/drawing/2014/main" id="{92E12395-36C1-F871-C0BA-3ACBBDA57140}"/>
              </a:ext>
            </a:extLst>
          </p:cNvPr>
          <p:cNvSpPr txBox="1"/>
          <p:nvPr/>
        </p:nvSpPr>
        <p:spPr>
          <a:xfrm>
            <a:off x="2873550" y="2621426"/>
            <a:ext cx="12801600" cy="1692771"/>
          </a:xfrm>
          <a:prstGeom prst="rect">
            <a:avLst/>
          </a:prstGeom>
          <a:noFill/>
        </p:spPr>
        <p:txBody>
          <a:bodyPr wrap="square">
            <a:spAutoFit/>
          </a:bodyPr>
          <a:lstStyle/>
          <a:p>
            <a:pPr>
              <a:lnSpc>
                <a:spcPct val="150000"/>
              </a:lnSpc>
            </a:pPr>
            <a:r>
              <a:rPr lang="vi-VN" sz="2400" dirty="0">
                <a:effectLst/>
                <a:latin typeface="Roboto" panose="02000000000000000000" pitchFamily="2" charset="0"/>
                <a:ea typeface="Roboto" panose="02000000000000000000" pitchFamily="2" charset="0"/>
                <a:cs typeface="Roboto" panose="02000000000000000000" pitchFamily="2" charset="0"/>
              </a:rPr>
              <a:t>Mô hình Random Forest, Decision Tree và SVC đều đạt ở mức cao , từ</a:t>
            </a:r>
            <a:r>
              <a:rPr lang="en-US" sz="2400" dirty="0">
                <a:effectLst/>
                <a:latin typeface="Roboto" panose="02000000000000000000" pitchFamily="2" charset="0"/>
                <a:ea typeface="Roboto" panose="02000000000000000000" pitchFamily="2" charset="0"/>
                <a:cs typeface="Roboto" panose="02000000000000000000" pitchFamily="2" charset="0"/>
              </a:rPr>
              <a:t> </a:t>
            </a:r>
            <a:r>
              <a:rPr lang="vi-VN" sz="2400" dirty="0">
                <a:effectLst/>
                <a:latin typeface="Roboto" panose="02000000000000000000" pitchFamily="2" charset="0"/>
                <a:ea typeface="Roboto" panose="02000000000000000000" pitchFamily="2" charset="0"/>
                <a:cs typeface="Roboto" panose="02000000000000000000" pitchFamily="2" charset="0"/>
              </a:rPr>
              <a:t>90% trở lên, cho ra kết quả tốt hơn so với hai mô hình còn lại là Naive Bayes và KNN </a:t>
            </a:r>
          </a:p>
          <a:p>
            <a:pPr>
              <a:lnSpc>
                <a:spcPct val="150000"/>
              </a:lnSpc>
            </a:pPr>
            <a:r>
              <a:rPr lang="vi-VN" sz="2400" dirty="0">
                <a:effectLst/>
                <a:latin typeface="Roboto" panose="02000000000000000000" pitchFamily="2" charset="0"/>
                <a:ea typeface="Roboto" panose="02000000000000000000" pitchFamily="2" charset="0"/>
                <a:cs typeface="Roboto" panose="02000000000000000000" pitchFamily="2" charset="0"/>
              </a:rPr>
              <a:t>Random Forrest đạt kết quả rất ấn tượng</a:t>
            </a:r>
            <a:r>
              <a:rPr lang="en-US" sz="2400" dirty="0">
                <a:effectLst/>
                <a:latin typeface="Roboto" panose="02000000000000000000" pitchFamily="2" charset="0"/>
                <a:ea typeface="Roboto" panose="02000000000000000000" pitchFamily="2" charset="0"/>
                <a:cs typeface="Roboto" panose="02000000000000000000" pitchFamily="2" charset="0"/>
              </a:rPr>
              <a:t> </a:t>
            </a:r>
            <a:r>
              <a:rPr lang="en-US" sz="2400" dirty="0" err="1">
                <a:effectLst/>
                <a:latin typeface="Roboto" panose="02000000000000000000" pitchFamily="2" charset="0"/>
                <a:ea typeface="Roboto" panose="02000000000000000000" pitchFamily="2" charset="0"/>
                <a:cs typeface="Roboto" panose="02000000000000000000" pitchFamily="2" charset="0"/>
              </a:rPr>
              <a:t>nhất</a:t>
            </a:r>
            <a:r>
              <a:rPr lang="vi-VN" sz="2400" dirty="0">
                <a:effectLst/>
                <a:latin typeface="Roboto" panose="02000000000000000000" pitchFamily="2" charset="0"/>
                <a:ea typeface="Roboto" panose="02000000000000000000" pitchFamily="2" charset="0"/>
                <a:cs typeface="Roboto" panose="02000000000000000000" pitchFamily="2" charset="0"/>
              </a:rPr>
              <a:t> và tốt nhất trong cả 4 độ đo đánh giá. </a:t>
            </a:r>
            <a:endParaRPr lang="en-US" sz="24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4029838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920958"/>
            <a:ext cx="16230600" cy="8229600"/>
            <a:chOff x="0" y="0"/>
            <a:chExt cx="17532556" cy="8889747"/>
          </a:xfrm>
        </p:grpSpPr>
        <p:sp>
          <p:nvSpPr>
            <p:cNvPr id="3" name="Freeform 3"/>
            <p:cNvSpPr/>
            <p:nvPr/>
          </p:nvSpPr>
          <p:spPr>
            <a:xfrm>
              <a:off x="0" y="0"/>
              <a:ext cx="17532556" cy="8889747"/>
            </a:xfrm>
            <a:custGeom>
              <a:avLst/>
              <a:gdLst/>
              <a:ahLst/>
              <a:cxnLst/>
              <a:rect l="l" t="t" r="r" b="b"/>
              <a:pathLst>
                <a:path w="17532556" h="8889747">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grpSp>
        <p:nvGrpSpPr>
          <p:cNvPr id="4" name="Group 4"/>
          <p:cNvGrpSpPr/>
          <p:nvPr/>
        </p:nvGrpSpPr>
        <p:grpSpPr>
          <a:xfrm>
            <a:off x="1213789" y="3279565"/>
            <a:ext cx="15700029" cy="5311337"/>
            <a:chOff x="0" y="0"/>
            <a:chExt cx="28026449" cy="9481378"/>
          </a:xfrm>
        </p:grpSpPr>
        <p:sp>
          <p:nvSpPr>
            <p:cNvPr id="5" name="Freeform 5"/>
            <p:cNvSpPr/>
            <p:nvPr/>
          </p:nvSpPr>
          <p:spPr>
            <a:xfrm>
              <a:off x="0" y="0"/>
              <a:ext cx="28026451" cy="9481379"/>
            </a:xfrm>
            <a:custGeom>
              <a:avLst/>
              <a:gdLst/>
              <a:ahLst/>
              <a:cxnLst/>
              <a:rect l="l" t="t" r="r" b="b"/>
              <a:pathLst>
                <a:path w="28026451" h="9481379">
                  <a:moveTo>
                    <a:pt x="27721651" y="0"/>
                  </a:moveTo>
                  <a:lnTo>
                    <a:pt x="304800" y="0"/>
                  </a:lnTo>
                  <a:cubicBezTo>
                    <a:pt x="135890" y="0"/>
                    <a:pt x="0" y="135890"/>
                    <a:pt x="0" y="304800"/>
                  </a:cubicBezTo>
                  <a:lnTo>
                    <a:pt x="0" y="9176579"/>
                  </a:lnTo>
                  <a:cubicBezTo>
                    <a:pt x="0" y="9345488"/>
                    <a:pt x="135890" y="9481379"/>
                    <a:pt x="304800" y="9481379"/>
                  </a:cubicBezTo>
                  <a:lnTo>
                    <a:pt x="27721651" y="9481379"/>
                  </a:lnTo>
                  <a:cubicBezTo>
                    <a:pt x="27890558" y="9481379"/>
                    <a:pt x="28026451" y="9345488"/>
                    <a:pt x="28026451" y="9176579"/>
                  </a:cubicBezTo>
                  <a:lnTo>
                    <a:pt x="28026451" y="304800"/>
                  </a:lnTo>
                  <a:cubicBezTo>
                    <a:pt x="28026451" y="135890"/>
                    <a:pt x="27890558" y="0"/>
                    <a:pt x="27721651" y="0"/>
                  </a:cubicBezTo>
                  <a:close/>
                </a:path>
              </a:pathLst>
            </a:custGeom>
            <a:solidFill>
              <a:srgbClr val="F1D1C7"/>
            </a:solidFill>
          </p:spPr>
          <p:txBody>
            <a:bodyPr/>
            <a:lstStyle/>
            <a:p>
              <a:endParaRPr lang="en-US"/>
            </a:p>
          </p:txBody>
        </p:sp>
      </p:gr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18470" y="7679283"/>
            <a:ext cx="2952509" cy="4548684"/>
          </a:xfrm>
          <a:prstGeom prst="rect">
            <a:avLst/>
          </a:prstGeom>
        </p:spPr>
      </p:pic>
      <p:pic>
        <p:nvPicPr>
          <p:cNvPr id="7" name="Picture 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6897869">
            <a:off x="-2249484" y="-1802926"/>
            <a:ext cx="5730130" cy="4777205"/>
          </a:xfrm>
          <a:prstGeom prst="rect">
            <a:avLst/>
          </a:prstGeom>
        </p:spPr>
      </p:pic>
      <p:pic>
        <p:nvPicPr>
          <p:cNvPr id="8" name="Picture 8"/>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7281959">
            <a:off x="13594629" y="-745811"/>
            <a:ext cx="6798772" cy="4450105"/>
          </a:xfrm>
          <a:prstGeom prst="rect">
            <a:avLst/>
          </a:prstGeom>
        </p:spPr>
      </p:pic>
      <p:sp>
        <p:nvSpPr>
          <p:cNvPr id="9" name="TextBox 9"/>
          <p:cNvSpPr txBox="1"/>
          <p:nvPr/>
        </p:nvSpPr>
        <p:spPr>
          <a:xfrm>
            <a:off x="1735495" y="1373189"/>
            <a:ext cx="14574904" cy="1228725"/>
          </a:xfrm>
          <a:prstGeom prst="rect">
            <a:avLst/>
          </a:prstGeom>
        </p:spPr>
        <p:txBody>
          <a:bodyPr lIns="0" tIns="0" rIns="0" bIns="0" rtlCol="0" anchor="t">
            <a:spAutoFit/>
          </a:bodyPr>
          <a:lstStyle/>
          <a:p>
            <a:pPr algn="ctr">
              <a:lnSpc>
                <a:spcPts val="9600"/>
              </a:lnSpc>
            </a:pPr>
            <a:r>
              <a:rPr lang="en-US" sz="9000">
                <a:solidFill>
                  <a:srgbClr val="000000"/>
                </a:solidFill>
                <a:latin typeface="Constantia" panose="02030602050306030303" pitchFamily="18" charset="0"/>
              </a:rPr>
              <a:t>Hướng phát triển</a:t>
            </a:r>
          </a:p>
        </p:txBody>
      </p:sp>
      <p:pic>
        <p:nvPicPr>
          <p:cNvPr id="10" name="Picture 10"/>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5913648" y="8111859"/>
            <a:ext cx="3472856" cy="2077399"/>
          </a:xfrm>
          <a:prstGeom prst="rect">
            <a:avLst/>
          </a:prstGeom>
        </p:spPr>
      </p:pic>
      <p:sp>
        <p:nvSpPr>
          <p:cNvPr id="12" name="TextBox 5">
            <a:extLst>
              <a:ext uri="{FF2B5EF4-FFF2-40B4-BE49-F238E27FC236}">
                <a16:creationId xmlns:a16="http://schemas.microsoft.com/office/drawing/2014/main" id="{C8DBA7E8-D8D2-1448-FB5D-5A6D14655D00}"/>
              </a:ext>
            </a:extLst>
          </p:cNvPr>
          <p:cNvSpPr txBox="1"/>
          <p:nvPr/>
        </p:nvSpPr>
        <p:spPr>
          <a:xfrm>
            <a:off x="1379098" y="3499104"/>
            <a:ext cx="15529804" cy="4648708"/>
          </a:xfrm>
          <a:prstGeom prst="rect">
            <a:avLst/>
          </a:prstGeom>
        </p:spPr>
        <p:txBody>
          <a:bodyPr wrap="square" lIns="0" tIns="0" rIns="0" bIns="0" rtlCol="0" anchor="t">
            <a:spAutoFit/>
          </a:bodyPr>
          <a:lstStyle/>
          <a:p>
            <a:pPr>
              <a:lnSpc>
                <a:spcPct val="250000"/>
              </a:lnSpc>
            </a:pP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M</a:t>
            </a:r>
            <a:r>
              <a:rPr lang="en-US" sz="2500" dirty="0" err="1">
                <a:effectLst/>
                <a:latin typeface="Roboto" panose="02000000000000000000" pitchFamily="2" charset="0"/>
                <a:ea typeface="Roboto" panose="02000000000000000000" pitchFamily="2" charset="0"/>
                <a:cs typeface="Roboto" panose="02000000000000000000" pitchFamily="2" charset="0"/>
              </a:rPr>
              <a:t>ở</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rộng</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bộ</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dữ</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liệu</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bằng</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cách</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thu</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thập</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thêm</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thông</a:t>
            </a:r>
            <a:r>
              <a:rPr lang="en-US" sz="2500" dirty="0">
                <a:effectLst/>
                <a:latin typeface="Roboto" panose="02000000000000000000" pitchFamily="2" charset="0"/>
                <a:ea typeface="Roboto" panose="02000000000000000000" pitchFamily="2" charset="0"/>
                <a:cs typeface="Roboto" panose="02000000000000000000" pitchFamily="2" charset="0"/>
              </a:rPr>
              <a:t> tin </a:t>
            </a:r>
            <a:r>
              <a:rPr lang="en-US" sz="2500" dirty="0" err="1">
                <a:effectLst/>
                <a:latin typeface="Roboto" panose="02000000000000000000" pitchFamily="2" charset="0"/>
                <a:ea typeface="Roboto" panose="02000000000000000000" pitchFamily="2" charset="0"/>
                <a:cs typeface="Roboto" panose="02000000000000000000" pitchFamily="2" charset="0"/>
              </a:rPr>
              <a:t>và</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nhãn</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từ</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các</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nguồn</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khác</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nhau</a:t>
            </a:r>
            <a:endParaRPr lang="en-US" sz="2500" dirty="0">
              <a:effectLst/>
              <a:latin typeface="Roboto" panose="02000000000000000000" pitchFamily="2" charset="0"/>
              <a:ea typeface="Roboto" panose="02000000000000000000" pitchFamily="2" charset="0"/>
              <a:cs typeface="Roboto" panose="02000000000000000000" pitchFamily="2" charset="0"/>
            </a:endParaRPr>
          </a:p>
          <a:p>
            <a:pPr>
              <a:lnSpc>
                <a:spcPct val="250000"/>
              </a:lnSpc>
            </a:pPr>
            <a:r>
              <a:rPr lang="en-US" sz="2500" dirty="0">
                <a:latin typeface="Roboto" panose="02000000000000000000" pitchFamily="2" charset="0"/>
                <a:ea typeface="Roboto" panose="02000000000000000000" pitchFamily="2" charset="0"/>
                <a:cs typeface="Roboto" panose="02000000000000000000" pitchFamily="2" charset="0"/>
              </a:rPr>
              <a:t>	C</a:t>
            </a:r>
            <a:r>
              <a:rPr lang="vi-VN" sz="2500" dirty="0">
                <a:latin typeface="Roboto" panose="02000000000000000000" pitchFamily="2" charset="0"/>
                <a:ea typeface="Roboto" panose="02000000000000000000" pitchFamily="2" charset="0"/>
                <a:cs typeface="Roboto" panose="02000000000000000000" pitchFamily="2" charset="0"/>
              </a:rPr>
              <a:t>ải thiện phương pháp tiền xử lý dữ liệu để mô hình dự đoán tốt hơn</a:t>
            </a:r>
            <a:r>
              <a:rPr lang="en-US" sz="2500" dirty="0">
                <a:latin typeface="Roboto" panose="02000000000000000000" pitchFamily="2" charset="0"/>
                <a:ea typeface="Roboto" panose="02000000000000000000" pitchFamily="2" charset="0"/>
                <a:cs typeface="Roboto" panose="02000000000000000000" pitchFamily="2" charset="0"/>
              </a:rPr>
              <a:t>.</a:t>
            </a:r>
          </a:p>
          <a:p>
            <a:pPr>
              <a:lnSpc>
                <a:spcPct val="250000"/>
              </a:lnSpc>
            </a:pPr>
            <a:r>
              <a:rPr lang="en-US" sz="2500" dirty="0">
                <a:latin typeface="Roboto" panose="02000000000000000000" pitchFamily="2" charset="0"/>
                <a:ea typeface="Roboto" panose="02000000000000000000" pitchFamily="2" charset="0"/>
                <a:cs typeface="Roboto" panose="02000000000000000000" pitchFamily="2" charset="0"/>
              </a:rPr>
              <a:t>	N</a:t>
            </a:r>
            <a:r>
              <a:rPr lang="vi-VN" sz="2500" dirty="0">
                <a:latin typeface="Roboto" panose="02000000000000000000" pitchFamily="2" charset="0"/>
                <a:ea typeface="Roboto" panose="02000000000000000000" pitchFamily="2" charset="0"/>
                <a:cs typeface="Roboto" panose="02000000000000000000" pitchFamily="2" charset="0"/>
              </a:rPr>
              <a:t>ghiên cứu việc kết hợp các mô hình khác nhau để tạo ra một mô hình phân loại mạnh mẽ hơn</a:t>
            </a:r>
            <a:r>
              <a:rPr lang="en-US" sz="2500" dirty="0">
                <a:latin typeface="Roboto" panose="02000000000000000000" pitchFamily="2" charset="0"/>
                <a:ea typeface="Roboto" panose="02000000000000000000" pitchFamily="2" charset="0"/>
                <a:cs typeface="Roboto" panose="02000000000000000000" pitchFamily="2" charset="0"/>
              </a:rPr>
              <a:t>.</a:t>
            </a:r>
            <a:r>
              <a:rPr lang="en-US" sz="2500" dirty="0">
                <a:effectLst/>
                <a:latin typeface="Roboto" panose="02000000000000000000" pitchFamily="2" charset="0"/>
                <a:ea typeface="Roboto" panose="02000000000000000000" pitchFamily="2" charset="0"/>
                <a:cs typeface="Roboto" panose="02000000000000000000" pitchFamily="2" charset="0"/>
              </a:rPr>
              <a:t>	</a:t>
            </a:r>
          </a:p>
          <a:p>
            <a:pPr>
              <a:lnSpc>
                <a:spcPct val="250000"/>
              </a:lnSpc>
            </a:pP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a:latin typeface="Roboto" panose="02000000000000000000" pitchFamily="2" charset="0"/>
                <a:ea typeface="Roboto" panose="02000000000000000000" pitchFamily="2" charset="0"/>
                <a:cs typeface="Roboto" panose="02000000000000000000" pitchFamily="2" charset="0"/>
              </a:rPr>
              <a:t>T</a:t>
            </a:r>
            <a:r>
              <a:rPr lang="vi-VN" sz="2500" dirty="0">
                <a:effectLst/>
                <a:latin typeface="Roboto" panose="02000000000000000000" pitchFamily="2" charset="0"/>
                <a:ea typeface="Roboto" panose="02000000000000000000" pitchFamily="2" charset="0"/>
                <a:cs typeface="Roboto" panose="02000000000000000000" pitchFamily="2" charset="0"/>
              </a:rPr>
              <a:t>ập trung vào việc nghiên cứu các kỹ thuật học sâu như mạng nơ-ron hồi quy, mạng nơ- ron tích chập (CNN) hoặc mạng nơ-ron tái cấu trúc (RNN) cho bài toán xác định bạo lực trực tuyến.</a:t>
            </a:r>
            <a:endParaRPr lang="en-US" sz="2500" dirty="0">
              <a:latin typeface="Roboto" panose="02000000000000000000" pitchFamily="2" charset="0"/>
              <a:ea typeface="Roboto" panose="02000000000000000000" pitchFamily="2" charset="0"/>
              <a:cs typeface="Roboto" panose="02000000000000000000" pitchFamily="2" charset="0"/>
            </a:endParaRPr>
          </a:p>
        </p:txBody>
      </p:sp>
      <p:sp>
        <p:nvSpPr>
          <p:cNvPr id="11" name="Arrow: Right 10">
            <a:extLst>
              <a:ext uri="{FF2B5EF4-FFF2-40B4-BE49-F238E27FC236}">
                <a16:creationId xmlns:a16="http://schemas.microsoft.com/office/drawing/2014/main" id="{AAB4977B-7579-6D86-40C5-CBDCC3BB12D5}"/>
              </a:ext>
            </a:extLst>
          </p:cNvPr>
          <p:cNvSpPr/>
          <p:nvPr/>
        </p:nvSpPr>
        <p:spPr>
          <a:xfrm>
            <a:off x="1411645" y="3939253"/>
            <a:ext cx="647700" cy="3427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B19FFC95-37D8-3743-F3A4-6993F84C8A50}"/>
              </a:ext>
            </a:extLst>
          </p:cNvPr>
          <p:cNvSpPr/>
          <p:nvPr/>
        </p:nvSpPr>
        <p:spPr>
          <a:xfrm>
            <a:off x="1411645" y="6793091"/>
            <a:ext cx="647700" cy="3427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B240326F-333C-6133-955F-E6E855815046}"/>
              </a:ext>
            </a:extLst>
          </p:cNvPr>
          <p:cNvSpPr/>
          <p:nvPr/>
        </p:nvSpPr>
        <p:spPr>
          <a:xfrm>
            <a:off x="1411645" y="5775404"/>
            <a:ext cx="647700" cy="3427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39CDA577-56EB-67B6-982B-D4BC9BC737F0}"/>
              </a:ext>
            </a:extLst>
          </p:cNvPr>
          <p:cNvSpPr/>
          <p:nvPr/>
        </p:nvSpPr>
        <p:spPr>
          <a:xfrm>
            <a:off x="1411645" y="4848951"/>
            <a:ext cx="647700" cy="3427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7648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17532556" cy="8889747"/>
          </a:xfrm>
        </p:grpSpPr>
        <p:sp>
          <p:nvSpPr>
            <p:cNvPr id="3" name="Freeform 3"/>
            <p:cNvSpPr/>
            <p:nvPr/>
          </p:nvSpPr>
          <p:spPr>
            <a:xfrm>
              <a:off x="0" y="0"/>
              <a:ext cx="17532556" cy="8889747"/>
            </a:xfrm>
            <a:custGeom>
              <a:avLst/>
              <a:gdLst/>
              <a:ahLst/>
              <a:cxnLst/>
              <a:rect l="l" t="t" r="r" b="b"/>
              <a:pathLst>
                <a:path w="17532556" h="8889747">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sp>
        <p:nvSpPr>
          <p:cNvPr id="4" name="TextBox 4"/>
          <p:cNvSpPr txBox="1"/>
          <p:nvPr/>
        </p:nvSpPr>
        <p:spPr>
          <a:xfrm>
            <a:off x="4047201" y="1111874"/>
            <a:ext cx="9863904" cy="1228725"/>
          </a:xfrm>
          <a:prstGeom prst="rect">
            <a:avLst/>
          </a:prstGeom>
        </p:spPr>
        <p:txBody>
          <a:bodyPr lIns="0" tIns="0" rIns="0" bIns="0" rtlCol="0" anchor="t">
            <a:spAutoFit/>
          </a:bodyPr>
          <a:lstStyle/>
          <a:p>
            <a:pPr algn="ctr">
              <a:lnSpc>
                <a:spcPts val="9600"/>
              </a:lnSpc>
            </a:pPr>
            <a:r>
              <a:rPr lang="en-US" sz="9000" dirty="0" err="1">
                <a:solidFill>
                  <a:srgbClr val="000000"/>
                </a:solidFill>
                <a:latin typeface="Constantia" panose="02030602050306030303" pitchFamily="18" charset="0"/>
              </a:rPr>
              <a:t>Kết</a:t>
            </a:r>
            <a:r>
              <a:rPr lang="en-US" sz="9000" dirty="0">
                <a:solidFill>
                  <a:srgbClr val="000000"/>
                </a:solidFill>
                <a:latin typeface="Constantia" panose="02030602050306030303" pitchFamily="18" charset="0"/>
              </a:rPr>
              <a:t> </a:t>
            </a:r>
            <a:r>
              <a:rPr lang="en-US" sz="9000" dirty="0" err="1">
                <a:solidFill>
                  <a:srgbClr val="000000"/>
                </a:solidFill>
                <a:latin typeface="Constantia" panose="02030602050306030303" pitchFamily="18" charset="0"/>
              </a:rPr>
              <a:t>luận</a:t>
            </a:r>
            <a:endParaRPr lang="en-US" sz="9000" dirty="0">
              <a:solidFill>
                <a:srgbClr val="000000"/>
              </a:solidFill>
              <a:latin typeface="Constantia" panose="02030602050306030303" pitchFamily="18" charset="0"/>
            </a:endParaRPr>
          </a:p>
        </p:txBody>
      </p:sp>
      <p:pic>
        <p:nvPicPr>
          <p:cNvPr id="13" name="Picture 1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921503" y="-393211"/>
            <a:ext cx="6147254" cy="2078889"/>
          </a:xfrm>
          <a:prstGeom prst="rect">
            <a:avLst/>
          </a:prstGeom>
        </p:spPr>
      </p:pic>
      <p:pic>
        <p:nvPicPr>
          <p:cNvPr id="14" name="Picture 14"/>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8499379">
            <a:off x="15160484" y="-716091"/>
            <a:ext cx="4554351" cy="3878789"/>
          </a:xfrm>
          <a:prstGeom prst="rect">
            <a:avLst/>
          </a:prstGeom>
        </p:spPr>
      </p:pic>
      <p:sp>
        <p:nvSpPr>
          <p:cNvPr id="15" name="TextBox 14">
            <a:extLst>
              <a:ext uri="{FF2B5EF4-FFF2-40B4-BE49-F238E27FC236}">
                <a16:creationId xmlns:a16="http://schemas.microsoft.com/office/drawing/2014/main" id="{6D84462D-AE68-2CDC-A2B2-B230B6CC3B72}"/>
              </a:ext>
            </a:extLst>
          </p:cNvPr>
          <p:cNvSpPr txBox="1"/>
          <p:nvPr/>
        </p:nvSpPr>
        <p:spPr>
          <a:xfrm>
            <a:off x="2613625" y="2388288"/>
            <a:ext cx="13447008" cy="6953186"/>
          </a:xfrm>
          <a:prstGeom prst="rect">
            <a:avLst/>
          </a:prstGeom>
          <a:noFill/>
        </p:spPr>
        <p:txBody>
          <a:bodyPr wrap="square" rtlCol="0">
            <a:spAutoFit/>
          </a:bodyPr>
          <a:lstStyle/>
          <a:p>
            <a:pPr>
              <a:lnSpc>
                <a:spcPct val="150000"/>
              </a:lnSpc>
            </a:pPr>
            <a:r>
              <a:rPr lang="vi-VN" sz="2500" dirty="0">
                <a:effectLst/>
                <a:latin typeface="Roboto" panose="02000000000000000000" pitchFamily="2" charset="0"/>
                <a:ea typeface="Roboto" panose="02000000000000000000" pitchFamily="2" charset="0"/>
                <a:cs typeface="Roboto" panose="02000000000000000000" pitchFamily="2" charset="0"/>
              </a:rPr>
              <a:t>Trong </a:t>
            </a:r>
            <a:r>
              <a:rPr lang="en-US" sz="2500" dirty="0" err="1">
                <a:latin typeface="Roboto" panose="02000000000000000000" pitchFamily="2" charset="0"/>
                <a:ea typeface="Roboto" panose="02000000000000000000" pitchFamily="2" charset="0"/>
                <a:cs typeface="Roboto" panose="02000000000000000000" pitchFamily="2" charset="0"/>
              </a:rPr>
              <a:t>dự</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a:latin typeface="Roboto" panose="02000000000000000000" pitchFamily="2" charset="0"/>
                <a:ea typeface="Roboto" panose="02000000000000000000" pitchFamily="2" charset="0"/>
                <a:cs typeface="Roboto" panose="02000000000000000000" pitchFamily="2" charset="0"/>
              </a:rPr>
              <a:t>án</a:t>
            </a:r>
            <a:r>
              <a:rPr lang="vi-VN" sz="2500">
                <a:effectLst/>
                <a:latin typeface="Roboto" panose="02000000000000000000" pitchFamily="2" charset="0"/>
                <a:ea typeface="Roboto" panose="02000000000000000000" pitchFamily="2" charset="0"/>
                <a:cs typeface="Roboto" panose="02000000000000000000" pitchFamily="2" charset="0"/>
              </a:rPr>
              <a:t> </a:t>
            </a:r>
            <a:r>
              <a:rPr lang="vi-VN" sz="2500" dirty="0">
                <a:effectLst/>
                <a:latin typeface="Roboto" panose="02000000000000000000" pitchFamily="2" charset="0"/>
                <a:ea typeface="Roboto" panose="02000000000000000000" pitchFamily="2" charset="0"/>
                <a:cs typeface="Roboto" panose="02000000000000000000" pitchFamily="2" charset="0"/>
              </a:rPr>
              <a:t>này, chúng tôi đã tìm hiểu về việc phát hiện bạo lực trực tuyến thông qua việc áp dụng các mô hình máy học </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vi-VN" sz="2500" dirty="0">
                <a:effectLst/>
                <a:latin typeface="Roboto" panose="02000000000000000000" pitchFamily="2" charset="0"/>
                <a:ea typeface="Roboto" panose="02000000000000000000" pitchFamily="2" charset="0"/>
                <a:cs typeface="Roboto" panose="02000000000000000000" pitchFamily="2" charset="0"/>
              </a:rPr>
              <a:t>như Naive Bayes, KNN, Random Forest, Decision Tree và Support Vector Machine (SVC). Chúng tôi đã huấn luyện và</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vi-VN" sz="2500" dirty="0">
                <a:effectLst/>
                <a:latin typeface="Roboto" panose="02000000000000000000" pitchFamily="2" charset="0"/>
                <a:ea typeface="Roboto" panose="02000000000000000000" pitchFamily="2" charset="0"/>
                <a:cs typeface="Roboto" panose="02000000000000000000" pitchFamily="2" charset="0"/>
              </a:rPr>
              <a:t>đánh giá các mô hình này trên một bộ dữ liệu bạo lực trực tuyến.</a:t>
            </a:r>
          </a:p>
          <a:p>
            <a:pPr>
              <a:lnSpc>
                <a:spcPct val="150000"/>
              </a:lnSpc>
            </a:pPr>
            <a:r>
              <a:rPr lang="vi-VN" sz="2500" dirty="0">
                <a:effectLst/>
                <a:latin typeface="Roboto" panose="02000000000000000000" pitchFamily="2" charset="0"/>
                <a:ea typeface="Roboto" panose="02000000000000000000" pitchFamily="2" charset="0"/>
                <a:cs typeface="Roboto" panose="02000000000000000000" pitchFamily="2" charset="0"/>
              </a:rPr>
              <a:t>Kết quả đánh giá cho thấy mô hình Random Forest và SVC cho kết quả tốt hơn so với các mô hình khác. Mô hình</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vi-VN" sz="2500" dirty="0">
                <a:effectLst/>
                <a:latin typeface="Roboto" panose="02000000000000000000" pitchFamily="2" charset="0"/>
                <a:ea typeface="Roboto" panose="02000000000000000000" pitchFamily="2" charset="0"/>
                <a:cs typeface="Roboto" panose="02000000000000000000" pitchFamily="2" charset="0"/>
              </a:rPr>
              <a:t>Random Forest đạt độ chính xác cao và có khả năng nhận diện tốt trên các lớp khác nhau. Mô hình SVC cũng cho kết</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vi-VN" sz="2500" dirty="0">
                <a:effectLst/>
                <a:latin typeface="Roboto" panose="02000000000000000000" pitchFamily="2" charset="0"/>
                <a:ea typeface="Roboto" panose="02000000000000000000" pitchFamily="2" charset="0"/>
                <a:cs typeface="Roboto" panose="02000000000000000000" pitchFamily="2" charset="0"/>
              </a:rPr>
              <a:t>quả ổn định với độ chính xác cao và độ phủ tốt trên các lớp.Trong tương lai, chúng tôi đề xuất một số hướng phát</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vi-VN" sz="2500" dirty="0">
                <a:effectLst/>
                <a:latin typeface="Roboto" panose="02000000000000000000" pitchFamily="2" charset="0"/>
                <a:ea typeface="Roboto" panose="02000000000000000000" pitchFamily="2" charset="0"/>
                <a:cs typeface="Roboto" panose="02000000000000000000" pitchFamily="2" charset="0"/>
              </a:rPr>
              <a:t>triển tiềm năng cho đồ án này như tập trung vào việc tối ưu hóa các mô hình hiện có, mở rộng bộ dữ liệu và khám phá</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vi-VN" sz="2500" dirty="0">
                <a:effectLst/>
                <a:latin typeface="Roboto" panose="02000000000000000000" pitchFamily="2" charset="0"/>
                <a:ea typeface="Roboto" panose="02000000000000000000" pitchFamily="2" charset="0"/>
                <a:cs typeface="Roboto" panose="02000000000000000000" pitchFamily="2" charset="0"/>
              </a:rPr>
              <a:t>các kỹ thuật học sâu để đạt được kết quả phân loại chính xác và đáng tin cậy hơn.</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Dự</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án</a:t>
            </a:r>
            <a:r>
              <a:rPr lang="vi-VN" sz="2500" dirty="0">
                <a:effectLst/>
                <a:latin typeface="Roboto" panose="02000000000000000000" pitchFamily="2" charset="0"/>
                <a:ea typeface="Roboto" panose="02000000000000000000" pitchFamily="2" charset="0"/>
                <a:cs typeface="Roboto" panose="02000000000000000000" pitchFamily="2" charset="0"/>
              </a:rPr>
              <a:t> này đã mang lại cái nhìn tổng quan về việc phát hiện bạo lực trực tuyến thông qua các mô hình</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vi-VN" sz="2500" dirty="0">
                <a:effectLst/>
                <a:latin typeface="Roboto" panose="02000000000000000000" pitchFamily="2" charset="0"/>
                <a:ea typeface="Roboto" panose="02000000000000000000" pitchFamily="2" charset="0"/>
                <a:cs typeface="Roboto" panose="02000000000000000000" pitchFamily="2" charset="0"/>
              </a:rPr>
              <a:t>máy học để có thể ứng dụng trong thực tế. </a:t>
            </a:r>
            <a:endParaRPr lang="en-US" sz="2500" dirty="0">
              <a:latin typeface="Roboto" panose="02000000000000000000" pitchFamily="2" charset="0"/>
              <a:ea typeface="Roboto" panose="02000000000000000000" pitchFamily="2" charset="0"/>
              <a:cs typeface="Roboto" panose="02000000000000000000" pitchFamily="2" charset="0"/>
            </a:endParaRPr>
          </a:p>
        </p:txBody>
      </p:sp>
      <p:pic>
        <p:nvPicPr>
          <p:cNvPr id="16" name="Picture 12">
            <a:extLst>
              <a:ext uri="{FF2B5EF4-FFF2-40B4-BE49-F238E27FC236}">
                <a16:creationId xmlns:a16="http://schemas.microsoft.com/office/drawing/2014/main" id="{3869609B-ED95-2AA4-8526-75D83CAB9E0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flipH="1">
            <a:off x="257429" y="4177979"/>
            <a:ext cx="2249410" cy="3453177"/>
          </a:xfrm>
          <a:prstGeom prst="rect">
            <a:avLst/>
          </a:prstGeom>
        </p:spPr>
      </p:pic>
      <p:pic>
        <p:nvPicPr>
          <p:cNvPr id="19" name="Picture 12">
            <a:extLst>
              <a:ext uri="{FF2B5EF4-FFF2-40B4-BE49-F238E27FC236}">
                <a16:creationId xmlns:a16="http://schemas.microsoft.com/office/drawing/2014/main" id="{7A4BCDBE-98CD-A0D7-DC20-E42C7A7DB86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flipH="1">
            <a:off x="16311086" y="4285533"/>
            <a:ext cx="2253146" cy="345317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17532556" cy="8889747"/>
          </a:xfrm>
        </p:grpSpPr>
        <p:sp>
          <p:nvSpPr>
            <p:cNvPr id="3" name="Freeform 3"/>
            <p:cNvSpPr/>
            <p:nvPr/>
          </p:nvSpPr>
          <p:spPr>
            <a:xfrm>
              <a:off x="0" y="0"/>
              <a:ext cx="17532556" cy="8889747"/>
            </a:xfrm>
            <a:custGeom>
              <a:avLst/>
              <a:gdLst/>
              <a:ahLst/>
              <a:cxnLst/>
              <a:rect l="l" t="t" r="r" b="b"/>
              <a:pathLst>
                <a:path w="17532556" h="8889747">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sp>
        <p:nvSpPr>
          <p:cNvPr id="4" name="TextBox 4"/>
          <p:cNvSpPr txBox="1"/>
          <p:nvPr/>
        </p:nvSpPr>
        <p:spPr>
          <a:xfrm>
            <a:off x="4167438" y="3332278"/>
            <a:ext cx="10475512" cy="1724024"/>
          </a:xfrm>
          <a:prstGeom prst="rect">
            <a:avLst/>
          </a:prstGeom>
        </p:spPr>
        <p:txBody>
          <a:bodyPr lIns="0" tIns="0" rIns="0" bIns="0" rtlCol="0" anchor="t">
            <a:spAutoFit/>
          </a:bodyPr>
          <a:lstStyle/>
          <a:p>
            <a:pPr algn="ctr">
              <a:lnSpc>
                <a:spcPts val="14000"/>
              </a:lnSpc>
            </a:pPr>
            <a:r>
              <a:rPr lang="en-US" sz="10000" dirty="0">
                <a:solidFill>
                  <a:srgbClr val="000000"/>
                </a:solidFill>
                <a:latin typeface="Marcellus"/>
              </a:rPr>
              <a:t>Thank You!</a:t>
            </a:r>
          </a:p>
        </p:txBody>
      </p:sp>
      <p:pic>
        <p:nvPicPr>
          <p:cNvPr id="6" name="Picture 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152226">
            <a:off x="15012073" y="-859490"/>
            <a:ext cx="5730130" cy="4777205"/>
          </a:xfrm>
          <a:prstGeom prst="rect">
            <a:avLst/>
          </a:prstGeom>
        </p:spPr>
      </p:pic>
      <p:pic>
        <p:nvPicPr>
          <p:cNvPr id="7" name="Picture 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621784">
            <a:off x="-1000117" y="7224893"/>
            <a:ext cx="5248259" cy="5695590"/>
          </a:xfrm>
          <a:prstGeom prst="rect">
            <a:avLst/>
          </a:prstGeom>
        </p:spPr>
      </p:pic>
      <p:pic>
        <p:nvPicPr>
          <p:cNvPr id="8" name="Picture 8"/>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917278" y="461838"/>
            <a:ext cx="3472856" cy="2077399"/>
          </a:xfrm>
          <a:prstGeom prst="rect">
            <a:avLst/>
          </a:prstGeom>
        </p:spPr>
      </p:pic>
      <p:pic>
        <p:nvPicPr>
          <p:cNvPr id="9" name="Picture 9"/>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3997910" y="6092710"/>
            <a:ext cx="2930614" cy="44989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grpSp>
        <p:nvGrpSpPr>
          <p:cNvPr id="2" name="Group 2"/>
          <p:cNvGrpSpPr/>
          <p:nvPr/>
        </p:nvGrpSpPr>
        <p:grpSpPr>
          <a:xfrm>
            <a:off x="0" y="1028700"/>
            <a:ext cx="17259300" cy="8229600"/>
            <a:chOff x="0" y="0"/>
            <a:chExt cx="17532556" cy="8889747"/>
          </a:xfrm>
        </p:grpSpPr>
        <p:sp>
          <p:nvSpPr>
            <p:cNvPr id="3" name="Freeform 3"/>
            <p:cNvSpPr/>
            <p:nvPr/>
          </p:nvSpPr>
          <p:spPr>
            <a:xfrm>
              <a:off x="0" y="0"/>
              <a:ext cx="17532556" cy="8889747"/>
            </a:xfrm>
            <a:custGeom>
              <a:avLst/>
              <a:gdLst/>
              <a:ahLst/>
              <a:cxnLst/>
              <a:rect l="l" t="t" r="r" b="b"/>
              <a:pathLst>
                <a:path w="17532556" h="8889747">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grpSp>
        <p:nvGrpSpPr>
          <p:cNvPr id="4" name="Group 4"/>
          <p:cNvGrpSpPr/>
          <p:nvPr/>
        </p:nvGrpSpPr>
        <p:grpSpPr>
          <a:xfrm>
            <a:off x="7904498" y="1562100"/>
            <a:ext cx="10154902" cy="7467599"/>
            <a:chOff x="0" y="0"/>
            <a:chExt cx="28026449" cy="9481378"/>
          </a:xfrm>
        </p:grpSpPr>
        <p:sp>
          <p:nvSpPr>
            <p:cNvPr id="5" name="Freeform 5"/>
            <p:cNvSpPr/>
            <p:nvPr/>
          </p:nvSpPr>
          <p:spPr>
            <a:xfrm>
              <a:off x="0" y="0"/>
              <a:ext cx="28026451" cy="9481379"/>
            </a:xfrm>
            <a:custGeom>
              <a:avLst/>
              <a:gdLst/>
              <a:ahLst/>
              <a:cxnLst/>
              <a:rect l="l" t="t" r="r" b="b"/>
              <a:pathLst>
                <a:path w="28026451" h="9481379">
                  <a:moveTo>
                    <a:pt x="27721651" y="0"/>
                  </a:moveTo>
                  <a:lnTo>
                    <a:pt x="304800" y="0"/>
                  </a:lnTo>
                  <a:cubicBezTo>
                    <a:pt x="135890" y="0"/>
                    <a:pt x="0" y="135890"/>
                    <a:pt x="0" y="304800"/>
                  </a:cubicBezTo>
                  <a:lnTo>
                    <a:pt x="0" y="9176579"/>
                  </a:lnTo>
                  <a:cubicBezTo>
                    <a:pt x="0" y="9345488"/>
                    <a:pt x="135890" y="9481379"/>
                    <a:pt x="304800" y="9481379"/>
                  </a:cubicBezTo>
                  <a:lnTo>
                    <a:pt x="27721651" y="9481379"/>
                  </a:lnTo>
                  <a:cubicBezTo>
                    <a:pt x="27890558" y="9481379"/>
                    <a:pt x="28026451" y="9345488"/>
                    <a:pt x="28026451" y="9176579"/>
                  </a:cubicBezTo>
                  <a:lnTo>
                    <a:pt x="28026451" y="304800"/>
                  </a:lnTo>
                  <a:cubicBezTo>
                    <a:pt x="28026451" y="135890"/>
                    <a:pt x="27890558" y="0"/>
                    <a:pt x="27721651" y="0"/>
                  </a:cubicBezTo>
                  <a:close/>
                </a:path>
              </a:pathLst>
            </a:custGeom>
            <a:solidFill>
              <a:srgbClr val="F1D1C7"/>
            </a:solidFill>
          </p:spPr>
          <p:txBody>
            <a:bodyPr/>
            <a:lstStyle/>
            <a:p>
              <a:endParaRPr lang="en-US"/>
            </a:p>
          </p:txBody>
        </p:sp>
      </p:grpSp>
      <p:pic>
        <p:nvPicPr>
          <p:cNvPr id="7" name="Picture 7"/>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6897869">
            <a:off x="-2397578" y="-2021597"/>
            <a:ext cx="5730130" cy="4777205"/>
          </a:xfrm>
          <a:prstGeom prst="rect">
            <a:avLst/>
          </a:prstGeom>
        </p:spPr>
      </p:pic>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7281959">
            <a:off x="13594629" y="-745811"/>
            <a:ext cx="6798772" cy="4450105"/>
          </a:xfrm>
          <a:prstGeom prst="rect">
            <a:avLst/>
          </a:prstGeom>
        </p:spPr>
      </p:pic>
      <p:sp>
        <p:nvSpPr>
          <p:cNvPr id="9" name="TextBox 9"/>
          <p:cNvSpPr txBox="1"/>
          <p:nvPr/>
        </p:nvSpPr>
        <p:spPr>
          <a:xfrm>
            <a:off x="1856548" y="113093"/>
            <a:ext cx="14574904" cy="1228725"/>
          </a:xfrm>
          <a:prstGeom prst="rect">
            <a:avLst/>
          </a:prstGeom>
        </p:spPr>
        <p:txBody>
          <a:bodyPr lIns="0" tIns="0" rIns="0" bIns="0" rtlCol="0" anchor="t">
            <a:spAutoFit/>
          </a:bodyPr>
          <a:lstStyle/>
          <a:p>
            <a:pPr algn="ctr">
              <a:lnSpc>
                <a:spcPts val="9600"/>
              </a:lnSpc>
            </a:pPr>
            <a:r>
              <a:rPr lang="en-US" sz="8800" dirty="0" err="1">
                <a:solidFill>
                  <a:srgbClr val="000000"/>
                </a:solidFill>
                <a:latin typeface="Constantia" panose="02030602050306030303" pitchFamily="18" charset="0"/>
                <a:ea typeface="Linux Biolinum" panose="020B0604020202020204" charset="0"/>
                <a:cs typeface="Linux Biolinum" panose="020B0604020202020204" charset="0"/>
              </a:rPr>
              <a:t>Giới</a:t>
            </a:r>
            <a:r>
              <a:rPr lang="en-US" sz="8800" dirty="0">
                <a:solidFill>
                  <a:srgbClr val="000000"/>
                </a:solidFill>
                <a:latin typeface="Constantia" panose="02030602050306030303" pitchFamily="18" charset="0"/>
                <a:ea typeface="Linux Biolinum" panose="020B0604020202020204" charset="0"/>
                <a:cs typeface="Linux Biolinum" panose="020B0604020202020204" charset="0"/>
              </a:rPr>
              <a:t> </a:t>
            </a:r>
            <a:r>
              <a:rPr lang="en-US" sz="8800" dirty="0" err="1">
                <a:solidFill>
                  <a:srgbClr val="000000"/>
                </a:solidFill>
                <a:latin typeface="Constantia" panose="02030602050306030303" pitchFamily="18" charset="0"/>
                <a:ea typeface="Linux Biolinum" panose="020B0604020202020204" charset="0"/>
                <a:cs typeface="Linux Biolinum" panose="020B0604020202020204" charset="0"/>
              </a:rPr>
              <a:t>thiệu</a:t>
            </a:r>
            <a:endParaRPr lang="en-US" sz="8800" dirty="0">
              <a:solidFill>
                <a:srgbClr val="000000"/>
              </a:solidFill>
              <a:latin typeface="Constantia" panose="02030602050306030303" pitchFamily="18" charset="0"/>
              <a:ea typeface="Linux Biolinum" panose="020B0604020202020204" charset="0"/>
              <a:cs typeface="Linux Biolinum" panose="020B0604020202020204" charset="0"/>
            </a:endParaRPr>
          </a:p>
        </p:txBody>
      </p:sp>
      <p:pic>
        <p:nvPicPr>
          <p:cNvPr id="10" name="Picture 10"/>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5913648" y="8111859"/>
            <a:ext cx="3472856" cy="2077399"/>
          </a:xfrm>
          <a:prstGeom prst="rect">
            <a:avLst/>
          </a:prstGeom>
        </p:spPr>
      </p:pic>
      <p:sp>
        <p:nvSpPr>
          <p:cNvPr id="12" name="TextBox 5">
            <a:extLst>
              <a:ext uri="{FF2B5EF4-FFF2-40B4-BE49-F238E27FC236}">
                <a16:creationId xmlns:a16="http://schemas.microsoft.com/office/drawing/2014/main" id="{C8DBA7E8-D8D2-1448-FB5D-5A6D14655D00}"/>
              </a:ext>
            </a:extLst>
          </p:cNvPr>
          <p:cNvSpPr txBox="1"/>
          <p:nvPr/>
        </p:nvSpPr>
        <p:spPr>
          <a:xfrm>
            <a:off x="8584317" y="1707505"/>
            <a:ext cx="8408284" cy="7284045"/>
          </a:xfrm>
          <a:prstGeom prst="rect">
            <a:avLst/>
          </a:prstGeom>
        </p:spPr>
        <p:txBody>
          <a:bodyPr wrap="square" lIns="0" tIns="0" rIns="0" bIns="0" rtlCol="0" anchor="t">
            <a:spAutoFit/>
          </a:bodyPr>
          <a:lstStyle/>
          <a:p>
            <a:pPr algn="just">
              <a:lnSpc>
                <a:spcPct val="150000"/>
              </a:lnSpc>
            </a:pPr>
            <a:r>
              <a:rPr lang="en-US" sz="4000" dirty="0" err="1">
                <a:effectLst/>
                <a:latin typeface="Roboto" panose="02000000000000000000" pitchFamily="2" charset="0"/>
                <a:ea typeface="Roboto" panose="02000000000000000000" pitchFamily="2" charset="0"/>
                <a:cs typeface="Roboto" panose="02000000000000000000" pitchFamily="2" charset="0"/>
              </a:rPr>
              <a:t>Bạo</a:t>
            </a:r>
            <a:r>
              <a:rPr lang="en-US" sz="4000" dirty="0">
                <a:effectLst/>
                <a:latin typeface="Roboto" panose="02000000000000000000" pitchFamily="2" charset="0"/>
                <a:ea typeface="Roboto" panose="02000000000000000000" pitchFamily="2" charset="0"/>
                <a:cs typeface="Roboto" panose="02000000000000000000" pitchFamily="2" charset="0"/>
              </a:rPr>
              <a:t> </a:t>
            </a:r>
            <a:r>
              <a:rPr lang="en-US" sz="4000" dirty="0" err="1">
                <a:effectLst/>
                <a:latin typeface="Roboto" panose="02000000000000000000" pitchFamily="2" charset="0"/>
                <a:ea typeface="Roboto" panose="02000000000000000000" pitchFamily="2" charset="0"/>
                <a:cs typeface="Roboto" panose="02000000000000000000" pitchFamily="2" charset="0"/>
              </a:rPr>
              <a:t>lực</a:t>
            </a:r>
            <a:r>
              <a:rPr lang="en-US" sz="4000" dirty="0">
                <a:effectLst/>
                <a:latin typeface="Roboto" panose="02000000000000000000" pitchFamily="2" charset="0"/>
                <a:ea typeface="Roboto" panose="02000000000000000000" pitchFamily="2" charset="0"/>
                <a:cs typeface="Roboto" panose="02000000000000000000" pitchFamily="2" charset="0"/>
              </a:rPr>
              <a:t> </a:t>
            </a:r>
            <a:r>
              <a:rPr lang="en-US" sz="4000" dirty="0" err="1">
                <a:effectLst/>
                <a:latin typeface="Roboto" panose="02000000000000000000" pitchFamily="2" charset="0"/>
                <a:ea typeface="Roboto" panose="02000000000000000000" pitchFamily="2" charset="0"/>
                <a:cs typeface="Roboto" panose="02000000000000000000" pitchFamily="2" charset="0"/>
              </a:rPr>
              <a:t>trực</a:t>
            </a:r>
            <a:r>
              <a:rPr lang="en-US" sz="4000" dirty="0">
                <a:effectLst/>
                <a:latin typeface="Roboto" panose="02000000000000000000" pitchFamily="2" charset="0"/>
                <a:ea typeface="Roboto" panose="02000000000000000000" pitchFamily="2" charset="0"/>
                <a:cs typeface="Roboto" panose="02000000000000000000" pitchFamily="2" charset="0"/>
              </a:rPr>
              <a:t> </a:t>
            </a:r>
            <a:r>
              <a:rPr lang="en-US" sz="4000" dirty="0" err="1">
                <a:effectLst/>
                <a:latin typeface="Roboto" panose="02000000000000000000" pitchFamily="2" charset="0"/>
                <a:ea typeface="Roboto" panose="02000000000000000000" pitchFamily="2" charset="0"/>
                <a:cs typeface="Roboto" panose="02000000000000000000" pitchFamily="2" charset="0"/>
              </a:rPr>
              <a:t>tuyến</a:t>
            </a:r>
            <a:r>
              <a:rPr lang="en-US" sz="4000" dirty="0">
                <a:effectLst/>
                <a:latin typeface="Roboto" panose="02000000000000000000" pitchFamily="2" charset="0"/>
                <a:ea typeface="Roboto" panose="02000000000000000000" pitchFamily="2" charset="0"/>
                <a:cs typeface="Roboto" panose="02000000000000000000" pitchFamily="2" charset="0"/>
              </a:rPr>
              <a:t> </a:t>
            </a:r>
            <a:r>
              <a:rPr lang="vi-VN" sz="4000" dirty="0">
                <a:effectLst/>
                <a:latin typeface="Roboto" panose="02000000000000000000" pitchFamily="2" charset="0"/>
                <a:ea typeface="Roboto" panose="02000000000000000000" pitchFamily="2" charset="0"/>
                <a:cs typeface="Roboto" panose="02000000000000000000" pitchFamily="2" charset="0"/>
              </a:rPr>
              <a:t>hay cyber bullying là một thách thức nghiêm trọng trong thời đại kỹ thuật số ngày nay.</a:t>
            </a:r>
            <a:endParaRPr lang="en-US" sz="4000" dirty="0">
              <a:effectLst/>
              <a:latin typeface="Roboto" panose="02000000000000000000" pitchFamily="2" charset="0"/>
              <a:ea typeface="Roboto" panose="02000000000000000000" pitchFamily="2" charset="0"/>
              <a:cs typeface="Roboto" panose="02000000000000000000" pitchFamily="2" charset="0"/>
            </a:endParaRPr>
          </a:p>
          <a:p>
            <a:pPr algn="just">
              <a:lnSpc>
                <a:spcPct val="150000"/>
              </a:lnSpc>
            </a:pPr>
            <a:r>
              <a:rPr lang="vi-VN" sz="4000" dirty="0">
                <a:effectLst/>
                <a:latin typeface="Roboto" panose="02000000000000000000" pitchFamily="2" charset="0"/>
                <a:ea typeface="Roboto" panose="02000000000000000000" pitchFamily="2" charset="0"/>
                <a:cs typeface="Roboto" panose="02000000000000000000" pitchFamily="2" charset="0"/>
              </a:rPr>
              <a:t>Đây là hình thức bạo lực sử dụng công nghệ thông tin và mạng internet để tấn công, xúc phạm hoặc gây tổn thương tâm lý cho cá nhân hoặc nhóm người khác. </a:t>
            </a:r>
            <a:endParaRPr lang="en-US" sz="4000" dirty="0">
              <a:effectLst/>
              <a:latin typeface="Roboto" panose="02000000000000000000" pitchFamily="2" charset="0"/>
              <a:ea typeface="Roboto" panose="02000000000000000000" pitchFamily="2" charset="0"/>
              <a:cs typeface="Roboto" panose="02000000000000000000" pitchFamily="2" charset="0"/>
            </a:endParaRPr>
          </a:p>
        </p:txBody>
      </p:sp>
      <p:pic>
        <p:nvPicPr>
          <p:cNvPr id="13" name="Picture 12">
            <a:extLst>
              <a:ext uri="{FF2B5EF4-FFF2-40B4-BE49-F238E27FC236}">
                <a16:creationId xmlns:a16="http://schemas.microsoft.com/office/drawing/2014/main" id="{6910AD0D-C316-F32E-9F06-0E2277CEC903}"/>
              </a:ext>
            </a:extLst>
          </p:cNvPr>
          <p:cNvPicPr>
            <a:picLocks noChangeAspect="1"/>
          </p:cNvPicPr>
          <p:nvPr/>
        </p:nvPicPr>
        <p:blipFill>
          <a:blip r:embed="rId8"/>
          <a:stretch>
            <a:fillRect/>
          </a:stretch>
        </p:blipFill>
        <p:spPr>
          <a:xfrm>
            <a:off x="615582" y="2628900"/>
            <a:ext cx="7140822" cy="640080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17532556" cy="8889747"/>
          </a:xfrm>
        </p:grpSpPr>
        <p:sp>
          <p:nvSpPr>
            <p:cNvPr id="3" name="Freeform 3"/>
            <p:cNvSpPr/>
            <p:nvPr/>
          </p:nvSpPr>
          <p:spPr>
            <a:xfrm>
              <a:off x="0" y="0"/>
              <a:ext cx="17532556" cy="8889747"/>
            </a:xfrm>
            <a:custGeom>
              <a:avLst/>
              <a:gdLst/>
              <a:ahLst/>
              <a:cxnLst/>
              <a:rect l="l" t="t" r="r" b="b"/>
              <a:pathLst>
                <a:path w="17532556" h="8889747">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grpSp>
        <p:nvGrpSpPr>
          <p:cNvPr id="7" name="Group 7"/>
          <p:cNvGrpSpPr/>
          <p:nvPr/>
        </p:nvGrpSpPr>
        <p:grpSpPr>
          <a:xfrm>
            <a:off x="7184180" y="5729739"/>
            <a:ext cx="9905999" cy="3690944"/>
            <a:chOff x="0" y="0"/>
            <a:chExt cx="16124156" cy="6593279"/>
          </a:xfrm>
        </p:grpSpPr>
        <p:sp>
          <p:nvSpPr>
            <p:cNvPr id="8" name="Freeform 8"/>
            <p:cNvSpPr/>
            <p:nvPr/>
          </p:nvSpPr>
          <p:spPr>
            <a:xfrm>
              <a:off x="0" y="0"/>
              <a:ext cx="16124157" cy="6593280"/>
            </a:xfrm>
            <a:custGeom>
              <a:avLst/>
              <a:gdLst/>
              <a:ahLst/>
              <a:cxnLst/>
              <a:rect l="l" t="t" r="r" b="b"/>
              <a:pathLst>
                <a:path w="16124157" h="6593280">
                  <a:moveTo>
                    <a:pt x="15819357" y="0"/>
                  </a:moveTo>
                  <a:lnTo>
                    <a:pt x="304800" y="0"/>
                  </a:lnTo>
                  <a:cubicBezTo>
                    <a:pt x="135890" y="0"/>
                    <a:pt x="0" y="135890"/>
                    <a:pt x="0" y="304800"/>
                  </a:cubicBezTo>
                  <a:lnTo>
                    <a:pt x="0" y="6288479"/>
                  </a:lnTo>
                  <a:cubicBezTo>
                    <a:pt x="0" y="6457390"/>
                    <a:pt x="135890" y="6593280"/>
                    <a:pt x="304800" y="6593280"/>
                  </a:cubicBezTo>
                  <a:lnTo>
                    <a:pt x="15819357" y="6593280"/>
                  </a:lnTo>
                  <a:cubicBezTo>
                    <a:pt x="15988266" y="6593280"/>
                    <a:pt x="16124157" y="6457390"/>
                    <a:pt x="16124157" y="6288479"/>
                  </a:cubicBezTo>
                  <a:lnTo>
                    <a:pt x="16124157" y="304800"/>
                  </a:lnTo>
                  <a:cubicBezTo>
                    <a:pt x="16124157" y="135890"/>
                    <a:pt x="15988266" y="0"/>
                    <a:pt x="15819357" y="0"/>
                  </a:cubicBezTo>
                  <a:close/>
                </a:path>
              </a:pathLst>
            </a:custGeom>
            <a:solidFill>
              <a:srgbClr val="F1D1C7"/>
            </a:solidFill>
          </p:spPr>
        </p:sp>
      </p:grpSp>
      <p:pic>
        <p:nvPicPr>
          <p:cNvPr id="9" name="Picture 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6483644">
            <a:off x="-1472733" y="-3576673"/>
            <a:ext cx="5248259" cy="5695590"/>
          </a:xfrm>
          <a:prstGeom prst="rect">
            <a:avLst/>
          </a:prstGeom>
        </p:spPr>
      </p:pic>
      <p:pic>
        <p:nvPicPr>
          <p:cNvPr id="10" name="Picture 1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447800" y="8707399"/>
            <a:ext cx="3472856" cy="2077399"/>
          </a:xfrm>
          <a:prstGeom prst="rect">
            <a:avLst/>
          </a:prstGeom>
        </p:spPr>
      </p:pic>
      <p:pic>
        <p:nvPicPr>
          <p:cNvPr id="11" name="Picture 11"/>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4806232" y="7768389"/>
            <a:ext cx="2567425" cy="3955417"/>
          </a:xfrm>
          <a:prstGeom prst="rect">
            <a:avLst/>
          </a:prstGeom>
        </p:spPr>
      </p:pic>
      <p:sp>
        <p:nvSpPr>
          <p:cNvPr id="16" name="TextBox 15">
            <a:extLst>
              <a:ext uri="{FF2B5EF4-FFF2-40B4-BE49-F238E27FC236}">
                <a16:creationId xmlns:a16="http://schemas.microsoft.com/office/drawing/2014/main" id="{EEB8E3AC-B1E8-F95C-C26E-29156B17F4CF}"/>
              </a:ext>
            </a:extLst>
          </p:cNvPr>
          <p:cNvSpPr txBox="1"/>
          <p:nvPr/>
        </p:nvSpPr>
        <p:spPr>
          <a:xfrm>
            <a:off x="7598392" y="5762152"/>
            <a:ext cx="9303254" cy="3494226"/>
          </a:xfrm>
          <a:prstGeom prst="rect">
            <a:avLst/>
          </a:prstGeom>
          <a:noFill/>
        </p:spPr>
        <p:txBody>
          <a:bodyPr wrap="square" rtlCol="0">
            <a:spAutoFit/>
          </a:bodyPr>
          <a:lstStyle/>
          <a:p>
            <a:pPr>
              <a:lnSpc>
                <a:spcPct val="150000"/>
              </a:lnSpc>
            </a:pPr>
            <a:r>
              <a:rPr lang="en-US" sz="2500" dirty="0" err="1">
                <a:effectLst/>
                <a:latin typeface="Roboto" panose="02000000000000000000" pitchFamily="2" charset="0"/>
                <a:ea typeface="Roboto" panose="02000000000000000000" pitchFamily="2" charset="0"/>
                <a:cs typeface="Roboto" panose="02000000000000000000" pitchFamily="2" charset="0"/>
              </a:rPr>
              <a:t>Một</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số</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ứng</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dụng</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của</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bài</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toán</a:t>
            </a:r>
            <a:r>
              <a:rPr lang="en-US" sz="2500" dirty="0">
                <a:effectLst/>
                <a:latin typeface="Roboto" panose="02000000000000000000" pitchFamily="2" charset="0"/>
                <a:ea typeface="Roboto" panose="02000000000000000000" pitchFamily="2" charset="0"/>
                <a:cs typeface="Roboto" panose="02000000000000000000" pitchFamily="2" charset="0"/>
              </a:rPr>
              <a:t> : </a:t>
            </a:r>
          </a:p>
          <a:p>
            <a:pPr>
              <a:lnSpc>
                <a:spcPct val="150000"/>
              </a:lnSpc>
            </a:pPr>
            <a:r>
              <a:rPr lang="en-US" sz="2500" dirty="0" err="1">
                <a:latin typeface="Roboto" panose="02000000000000000000" pitchFamily="2" charset="0"/>
                <a:ea typeface="Roboto" panose="02000000000000000000" pitchFamily="2" charset="0"/>
                <a:cs typeface="Roboto" panose="02000000000000000000" pitchFamily="2" charset="0"/>
              </a:rPr>
              <a:t>vd</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G</a:t>
            </a:r>
            <a:r>
              <a:rPr lang="en-US" sz="2500" dirty="0" err="1">
                <a:effectLst/>
                <a:latin typeface="Roboto" panose="02000000000000000000" pitchFamily="2" charset="0"/>
                <a:ea typeface="Roboto" panose="02000000000000000000" pitchFamily="2" charset="0"/>
                <a:cs typeface="Roboto" panose="02000000000000000000" pitchFamily="2" charset="0"/>
              </a:rPr>
              <a:t>iám</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sát</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và</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phát</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hiện</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các</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hành</a:t>
            </a:r>
            <a:r>
              <a:rPr lang="en-US" sz="2500" dirty="0">
                <a:effectLst/>
                <a:latin typeface="Roboto" panose="02000000000000000000" pitchFamily="2" charset="0"/>
                <a:ea typeface="Roboto" panose="02000000000000000000" pitchFamily="2" charset="0"/>
                <a:cs typeface="Roboto" panose="02000000000000000000" pitchFamily="2" charset="0"/>
              </a:rPr>
              <a:t> vi </a:t>
            </a:r>
            <a:r>
              <a:rPr lang="en-US" sz="2500" dirty="0" err="1">
                <a:effectLst/>
                <a:latin typeface="Roboto" panose="02000000000000000000" pitchFamily="2" charset="0"/>
                <a:ea typeface="Roboto" panose="02000000000000000000" pitchFamily="2" charset="0"/>
                <a:cs typeface="Roboto" panose="02000000000000000000" pitchFamily="2" charset="0"/>
              </a:rPr>
              <a:t>bạo</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lực</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trực</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tuyến</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đối</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với</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trẻ</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em</a:t>
            </a:r>
            <a:endParaRPr lang="en-US" sz="2500" dirty="0">
              <a:effectLst/>
              <a:latin typeface="Roboto" panose="02000000000000000000" pitchFamily="2" charset="0"/>
              <a:ea typeface="Roboto" panose="02000000000000000000" pitchFamily="2" charset="0"/>
              <a:cs typeface="Roboto" panose="02000000000000000000" pitchFamily="2" charset="0"/>
            </a:endParaRPr>
          </a:p>
          <a:p>
            <a:pPr>
              <a:lnSpc>
                <a:spcPct val="150000"/>
              </a:lnSpc>
            </a:pPr>
            <a:r>
              <a:rPr lang="en-US" sz="2500" dirty="0" err="1">
                <a:latin typeface="Roboto" panose="02000000000000000000" pitchFamily="2" charset="0"/>
                <a:ea typeface="Roboto" panose="02000000000000000000" pitchFamily="2" charset="0"/>
                <a:cs typeface="Roboto" panose="02000000000000000000" pitchFamily="2" charset="0"/>
              </a:rPr>
              <a:t>vd</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Hệ</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thống</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quản</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lý</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bình</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luận</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tự</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động</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lọc</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hoặc</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xem</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xét</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các</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bình</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luận</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có</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chứa</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nội</a:t>
            </a:r>
            <a:r>
              <a:rPr lang="en-US" sz="2500" dirty="0">
                <a:effectLst/>
                <a:latin typeface="Roboto" panose="02000000000000000000" pitchFamily="2" charset="0"/>
                <a:ea typeface="Roboto" panose="02000000000000000000" pitchFamily="2" charset="0"/>
                <a:cs typeface="Roboto" panose="02000000000000000000" pitchFamily="2" charset="0"/>
              </a:rPr>
              <a:t> dung </a:t>
            </a:r>
            <a:r>
              <a:rPr lang="en-US" sz="2500" dirty="0" err="1">
                <a:effectLst/>
                <a:latin typeface="Roboto" panose="02000000000000000000" pitchFamily="2" charset="0"/>
                <a:ea typeface="Roboto" panose="02000000000000000000" pitchFamily="2" charset="0"/>
                <a:cs typeface="Roboto" panose="02000000000000000000" pitchFamily="2" charset="0"/>
              </a:rPr>
              <a:t>bạo</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lực</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trực</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tuyến</a:t>
            </a:r>
            <a:endParaRPr lang="en-US" sz="2500" dirty="0">
              <a:effectLst/>
              <a:latin typeface="Roboto" panose="02000000000000000000" pitchFamily="2" charset="0"/>
              <a:ea typeface="Roboto" panose="02000000000000000000" pitchFamily="2" charset="0"/>
              <a:cs typeface="Roboto" panose="02000000000000000000" pitchFamily="2" charset="0"/>
            </a:endParaRPr>
          </a:p>
          <a:p>
            <a:pPr>
              <a:lnSpc>
                <a:spcPct val="150000"/>
              </a:lnSpc>
            </a:pPr>
            <a:r>
              <a:rPr lang="en-US" sz="2500" dirty="0" err="1">
                <a:latin typeface="Roboto" panose="02000000000000000000" pitchFamily="2" charset="0"/>
                <a:ea typeface="Roboto" panose="02000000000000000000" pitchFamily="2" charset="0"/>
                <a:cs typeface="Roboto" panose="02000000000000000000" pitchFamily="2" charset="0"/>
              </a:rPr>
              <a:t>vd</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Quản</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lý</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truyền</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thông</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xã</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hội</a:t>
            </a:r>
            <a:r>
              <a:rPr lang="en-US" sz="2500" dirty="0">
                <a:latin typeface="Roboto" panose="02000000000000000000" pitchFamily="2" charset="0"/>
                <a:ea typeface="Roboto" panose="02000000000000000000" pitchFamily="2" charset="0"/>
                <a:cs typeface="Roboto" panose="02000000000000000000" pitchFamily="2" charset="0"/>
              </a:rPr>
              <a:t> </a:t>
            </a:r>
            <a:endParaRPr lang="en-US" sz="2500" dirty="0"/>
          </a:p>
        </p:txBody>
      </p:sp>
      <p:sp>
        <p:nvSpPr>
          <p:cNvPr id="18" name="TextBox 17">
            <a:extLst>
              <a:ext uri="{FF2B5EF4-FFF2-40B4-BE49-F238E27FC236}">
                <a16:creationId xmlns:a16="http://schemas.microsoft.com/office/drawing/2014/main" id="{83EE2327-2157-F752-676B-97CCDE7F0096}"/>
              </a:ext>
            </a:extLst>
          </p:cNvPr>
          <p:cNvSpPr txBox="1"/>
          <p:nvPr/>
        </p:nvSpPr>
        <p:spPr>
          <a:xfrm>
            <a:off x="439432" y="6460442"/>
            <a:ext cx="5045583" cy="477054"/>
          </a:xfrm>
          <a:prstGeom prst="rect">
            <a:avLst/>
          </a:prstGeom>
          <a:noFill/>
        </p:spPr>
        <p:txBody>
          <a:bodyPr wrap="square" rtlCol="0">
            <a:spAutoFit/>
          </a:bodyPr>
          <a:lstStyle/>
          <a:p>
            <a:pPr algn="ctr"/>
            <a:r>
              <a:rPr lang="en-US" sz="2500" dirty="0">
                <a:effectLst/>
                <a:latin typeface="Roboto" panose="02000000000000000000" pitchFamily="2" charset="0"/>
                <a:ea typeface="Roboto" panose="02000000000000000000" pitchFamily="2" charset="0"/>
                <a:cs typeface="Roboto" panose="02000000000000000000" pitchFamily="2" charset="0"/>
              </a:rPr>
              <a:t>“</a:t>
            </a:r>
            <a:r>
              <a:rPr lang="en-US" sz="2500" dirty="0" err="1">
                <a:effectLst/>
                <a:latin typeface="Roboto" panose="02000000000000000000" pitchFamily="2" charset="0"/>
                <a:ea typeface="Roboto" panose="02000000000000000000" pitchFamily="2" charset="0"/>
                <a:cs typeface="Roboto" panose="02000000000000000000" pitchFamily="2" charset="0"/>
              </a:rPr>
              <a:t>not_cyberbullying</a:t>
            </a:r>
            <a:r>
              <a:rPr lang="en-US" sz="2500" dirty="0">
                <a:effectLst/>
                <a:latin typeface="Roboto" panose="02000000000000000000" pitchFamily="2" charset="0"/>
                <a:ea typeface="Roboto" panose="02000000000000000000" pitchFamily="2" charset="0"/>
                <a:cs typeface="Roboto" panose="02000000000000000000" pitchFamily="2" charset="0"/>
              </a:rPr>
              <a:t>”</a:t>
            </a:r>
            <a:endParaRPr lang="en-US" sz="2500" dirty="0">
              <a:latin typeface="Roboto" panose="02000000000000000000" pitchFamily="2" charset="0"/>
              <a:ea typeface="Roboto" panose="02000000000000000000" pitchFamily="2" charset="0"/>
              <a:cs typeface="Roboto" panose="02000000000000000000" pitchFamily="2" charset="0"/>
            </a:endParaRPr>
          </a:p>
        </p:txBody>
      </p:sp>
      <p:grpSp>
        <p:nvGrpSpPr>
          <p:cNvPr id="26" name="Group 7">
            <a:extLst>
              <a:ext uri="{FF2B5EF4-FFF2-40B4-BE49-F238E27FC236}">
                <a16:creationId xmlns:a16="http://schemas.microsoft.com/office/drawing/2014/main" id="{81DD8A44-CEF7-0258-08AA-92E2210861FF}"/>
              </a:ext>
            </a:extLst>
          </p:cNvPr>
          <p:cNvGrpSpPr/>
          <p:nvPr/>
        </p:nvGrpSpPr>
        <p:grpSpPr>
          <a:xfrm>
            <a:off x="7148922" y="379135"/>
            <a:ext cx="9905999" cy="4923748"/>
            <a:chOff x="0" y="0"/>
            <a:chExt cx="16124156" cy="6593279"/>
          </a:xfrm>
        </p:grpSpPr>
        <p:sp>
          <p:nvSpPr>
            <p:cNvPr id="27" name="Freeform 8">
              <a:extLst>
                <a:ext uri="{FF2B5EF4-FFF2-40B4-BE49-F238E27FC236}">
                  <a16:creationId xmlns:a16="http://schemas.microsoft.com/office/drawing/2014/main" id="{A4D1EA35-F3EE-3F04-17F0-FFB87A8406D2}"/>
                </a:ext>
              </a:extLst>
            </p:cNvPr>
            <p:cNvSpPr/>
            <p:nvPr/>
          </p:nvSpPr>
          <p:spPr>
            <a:xfrm>
              <a:off x="0" y="0"/>
              <a:ext cx="16124157" cy="6593280"/>
            </a:xfrm>
            <a:custGeom>
              <a:avLst/>
              <a:gdLst/>
              <a:ahLst/>
              <a:cxnLst/>
              <a:rect l="l" t="t" r="r" b="b"/>
              <a:pathLst>
                <a:path w="16124157" h="6593280">
                  <a:moveTo>
                    <a:pt x="15819357" y="0"/>
                  </a:moveTo>
                  <a:lnTo>
                    <a:pt x="304800" y="0"/>
                  </a:lnTo>
                  <a:cubicBezTo>
                    <a:pt x="135890" y="0"/>
                    <a:pt x="0" y="135890"/>
                    <a:pt x="0" y="304800"/>
                  </a:cubicBezTo>
                  <a:lnTo>
                    <a:pt x="0" y="6288479"/>
                  </a:lnTo>
                  <a:cubicBezTo>
                    <a:pt x="0" y="6457390"/>
                    <a:pt x="135890" y="6593280"/>
                    <a:pt x="304800" y="6593280"/>
                  </a:cubicBezTo>
                  <a:lnTo>
                    <a:pt x="15819357" y="6593280"/>
                  </a:lnTo>
                  <a:cubicBezTo>
                    <a:pt x="15988266" y="6593280"/>
                    <a:pt x="16124157" y="6457390"/>
                    <a:pt x="16124157" y="6288479"/>
                  </a:cubicBezTo>
                  <a:lnTo>
                    <a:pt x="16124157" y="304800"/>
                  </a:lnTo>
                  <a:cubicBezTo>
                    <a:pt x="16124157" y="135890"/>
                    <a:pt x="15988266" y="0"/>
                    <a:pt x="15819357" y="0"/>
                  </a:cubicBezTo>
                  <a:close/>
                </a:path>
              </a:pathLst>
            </a:custGeom>
            <a:solidFill>
              <a:srgbClr val="F1D1C7"/>
            </a:solidFill>
          </p:spPr>
        </p:sp>
      </p:grpSp>
      <p:sp>
        <p:nvSpPr>
          <p:cNvPr id="37" name="TextBox 36">
            <a:extLst>
              <a:ext uri="{FF2B5EF4-FFF2-40B4-BE49-F238E27FC236}">
                <a16:creationId xmlns:a16="http://schemas.microsoft.com/office/drawing/2014/main" id="{9085FAAA-6386-A8F3-D206-6453EF70F613}"/>
              </a:ext>
            </a:extLst>
          </p:cNvPr>
          <p:cNvSpPr txBox="1"/>
          <p:nvPr/>
        </p:nvSpPr>
        <p:spPr>
          <a:xfrm>
            <a:off x="7457705" y="811329"/>
            <a:ext cx="9007332" cy="5093702"/>
          </a:xfrm>
          <a:prstGeom prst="rect">
            <a:avLst/>
          </a:prstGeom>
          <a:noFill/>
        </p:spPr>
        <p:txBody>
          <a:bodyPr wrap="square" rtlCol="0">
            <a:spAutoFit/>
          </a:bodyPr>
          <a:lstStyle/>
          <a:p>
            <a:pPr>
              <a:lnSpc>
                <a:spcPct val="150000"/>
              </a:lnSpc>
            </a:pPr>
            <a:r>
              <a:rPr lang="vi-VN" sz="2500" dirty="0">
                <a:effectLst/>
                <a:latin typeface="Roboto" panose="02000000000000000000" pitchFamily="2" charset="0"/>
                <a:ea typeface="Roboto" panose="02000000000000000000" pitchFamily="2" charset="0"/>
                <a:cs typeface="Roboto" panose="02000000000000000000" pitchFamily="2" charset="0"/>
              </a:rPr>
              <a:t>Mục tiêu của đồ án này nhằm nghiên cứu các phương pháp máy học để xử lý bạo lực trực tuyến. Chúng tôi tập trung xây dựng mô hình phân loại và phát hiện các hành vi bạo lực trực tuyến nhằm cung cấp  các giải pháp hiệu quả hơn để đối phó với bạo lực trực tuyến và bảo vệ người dùng trên môi trường kỹ thuật số. Kết quả đầu ra yêu cầu chỉ ra </a:t>
            </a:r>
            <a:r>
              <a:rPr lang="en-US" sz="2500" dirty="0" err="1">
                <a:effectLst/>
                <a:latin typeface="Roboto" panose="02000000000000000000" pitchFamily="2" charset="0"/>
                <a:ea typeface="Roboto" panose="02000000000000000000" pitchFamily="2" charset="0"/>
                <a:cs typeface="Roboto" panose="02000000000000000000" pitchFamily="2" charset="0"/>
              </a:rPr>
              <a:t>có</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phải</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bạo</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lực</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mạng</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không</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vi-VN" sz="2500" dirty="0">
                <a:effectLst/>
                <a:latin typeface="Roboto" panose="02000000000000000000" pitchFamily="2" charset="0"/>
                <a:ea typeface="Roboto" panose="02000000000000000000" pitchFamily="2" charset="0"/>
                <a:cs typeface="Roboto" panose="02000000000000000000" pitchFamily="2" charset="0"/>
              </a:rPr>
              <a:t>và chính xác</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loại</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bạo</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lực</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mạng</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a:effectLst/>
                <a:latin typeface="Roboto" panose="02000000000000000000" pitchFamily="2" charset="0"/>
                <a:ea typeface="Roboto" panose="02000000000000000000" pitchFamily="2" charset="0"/>
                <a:cs typeface="Roboto" panose="02000000000000000000" pitchFamily="2" charset="0"/>
              </a:rPr>
              <a:t>.</a:t>
            </a:r>
            <a:endParaRPr lang="vi-VN" sz="2500" dirty="0">
              <a:effectLst/>
              <a:latin typeface="Roboto" panose="02000000000000000000" pitchFamily="2" charset="0"/>
              <a:ea typeface="Roboto" panose="02000000000000000000" pitchFamily="2" charset="0"/>
              <a:cs typeface="Roboto" panose="02000000000000000000" pitchFamily="2" charset="0"/>
            </a:endParaRPr>
          </a:p>
          <a:p>
            <a:pPr>
              <a:lnSpc>
                <a:spcPct val="150000"/>
              </a:lnSpc>
            </a:pPr>
            <a:endParaRPr lang="vi-VN" sz="2500" dirty="0">
              <a:effectLst/>
              <a:latin typeface="Roboto" panose="02000000000000000000" pitchFamily="2" charset="0"/>
              <a:ea typeface="Roboto" panose="02000000000000000000" pitchFamily="2" charset="0"/>
              <a:cs typeface="Roboto" panose="02000000000000000000" pitchFamily="2" charset="0"/>
            </a:endParaRPr>
          </a:p>
          <a:p>
            <a:endParaRPr lang="en-US" sz="2500" dirty="0">
              <a:latin typeface="Roboto" panose="02000000000000000000" pitchFamily="2" charset="0"/>
              <a:ea typeface="Roboto" panose="02000000000000000000" pitchFamily="2" charset="0"/>
              <a:cs typeface="Roboto" panose="02000000000000000000" pitchFamily="2" charset="0"/>
            </a:endParaRPr>
          </a:p>
        </p:txBody>
      </p:sp>
      <p:pic>
        <p:nvPicPr>
          <p:cNvPr id="5" name="Picture 4">
            <a:extLst>
              <a:ext uri="{FF2B5EF4-FFF2-40B4-BE49-F238E27FC236}">
                <a16:creationId xmlns:a16="http://schemas.microsoft.com/office/drawing/2014/main" id="{48878142-4E8A-A6D1-C61A-932C95B5AA4D}"/>
              </a:ext>
            </a:extLst>
          </p:cNvPr>
          <p:cNvPicPr>
            <a:picLocks noChangeAspect="1"/>
          </p:cNvPicPr>
          <p:nvPr/>
        </p:nvPicPr>
        <p:blipFill>
          <a:blip r:embed="rId9"/>
          <a:stretch>
            <a:fillRect/>
          </a:stretch>
        </p:blipFill>
        <p:spPr>
          <a:xfrm>
            <a:off x="1028700" y="2247900"/>
            <a:ext cx="4302625" cy="3926347"/>
          </a:xfrm>
          <a:prstGeom prst="rect">
            <a:avLst/>
          </a:prstGeom>
        </p:spPr>
      </p:pic>
    </p:spTree>
    <p:extLst>
      <p:ext uri="{BB962C8B-B14F-4D97-AF65-F5344CB8AC3E}">
        <p14:creationId xmlns:p14="http://schemas.microsoft.com/office/powerpoint/2010/main" val="279318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185464"/>
            <a:ext cx="16230600" cy="8229600"/>
            <a:chOff x="0" y="0"/>
            <a:chExt cx="17532556" cy="8889747"/>
          </a:xfrm>
        </p:grpSpPr>
        <p:sp>
          <p:nvSpPr>
            <p:cNvPr id="3" name="Freeform 3"/>
            <p:cNvSpPr/>
            <p:nvPr/>
          </p:nvSpPr>
          <p:spPr>
            <a:xfrm>
              <a:off x="0" y="0"/>
              <a:ext cx="17532556" cy="8889747"/>
            </a:xfrm>
            <a:custGeom>
              <a:avLst/>
              <a:gdLst/>
              <a:ahLst/>
              <a:cxnLst/>
              <a:rect l="l" t="t" r="r" b="b"/>
              <a:pathLst>
                <a:path w="17532556" h="8889747">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sp>
        <p:nvSpPr>
          <p:cNvPr id="4" name="TextBox 4"/>
          <p:cNvSpPr txBox="1"/>
          <p:nvPr/>
        </p:nvSpPr>
        <p:spPr>
          <a:xfrm>
            <a:off x="1192221" y="4524375"/>
            <a:ext cx="6368843" cy="1228725"/>
          </a:xfrm>
          <a:prstGeom prst="rect">
            <a:avLst/>
          </a:prstGeom>
        </p:spPr>
        <p:txBody>
          <a:bodyPr lIns="0" tIns="0" rIns="0" bIns="0" rtlCol="0" anchor="t">
            <a:spAutoFit/>
          </a:bodyPr>
          <a:lstStyle/>
          <a:p>
            <a:pPr algn="ctr">
              <a:lnSpc>
                <a:spcPts val="9600"/>
              </a:lnSpc>
            </a:pPr>
            <a:r>
              <a:rPr lang="en-US" sz="9000">
                <a:solidFill>
                  <a:srgbClr val="000000"/>
                </a:solidFill>
                <a:latin typeface="Constantia" panose="02030602050306030303" pitchFamily="18" charset="0"/>
                <a:ea typeface="Malgun Gothic Semilight" panose="020B0502040204020203" pitchFamily="34" charset="-128"/>
                <a:cs typeface="Malgun Gothic Semilight" panose="020B0502040204020203" pitchFamily="34" charset="-128"/>
              </a:rPr>
              <a:t>Dữ liệu</a:t>
            </a:r>
          </a:p>
        </p:txBody>
      </p:sp>
      <p:grpSp>
        <p:nvGrpSpPr>
          <p:cNvPr id="5" name="Group 5"/>
          <p:cNvGrpSpPr/>
          <p:nvPr/>
        </p:nvGrpSpPr>
        <p:grpSpPr>
          <a:xfrm>
            <a:off x="7879772" y="3695700"/>
            <a:ext cx="9032531" cy="3774638"/>
            <a:chOff x="0" y="0"/>
            <a:chExt cx="16124158" cy="5442741"/>
          </a:xfrm>
        </p:grpSpPr>
        <p:sp>
          <p:nvSpPr>
            <p:cNvPr id="6" name="Freeform 6"/>
            <p:cNvSpPr/>
            <p:nvPr/>
          </p:nvSpPr>
          <p:spPr>
            <a:xfrm>
              <a:off x="0" y="0"/>
              <a:ext cx="16124158" cy="5442741"/>
            </a:xfrm>
            <a:custGeom>
              <a:avLst/>
              <a:gdLst/>
              <a:ahLst/>
              <a:cxnLst/>
              <a:rect l="l" t="t" r="r" b="b"/>
              <a:pathLst>
                <a:path w="16124157" h="6603141">
                  <a:moveTo>
                    <a:pt x="15819357" y="0"/>
                  </a:moveTo>
                  <a:lnTo>
                    <a:pt x="304800" y="0"/>
                  </a:lnTo>
                  <a:cubicBezTo>
                    <a:pt x="135890" y="0"/>
                    <a:pt x="0" y="135890"/>
                    <a:pt x="0" y="304800"/>
                  </a:cubicBezTo>
                  <a:lnTo>
                    <a:pt x="0" y="6298341"/>
                  </a:lnTo>
                  <a:cubicBezTo>
                    <a:pt x="0" y="6467251"/>
                    <a:pt x="135890" y="6603141"/>
                    <a:pt x="304800" y="6603141"/>
                  </a:cubicBezTo>
                  <a:lnTo>
                    <a:pt x="15819357" y="6603141"/>
                  </a:lnTo>
                  <a:cubicBezTo>
                    <a:pt x="15988266" y="6603141"/>
                    <a:pt x="16124157" y="6467251"/>
                    <a:pt x="16124157" y="6298341"/>
                  </a:cubicBezTo>
                  <a:lnTo>
                    <a:pt x="16124157" y="304800"/>
                  </a:lnTo>
                  <a:cubicBezTo>
                    <a:pt x="16124157" y="135890"/>
                    <a:pt x="15988266" y="0"/>
                    <a:pt x="15819357" y="0"/>
                  </a:cubicBezTo>
                  <a:close/>
                </a:path>
              </a:pathLst>
            </a:custGeom>
            <a:solidFill>
              <a:srgbClr val="F1D1C7"/>
            </a:solidFill>
          </p:spPr>
        </p:sp>
      </p:grpSp>
      <p:pic>
        <p:nvPicPr>
          <p:cNvPr id="9" name="Picture 9"/>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6483644">
            <a:off x="-805256" y="-3064151"/>
            <a:ext cx="5248259" cy="5695590"/>
          </a:xfrm>
          <a:prstGeom prst="rect">
            <a:avLst/>
          </a:prstGeom>
        </p:spPr>
      </p:pic>
      <p:pic>
        <p:nvPicPr>
          <p:cNvPr id="10" name="Picture 10"/>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967698" y="7936428"/>
            <a:ext cx="3472856" cy="2077399"/>
          </a:xfrm>
          <a:prstGeom prst="rect">
            <a:avLst/>
          </a:prstGeom>
        </p:spPr>
      </p:pic>
      <p:pic>
        <p:nvPicPr>
          <p:cNvPr id="11" name="Picture 11"/>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5528686" y="6686786"/>
            <a:ext cx="2567425" cy="3955417"/>
          </a:xfrm>
          <a:prstGeom prst="rect">
            <a:avLst/>
          </a:prstGeom>
        </p:spPr>
      </p:pic>
      <p:sp>
        <p:nvSpPr>
          <p:cNvPr id="12" name="TextBox 11">
            <a:extLst>
              <a:ext uri="{FF2B5EF4-FFF2-40B4-BE49-F238E27FC236}">
                <a16:creationId xmlns:a16="http://schemas.microsoft.com/office/drawing/2014/main" id="{1E69E3BD-32F2-017F-B272-34DD922413BA}"/>
              </a:ext>
            </a:extLst>
          </p:cNvPr>
          <p:cNvSpPr txBox="1"/>
          <p:nvPr/>
        </p:nvSpPr>
        <p:spPr>
          <a:xfrm>
            <a:off x="7987941" y="4264914"/>
            <a:ext cx="8816192" cy="2913618"/>
          </a:xfrm>
          <a:prstGeom prst="rect">
            <a:avLst/>
          </a:prstGeom>
          <a:noFill/>
        </p:spPr>
        <p:txBody>
          <a:bodyPr wrap="square" rtlCol="0">
            <a:spAutoFit/>
          </a:bodyPr>
          <a:lstStyle/>
          <a:p>
            <a:pPr algn="ctr">
              <a:lnSpc>
                <a:spcPct val="150000"/>
              </a:lnSpc>
            </a:pPr>
            <a:r>
              <a:rPr lang="vi-VN" sz="2500" dirty="0">
                <a:effectLst/>
                <a:latin typeface="Roboto" panose="02000000000000000000" pitchFamily="2" charset="0"/>
                <a:ea typeface="Roboto" panose="02000000000000000000" pitchFamily="2" charset="0"/>
                <a:cs typeface="Roboto" panose="02000000000000000000" pitchFamily="2" charset="0"/>
              </a:rPr>
              <a:t>Bộ dữ liệu Cyberbullying Classification chứa hơn 47000</a:t>
            </a:r>
          </a:p>
          <a:p>
            <a:pPr algn="ctr">
              <a:lnSpc>
                <a:spcPct val="150000"/>
              </a:lnSpc>
            </a:pPr>
            <a:r>
              <a:rPr lang="vi-VN" sz="2500" dirty="0">
                <a:effectLst/>
                <a:latin typeface="Roboto" panose="02000000000000000000" pitchFamily="2" charset="0"/>
                <a:ea typeface="Roboto" panose="02000000000000000000" pitchFamily="2" charset="0"/>
                <a:cs typeface="Roboto" panose="02000000000000000000" pitchFamily="2" charset="0"/>
              </a:rPr>
              <a:t>tweet được gán nhãn theo các lớp bạo lực trực tuyến như</a:t>
            </a:r>
          </a:p>
          <a:p>
            <a:pPr algn="ctr">
              <a:lnSpc>
                <a:spcPct val="150000"/>
              </a:lnSpc>
            </a:pPr>
            <a:r>
              <a:rPr lang="vi-VN" sz="2500" dirty="0">
                <a:effectLst/>
                <a:latin typeface="Roboto" panose="02000000000000000000" pitchFamily="2" charset="0"/>
                <a:ea typeface="Roboto" panose="02000000000000000000" pitchFamily="2" charset="0"/>
                <a:cs typeface="Roboto" panose="02000000000000000000" pitchFamily="2" charset="0"/>
              </a:rPr>
              <a:t>Age, Ethnicity, Gender, Religion, Other type of cyberbully-</a:t>
            </a:r>
          </a:p>
          <a:p>
            <a:pPr algn="ctr">
              <a:lnSpc>
                <a:spcPct val="150000"/>
              </a:lnSpc>
            </a:pPr>
            <a:r>
              <a:rPr lang="vi-VN" sz="2500" dirty="0">
                <a:effectLst/>
                <a:latin typeface="Roboto" panose="02000000000000000000" pitchFamily="2" charset="0"/>
                <a:ea typeface="Roboto" panose="02000000000000000000" pitchFamily="2" charset="0"/>
                <a:cs typeface="Roboto" panose="02000000000000000000" pitchFamily="2" charset="0"/>
              </a:rPr>
              <a:t>ing và Not cyberbullying. Bộ dữ liệu đã được cân bằng giữa</a:t>
            </a:r>
          </a:p>
          <a:p>
            <a:pPr algn="ctr">
              <a:lnSpc>
                <a:spcPct val="150000"/>
              </a:lnSpc>
            </a:pPr>
            <a:r>
              <a:rPr lang="vi-VN" sz="2500" dirty="0">
                <a:effectLst/>
                <a:latin typeface="Roboto" panose="02000000000000000000" pitchFamily="2" charset="0"/>
                <a:ea typeface="Roboto" panose="02000000000000000000" pitchFamily="2" charset="0"/>
                <a:cs typeface="Roboto" panose="02000000000000000000" pitchFamily="2" charset="0"/>
              </a:rPr>
              <a:t>các nhãn với khoảng 8000 tweet với mỗi nhãn</a:t>
            </a:r>
            <a:endParaRPr lang="en-US" sz="2500" dirty="0">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17532556" cy="8889747"/>
          </a:xfrm>
        </p:grpSpPr>
        <p:sp>
          <p:nvSpPr>
            <p:cNvPr id="3" name="Freeform 3"/>
            <p:cNvSpPr/>
            <p:nvPr/>
          </p:nvSpPr>
          <p:spPr>
            <a:xfrm>
              <a:off x="0" y="0"/>
              <a:ext cx="17532556" cy="8889747"/>
            </a:xfrm>
            <a:custGeom>
              <a:avLst/>
              <a:gdLst/>
              <a:ahLst/>
              <a:cxnLst/>
              <a:rect l="l" t="t" r="r" b="b"/>
              <a:pathLst>
                <a:path w="17532556" h="8889747">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grpSp>
        <p:nvGrpSpPr>
          <p:cNvPr id="4" name="Group 4"/>
          <p:cNvGrpSpPr/>
          <p:nvPr/>
        </p:nvGrpSpPr>
        <p:grpSpPr>
          <a:xfrm>
            <a:off x="1447800" y="3140502"/>
            <a:ext cx="15395229" cy="5962004"/>
            <a:chOff x="0" y="0"/>
            <a:chExt cx="28026449" cy="9481378"/>
          </a:xfrm>
        </p:grpSpPr>
        <p:sp>
          <p:nvSpPr>
            <p:cNvPr id="5" name="Freeform 5"/>
            <p:cNvSpPr/>
            <p:nvPr/>
          </p:nvSpPr>
          <p:spPr>
            <a:xfrm>
              <a:off x="0" y="0"/>
              <a:ext cx="28026451" cy="9481379"/>
            </a:xfrm>
            <a:custGeom>
              <a:avLst/>
              <a:gdLst/>
              <a:ahLst/>
              <a:cxnLst/>
              <a:rect l="l" t="t" r="r" b="b"/>
              <a:pathLst>
                <a:path w="28026451" h="9481379">
                  <a:moveTo>
                    <a:pt x="27721651" y="0"/>
                  </a:moveTo>
                  <a:lnTo>
                    <a:pt x="304800" y="0"/>
                  </a:lnTo>
                  <a:cubicBezTo>
                    <a:pt x="135890" y="0"/>
                    <a:pt x="0" y="135890"/>
                    <a:pt x="0" y="304800"/>
                  </a:cubicBezTo>
                  <a:lnTo>
                    <a:pt x="0" y="9176579"/>
                  </a:lnTo>
                  <a:cubicBezTo>
                    <a:pt x="0" y="9345488"/>
                    <a:pt x="135890" y="9481379"/>
                    <a:pt x="304800" y="9481379"/>
                  </a:cubicBezTo>
                  <a:lnTo>
                    <a:pt x="27721651" y="9481379"/>
                  </a:lnTo>
                  <a:cubicBezTo>
                    <a:pt x="27890558" y="9481379"/>
                    <a:pt x="28026451" y="9345488"/>
                    <a:pt x="28026451" y="9176579"/>
                  </a:cubicBezTo>
                  <a:lnTo>
                    <a:pt x="28026451" y="304800"/>
                  </a:lnTo>
                  <a:cubicBezTo>
                    <a:pt x="28026451" y="135890"/>
                    <a:pt x="27890558" y="0"/>
                    <a:pt x="27721651" y="0"/>
                  </a:cubicBezTo>
                  <a:close/>
                </a:path>
              </a:pathLst>
            </a:custGeom>
            <a:solidFill>
              <a:srgbClr val="F1D1C7"/>
            </a:solidFill>
          </p:spPr>
        </p:sp>
      </p:grpSp>
      <p:sp>
        <p:nvSpPr>
          <p:cNvPr id="6" name="TextBox 6"/>
          <p:cNvSpPr txBox="1"/>
          <p:nvPr/>
        </p:nvSpPr>
        <p:spPr>
          <a:xfrm>
            <a:off x="2915793" y="1203133"/>
            <a:ext cx="12456413" cy="1228725"/>
          </a:xfrm>
          <a:prstGeom prst="rect">
            <a:avLst/>
          </a:prstGeom>
        </p:spPr>
        <p:txBody>
          <a:bodyPr lIns="0" tIns="0" rIns="0" bIns="0" rtlCol="0" anchor="t">
            <a:spAutoFit/>
          </a:bodyPr>
          <a:lstStyle/>
          <a:p>
            <a:pPr algn="ctr">
              <a:lnSpc>
                <a:spcPts val="9600"/>
              </a:lnSpc>
            </a:pPr>
            <a:r>
              <a:rPr lang="en-US" sz="9000">
                <a:solidFill>
                  <a:srgbClr val="000000"/>
                </a:solidFill>
                <a:latin typeface="Constantia" panose="02030602050306030303" pitchFamily="18" charset="0"/>
                <a:ea typeface="Malgun Gothic Semilight" panose="020B0502040204020203" pitchFamily="34" charset="-128"/>
                <a:cs typeface="Malgun Gothic Semilight" panose="020B0502040204020203" pitchFamily="34" charset="-128"/>
              </a:rPr>
              <a:t>Xử lý dữ liệu</a:t>
            </a:r>
            <a:endParaRPr lang="en-US" sz="9000">
              <a:solidFill>
                <a:srgbClr val="000000"/>
              </a:solidFill>
              <a:latin typeface="Constantia" panose="02030602050306030303" pitchFamily="18" charset="0"/>
            </a:endParaRPr>
          </a:p>
        </p:txBody>
      </p:sp>
      <p:pic>
        <p:nvPicPr>
          <p:cNvPr id="7" name="Picture 7"/>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097886">
            <a:off x="15120651" y="-1123127"/>
            <a:ext cx="5162115" cy="4303651"/>
          </a:xfrm>
          <a:prstGeom prst="rect">
            <a:avLst/>
          </a:prstGeom>
        </p:spPr>
      </p:pic>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4549130">
            <a:off x="-1577160" y="7170126"/>
            <a:ext cx="6380533" cy="4176349"/>
          </a:xfrm>
          <a:prstGeom prst="rect">
            <a:avLst/>
          </a:prstGeom>
        </p:spPr>
      </p:pic>
      <p:pic>
        <p:nvPicPr>
          <p:cNvPr id="9" name="Picture 9"/>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7402721" y="3829876"/>
            <a:ext cx="2281153" cy="3544950"/>
          </a:xfrm>
          <a:prstGeom prst="rect">
            <a:avLst/>
          </a:prstGeom>
        </p:spPr>
      </p:pic>
      <p:sp>
        <p:nvSpPr>
          <p:cNvPr id="10" name="TextBox 9">
            <a:extLst>
              <a:ext uri="{FF2B5EF4-FFF2-40B4-BE49-F238E27FC236}">
                <a16:creationId xmlns:a16="http://schemas.microsoft.com/office/drawing/2014/main" id="{424750F7-F68E-5626-49C3-2360B1327E8D}"/>
              </a:ext>
            </a:extLst>
          </p:cNvPr>
          <p:cNvSpPr txBox="1"/>
          <p:nvPr/>
        </p:nvSpPr>
        <p:spPr>
          <a:xfrm>
            <a:off x="2065579" y="3258328"/>
            <a:ext cx="5612239" cy="4072269"/>
          </a:xfrm>
          <a:prstGeom prst="rect">
            <a:avLst/>
          </a:prstGeom>
          <a:noFill/>
        </p:spPr>
        <p:txBody>
          <a:bodyPr wrap="square" rtlCol="0">
            <a:spAutoFit/>
          </a:bodyPr>
          <a:lstStyle/>
          <a:p>
            <a:pPr>
              <a:lnSpc>
                <a:spcPct val="150000"/>
              </a:lnSpc>
            </a:pPr>
            <a:r>
              <a:rPr lang="en-US" sz="2500" dirty="0">
                <a:latin typeface="Calibri" panose="020F0502020204030204" pitchFamily="34" charset="0"/>
                <a:ea typeface="Calibri" panose="020F0502020204030204" pitchFamily="34" charset="0"/>
              </a:rPr>
              <a:t>+</a:t>
            </a:r>
            <a:r>
              <a:rPr lang="en-US" sz="2500" dirty="0" err="1">
                <a:latin typeface="Calibri" panose="020F0502020204030204" pitchFamily="34" charset="0"/>
                <a:ea typeface="Calibri" panose="020F0502020204030204" pitchFamily="34" charset="0"/>
              </a:rPr>
              <a:t>Loại</a:t>
            </a:r>
            <a:r>
              <a:rPr lang="en-US" sz="2500" dirty="0">
                <a:latin typeface="Calibri" panose="020F0502020204030204" pitchFamily="34" charset="0"/>
                <a:ea typeface="Calibri" panose="020F0502020204030204" pitchFamily="34" charset="0"/>
              </a:rPr>
              <a:t> </a:t>
            </a:r>
            <a:r>
              <a:rPr lang="en-US" sz="2500" dirty="0" err="1">
                <a:latin typeface="Calibri" panose="020F0502020204030204" pitchFamily="34" charset="0"/>
                <a:ea typeface="Calibri" panose="020F0502020204030204" pitchFamily="34" charset="0"/>
              </a:rPr>
              <a:t>bỏ</a:t>
            </a:r>
            <a:r>
              <a:rPr lang="en-US" sz="2500" dirty="0">
                <a:latin typeface="Calibri" panose="020F0502020204030204" pitchFamily="34" charset="0"/>
                <a:ea typeface="Calibri" panose="020F0502020204030204" pitchFamily="34" charset="0"/>
              </a:rPr>
              <a:t> </a:t>
            </a:r>
            <a:r>
              <a:rPr lang="en-US" sz="2500" dirty="0" err="1">
                <a:latin typeface="Calibri" panose="020F0502020204030204" pitchFamily="34" charset="0"/>
                <a:ea typeface="Calibri" panose="020F0502020204030204" pitchFamily="34" charset="0"/>
              </a:rPr>
              <a:t>các</a:t>
            </a:r>
            <a:r>
              <a:rPr lang="en-US" sz="2500" dirty="0">
                <a:latin typeface="Calibri" panose="020F0502020204030204" pitchFamily="34" charset="0"/>
                <a:ea typeface="Calibri" panose="020F0502020204030204" pitchFamily="34" charset="0"/>
              </a:rPr>
              <a:t> </a:t>
            </a:r>
            <a:r>
              <a:rPr lang="en-US" sz="2500" dirty="0" err="1">
                <a:latin typeface="Calibri" panose="020F0502020204030204" pitchFamily="34" charset="0"/>
                <a:ea typeface="Calibri" panose="020F0502020204030204" pitchFamily="34" charset="0"/>
              </a:rPr>
              <a:t>từ</a:t>
            </a:r>
            <a:r>
              <a:rPr lang="en-US" sz="2500" dirty="0">
                <a:latin typeface="Calibri" panose="020F0502020204030204" pitchFamily="34" charset="0"/>
                <a:ea typeface="Calibri" panose="020F0502020204030204" pitchFamily="34" charset="0"/>
              </a:rPr>
              <a:t> </a:t>
            </a:r>
            <a:r>
              <a:rPr lang="en-US" sz="2500" dirty="0" err="1">
                <a:latin typeface="Calibri" panose="020F0502020204030204" pitchFamily="34" charset="0"/>
                <a:ea typeface="Calibri" panose="020F0502020204030204" pitchFamily="34" charset="0"/>
              </a:rPr>
              <a:t>viết</a:t>
            </a:r>
            <a:r>
              <a:rPr lang="en-US" sz="2500" dirty="0">
                <a:latin typeface="Calibri" panose="020F0502020204030204" pitchFamily="34" charset="0"/>
                <a:ea typeface="Calibri" panose="020F0502020204030204" pitchFamily="34" charset="0"/>
              </a:rPr>
              <a:t> </a:t>
            </a:r>
            <a:r>
              <a:rPr lang="en-US" sz="2500" dirty="0" err="1">
                <a:latin typeface="Calibri" panose="020F0502020204030204" pitchFamily="34" charset="0"/>
                <a:ea typeface="Calibri" panose="020F0502020204030204" pitchFamily="34" charset="0"/>
              </a:rPr>
              <a:t>tắt</a:t>
            </a:r>
            <a:r>
              <a:rPr lang="en-US" sz="2500" dirty="0">
                <a:latin typeface="Calibri" panose="020F0502020204030204" pitchFamily="34" charset="0"/>
                <a:ea typeface="Calibri" panose="020F0502020204030204" pitchFamily="34" charset="0"/>
              </a:rPr>
              <a:t> hay </a:t>
            </a:r>
            <a:r>
              <a:rPr lang="en-US" sz="2500" dirty="0" err="1">
                <a:latin typeface="Calibri" panose="020F0502020204030204" pitchFamily="34" charset="0"/>
                <a:ea typeface="Calibri" panose="020F0502020204030204" pitchFamily="34" charset="0"/>
              </a:rPr>
              <a:t>từ</a:t>
            </a:r>
            <a:r>
              <a:rPr lang="en-US" sz="2500" dirty="0">
                <a:latin typeface="Calibri" panose="020F0502020204030204" pitchFamily="34" charset="0"/>
                <a:ea typeface="Calibri" panose="020F0502020204030204" pitchFamily="34" charset="0"/>
              </a:rPr>
              <a:t> </a:t>
            </a:r>
            <a:r>
              <a:rPr lang="en-US" sz="2500" dirty="0" err="1">
                <a:latin typeface="Calibri" panose="020F0502020204030204" pitchFamily="34" charset="0"/>
                <a:ea typeface="Calibri" panose="020F0502020204030204" pitchFamily="34" charset="0"/>
              </a:rPr>
              <a:t>có</a:t>
            </a:r>
            <a:r>
              <a:rPr lang="en-US" sz="2500" dirty="0">
                <a:latin typeface="Calibri" panose="020F0502020204030204" pitchFamily="34" charset="0"/>
                <a:ea typeface="Calibri" panose="020F0502020204030204" pitchFamily="34" charset="0"/>
              </a:rPr>
              <a:t> </a:t>
            </a:r>
            <a:r>
              <a:rPr lang="en-US" sz="2500" dirty="0" err="1">
                <a:latin typeface="Calibri" panose="020F0502020204030204" pitchFamily="34" charset="0"/>
                <a:ea typeface="Calibri" panose="020F0502020204030204" pitchFamily="34" charset="0"/>
              </a:rPr>
              <a:t>dạng</a:t>
            </a:r>
            <a:r>
              <a:rPr lang="en-US" sz="2500" dirty="0">
                <a:latin typeface="Calibri" panose="020F0502020204030204" pitchFamily="34" charset="0"/>
                <a:ea typeface="Calibri" panose="020F0502020204030204" pitchFamily="34" charset="0"/>
              </a:rPr>
              <a:t> </a:t>
            </a:r>
            <a:r>
              <a:rPr lang="en-US" sz="2500" dirty="0" err="1">
                <a:latin typeface="Calibri" panose="020F0502020204030204" pitchFamily="34" charset="0"/>
                <a:ea typeface="Calibri" panose="020F0502020204030204" pitchFamily="34" charset="0"/>
              </a:rPr>
              <a:t>rút</a:t>
            </a:r>
            <a:r>
              <a:rPr lang="en-US" sz="2500" dirty="0">
                <a:latin typeface="Calibri" panose="020F0502020204030204" pitchFamily="34" charset="0"/>
                <a:ea typeface="Calibri" panose="020F0502020204030204" pitchFamily="34" charset="0"/>
              </a:rPr>
              <a:t> </a:t>
            </a:r>
            <a:r>
              <a:rPr lang="en-US" sz="2500" dirty="0" err="1">
                <a:latin typeface="Calibri" panose="020F0502020204030204" pitchFamily="34" charset="0"/>
                <a:ea typeface="Calibri" panose="020F0502020204030204" pitchFamily="34" charset="0"/>
              </a:rPr>
              <a:t>gọn</a:t>
            </a:r>
            <a:r>
              <a:rPr lang="en-US" sz="2500" dirty="0">
                <a:latin typeface="Calibri" panose="020F0502020204030204" pitchFamily="34" charset="0"/>
                <a:ea typeface="Calibri" panose="020F0502020204030204" pitchFamily="34" charset="0"/>
              </a:rPr>
              <a:t> </a:t>
            </a:r>
            <a:r>
              <a:rPr lang="en-US" sz="2500" dirty="0" err="1">
                <a:latin typeface="Calibri" panose="020F0502020204030204" pitchFamily="34" charset="0"/>
                <a:ea typeface="Calibri" panose="020F0502020204030204" pitchFamily="34" charset="0"/>
              </a:rPr>
              <a:t>trong</a:t>
            </a:r>
            <a:r>
              <a:rPr lang="en-US" sz="2500" dirty="0">
                <a:latin typeface="Calibri" panose="020F0502020204030204" pitchFamily="34" charset="0"/>
                <a:ea typeface="Calibri" panose="020F0502020204030204" pitchFamily="34" charset="0"/>
              </a:rPr>
              <a:t> </a:t>
            </a:r>
            <a:r>
              <a:rPr lang="en-US" sz="2500" dirty="0" err="1">
                <a:latin typeface="Calibri" panose="020F0502020204030204" pitchFamily="34" charset="0"/>
                <a:ea typeface="Calibri" panose="020F0502020204030204" pitchFamily="34" charset="0"/>
              </a:rPr>
              <a:t>văn</a:t>
            </a:r>
            <a:r>
              <a:rPr lang="en-US" sz="2500" dirty="0">
                <a:latin typeface="Calibri" panose="020F0502020204030204" pitchFamily="34" charset="0"/>
                <a:ea typeface="Calibri" panose="020F0502020204030204" pitchFamily="34" charset="0"/>
              </a:rPr>
              <a:t> </a:t>
            </a:r>
            <a:r>
              <a:rPr lang="en-US" sz="2500" dirty="0" err="1">
                <a:latin typeface="Calibri" panose="020F0502020204030204" pitchFamily="34" charset="0"/>
                <a:ea typeface="Calibri" panose="020F0502020204030204" pitchFamily="34" charset="0"/>
              </a:rPr>
              <a:t>bản</a:t>
            </a:r>
            <a:r>
              <a:rPr lang="en-US" sz="2500" dirty="0">
                <a:latin typeface="Calibri" panose="020F0502020204030204" pitchFamily="34" charset="0"/>
                <a:ea typeface="Calibri" panose="020F0502020204030204" pitchFamily="34" charset="0"/>
              </a:rPr>
              <a:t>(remove contractions)</a:t>
            </a:r>
          </a:p>
          <a:p>
            <a:pPr>
              <a:lnSpc>
                <a:spcPct val="150000"/>
              </a:lnSpc>
            </a:pPr>
            <a:r>
              <a:rPr lang="en-US" sz="2500" dirty="0">
                <a:latin typeface="Calibri" panose="020F0502020204030204" pitchFamily="34" charset="0"/>
                <a:ea typeface="Calibri" panose="020F0502020204030204" pitchFamily="34" charset="0"/>
              </a:rPr>
              <a:t>.</a:t>
            </a:r>
            <a:r>
              <a:rPr lang="en-US" sz="2500" dirty="0">
                <a:effectLst/>
                <a:latin typeface="Calibri" panose="020F0502020204030204" pitchFamily="34" charset="0"/>
                <a:ea typeface="Calibri" panose="020F0502020204030204" pitchFamily="34" charset="0"/>
              </a:rPr>
              <a:t>+ </a:t>
            </a:r>
            <a:r>
              <a:rPr lang="en-US" sz="2500" dirty="0" err="1">
                <a:latin typeface="Calibri" panose="020F0502020204030204" pitchFamily="34" charset="0"/>
                <a:ea typeface="Calibri" panose="020F0502020204030204" pitchFamily="34" charset="0"/>
              </a:rPr>
              <a:t>L</a:t>
            </a:r>
            <a:r>
              <a:rPr lang="en-US" sz="2500" dirty="0" err="1">
                <a:effectLst/>
                <a:latin typeface="Calibri" panose="020F0502020204030204" pitchFamily="34" charset="0"/>
                <a:ea typeface="Calibri" panose="020F0502020204030204" pitchFamily="34" charset="0"/>
              </a:rPr>
              <a:t>oại</a:t>
            </a:r>
            <a:r>
              <a:rPr lang="en-US" sz="2500" dirty="0">
                <a:effectLst/>
                <a:latin typeface="Calibri" panose="020F0502020204030204" pitchFamily="34" charset="0"/>
                <a:ea typeface="Calibri" panose="020F0502020204030204" pitchFamily="34" charset="0"/>
              </a:rPr>
              <a:t> </a:t>
            </a:r>
            <a:r>
              <a:rPr lang="en-US" sz="2500" dirty="0" err="1">
                <a:effectLst/>
                <a:latin typeface="Calibri" panose="020F0502020204030204" pitchFamily="34" charset="0"/>
                <a:ea typeface="Calibri" panose="020F0502020204030204" pitchFamily="34" charset="0"/>
              </a:rPr>
              <a:t>bỏ</a:t>
            </a:r>
            <a:r>
              <a:rPr lang="en-US" sz="2500" dirty="0">
                <a:effectLst/>
                <a:latin typeface="Calibri" panose="020F0502020204030204" pitchFamily="34" charset="0"/>
                <a:ea typeface="Calibri" panose="020F0502020204030204" pitchFamily="34" charset="0"/>
              </a:rPr>
              <a:t> </a:t>
            </a:r>
            <a:r>
              <a:rPr lang="en-US" sz="2500" dirty="0" err="1">
                <a:effectLst/>
                <a:latin typeface="Calibri" panose="020F0502020204030204" pitchFamily="34" charset="0"/>
                <a:ea typeface="Calibri" panose="020F0502020204030204" pitchFamily="34" charset="0"/>
              </a:rPr>
              <a:t>các</a:t>
            </a:r>
            <a:r>
              <a:rPr lang="en-US" sz="2500" dirty="0">
                <a:effectLst/>
                <a:latin typeface="Calibri" panose="020F0502020204030204" pitchFamily="34" charset="0"/>
                <a:ea typeface="Calibri" panose="020F0502020204030204" pitchFamily="34" charset="0"/>
              </a:rPr>
              <a:t> </a:t>
            </a:r>
            <a:r>
              <a:rPr lang="en-US" sz="2500" dirty="0" err="1">
                <a:effectLst/>
                <a:latin typeface="Calibri" panose="020F0502020204030204" pitchFamily="34" charset="0"/>
                <a:ea typeface="Calibri" panose="020F0502020204030204" pitchFamily="34" charset="0"/>
              </a:rPr>
              <a:t>ký</a:t>
            </a:r>
            <a:r>
              <a:rPr lang="en-US" sz="2500" dirty="0">
                <a:effectLst/>
                <a:latin typeface="Calibri" panose="020F0502020204030204" pitchFamily="34" charset="0"/>
                <a:ea typeface="Calibri" panose="020F0502020204030204" pitchFamily="34" charset="0"/>
              </a:rPr>
              <a:t> </a:t>
            </a:r>
            <a:r>
              <a:rPr lang="en-US" sz="2500" dirty="0" err="1">
                <a:effectLst/>
                <a:latin typeface="Calibri" panose="020F0502020204030204" pitchFamily="34" charset="0"/>
                <a:ea typeface="Calibri" panose="020F0502020204030204" pitchFamily="34" charset="0"/>
              </a:rPr>
              <a:t>tự</a:t>
            </a:r>
            <a:r>
              <a:rPr lang="en-US" sz="2500" dirty="0">
                <a:effectLst/>
                <a:latin typeface="Calibri" panose="020F0502020204030204" pitchFamily="34" charset="0"/>
                <a:ea typeface="Calibri" panose="020F0502020204030204" pitchFamily="34" charset="0"/>
              </a:rPr>
              <a:t> </a:t>
            </a:r>
            <a:r>
              <a:rPr lang="en-US" sz="2500" dirty="0" err="1">
                <a:effectLst/>
                <a:latin typeface="Calibri" panose="020F0502020204030204" pitchFamily="34" charset="0"/>
                <a:ea typeface="Calibri" panose="020F0502020204030204" pitchFamily="34" charset="0"/>
              </a:rPr>
              <a:t>không</a:t>
            </a:r>
            <a:r>
              <a:rPr lang="en-US" sz="2500" dirty="0">
                <a:effectLst/>
                <a:latin typeface="Calibri" panose="020F0502020204030204" pitchFamily="34" charset="0"/>
                <a:ea typeface="Calibri" panose="020F0502020204030204" pitchFamily="34" charset="0"/>
              </a:rPr>
              <a:t> </a:t>
            </a:r>
            <a:r>
              <a:rPr lang="en-US" sz="2500" dirty="0" err="1">
                <a:effectLst/>
                <a:latin typeface="Calibri" panose="020F0502020204030204" pitchFamily="34" charset="0"/>
                <a:ea typeface="Calibri" panose="020F0502020204030204" pitchFamily="34" charset="0"/>
              </a:rPr>
              <a:t>thuộc</a:t>
            </a:r>
            <a:r>
              <a:rPr lang="en-US" sz="2500" dirty="0">
                <a:effectLst/>
                <a:latin typeface="Calibri" panose="020F0502020204030204" pitchFamily="34" charset="0"/>
                <a:ea typeface="Calibri" panose="020F0502020204030204" pitchFamily="34" charset="0"/>
              </a:rPr>
              <a:t> </a:t>
            </a:r>
            <a:r>
              <a:rPr lang="en-US" sz="2500" dirty="0" err="1">
                <a:effectLst/>
                <a:latin typeface="Calibri" panose="020F0502020204030204" pitchFamily="34" charset="0"/>
                <a:ea typeface="Calibri" panose="020F0502020204030204" pitchFamily="34" charset="0"/>
              </a:rPr>
              <a:t>bảng</a:t>
            </a:r>
            <a:r>
              <a:rPr lang="en-US" sz="2500" dirty="0">
                <a:effectLst/>
                <a:latin typeface="Calibri" panose="020F0502020204030204" pitchFamily="34" charset="0"/>
                <a:ea typeface="Calibri" panose="020F0502020204030204" pitchFamily="34" charset="0"/>
              </a:rPr>
              <a:t> </a:t>
            </a:r>
            <a:r>
              <a:rPr lang="en-US" sz="2500" dirty="0" err="1">
                <a:effectLst/>
                <a:latin typeface="Calibri" panose="020F0502020204030204" pitchFamily="34" charset="0"/>
                <a:ea typeface="Calibri" panose="020F0502020204030204" pitchFamily="34" charset="0"/>
              </a:rPr>
              <a:t>mã</a:t>
            </a:r>
            <a:r>
              <a:rPr lang="en-US" sz="2500" dirty="0">
                <a:effectLst/>
                <a:latin typeface="Calibri" panose="020F0502020204030204" pitchFamily="34" charset="0"/>
                <a:ea typeface="Calibri" panose="020F0502020204030204" pitchFamily="34" charset="0"/>
              </a:rPr>
              <a:t> UTF-8/ASCII </a:t>
            </a:r>
            <a:r>
              <a:rPr lang="en-US" sz="2500" dirty="0" err="1">
                <a:effectLst/>
                <a:latin typeface="Calibri" panose="020F0502020204030204" pitchFamily="34" charset="0"/>
                <a:ea typeface="Calibri" panose="020F0502020204030204" pitchFamily="34" charset="0"/>
              </a:rPr>
              <a:t>khỏi</a:t>
            </a:r>
            <a:r>
              <a:rPr lang="en-US" sz="2500" dirty="0">
                <a:effectLst/>
                <a:latin typeface="Calibri" panose="020F0502020204030204" pitchFamily="34" charset="0"/>
                <a:ea typeface="Calibri" panose="020F0502020204030204" pitchFamily="34" charset="0"/>
              </a:rPr>
              <a:t> </a:t>
            </a:r>
            <a:r>
              <a:rPr lang="en-US" sz="2500" dirty="0" err="1">
                <a:effectLst/>
                <a:latin typeface="Calibri" panose="020F0502020204030204" pitchFamily="34" charset="0"/>
                <a:ea typeface="Calibri" panose="020F0502020204030204" pitchFamily="34" charset="0"/>
              </a:rPr>
              <a:t>văn</a:t>
            </a:r>
            <a:r>
              <a:rPr lang="en-US" sz="2500" dirty="0">
                <a:effectLst/>
                <a:latin typeface="Calibri" panose="020F0502020204030204" pitchFamily="34" charset="0"/>
                <a:ea typeface="Calibri" panose="020F0502020204030204" pitchFamily="34" charset="0"/>
              </a:rPr>
              <a:t> </a:t>
            </a:r>
            <a:r>
              <a:rPr lang="en-US" sz="2500" dirty="0" err="1">
                <a:effectLst/>
                <a:latin typeface="Calibri" panose="020F0502020204030204" pitchFamily="34" charset="0"/>
                <a:ea typeface="Calibri" panose="020F0502020204030204" pitchFamily="34" charset="0"/>
              </a:rPr>
              <a:t>bản</a:t>
            </a:r>
            <a:endParaRPr lang="en-US" sz="2500" dirty="0">
              <a:effectLst/>
              <a:latin typeface="Calibri" panose="020F0502020204030204" pitchFamily="34" charset="0"/>
              <a:ea typeface="Calibri" panose="020F0502020204030204" pitchFamily="34" charset="0"/>
            </a:endParaRPr>
          </a:p>
          <a:p>
            <a:pPr>
              <a:lnSpc>
                <a:spcPct val="150000"/>
              </a:lnSpc>
            </a:pPr>
            <a:r>
              <a:rPr lang="en-US" sz="2500" dirty="0">
                <a:effectLst/>
                <a:latin typeface="Calibri" panose="020F0502020204030204" pitchFamily="34" charset="0"/>
                <a:ea typeface="Calibri" panose="020F0502020204030204" pitchFamily="34" charset="0"/>
              </a:rPr>
              <a:t>+ R</a:t>
            </a:r>
            <a:r>
              <a:rPr lang="vi-VN" sz="2500" dirty="0">
                <a:latin typeface="Calibri" panose="020F0502020204030204" pitchFamily="34" charset="0"/>
                <a:ea typeface="Calibri" panose="020F0502020204030204" pitchFamily="34" charset="0"/>
              </a:rPr>
              <a:t>út gọn từ về dạng cơ bản hay "gốc“</a:t>
            </a:r>
            <a:r>
              <a:rPr lang="en-US" sz="2500" dirty="0">
                <a:latin typeface="Calibri" panose="020F0502020204030204" pitchFamily="34" charset="0"/>
                <a:ea typeface="Calibri" panose="020F0502020204030204" pitchFamily="34" charset="0"/>
              </a:rPr>
              <a:t> </a:t>
            </a:r>
            <a:r>
              <a:rPr lang="en-US" sz="2500" dirty="0" err="1">
                <a:latin typeface="Calibri" panose="020F0502020204030204" pitchFamily="34" charset="0"/>
                <a:ea typeface="Calibri" panose="020F0502020204030204" pitchFamily="34" charset="0"/>
              </a:rPr>
              <a:t>của</a:t>
            </a:r>
            <a:r>
              <a:rPr lang="en-US" sz="2500" dirty="0">
                <a:latin typeface="Calibri" panose="020F0502020204030204" pitchFamily="34" charset="0"/>
                <a:ea typeface="Calibri" panose="020F0502020204030204" pitchFamily="34" charset="0"/>
              </a:rPr>
              <a:t> </a:t>
            </a:r>
            <a:r>
              <a:rPr lang="en-US" sz="2500" dirty="0" err="1">
                <a:latin typeface="Calibri" panose="020F0502020204030204" pitchFamily="34" charset="0"/>
                <a:ea typeface="Calibri" panose="020F0502020204030204" pitchFamily="34" charset="0"/>
              </a:rPr>
              <a:t>chúng</a:t>
            </a:r>
            <a:r>
              <a:rPr lang="en-US" sz="2500" dirty="0">
                <a:latin typeface="Calibri" panose="020F0502020204030204" pitchFamily="34" charset="0"/>
                <a:ea typeface="Calibri" panose="020F0502020204030204" pitchFamily="34" charset="0"/>
              </a:rPr>
              <a:t> </a:t>
            </a:r>
            <a:r>
              <a:rPr lang="en-US" sz="2500" dirty="0" err="1">
                <a:latin typeface="Calibri" panose="020F0502020204030204" pitchFamily="34" charset="0"/>
                <a:ea typeface="Calibri" panose="020F0502020204030204" pitchFamily="34" charset="0"/>
              </a:rPr>
              <a:t>dùng</a:t>
            </a:r>
            <a:r>
              <a:rPr lang="vi-VN" sz="2500" dirty="0">
                <a:latin typeface="Calibri" panose="020F0502020204030204" pitchFamily="34" charset="0"/>
                <a:ea typeface="Calibri" panose="020F0502020204030204" pitchFamily="34" charset="0"/>
              </a:rPr>
              <a:t> Stemming</a:t>
            </a:r>
            <a:r>
              <a:rPr lang="en-US" sz="2500" dirty="0">
                <a:latin typeface="Calibri" panose="020F0502020204030204" pitchFamily="34" charset="0"/>
                <a:ea typeface="Calibri" panose="020F0502020204030204" pitchFamily="34" charset="0"/>
              </a:rPr>
              <a:t> </a:t>
            </a:r>
            <a:r>
              <a:rPr lang="en-US" sz="2500" dirty="0" err="1">
                <a:latin typeface="Calibri" panose="020F0502020204030204" pitchFamily="34" charset="0"/>
                <a:ea typeface="Calibri" panose="020F0502020204030204" pitchFamily="34" charset="0"/>
              </a:rPr>
              <a:t>và</a:t>
            </a:r>
            <a:r>
              <a:rPr lang="vi-VN" sz="2500" dirty="0">
                <a:latin typeface="Calibri" panose="020F0502020204030204" pitchFamily="34" charset="0"/>
                <a:ea typeface="Calibri" panose="020F0502020204030204" pitchFamily="34" charset="0"/>
              </a:rPr>
              <a:t> Lemmatizer</a:t>
            </a:r>
          </a:p>
          <a:p>
            <a:pPr>
              <a:lnSpc>
                <a:spcPct val="150000"/>
              </a:lnSpc>
            </a:pPr>
            <a:r>
              <a:rPr lang="en-US" sz="2500" dirty="0">
                <a:latin typeface="Calibri" panose="020F0502020204030204" pitchFamily="34" charset="0"/>
                <a:ea typeface="Calibri" panose="020F0502020204030204" pitchFamily="34" charset="0"/>
              </a:rPr>
              <a:t>+</a:t>
            </a:r>
            <a:r>
              <a:rPr lang="en-US" sz="2500" dirty="0" err="1">
                <a:latin typeface="Calibri" panose="020F0502020204030204" pitchFamily="34" charset="0"/>
                <a:ea typeface="Calibri" panose="020F0502020204030204" pitchFamily="34" charset="0"/>
              </a:rPr>
              <a:t>Xóa</a:t>
            </a:r>
            <a:r>
              <a:rPr lang="en-US" sz="2500" dirty="0">
                <a:latin typeface="Calibri" panose="020F0502020204030204" pitchFamily="34" charset="0"/>
                <a:ea typeface="Calibri" panose="020F0502020204030204" pitchFamily="34" charset="0"/>
              </a:rPr>
              <a:t> </a:t>
            </a:r>
            <a:r>
              <a:rPr lang="en-US" sz="2500" dirty="0" err="1">
                <a:latin typeface="Calibri" panose="020F0502020204030204" pitchFamily="34" charset="0"/>
                <a:ea typeface="Calibri" panose="020F0502020204030204" pitchFamily="34" charset="0"/>
              </a:rPr>
              <a:t>bỏ</a:t>
            </a:r>
            <a:r>
              <a:rPr lang="en-US" sz="2500" dirty="0">
                <a:latin typeface="Calibri" panose="020F0502020204030204" pitchFamily="34" charset="0"/>
                <a:ea typeface="Calibri" panose="020F0502020204030204" pitchFamily="34" charset="0"/>
              </a:rPr>
              <a:t> c</a:t>
            </a:r>
            <a:r>
              <a:rPr lang="vi-VN" sz="2500" dirty="0">
                <a:latin typeface="Calibri" panose="020F0502020204030204" pitchFamily="34" charset="0"/>
                <a:ea typeface="Calibri" panose="020F0502020204030204" pitchFamily="34" charset="0"/>
              </a:rPr>
              <a:t>ác stopwords (từ dừng)</a:t>
            </a:r>
            <a:endParaRPr lang="en-US" sz="2500" dirty="0">
              <a:effectLst/>
              <a:latin typeface="Calibri" panose="020F0502020204030204" pitchFamily="34" charset="0"/>
              <a:ea typeface="Calibri" panose="020F0502020204030204" pitchFamily="34" charset="0"/>
            </a:endParaRPr>
          </a:p>
        </p:txBody>
      </p:sp>
      <p:sp>
        <p:nvSpPr>
          <p:cNvPr id="11" name="TextBox 10">
            <a:extLst>
              <a:ext uri="{FF2B5EF4-FFF2-40B4-BE49-F238E27FC236}">
                <a16:creationId xmlns:a16="http://schemas.microsoft.com/office/drawing/2014/main" id="{C5DE7310-E30D-F3C2-E222-210CE261112E}"/>
              </a:ext>
            </a:extLst>
          </p:cNvPr>
          <p:cNvSpPr txBox="1"/>
          <p:nvPr/>
        </p:nvSpPr>
        <p:spPr>
          <a:xfrm>
            <a:off x="10374147" y="3220228"/>
            <a:ext cx="6864560" cy="4072269"/>
          </a:xfrm>
          <a:prstGeom prst="rect">
            <a:avLst/>
          </a:prstGeom>
          <a:noFill/>
        </p:spPr>
        <p:txBody>
          <a:bodyPr wrap="square" rtlCol="0">
            <a:spAutoFit/>
          </a:bodyPr>
          <a:lstStyle/>
          <a:p>
            <a:pPr>
              <a:lnSpc>
                <a:spcPct val="150000"/>
              </a:lnSpc>
            </a:pPr>
            <a:r>
              <a:rPr lang="en-US" sz="2500" dirty="0">
                <a:latin typeface="Calibri" panose="020F0502020204030204" pitchFamily="34" charset="0"/>
                <a:ea typeface="Calibri" panose="020F0502020204030204" pitchFamily="34" charset="0"/>
              </a:rPr>
              <a:t>+ </a:t>
            </a:r>
            <a:r>
              <a:rPr lang="en-US" sz="2500" dirty="0" err="1">
                <a:latin typeface="Calibri" panose="020F0502020204030204" pitchFamily="34" charset="0"/>
                <a:ea typeface="Calibri" panose="020F0502020204030204" pitchFamily="34" charset="0"/>
              </a:rPr>
              <a:t>Xử</a:t>
            </a:r>
            <a:r>
              <a:rPr lang="en-US" sz="2500" dirty="0">
                <a:latin typeface="Calibri" panose="020F0502020204030204" pitchFamily="34" charset="0"/>
                <a:ea typeface="Calibri" panose="020F0502020204030204" pitchFamily="34" charset="0"/>
              </a:rPr>
              <a:t> </a:t>
            </a:r>
            <a:r>
              <a:rPr lang="en-US" sz="2500" dirty="0" err="1">
                <a:latin typeface="Calibri" panose="020F0502020204030204" pitchFamily="34" charset="0"/>
                <a:ea typeface="Calibri" panose="020F0502020204030204" pitchFamily="34" charset="0"/>
              </a:rPr>
              <a:t>lý</a:t>
            </a:r>
            <a:r>
              <a:rPr lang="en-US" sz="2500" dirty="0">
                <a:latin typeface="Calibri" panose="020F0502020204030204" pitchFamily="34" charset="0"/>
                <a:ea typeface="Calibri" panose="020F0502020204030204" pitchFamily="34" charset="0"/>
              </a:rPr>
              <a:t> text qua </a:t>
            </a:r>
            <a:r>
              <a:rPr lang="en-US" sz="2500" dirty="0" err="1">
                <a:latin typeface="Calibri" panose="020F0502020204030204" pitchFamily="34" charset="0"/>
                <a:ea typeface="Calibri" panose="020F0502020204030204" pitchFamily="34" charset="0"/>
              </a:rPr>
              <a:t>một</a:t>
            </a:r>
            <a:r>
              <a:rPr lang="en-US" sz="2500" dirty="0">
                <a:latin typeface="Calibri" panose="020F0502020204030204" pitchFamily="34" charset="0"/>
                <a:ea typeface="Calibri" panose="020F0502020204030204" pitchFamily="34" charset="0"/>
              </a:rPr>
              <a:t> </a:t>
            </a:r>
            <a:r>
              <a:rPr lang="en-US" sz="2500" dirty="0" err="1">
                <a:latin typeface="Calibri" panose="020F0502020204030204" pitchFamily="34" charset="0"/>
                <a:ea typeface="Calibri" panose="020F0502020204030204" pitchFamily="34" charset="0"/>
              </a:rPr>
              <a:t>số</a:t>
            </a:r>
            <a:r>
              <a:rPr lang="en-US" sz="2500" dirty="0">
                <a:latin typeface="Calibri" panose="020F0502020204030204" pitchFamily="34" charset="0"/>
                <a:ea typeface="Calibri" panose="020F0502020204030204" pitchFamily="34" charset="0"/>
              </a:rPr>
              <a:t> </a:t>
            </a:r>
            <a:r>
              <a:rPr lang="en-US" sz="2500" dirty="0" err="1">
                <a:latin typeface="Calibri" panose="020F0502020204030204" pitchFamily="34" charset="0"/>
                <a:ea typeface="Calibri" panose="020F0502020204030204" pitchFamily="34" charset="0"/>
              </a:rPr>
              <a:t>bước</a:t>
            </a:r>
            <a:r>
              <a:rPr lang="en-US" sz="2500" dirty="0">
                <a:latin typeface="Calibri" panose="020F0502020204030204" pitchFamily="34" charset="0"/>
                <a:ea typeface="Calibri" panose="020F0502020204030204" pitchFamily="34" charset="0"/>
              </a:rPr>
              <a:t> </a:t>
            </a:r>
            <a:r>
              <a:rPr lang="en-US" sz="2500" dirty="0" err="1">
                <a:latin typeface="Calibri" panose="020F0502020204030204" pitchFamily="34" charset="0"/>
                <a:ea typeface="Calibri" panose="020F0502020204030204" pitchFamily="34" charset="0"/>
              </a:rPr>
              <a:t>cơ</a:t>
            </a:r>
            <a:r>
              <a:rPr lang="en-US" sz="2500" dirty="0">
                <a:latin typeface="Calibri" panose="020F0502020204030204" pitchFamily="34" charset="0"/>
                <a:ea typeface="Calibri" panose="020F0502020204030204" pitchFamily="34" charset="0"/>
              </a:rPr>
              <a:t> </a:t>
            </a:r>
            <a:r>
              <a:rPr lang="en-US" sz="2500" dirty="0" err="1">
                <a:latin typeface="Calibri" panose="020F0502020204030204" pitchFamily="34" charset="0"/>
                <a:ea typeface="Calibri" panose="020F0502020204030204" pitchFamily="34" charset="0"/>
              </a:rPr>
              <a:t>bản</a:t>
            </a:r>
            <a:endParaRPr lang="en-US" sz="2500" dirty="0">
              <a:effectLst/>
              <a:latin typeface="Calibri" panose="020F0502020204030204" pitchFamily="34" charset="0"/>
              <a:ea typeface="Calibri" panose="020F0502020204030204" pitchFamily="34" charset="0"/>
            </a:endParaRPr>
          </a:p>
          <a:p>
            <a:pPr>
              <a:lnSpc>
                <a:spcPct val="150000"/>
              </a:lnSpc>
            </a:pPr>
            <a:r>
              <a:rPr lang="en-US" sz="2500" dirty="0">
                <a:effectLst/>
                <a:latin typeface="Calibri" panose="020F0502020204030204" pitchFamily="34" charset="0"/>
                <a:ea typeface="Calibri" panose="020F0502020204030204" pitchFamily="34" charset="0"/>
              </a:rPr>
              <a:t>+ </a:t>
            </a:r>
            <a:r>
              <a:rPr lang="en-US" sz="2500" dirty="0" err="1">
                <a:effectLst/>
                <a:latin typeface="Calibri" panose="020F0502020204030204" pitchFamily="34" charset="0"/>
                <a:ea typeface="Calibri" panose="020F0502020204030204" pitchFamily="34" charset="0"/>
              </a:rPr>
              <a:t>Chuyển</a:t>
            </a:r>
            <a:r>
              <a:rPr lang="en-US" sz="2500" dirty="0">
                <a:effectLst/>
                <a:latin typeface="Calibri" panose="020F0502020204030204" pitchFamily="34" charset="0"/>
                <a:ea typeface="Calibri" panose="020F0502020204030204" pitchFamily="34" charset="0"/>
              </a:rPr>
              <a:t> </a:t>
            </a:r>
            <a:r>
              <a:rPr lang="en-US" sz="2500" dirty="0" err="1">
                <a:effectLst/>
                <a:latin typeface="Calibri" panose="020F0502020204030204" pitchFamily="34" charset="0"/>
                <a:ea typeface="Calibri" panose="020F0502020204030204" pitchFamily="34" charset="0"/>
              </a:rPr>
              <a:t>chữ</a:t>
            </a:r>
            <a:r>
              <a:rPr lang="en-US" sz="2500" dirty="0">
                <a:effectLst/>
                <a:latin typeface="Calibri" panose="020F0502020204030204" pitchFamily="34" charset="0"/>
                <a:ea typeface="Calibri" panose="020F0502020204030204" pitchFamily="34" charset="0"/>
              </a:rPr>
              <a:t> </a:t>
            </a:r>
            <a:r>
              <a:rPr lang="en-US" sz="2500" dirty="0" err="1">
                <a:effectLst/>
                <a:latin typeface="Calibri" panose="020F0502020204030204" pitchFamily="34" charset="0"/>
                <a:ea typeface="Calibri" panose="020F0502020204030204" pitchFamily="34" charset="0"/>
              </a:rPr>
              <a:t>hoa</a:t>
            </a:r>
            <a:r>
              <a:rPr lang="en-US" sz="2500" dirty="0">
                <a:effectLst/>
                <a:latin typeface="Calibri" panose="020F0502020204030204" pitchFamily="34" charset="0"/>
                <a:ea typeface="Calibri" panose="020F0502020204030204" pitchFamily="34" charset="0"/>
              </a:rPr>
              <a:t> </a:t>
            </a:r>
            <a:r>
              <a:rPr lang="en-US" sz="2500" dirty="0" err="1">
                <a:effectLst/>
                <a:latin typeface="Calibri" panose="020F0502020204030204" pitchFamily="34" charset="0"/>
                <a:ea typeface="Calibri" panose="020F0502020204030204" pitchFamily="34" charset="0"/>
              </a:rPr>
              <a:t>thành</a:t>
            </a:r>
            <a:r>
              <a:rPr lang="en-US" sz="2500" dirty="0">
                <a:effectLst/>
                <a:latin typeface="Calibri" panose="020F0502020204030204" pitchFamily="34" charset="0"/>
                <a:ea typeface="Calibri" panose="020F0502020204030204" pitchFamily="34" charset="0"/>
              </a:rPr>
              <a:t> </a:t>
            </a:r>
            <a:r>
              <a:rPr lang="en-US" sz="2500" dirty="0" err="1">
                <a:effectLst/>
                <a:latin typeface="Calibri" panose="020F0502020204030204" pitchFamily="34" charset="0"/>
                <a:ea typeface="Calibri" panose="020F0502020204030204" pitchFamily="34" charset="0"/>
              </a:rPr>
              <a:t>chữ</a:t>
            </a:r>
            <a:r>
              <a:rPr lang="en-US" sz="2500" dirty="0">
                <a:effectLst/>
                <a:latin typeface="Calibri" panose="020F0502020204030204" pitchFamily="34" charset="0"/>
                <a:ea typeface="Calibri" panose="020F0502020204030204" pitchFamily="34" charset="0"/>
              </a:rPr>
              <a:t> </a:t>
            </a:r>
            <a:r>
              <a:rPr lang="en-US" sz="2500" dirty="0" err="1">
                <a:effectLst/>
                <a:latin typeface="Calibri" panose="020F0502020204030204" pitchFamily="34" charset="0"/>
                <a:ea typeface="Calibri" panose="020F0502020204030204" pitchFamily="34" charset="0"/>
              </a:rPr>
              <a:t>thường</a:t>
            </a:r>
            <a:r>
              <a:rPr lang="en-US" sz="2500" dirty="0">
                <a:effectLst/>
                <a:latin typeface="Calibri" panose="020F0502020204030204" pitchFamily="34" charset="0"/>
                <a:ea typeface="Calibri" panose="020F0502020204030204" pitchFamily="34" charset="0"/>
              </a:rPr>
              <a:t> </a:t>
            </a:r>
          </a:p>
          <a:p>
            <a:pPr>
              <a:lnSpc>
                <a:spcPct val="150000"/>
              </a:lnSpc>
            </a:pPr>
            <a:r>
              <a:rPr lang="en-US" sz="2500" dirty="0">
                <a:effectLst/>
                <a:latin typeface="Calibri" panose="020F0502020204030204" pitchFamily="34" charset="0"/>
                <a:ea typeface="Calibri" panose="020F0502020204030204" pitchFamily="34" charset="0"/>
              </a:rPr>
              <a:t>+</a:t>
            </a:r>
            <a:r>
              <a:rPr lang="en-US" sz="2500" dirty="0" err="1">
                <a:latin typeface="Calibri" panose="020F0502020204030204" pitchFamily="34" charset="0"/>
                <a:ea typeface="Calibri" panose="020F0502020204030204" pitchFamily="34" charset="0"/>
              </a:rPr>
              <a:t>T</a:t>
            </a:r>
            <a:r>
              <a:rPr lang="en-US" sz="2500" dirty="0" err="1">
                <a:effectLst/>
                <a:latin typeface="Calibri" panose="020F0502020204030204" pitchFamily="34" charset="0"/>
                <a:ea typeface="Calibri" panose="020F0502020204030204" pitchFamily="34" charset="0"/>
              </a:rPr>
              <a:t>hay</a:t>
            </a:r>
            <a:r>
              <a:rPr lang="en-US" sz="2500" dirty="0">
                <a:effectLst/>
                <a:latin typeface="Calibri" panose="020F0502020204030204" pitchFamily="34" charset="0"/>
                <a:ea typeface="Calibri" panose="020F0502020204030204" pitchFamily="34" charset="0"/>
              </a:rPr>
              <a:t> </a:t>
            </a:r>
            <a:r>
              <a:rPr lang="en-US" sz="2500" dirty="0" err="1">
                <a:effectLst/>
                <a:latin typeface="Calibri" panose="020F0502020204030204" pitchFamily="34" charset="0"/>
                <a:ea typeface="Calibri" panose="020F0502020204030204" pitchFamily="34" charset="0"/>
              </a:rPr>
              <a:t>thế</a:t>
            </a:r>
            <a:r>
              <a:rPr lang="en-US" sz="2500" dirty="0">
                <a:effectLst/>
                <a:latin typeface="Calibri" panose="020F0502020204030204" pitchFamily="34" charset="0"/>
                <a:ea typeface="Calibri" panose="020F0502020204030204" pitchFamily="34" charset="0"/>
              </a:rPr>
              <a:t> </a:t>
            </a:r>
            <a:r>
              <a:rPr lang="en-US" sz="2500" dirty="0" err="1">
                <a:effectLst/>
                <a:latin typeface="Calibri" panose="020F0502020204030204" pitchFamily="34" charset="0"/>
                <a:ea typeface="Calibri" panose="020F0502020204030204" pitchFamily="34" charset="0"/>
              </a:rPr>
              <a:t>các</a:t>
            </a:r>
            <a:r>
              <a:rPr lang="en-US" sz="2500" dirty="0">
                <a:effectLst/>
                <a:latin typeface="Calibri" panose="020F0502020204030204" pitchFamily="34" charset="0"/>
                <a:ea typeface="Calibri" panose="020F0502020204030204" pitchFamily="34" charset="0"/>
              </a:rPr>
              <a:t> </a:t>
            </a:r>
            <a:r>
              <a:rPr lang="en-US" sz="2500" dirty="0" err="1">
                <a:effectLst/>
                <a:latin typeface="Calibri" panose="020F0502020204030204" pitchFamily="34" charset="0"/>
                <a:ea typeface="Calibri" panose="020F0502020204030204" pitchFamily="34" charset="0"/>
              </a:rPr>
              <a:t>chữ</a:t>
            </a:r>
            <a:r>
              <a:rPr lang="en-US" sz="2500" dirty="0">
                <a:effectLst/>
                <a:latin typeface="Calibri" panose="020F0502020204030204" pitchFamily="34" charset="0"/>
                <a:ea typeface="Calibri" panose="020F0502020204030204" pitchFamily="34" charset="0"/>
              </a:rPr>
              <a:t> </a:t>
            </a:r>
            <a:r>
              <a:rPr lang="en-US" sz="2500" dirty="0" err="1">
                <a:effectLst/>
                <a:latin typeface="Calibri" panose="020F0502020204030204" pitchFamily="34" charset="0"/>
                <a:ea typeface="Calibri" panose="020F0502020204030204" pitchFamily="34" charset="0"/>
              </a:rPr>
              <a:t>có</a:t>
            </a:r>
            <a:r>
              <a:rPr lang="en-US" sz="2500" dirty="0">
                <a:effectLst/>
                <a:latin typeface="Calibri" panose="020F0502020204030204" pitchFamily="34" charset="0"/>
                <a:ea typeface="Calibri" panose="020F0502020204030204" pitchFamily="34" charset="0"/>
              </a:rPr>
              <a:t> </a:t>
            </a:r>
            <a:r>
              <a:rPr lang="en-US" sz="2500" dirty="0" err="1">
                <a:effectLst/>
                <a:latin typeface="Calibri" panose="020F0502020204030204" pitchFamily="34" charset="0"/>
                <a:ea typeface="Calibri" panose="020F0502020204030204" pitchFamily="34" charset="0"/>
              </a:rPr>
              <a:t>số</a:t>
            </a:r>
            <a:r>
              <a:rPr lang="en-US" sz="2500" dirty="0">
                <a:effectLst/>
                <a:latin typeface="Calibri" panose="020F0502020204030204" pitchFamily="34" charset="0"/>
                <a:ea typeface="Calibri" panose="020F0502020204030204" pitchFamily="34" charset="0"/>
              </a:rPr>
              <a:t> </a:t>
            </a:r>
            <a:r>
              <a:rPr lang="en-US" sz="2500" dirty="0" err="1">
                <a:effectLst/>
                <a:latin typeface="Calibri" panose="020F0502020204030204" pitchFamily="34" charset="0"/>
                <a:ea typeface="Calibri" panose="020F0502020204030204" pitchFamily="34" charset="0"/>
              </a:rPr>
              <a:t>và</a:t>
            </a:r>
            <a:r>
              <a:rPr lang="en-US" sz="2500" dirty="0">
                <a:effectLst/>
                <a:latin typeface="Calibri" panose="020F0502020204030204" pitchFamily="34" charset="0"/>
                <a:ea typeface="Calibri" panose="020F0502020204030204" pitchFamily="34" charset="0"/>
              </a:rPr>
              <a:t> </a:t>
            </a:r>
            <a:r>
              <a:rPr lang="en-US" sz="2500" dirty="0" err="1">
                <a:effectLst/>
                <a:latin typeface="Calibri" panose="020F0502020204030204" pitchFamily="34" charset="0"/>
                <a:ea typeface="Calibri" panose="020F0502020204030204" pitchFamily="34" charset="0"/>
              </a:rPr>
              <a:t>ký</a:t>
            </a:r>
            <a:r>
              <a:rPr lang="en-US" sz="2500" dirty="0">
                <a:effectLst/>
                <a:latin typeface="Calibri" panose="020F0502020204030204" pitchFamily="34" charset="0"/>
                <a:ea typeface="Calibri" panose="020F0502020204030204" pitchFamily="34" charset="0"/>
              </a:rPr>
              <a:t> </a:t>
            </a:r>
            <a:r>
              <a:rPr lang="en-US" sz="2500" dirty="0" err="1">
                <a:effectLst/>
                <a:latin typeface="Calibri" panose="020F0502020204030204" pitchFamily="34" charset="0"/>
                <a:ea typeface="Calibri" panose="020F0502020204030204" pitchFamily="34" charset="0"/>
              </a:rPr>
              <a:t>tự</a:t>
            </a:r>
            <a:r>
              <a:rPr lang="en-US" sz="2500" dirty="0">
                <a:effectLst/>
                <a:latin typeface="Calibri" panose="020F0502020204030204" pitchFamily="34" charset="0"/>
                <a:ea typeface="Calibri" panose="020F0502020204030204" pitchFamily="34" charset="0"/>
              </a:rPr>
              <a:t> </a:t>
            </a:r>
            <a:r>
              <a:rPr lang="en-US" sz="2500" dirty="0" err="1">
                <a:effectLst/>
                <a:latin typeface="Calibri" panose="020F0502020204030204" pitchFamily="34" charset="0"/>
                <a:ea typeface="Calibri" panose="020F0502020204030204" pitchFamily="34" charset="0"/>
              </a:rPr>
              <a:t>đặc</a:t>
            </a:r>
            <a:r>
              <a:rPr lang="en-US" sz="2500" dirty="0">
                <a:effectLst/>
                <a:latin typeface="Calibri" panose="020F0502020204030204" pitchFamily="34" charset="0"/>
                <a:ea typeface="Calibri" panose="020F0502020204030204" pitchFamily="34" charset="0"/>
              </a:rPr>
              <a:t> </a:t>
            </a:r>
            <a:r>
              <a:rPr lang="en-US" sz="2500" dirty="0" err="1">
                <a:effectLst/>
                <a:latin typeface="Calibri" panose="020F0502020204030204" pitchFamily="34" charset="0"/>
                <a:ea typeface="Calibri" panose="020F0502020204030204" pitchFamily="34" charset="0"/>
              </a:rPr>
              <a:t>biệt</a:t>
            </a:r>
            <a:r>
              <a:rPr lang="en-US" sz="2500" dirty="0">
                <a:effectLst/>
                <a:latin typeface="Calibri" panose="020F0502020204030204" pitchFamily="34" charset="0"/>
                <a:ea typeface="Calibri" panose="020F0502020204030204" pitchFamily="34" charset="0"/>
              </a:rPr>
              <a:t> </a:t>
            </a:r>
            <a:r>
              <a:rPr lang="en-US" sz="2500" dirty="0" err="1">
                <a:effectLst/>
                <a:latin typeface="Calibri" panose="020F0502020204030204" pitchFamily="34" charset="0"/>
                <a:ea typeface="Calibri" panose="020F0502020204030204" pitchFamily="34" charset="0"/>
              </a:rPr>
              <a:t>đặc</a:t>
            </a:r>
            <a:r>
              <a:rPr lang="en-US" sz="2500" dirty="0">
                <a:effectLst/>
                <a:latin typeface="Calibri" panose="020F0502020204030204" pitchFamily="34" charset="0"/>
                <a:ea typeface="Calibri" panose="020F0502020204030204" pitchFamily="34" charset="0"/>
              </a:rPr>
              <a:t> </a:t>
            </a:r>
            <a:r>
              <a:rPr lang="en-US" sz="2500" dirty="0" err="1">
                <a:effectLst/>
                <a:latin typeface="Calibri" panose="020F0502020204030204" pitchFamily="34" charset="0"/>
                <a:ea typeface="Calibri" panose="020F0502020204030204" pitchFamily="34" charset="0"/>
              </a:rPr>
              <a:t>biệt</a:t>
            </a:r>
            <a:r>
              <a:rPr lang="en-US" sz="2500" dirty="0">
                <a:effectLst/>
                <a:latin typeface="Calibri" panose="020F0502020204030204" pitchFamily="34" charset="0"/>
                <a:ea typeface="Calibri" panose="020F0502020204030204" pitchFamily="34" charset="0"/>
              </a:rPr>
              <a:t> </a:t>
            </a:r>
            <a:r>
              <a:rPr lang="en-US" sz="2500" dirty="0" err="1">
                <a:effectLst/>
                <a:latin typeface="Calibri" panose="020F0502020204030204" pitchFamily="34" charset="0"/>
                <a:ea typeface="Calibri" panose="020F0502020204030204" pitchFamily="34" charset="0"/>
              </a:rPr>
              <a:t>thành</a:t>
            </a:r>
            <a:r>
              <a:rPr lang="en-US" sz="2500" dirty="0">
                <a:effectLst/>
                <a:latin typeface="Calibri" panose="020F0502020204030204" pitchFamily="34" charset="0"/>
                <a:ea typeface="Calibri" panose="020F0502020204030204" pitchFamily="34" charset="0"/>
              </a:rPr>
              <a:t> </a:t>
            </a:r>
            <a:r>
              <a:rPr lang="en-US" sz="2500" dirty="0" err="1">
                <a:effectLst/>
                <a:latin typeface="Calibri" panose="020F0502020204030204" pitchFamily="34" charset="0"/>
                <a:ea typeface="Calibri" panose="020F0502020204030204" pitchFamily="34" charset="0"/>
              </a:rPr>
              <a:t>khoảng</a:t>
            </a:r>
            <a:r>
              <a:rPr lang="en-US" sz="2500" dirty="0">
                <a:effectLst/>
                <a:latin typeface="Calibri" panose="020F0502020204030204" pitchFamily="34" charset="0"/>
                <a:ea typeface="Calibri" panose="020F0502020204030204" pitchFamily="34" charset="0"/>
              </a:rPr>
              <a:t> </a:t>
            </a:r>
            <a:r>
              <a:rPr lang="en-US" sz="2500" dirty="0" err="1">
                <a:effectLst/>
                <a:latin typeface="Calibri" panose="020F0502020204030204" pitchFamily="34" charset="0"/>
                <a:ea typeface="Calibri" panose="020F0502020204030204" pitchFamily="34" charset="0"/>
              </a:rPr>
              <a:t>trắng</a:t>
            </a:r>
            <a:endParaRPr lang="en-US" sz="2500" dirty="0">
              <a:effectLst/>
              <a:latin typeface="Calibri" panose="020F0502020204030204" pitchFamily="34" charset="0"/>
              <a:ea typeface="Calibri" panose="020F0502020204030204" pitchFamily="34" charset="0"/>
            </a:endParaRPr>
          </a:p>
          <a:p>
            <a:pPr>
              <a:lnSpc>
                <a:spcPct val="150000"/>
              </a:lnSpc>
            </a:pPr>
            <a:r>
              <a:rPr lang="en-US" sz="2500" dirty="0">
                <a:effectLst/>
                <a:latin typeface="Calibri" panose="020F0502020204030204" pitchFamily="34" charset="0"/>
                <a:ea typeface="Calibri" panose="020F0502020204030204" pitchFamily="34" charset="0"/>
              </a:rPr>
              <a:t>+ </a:t>
            </a:r>
            <a:r>
              <a:rPr lang="en-US" sz="2500" dirty="0">
                <a:latin typeface="Calibri" panose="020F0502020204030204" pitchFamily="34" charset="0"/>
                <a:ea typeface="Calibri" panose="020F0502020204030204" pitchFamily="34" charset="0"/>
              </a:rPr>
              <a:t>X</a:t>
            </a:r>
            <a:r>
              <a:rPr lang="vi-VN" sz="2500" dirty="0">
                <a:effectLst/>
                <a:latin typeface="Calibri" panose="020F0502020204030204" pitchFamily="34" charset="0"/>
                <a:ea typeface="Calibri" panose="020F0502020204030204" pitchFamily="34" charset="0"/>
              </a:rPr>
              <a:t>óa các đường link</a:t>
            </a:r>
            <a:endParaRPr lang="en-US" sz="2500" dirty="0">
              <a:effectLst/>
              <a:latin typeface="Calibri" panose="020F0502020204030204" pitchFamily="34" charset="0"/>
              <a:ea typeface="Calibri" panose="020F0502020204030204" pitchFamily="34" charset="0"/>
            </a:endParaRPr>
          </a:p>
          <a:p>
            <a:pPr>
              <a:lnSpc>
                <a:spcPct val="150000"/>
              </a:lnSpc>
            </a:pPr>
            <a:r>
              <a:rPr lang="en-US" sz="2500" dirty="0">
                <a:latin typeface="Calibri" panose="020F0502020204030204" pitchFamily="34" charset="0"/>
                <a:ea typeface="Calibri" panose="020F0502020204030204" pitchFamily="34" charset="0"/>
              </a:rPr>
              <a:t>+ </a:t>
            </a:r>
            <a:r>
              <a:rPr lang="en-US" sz="2500" dirty="0" err="1">
                <a:latin typeface="Calibri" panose="020F0502020204030204" pitchFamily="34" charset="0"/>
                <a:ea typeface="Calibri" panose="020F0502020204030204" pitchFamily="34" charset="0"/>
              </a:rPr>
              <a:t>Xóa</a:t>
            </a:r>
            <a:r>
              <a:rPr lang="en-US" sz="2500" dirty="0">
                <a:latin typeface="Calibri" panose="020F0502020204030204" pitchFamily="34" charset="0"/>
                <a:ea typeface="Calibri" panose="020F0502020204030204" pitchFamily="34" charset="0"/>
              </a:rPr>
              <a:t> </a:t>
            </a:r>
            <a:r>
              <a:rPr lang="en-US" sz="2500" dirty="0" err="1">
                <a:latin typeface="Calibri" panose="020F0502020204030204" pitchFamily="34" charset="0"/>
                <a:ea typeface="Calibri" panose="020F0502020204030204" pitchFamily="34" charset="0"/>
              </a:rPr>
              <a:t>các</a:t>
            </a:r>
            <a:r>
              <a:rPr lang="en-US" sz="2500" dirty="0">
                <a:latin typeface="Calibri" panose="020F0502020204030204" pitchFamily="34" charset="0"/>
                <a:ea typeface="Calibri" panose="020F0502020204030204" pitchFamily="34" charset="0"/>
              </a:rPr>
              <a:t> hashtag</a:t>
            </a:r>
          </a:p>
          <a:p>
            <a:pPr>
              <a:lnSpc>
                <a:spcPct val="150000"/>
              </a:lnSpc>
            </a:pPr>
            <a:r>
              <a:rPr lang="en-US" sz="2500" dirty="0">
                <a:effectLst/>
                <a:latin typeface="Calibri" panose="020F0502020204030204" pitchFamily="34" charset="0"/>
                <a:ea typeface="Calibri" panose="020F0502020204030204" pitchFamily="34" charset="0"/>
              </a:rPr>
              <a:t>+</a:t>
            </a:r>
            <a:r>
              <a:rPr lang="en-US" sz="2500" dirty="0" err="1">
                <a:effectLst/>
                <a:latin typeface="Calibri" panose="020F0502020204030204" pitchFamily="34" charset="0"/>
                <a:ea typeface="Calibri" panose="020F0502020204030204" pitchFamily="34" charset="0"/>
              </a:rPr>
              <a:t>Xóa</a:t>
            </a:r>
            <a:r>
              <a:rPr lang="en-US" sz="2500" dirty="0">
                <a:effectLst/>
                <a:latin typeface="Calibri" panose="020F0502020204030204" pitchFamily="34" charset="0"/>
                <a:ea typeface="Calibri" panose="020F0502020204030204" pitchFamily="34" charset="0"/>
              </a:rPr>
              <a:t> </a:t>
            </a:r>
            <a:r>
              <a:rPr lang="en-US" sz="2500" dirty="0" err="1">
                <a:effectLst/>
                <a:latin typeface="Calibri" panose="020F0502020204030204" pitchFamily="34" charset="0"/>
                <a:ea typeface="Calibri" panose="020F0502020204030204" pitchFamily="34" charset="0"/>
              </a:rPr>
              <a:t>các</a:t>
            </a:r>
            <a:r>
              <a:rPr lang="en-US" sz="2500" dirty="0">
                <a:effectLst/>
                <a:latin typeface="Calibri" panose="020F0502020204030204" pitchFamily="34" charset="0"/>
                <a:ea typeface="Calibri" panose="020F0502020204030204" pitchFamily="34" charset="0"/>
              </a:rPr>
              <a:t> tweet </a:t>
            </a:r>
            <a:r>
              <a:rPr lang="en-US" sz="2500" dirty="0" err="1">
                <a:effectLst/>
                <a:latin typeface="Calibri" panose="020F0502020204030204" pitchFamily="34" charset="0"/>
                <a:ea typeface="Calibri" panose="020F0502020204030204" pitchFamily="34" charset="0"/>
              </a:rPr>
              <a:t>được</a:t>
            </a:r>
            <a:r>
              <a:rPr lang="en-US" sz="2500" dirty="0">
                <a:effectLst/>
                <a:latin typeface="Calibri" panose="020F0502020204030204" pitchFamily="34" charset="0"/>
                <a:ea typeface="Calibri" panose="020F0502020204030204" pitchFamily="34" charset="0"/>
              </a:rPr>
              <a:t> </a:t>
            </a:r>
            <a:r>
              <a:rPr lang="en-US" sz="2500" dirty="0" err="1">
                <a:effectLst/>
                <a:latin typeface="Calibri" panose="020F0502020204030204" pitchFamily="34" charset="0"/>
                <a:ea typeface="Calibri" panose="020F0502020204030204" pitchFamily="34" charset="0"/>
              </a:rPr>
              <a:t>lập</a:t>
            </a:r>
            <a:r>
              <a:rPr lang="en-US" sz="2500" dirty="0">
                <a:effectLst/>
                <a:latin typeface="Calibri" panose="020F0502020204030204" pitchFamily="34" charset="0"/>
                <a:ea typeface="Calibri" panose="020F0502020204030204" pitchFamily="34" charset="0"/>
              </a:rPr>
              <a:t> </a:t>
            </a:r>
            <a:r>
              <a:rPr lang="en-US" sz="2500" dirty="0" err="1">
                <a:effectLst/>
                <a:latin typeface="Calibri" panose="020F0502020204030204" pitchFamily="34" charset="0"/>
                <a:ea typeface="Calibri" panose="020F0502020204030204" pitchFamily="34" charset="0"/>
              </a:rPr>
              <a:t>lại</a:t>
            </a:r>
            <a:endParaRPr lang="en-US" sz="2500" dirty="0">
              <a:effectLst/>
              <a:latin typeface="Calibri" panose="020F0502020204030204" pitchFamily="34" charset="0"/>
              <a:ea typeface="Calibri" panose="020F0502020204030204" pitchFamily="34" charset="0"/>
            </a:endParaRPr>
          </a:p>
        </p:txBody>
      </p:sp>
      <p:pic>
        <p:nvPicPr>
          <p:cNvPr id="13" name="Picture 6">
            <a:extLst>
              <a:ext uri="{FF2B5EF4-FFF2-40B4-BE49-F238E27FC236}">
                <a16:creationId xmlns:a16="http://schemas.microsoft.com/office/drawing/2014/main" id="{7D8E887A-80A7-343E-04D4-810DF37F6999}"/>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4239687">
            <a:off x="17239361" y="6616359"/>
            <a:ext cx="5248259" cy="5695590"/>
          </a:xfrm>
          <a:prstGeom prst="rect">
            <a:avLst/>
          </a:prstGeom>
        </p:spPr>
      </p:pic>
    </p:spTree>
    <p:extLst>
      <p:ext uri="{BB962C8B-B14F-4D97-AF65-F5344CB8AC3E}">
        <p14:creationId xmlns:p14="http://schemas.microsoft.com/office/powerpoint/2010/main" val="869383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17532556" cy="8889747"/>
          </a:xfrm>
        </p:grpSpPr>
        <p:sp>
          <p:nvSpPr>
            <p:cNvPr id="3" name="Freeform 3"/>
            <p:cNvSpPr/>
            <p:nvPr/>
          </p:nvSpPr>
          <p:spPr>
            <a:xfrm>
              <a:off x="0" y="0"/>
              <a:ext cx="17532556" cy="8889747"/>
            </a:xfrm>
            <a:custGeom>
              <a:avLst/>
              <a:gdLst/>
              <a:ahLst/>
              <a:cxnLst/>
              <a:rect l="l" t="t" r="r" b="b"/>
              <a:pathLst>
                <a:path w="17532556" h="8889747">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sp>
        <p:nvSpPr>
          <p:cNvPr id="4" name="TextBox 4"/>
          <p:cNvSpPr txBox="1"/>
          <p:nvPr/>
        </p:nvSpPr>
        <p:spPr>
          <a:xfrm>
            <a:off x="1423536" y="2957245"/>
            <a:ext cx="7559468" cy="1231106"/>
          </a:xfrm>
          <a:prstGeom prst="rect">
            <a:avLst/>
          </a:prstGeom>
        </p:spPr>
        <p:txBody>
          <a:bodyPr lIns="0" tIns="0" rIns="0" bIns="0" rtlCol="0" anchor="t">
            <a:spAutoFit/>
          </a:bodyPr>
          <a:lstStyle/>
          <a:p>
            <a:pPr algn="ctr">
              <a:lnSpc>
                <a:spcPts val="9600"/>
              </a:lnSpc>
            </a:pPr>
            <a:r>
              <a:rPr lang="en-US" sz="8000">
                <a:solidFill>
                  <a:srgbClr val="000000"/>
                </a:solidFill>
                <a:latin typeface="Constantia" panose="02030602050306030303" pitchFamily="18" charset="0"/>
              </a:rPr>
              <a:t>Phương pháp</a:t>
            </a:r>
          </a:p>
        </p:txBody>
      </p:sp>
      <p:grpSp>
        <p:nvGrpSpPr>
          <p:cNvPr id="5" name="Group 5"/>
          <p:cNvGrpSpPr/>
          <p:nvPr/>
        </p:nvGrpSpPr>
        <p:grpSpPr>
          <a:xfrm>
            <a:off x="8384934" y="1543114"/>
            <a:ext cx="8540604" cy="7486586"/>
            <a:chOff x="0" y="0"/>
            <a:chExt cx="14423829" cy="13732850"/>
          </a:xfrm>
        </p:grpSpPr>
        <p:sp>
          <p:nvSpPr>
            <p:cNvPr id="6" name="Freeform 6"/>
            <p:cNvSpPr/>
            <p:nvPr/>
          </p:nvSpPr>
          <p:spPr>
            <a:xfrm>
              <a:off x="0" y="0"/>
              <a:ext cx="14423828" cy="13732850"/>
            </a:xfrm>
            <a:custGeom>
              <a:avLst/>
              <a:gdLst/>
              <a:ahLst/>
              <a:cxnLst/>
              <a:rect l="l" t="t" r="r" b="b"/>
              <a:pathLst>
                <a:path w="14423828" h="13732850">
                  <a:moveTo>
                    <a:pt x="14119028" y="0"/>
                  </a:moveTo>
                  <a:lnTo>
                    <a:pt x="304800" y="0"/>
                  </a:lnTo>
                  <a:cubicBezTo>
                    <a:pt x="135890" y="0"/>
                    <a:pt x="0" y="135890"/>
                    <a:pt x="0" y="304800"/>
                  </a:cubicBezTo>
                  <a:lnTo>
                    <a:pt x="0" y="13428050"/>
                  </a:lnTo>
                  <a:cubicBezTo>
                    <a:pt x="0" y="13596959"/>
                    <a:pt x="135890" y="13732850"/>
                    <a:pt x="304800" y="13732850"/>
                  </a:cubicBezTo>
                  <a:lnTo>
                    <a:pt x="14119028" y="13732850"/>
                  </a:lnTo>
                  <a:cubicBezTo>
                    <a:pt x="14287939" y="13732850"/>
                    <a:pt x="14423828" y="13596959"/>
                    <a:pt x="14423828" y="13428050"/>
                  </a:cubicBezTo>
                  <a:lnTo>
                    <a:pt x="14423828" y="304800"/>
                  </a:lnTo>
                  <a:cubicBezTo>
                    <a:pt x="14423828" y="135890"/>
                    <a:pt x="14287939" y="0"/>
                    <a:pt x="14119028" y="0"/>
                  </a:cubicBezTo>
                  <a:close/>
                </a:path>
              </a:pathLst>
            </a:custGeom>
            <a:solidFill>
              <a:srgbClr val="F1D1C7"/>
            </a:solidFill>
          </p:spPr>
        </p:sp>
      </p:grpSp>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192911" y="-1316620"/>
            <a:ext cx="2192023" cy="3803194"/>
          </a:xfrm>
          <a:prstGeom prst="rect">
            <a:avLst/>
          </a:prstGeom>
        </p:spPr>
      </p:pic>
      <p:pic>
        <p:nvPicPr>
          <p:cNvPr id="8" name="Picture 8"/>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6483644">
            <a:off x="-1595429" y="8111827"/>
            <a:ext cx="5248259" cy="5695590"/>
          </a:xfrm>
          <a:prstGeom prst="rect">
            <a:avLst/>
          </a:prstGeom>
        </p:spPr>
      </p:pic>
      <p:pic>
        <p:nvPicPr>
          <p:cNvPr id="9" name="Picture 9"/>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993594" y="409175"/>
            <a:ext cx="3472856" cy="2077399"/>
          </a:xfrm>
          <a:prstGeom prst="rect">
            <a:avLst/>
          </a:prstGeom>
        </p:spPr>
      </p:pic>
      <p:sp>
        <p:nvSpPr>
          <p:cNvPr id="11" name="TextBox 10">
            <a:extLst>
              <a:ext uri="{FF2B5EF4-FFF2-40B4-BE49-F238E27FC236}">
                <a16:creationId xmlns:a16="http://schemas.microsoft.com/office/drawing/2014/main" id="{5FFBAD30-C8E3-D5BD-E575-F269D141EC1E}"/>
              </a:ext>
            </a:extLst>
          </p:cNvPr>
          <p:cNvSpPr txBox="1"/>
          <p:nvPr/>
        </p:nvSpPr>
        <p:spPr>
          <a:xfrm>
            <a:off x="8784226" y="1809814"/>
            <a:ext cx="8220445" cy="6953186"/>
          </a:xfrm>
          <a:prstGeom prst="rect">
            <a:avLst/>
          </a:prstGeom>
          <a:noFill/>
        </p:spPr>
        <p:txBody>
          <a:bodyPr wrap="square">
            <a:spAutoFit/>
          </a:bodyPr>
          <a:lstStyle/>
          <a:p>
            <a:pPr>
              <a:lnSpc>
                <a:spcPct val="150000"/>
              </a:lnSpc>
            </a:pPr>
            <a:r>
              <a:rPr lang="en-US" sz="2500" dirty="0" err="1">
                <a:effectLst/>
                <a:latin typeface="Roboto" panose="02000000000000000000" pitchFamily="2" charset="0"/>
                <a:ea typeface="Roboto" panose="02000000000000000000" pitchFamily="2" charset="0"/>
                <a:cs typeface="Roboto" panose="02000000000000000000" pitchFamily="2" charset="0"/>
              </a:rPr>
              <a:t>Dữ</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liệu</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sau</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khi</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đã</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được</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tiền</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xử</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lý</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sẽ</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sữ</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dụng</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phương</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en-US" sz="2500" dirty="0" err="1">
                <a:effectLst/>
                <a:latin typeface="Roboto" panose="02000000000000000000" pitchFamily="2" charset="0"/>
                <a:ea typeface="Roboto" panose="02000000000000000000" pitchFamily="2" charset="0"/>
                <a:cs typeface="Roboto" panose="02000000000000000000" pitchFamily="2" charset="0"/>
              </a:rPr>
              <a:t>pháp</a:t>
            </a:r>
            <a:r>
              <a:rPr lang="vi-VN" sz="2500" dirty="0">
                <a:effectLst/>
                <a:latin typeface="Roboto" panose="02000000000000000000" pitchFamily="2" charset="0"/>
                <a:ea typeface="Roboto" panose="02000000000000000000" pitchFamily="2" charset="0"/>
                <a:cs typeface="Roboto" panose="02000000000000000000" pitchFamily="2" charset="0"/>
              </a:rPr>
              <a:t> TfidfTransformer</a:t>
            </a:r>
            <a:r>
              <a:rPr lang="en-US" sz="2500" dirty="0">
                <a:latin typeface="Roboto" panose="02000000000000000000" pitchFamily="2" charset="0"/>
                <a:ea typeface="Roboto" panose="02000000000000000000" pitchFamily="2" charset="0"/>
                <a:cs typeface="Roboto" panose="02000000000000000000" pitchFamily="2" charset="0"/>
              </a:rPr>
              <a:t>.</a:t>
            </a:r>
            <a:endParaRPr lang="en-US" sz="2500" dirty="0">
              <a:effectLst/>
              <a:latin typeface="Roboto" panose="02000000000000000000" pitchFamily="2" charset="0"/>
              <a:ea typeface="Roboto" panose="02000000000000000000" pitchFamily="2" charset="0"/>
              <a:cs typeface="Roboto" panose="02000000000000000000" pitchFamily="2" charset="0"/>
            </a:endParaRPr>
          </a:p>
          <a:p>
            <a:pPr>
              <a:lnSpc>
                <a:spcPct val="150000"/>
              </a:lnSpc>
            </a:pPr>
            <a:r>
              <a:rPr lang="vi-VN" sz="2500" dirty="0">
                <a:effectLst/>
                <a:latin typeface="Roboto" panose="02000000000000000000" pitchFamily="2" charset="0"/>
                <a:ea typeface="Roboto" panose="02000000000000000000" pitchFamily="2" charset="0"/>
                <a:cs typeface="Roboto" panose="02000000000000000000" pitchFamily="2" charset="0"/>
              </a:rPr>
              <a:t>Phương pháp TfidfTransformer sẽ thực hiện chuyển đổi</a:t>
            </a:r>
          </a:p>
          <a:p>
            <a:pPr>
              <a:lnSpc>
                <a:spcPct val="150000"/>
              </a:lnSpc>
            </a:pPr>
            <a:r>
              <a:rPr lang="vi-VN" sz="2500" dirty="0">
                <a:effectLst/>
                <a:latin typeface="Roboto" panose="02000000000000000000" pitchFamily="2" charset="0"/>
                <a:ea typeface="Roboto" panose="02000000000000000000" pitchFamily="2" charset="0"/>
                <a:cs typeface="Roboto" panose="02000000000000000000" pitchFamily="2" charset="0"/>
              </a:rPr>
              <a:t>văn bản thành ma trận đếm sử dụng CountVectorizer sau đó</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vi-VN" sz="2500" dirty="0">
                <a:effectLst/>
                <a:latin typeface="Roboto" panose="02000000000000000000" pitchFamily="2" charset="0"/>
                <a:ea typeface="Roboto" panose="02000000000000000000" pitchFamily="2" charset="0"/>
                <a:cs typeface="Roboto" panose="02000000000000000000" pitchFamily="2" charset="0"/>
              </a:rPr>
              <a:t>tính toán giá trị TF-IDF. Kết quả là ma trận X tf, biểu diễn</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vi-VN" sz="2500" dirty="0">
                <a:effectLst/>
                <a:latin typeface="Roboto" panose="02000000000000000000" pitchFamily="2" charset="0"/>
                <a:ea typeface="Roboto" panose="02000000000000000000" pitchFamily="2" charset="0"/>
                <a:cs typeface="Roboto" panose="02000000000000000000" pitchFamily="2" charset="0"/>
              </a:rPr>
              <a:t>văn bản dựa trên độ quan trọng của các thuật ngữ thông</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vi-VN" sz="2500" dirty="0">
                <a:effectLst/>
                <a:latin typeface="Roboto" panose="02000000000000000000" pitchFamily="2" charset="0"/>
                <a:ea typeface="Roboto" panose="02000000000000000000" pitchFamily="2" charset="0"/>
                <a:cs typeface="Roboto" panose="02000000000000000000" pitchFamily="2" charset="0"/>
              </a:rPr>
              <a:t>qua tuần suất xuất hiện của các từ thông qua công thức</a:t>
            </a:r>
          </a:p>
          <a:p>
            <a:pPr>
              <a:lnSpc>
                <a:spcPct val="150000"/>
              </a:lnSpc>
            </a:pPr>
            <a:r>
              <a:rPr lang="vi-VN" sz="2500" dirty="0">
                <a:effectLst/>
                <a:latin typeface="Roboto" panose="02000000000000000000" pitchFamily="2" charset="0"/>
                <a:ea typeface="Roboto" panose="02000000000000000000" pitchFamily="2" charset="0"/>
                <a:cs typeface="Roboto" panose="02000000000000000000" pitchFamily="2" charset="0"/>
              </a:rPr>
              <a:t>Ma trận X tf sẽ được sử dụng làm đầu vào cho các</a:t>
            </a:r>
          </a:p>
          <a:p>
            <a:pPr>
              <a:lnSpc>
                <a:spcPct val="150000"/>
              </a:lnSpc>
            </a:pPr>
            <a:r>
              <a:rPr lang="vi-VN" sz="2500" dirty="0">
                <a:effectLst/>
                <a:latin typeface="Roboto" panose="02000000000000000000" pitchFamily="2" charset="0"/>
                <a:ea typeface="Roboto" panose="02000000000000000000" pitchFamily="2" charset="0"/>
                <a:cs typeface="Roboto" panose="02000000000000000000" pitchFamily="2" charset="0"/>
              </a:rPr>
              <a:t>mô hình máy học là Naive Bayes, KNN, Random Forest</a:t>
            </a:r>
          </a:p>
          <a:p>
            <a:pPr>
              <a:lnSpc>
                <a:spcPct val="150000"/>
              </a:lnSpc>
            </a:pPr>
            <a:r>
              <a:rPr lang="vi-VN" sz="2500" dirty="0">
                <a:effectLst/>
                <a:latin typeface="Roboto" panose="02000000000000000000" pitchFamily="2" charset="0"/>
                <a:ea typeface="Roboto" panose="02000000000000000000" pitchFamily="2" charset="0"/>
                <a:cs typeface="Roboto" panose="02000000000000000000" pitchFamily="2" charset="0"/>
              </a:rPr>
              <a:t>Classifier, Decision Tree Classifier, Support Vector Machine</a:t>
            </a:r>
            <a:endParaRPr lang="en-US" sz="2500" dirty="0">
              <a:latin typeface="Roboto" panose="02000000000000000000" pitchFamily="2" charset="0"/>
              <a:ea typeface="Roboto" panose="02000000000000000000" pitchFamily="2" charset="0"/>
              <a:cs typeface="Roboto" panose="02000000000000000000" pitchFamily="2" charset="0"/>
            </a:endParaRPr>
          </a:p>
        </p:txBody>
      </p:sp>
      <p:pic>
        <p:nvPicPr>
          <p:cNvPr id="13" name="Picture 12">
            <a:extLst>
              <a:ext uri="{FF2B5EF4-FFF2-40B4-BE49-F238E27FC236}">
                <a16:creationId xmlns:a16="http://schemas.microsoft.com/office/drawing/2014/main" id="{F230EBFD-83E1-67F7-7CE5-E67411DEF6CE}"/>
              </a:ext>
            </a:extLst>
          </p:cNvPr>
          <p:cNvPicPr>
            <a:picLocks noChangeAspect="1"/>
          </p:cNvPicPr>
          <p:nvPr/>
        </p:nvPicPr>
        <p:blipFill>
          <a:blip r:embed="rId8"/>
          <a:stretch>
            <a:fillRect/>
          </a:stretch>
        </p:blipFill>
        <p:spPr>
          <a:xfrm>
            <a:off x="1362463" y="4659021"/>
            <a:ext cx="6943337" cy="187464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grpSp>
        <p:nvGrpSpPr>
          <p:cNvPr id="2" name="Group 2"/>
          <p:cNvGrpSpPr/>
          <p:nvPr/>
        </p:nvGrpSpPr>
        <p:grpSpPr>
          <a:xfrm>
            <a:off x="483957" y="228600"/>
            <a:ext cx="17320085" cy="9829800"/>
            <a:chOff x="0" y="0"/>
            <a:chExt cx="17532556" cy="8889747"/>
          </a:xfrm>
        </p:grpSpPr>
        <p:sp>
          <p:nvSpPr>
            <p:cNvPr id="3" name="Freeform 3"/>
            <p:cNvSpPr/>
            <p:nvPr/>
          </p:nvSpPr>
          <p:spPr>
            <a:xfrm>
              <a:off x="0" y="0"/>
              <a:ext cx="17532556" cy="8889747"/>
            </a:xfrm>
            <a:custGeom>
              <a:avLst/>
              <a:gdLst/>
              <a:ahLst/>
              <a:cxnLst/>
              <a:rect l="l" t="t" r="r" b="b"/>
              <a:pathLst>
                <a:path w="17532556" h="8889747">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sp>
        <p:nvSpPr>
          <p:cNvPr id="4" name="TextBox 4"/>
          <p:cNvSpPr txBox="1"/>
          <p:nvPr/>
        </p:nvSpPr>
        <p:spPr>
          <a:xfrm>
            <a:off x="1192221" y="3914775"/>
            <a:ext cx="7342179" cy="2462213"/>
          </a:xfrm>
          <a:prstGeom prst="rect">
            <a:avLst/>
          </a:prstGeom>
        </p:spPr>
        <p:txBody>
          <a:bodyPr wrap="square" lIns="0" tIns="0" rIns="0" bIns="0" rtlCol="0" anchor="t">
            <a:spAutoFit/>
          </a:bodyPr>
          <a:lstStyle/>
          <a:p>
            <a:pPr algn="ctr">
              <a:lnSpc>
                <a:spcPts val="9600"/>
              </a:lnSpc>
            </a:pPr>
            <a:r>
              <a:rPr lang="en-US" sz="9000" dirty="0" err="1">
                <a:solidFill>
                  <a:srgbClr val="000000"/>
                </a:solidFill>
                <a:latin typeface="Constantia" panose="02030602050306030303" pitchFamily="18" charset="0"/>
              </a:rPr>
              <a:t>Các</a:t>
            </a:r>
            <a:r>
              <a:rPr lang="en-US" sz="9000" dirty="0">
                <a:solidFill>
                  <a:srgbClr val="000000"/>
                </a:solidFill>
                <a:latin typeface="Constantia" panose="02030602050306030303" pitchFamily="18" charset="0"/>
              </a:rPr>
              <a:t> </a:t>
            </a:r>
            <a:r>
              <a:rPr lang="en-US" sz="9000" dirty="0" err="1">
                <a:solidFill>
                  <a:srgbClr val="000000"/>
                </a:solidFill>
                <a:latin typeface="Constantia" panose="02030602050306030303" pitchFamily="18" charset="0"/>
              </a:rPr>
              <a:t>mô</a:t>
            </a:r>
            <a:r>
              <a:rPr lang="en-US" sz="9000" dirty="0">
                <a:solidFill>
                  <a:srgbClr val="000000"/>
                </a:solidFill>
                <a:latin typeface="Constantia" panose="02030602050306030303" pitchFamily="18" charset="0"/>
              </a:rPr>
              <a:t> </a:t>
            </a:r>
            <a:r>
              <a:rPr lang="en-US" sz="9000" dirty="0" err="1">
                <a:solidFill>
                  <a:srgbClr val="000000"/>
                </a:solidFill>
                <a:latin typeface="Constantia" panose="02030602050306030303" pitchFamily="18" charset="0"/>
              </a:rPr>
              <a:t>hình</a:t>
            </a:r>
            <a:r>
              <a:rPr lang="en-US" sz="9000" dirty="0">
                <a:solidFill>
                  <a:srgbClr val="000000"/>
                </a:solidFill>
                <a:latin typeface="Constantia" panose="02030602050306030303" pitchFamily="18" charset="0"/>
              </a:rPr>
              <a:t> </a:t>
            </a:r>
            <a:r>
              <a:rPr lang="en-US" sz="9000" dirty="0" err="1">
                <a:solidFill>
                  <a:srgbClr val="000000"/>
                </a:solidFill>
                <a:latin typeface="Constantia" panose="02030602050306030303" pitchFamily="18" charset="0"/>
              </a:rPr>
              <a:t>học</a:t>
            </a:r>
            <a:r>
              <a:rPr lang="en-US" sz="9000" dirty="0">
                <a:solidFill>
                  <a:srgbClr val="000000"/>
                </a:solidFill>
                <a:latin typeface="Constantia" panose="02030602050306030303" pitchFamily="18" charset="0"/>
              </a:rPr>
              <a:t> </a:t>
            </a:r>
            <a:r>
              <a:rPr lang="en-US" sz="9000" dirty="0" err="1">
                <a:solidFill>
                  <a:srgbClr val="000000"/>
                </a:solidFill>
                <a:latin typeface="Constantia" panose="02030602050306030303" pitchFamily="18" charset="0"/>
              </a:rPr>
              <a:t>máy</a:t>
            </a:r>
            <a:endParaRPr lang="en-US" sz="9000" dirty="0">
              <a:solidFill>
                <a:srgbClr val="000000"/>
              </a:solidFill>
              <a:latin typeface="Constantia" panose="02030602050306030303" pitchFamily="18" charset="0"/>
            </a:endParaRPr>
          </a:p>
        </p:txBody>
      </p:sp>
      <p:grpSp>
        <p:nvGrpSpPr>
          <p:cNvPr id="7" name="Group 7"/>
          <p:cNvGrpSpPr/>
          <p:nvPr/>
        </p:nvGrpSpPr>
        <p:grpSpPr>
          <a:xfrm>
            <a:off x="8904847" y="2933700"/>
            <a:ext cx="9238022" cy="5439237"/>
            <a:chOff x="0" y="0"/>
            <a:chExt cx="14423829" cy="4243521"/>
          </a:xfrm>
        </p:grpSpPr>
        <p:sp>
          <p:nvSpPr>
            <p:cNvPr id="8" name="Freeform 8"/>
            <p:cNvSpPr/>
            <p:nvPr/>
          </p:nvSpPr>
          <p:spPr>
            <a:xfrm>
              <a:off x="0" y="0"/>
              <a:ext cx="14423828" cy="4243521"/>
            </a:xfrm>
            <a:custGeom>
              <a:avLst/>
              <a:gdLst/>
              <a:ahLst/>
              <a:cxnLst/>
              <a:rect l="l" t="t" r="r" b="b"/>
              <a:pathLst>
                <a:path w="14423828" h="4243521">
                  <a:moveTo>
                    <a:pt x="14119028" y="0"/>
                  </a:moveTo>
                  <a:lnTo>
                    <a:pt x="304800" y="0"/>
                  </a:lnTo>
                  <a:cubicBezTo>
                    <a:pt x="135890" y="0"/>
                    <a:pt x="0" y="135890"/>
                    <a:pt x="0" y="304800"/>
                  </a:cubicBezTo>
                  <a:lnTo>
                    <a:pt x="0" y="3938721"/>
                  </a:lnTo>
                  <a:cubicBezTo>
                    <a:pt x="0" y="4107631"/>
                    <a:pt x="135890" y="4243521"/>
                    <a:pt x="304800" y="4243521"/>
                  </a:cubicBezTo>
                  <a:lnTo>
                    <a:pt x="14119028" y="4243521"/>
                  </a:lnTo>
                  <a:cubicBezTo>
                    <a:pt x="14287939" y="4243521"/>
                    <a:pt x="14423828" y="4107631"/>
                    <a:pt x="14423828" y="3938721"/>
                  </a:cubicBezTo>
                  <a:lnTo>
                    <a:pt x="14423828" y="304800"/>
                  </a:lnTo>
                  <a:cubicBezTo>
                    <a:pt x="14423828" y="135890"/>
                    <a:pt x="14287939" y="0"/>
                    <a:pt x="14119028" y="0"/>
                  </a:cubicBezTo>
                  <a:close/>
                </a:path>
              </a:pathLst>
            </a:custGeom>
            <a:solidFill>
              <a:srgbClr val="F1D1C7"/>
            </a:solidFill>
          </p:spPr>
        </p:sp>
      </p:grpSp>
      <p:pic>
        <p:nvPicPr>
          <p:cNvPr id="11" name="Picture 11"/>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984001">
            <a:off x="-1388837" y="-1123126"/>
            <a:ext cx="5162115" cy="4303651"/>
          </a:xfrm>
          <a:prstGeom prst="rect">
            <a:avLst/>
          </a:prstGeom>
        </p:spPr>
      </p:pic>
      <p:pic>
        <p:nvPicPr>
          <p:cNvPr id="12" name="Picture 12"/>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H="1">
            <a:off x="145130" y="6457950"/>
            <a:ext cx="2904387" cy="4458662"/>
          </a:xfrm>
          <a:prstGeom prst="rect">
            <a:avLst/>
          </a:prstGeom>
        </p:spPr>
      </p:pic>
      <p:sp>
        <p:nvSpPr>
          <p:cNvPr id="16" name="TextBox 15">
            <a:extLst>
              <a:ext uri="{FF2B5EF4-FFF2-40B4-BE49-F238E27FC236}">
                <a16:creationId xmlns:a16="http://schemas.microsoft.com/office/drawing/2014/main" id="{14E3DBA4-F399-465D-EF6D-6A09626581AD}"/>
              </a:ext>
            </a:extLst>
          </p:cNvPr>
          <p:cNvSpPr txBox="1"/>
          <p:nvPr/>
        </p:nvSpPr>
        <p:spPr>
          <a:xfrm>
            <a:off x="9021000" y="3467100"/>
            <a:ext cx="8968265" cy="4067780"/>
          </a:xfrm>
          <a:prstGeom prst="rect">
            <a:avLst/>
          </a:prstGeom>
          <a:noFill/>
        </p:spPr>
        <p:txBody>
          <a:bodyPr wrap="square" rtlCol="0">
            <a:spAutoFit/>
          </a:bodyPr>
          <a:lstStyle/>
          <a:p>
            <a:pPr algn="just">
              <a:lnSpc>
                <a:spcPct val="150000"/>
              </a:lnSpc>
            </a:pPr>
            <a:r>
              <a:rPr lang="vi-VN" sz="2500" dirty="0">
                <a:effectLst/>
                <a:latin typeface="Roboto" panose="02000000000000000000" pitchFamily="2" charset="0"/>
                <a:ea typeface="Roboto" panose="02000000000000000000" pitchFamily="2" charset="0"/>
                <a:cs typeface="Roboto" panose="02000000000000000000" pitchFamily="2" charset="0"/>
              </a:rPr>
              <a:t>Nhóm sử dụng mô hình máy học là Naive Bayes, KNN, Random Forest</a:t>
            </a:r>
            <a:r>
              <a:rPr lang="en-US" sz="2500" dirty="0">
                <a:effectLst/>
                <a:latin typeface="Roboto" panose="02000000000000000000" pitchFamily="2" charset="0"/>
                <a:ea typeface="Roboto" panose="02000000000000000000" pitchFamily="2" charset="0"/>
                <a:cs typeface="Roboto" panose="02000000000000000000" pitchFamily="2" charset="0"/>
              </a:rPr>
              <a:t> </a:t>
            </a:r>
            <a:r>
              <a:rPr lang="vi-VN" sz="2500" dirty="0">
                <a:effectLst/>
                <a:latin typeface="Roboto" panose="02000000000000000000" pitchFamily="2" charset="0"/>
                <a:ea typeface="Roboto" panose="02000000000000000000" pitchFamily="2" charset="0"/>
                <a:cs typeface="Roboto" panose="02000000000000000000" pitchFamily="2" charset="0"/>
              </a:rPr>
              <a:t>Classifier, Decision Tree Classifier, Support Vector Machine</a:t>
            </a:r>
          </a:p>
          <a:p>
            <a:pPr algn="just">
              <a:lnSpc>
                <a:spcPct val="150000"/>
              </a:lnSpc>
            </a:pPr>
            <a:r>
              <a:rPr lang="vi-VN" sz="2500" dirty="0">
                <a:effectLst/>
                <a:latin typeface="Roboto" panose="02000000000000000000" pitchFamily="2" charset="0"/>
                <a:ea typeface="Roboto" panose="02000000000000000000" pitchFamily="2" charset="0"/>
                <a:cs typeface="Roboto" panose="02000000000000000000" pitchFamily="2" charset="0"/>
              </a:rPr>
              <a:t>Đặc điểm của các mô hình này được sử dụng trong machine learning để giải quyết các bài toán phân loại, trong đó mục tiêu là dự đoán hoặc phân loại một điểm dữ liệu vào một hoặc nhiều nhãn được xác định</a:t>
            </a:r>
            <a:endParaRPr lang="en-US" sz="2500" dirty="0">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grpSp>
        <p:nvGrpSpPr>
          <p:cNvPr id="2" name="Group 2"/>
          <p:cNvGrpSpPr/>
          <p:nvPr/>
        </p:nvGrpSpPr>
        <p:grpSpPr>
          <a:xfrm>
            <a:off x="-609600" y="1905215"/>
            <a:ext cx="16230600" cy="8229600"/>
            <a:chOff x="0" y="0"/>
            <a:chExt cx="17532556" cy="8889747"/>
          </a:xfrm>
        </p:grpSpPr>
        <p:sp>
          <p:nvSpPr>
            <p:cNvPr id="3" name="Freeform 3"/>
            <p:cNvSpPr/>
            <p:nvPr/>
          </p:nvSpPr>
          <p:spPr>
            <a:xfrm>
              <a:off x="0" y="0"/>
              <a:ext cx="17532556" cy="8889747"/>
            </a:xfrm>
            <a:custGeom>
              <a:avLst/>
              <a:gdLst/>
              <a:ahLst/>
              <a:cxnLst/>
              <a:rect l="l" t="t" r="r" b="b"/>
              <a:pathLst>
                <a:path w="17532556" h="8889747">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4549130">
            <a:off x="-1577160" y="7170126"/>
            <a:ext cx="6380533" cy="4176349"/>
          </a:xfrm>
          <a:prstGeom prst="rect">
            <a:avLst/>
          </a:prstGeom>
        </p:spPr>
      </p:pic>
      <p:sp>
        <p:nvSpPr>
          <p:cNvPr id="5" name="TextBox 5"/>
          <p:cNvSpPr txBox="1"/>
          <p:nvPr/>
        </p:nvSpPr>
        <p:spPr>
          <a:xfrm>
            <a:off x="2209437" y="2137625"/>
            <a:ext cx="7760863" cy="1126462"/>
          </a:xfrm>
          <a:prstGeom prst="rect">
            <a:avLst/>
          </a:prstGeom>
        </p:spPr>
        <p:txBody>
          <a:bodyPr wrap="square" lIns="0" tIns="0" rIns="0" bIns="0" rtlCol="0" anchor="t">
            <a:spAutoFit/>
          </a:bodyPr>
          <a:lstStyle/>
          <a:p>
            <a:pPr algn="ctr">
              <a:lnSpc>
                <a:spcPts val="9600"/>
              </a:lnSpc>
            </a:pPr>
            <a:r>
              <a:rPr lang="en-US" sz="6000" dirty="0">
                <a:solidFill>
                  <a:srgbClr val="000000"/>
                </a:solidFill>
                <a:latin typeface="Constantia" panose="02030602050306030303" pitchFamily="18" charset="0"/>
              </a:rPr>
              <a:t>Naive Bayes Classifier</a:t>
            </a:r>
          </a:p>
        </p:txBody>
      </p:sp>
      <p:grpSp>
        <p:nvGrpSpPr>
          <p:cNvPr id="12" name="Group 12"/>
          <p:cNvGrpSpPr/>
          <p:nvPr/>
        </p:nvGrpSpPr>
        <p:grpSpPr>
          <a:xfrm>
            <a:off x="10136854" y="3242097"/>
            <a:ext cx="5693576" cy="5029200"/>
            <a:chOff x="0" y="0"/>
            <a:chExt cx="9955835" cy="7512541"/>
          </a:xfrm>
        </p:grpSpPr>
        <p:sp>
          <p:nvSpPr>
            <p:cNvPr id="13" name="Freeform 13"/>
            <p:cNvSpPr/>
            <p:nvPr/>
          </p:nvSpPr>
          <p:spPr>
            <a:xfrm>
              <a:off x="0" y="0"/>
              <a:ext cx="9955835" cy="7512541"/>
            </a:xfrm>
            <a:custGeom>
              <a:avLst/>
              <a:gdLst/>
              <a:ahLst/>
              <a:cxnLst/>
              <a:rect l="l" t="t" r="r" b="b"/>
              <a:pathLst>
                <a:path w="9955835" h="8848698">
                  <a:moveTo>
                    <a:pt x="9651035" y="0"/>
                  </a:moveTo>
                  <a:lnTo>
                    <a:pt x="304800" y="0"/>
                  </a:lnTo>
                  <a:cubicBezTo>
                    <a:pt x="135890" y="0"/>
                    <a:pt x="0" y="135890"/>
                    <a:pt x="0" y="304800"/>
                  </a:cubicBezTo>
                  <a:lnTo>
                    <a:pt x="0" y="8543898"/>
                  </a:lnTo>
                  <a:cubicBezTo>
                    <a:pt x="0" y="8712808"/>
                    <a:pt x="135890" y="8848698"/>
                    <a:pt x="304800" y="8848698"/>
                  </a:cubicBezTo>
                  <a:lnTo>
                    <a:pt x="9651035" y="8848698"/>
                  </a:lnTo>
                  <a:cubicBezTo>
                    <a:pt x="9819945" y="8848698"/>
                    <a:pt x="9955835" y="8712808"/>
                    <a:pt x="9955835" y="8543898"/>
                  </a:cubicBezTo>
                  <a:lnTo>
                    <a:pt x="9955835" y="304800"/>
                  </a:lnTo>
                  <a:cubicBezTo>
                    <a:pt x="9955835" y="135890"/>
                    <a:pt x="9819945" y="0"/>
                    <a:pt x="9651035" y="0"/>
                  </a:cubicBezTo>
                  <a:close/>
                </a:path>
              </a:pathLst>
            </a:custGeom>
            <a:solidFill>
              <a:srgbClr val="F1D1C7"/>
            </a:solidFill>
          </p:spPr>
        </p:sp>
      </p:grpSp>
      <p:pic>
        <p:nvPicPr>
          <p:cNvPr id="14" name="Picture 14"/>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7368775">
            <a:off x="-1595429" y="-2329458"/>
            <a:ext cx="5248259" cy="5695590"/>
          </a:xfrm>
          <a:prstGeom prst="rect">
            <a:avLst/>
          </a:prstGeom>
        </p:spPr>
      </p:pic>
      <p:pic>
        <p:nvPicPr>
          <p:cNvPr id="15" name="Picture 15"/>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5892138" y="7956073"/>
            <a:ext cx="2281153" cy="3544950"/>
          </a:xfrm>
          <a:prstGeom prst="rect">
            <a:avLst/>
          </a:prstGeom>
        </p:spPr>
      </p:pic>
      <p:pic>
        <p:nvPicPr>
          <p:cNvPr id="16" name="Picture 16"/>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2097886">
            <a:off x="14678243" y="8213441"/>
            <a:ext cx="5162115" cy="4303651"/>
          </a:xfrm>
          <a:prstGeom prst="rect">
            <a:avLst/>
          </a:prstGeom>
        </p:spPr>
      </p:pic>
      <p:sp>
        <p:nvSpPr>
          <p:cNvPr id="6" name="TextBox 5">
            <a:extLst>
              <a:ext uri="{FF2B5EF4-FFF2-40B4-BE49-F238E27FC236}">
                <a16:creationId xmlns:a16="http://schemas.microsoft.com/office/drawing/2014/main" id="{6F937DAD-3A90-4D25-7345-EA004B0D764E}"/>
              </a:ext>
            </a:extLst>
          </p:cNvPr>
          <p:cNvSpPr txBox="1"/>
          <p:nvPr/>
        </p:nvSpPr>
        <p:spPr>
          <a:xfrm>
            <a:off x="10634752" y="3518801"/>
            <a:ext cx="5152802" cy="4644861"/>
          </a:xfrm>
          <a:prstGeom prst="rect">
            <a:avLst/>
          </a:prstGeom>
          <a:noFill/>
        </p:spPr>
        <p:txBody>
          <a:bodyPr wrap="square" rtlCol="0">
            <a:spAutoFit/>
          </a:bodyPr>
          <a:lstStyle/>
          <a:p>
            <a:pPr>
              <a:lnSpc>
                <a:spcPct val="150000"/>
              </a:lnSpc>
            </a:pPr>
            <a:r>
              <a:rPr lang="en-US" sz="2500" dirty="0">
                <a:effectLst/>
                <a:latin typeface="Roboto" panose="02000000000000000000" pitchFamily="2" charset="0"/>
                <a:ea typeface="Roboto" panose="02000000000000000000" pitchFamily="2" charset="0"/>
                <a:cs typeface="Roboto" panose="02000000000000000000" pitchFamily="2" charset="0"/>
              </a:rPr>
              <a:t>Naive Bayes </a:t>
            </a:r>
            <a:r>
              <a:rPr lang="vi-VN" sz="2500" dirty="0">
                <a:effectLst/>
                <a:latin typeface="Roboto" panose="02000000000000000000" pitchFamily="2" charset="0"/>
                <a:ea typeface="Roboto" panose="02000000000000000000" pitchFamily="2" charset="0"/>
                <a:cs typeface="Roboto" panose="02000000000000000000" pitchFamily="2" charset="0"/>
              </a:rPr>
              <a:t>là một mô hình phân loại dựa trên nguyên tắc của định lý Bayes. Nó coi mỗi đặc trưng là độc lập với nhau trong việc dự đoán nhãn.Mô hình này có tính đơn giản, nhanh chóng huấn luyện và hoạt động tốt trên các tập dữ liệu lớn.</a:t>
            </a:r>
            <a:endParaRPr lang="en-US" sz="2500" dirty="0">
              <a:latin typeface="Roboto" panose="02000000000000000000" pitchFamily="2" charset="0"/>
              <a:ea typeface="Roboto" panose="02000000000000000000" pitchFamily="2" charset="0"/>
              <a:cs typeface="Roboto" panose="02000000000000000000" pitchFamily="2" charset="0"/>
            </a:endParaRPr>
          </a:p>
        </p:txBody>
      </p:sp>
      <p:pic>
        <p:nvPicPr>
          <p:cNvPr id="7" name="Picture 7">
            <a:extLst>
              <a:ext uri="{FF2B5EF4-FFF2-40B4-BE49-F238E27FC236}">
                <a16:creationId xmlns:a16="http://schemas.microsoft.com/office/drawing/2014/main" id="{6CEC8692-151A-C390-0096-D1854C21D24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8859688" y="-1621275"/>
            <a:ext cx="2192023" cy="3803194"/>
          </a:xfrm>
          <a:prstGeom prst="rect">
            <a:avLst/>
          </a:prstGeom>
        </p:spPr>
      </p:pic>
      <p:pic>
        <p:nvPicPr>
          <p:cNvPr id="9" name="Picture 8">
            <a:extLst>
              <a:ext uri="{FF2B5EF4-FFF2-40B4-BE49-F238E27FC236}">
                <a16:creationId xmlns:a16="http://schemas.microsoft.com/office/drawing/2014/main" id="{0F996DF0-02A8-8F96-EDD3-BCBFD6897D79}"/>
              </a:ext>
            </a:extLst>
          </p:cNvPr>
          <p:cNvPicPr>
            <a:picLocks noChangeAspect="1"/>
          </p:cNvPicPr>
          <p:nvPr/>
        </p:nvPicPr>
        <p:blipFill>
          <a:blip r:embed="rId12"/>
          <a:stretch>
            <a:fillRect/>
          </a:stretch>
        </p:blipFill>
        <p:spPr>
          <a:xfrm>
            <a:off x="3928306" y="4266986"/>
            <a:ext cx="4663844" cy="400084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grpSp>
        <p:nvGrpSpPr>
          <p:cNvPr id="2" name="Group 2"/>
          <p:cNvGrpSpPr/>
          <p:nvPr/>
        </p:nvGrpSpPr>
        <p:grpSpPr>
          <a:xfrm>
            <a:off x="-609600" y="1905215"/>
            <a:ext cx="16230600" cy="8229600"/>
            <a:chOff x="0" y="0"/>
            <a:chExt cx="17532556" cy="8889747"/>
          </a:xfrm>
        </p:grpSpPr>
        <p:sp>
          <p:nvSpPr>
            <p:cNvPr id="3" name="Freeform 3"/>
            <p:cNvSpPr/>
            <p:nvPr/>
          </p:nvSpPr>
          <p:spPr>
            <a:xfrm>
              <a:off x="0" y="0"/>
              <a:ext cx="17532556" cy="8889747"/>
            </a:xfrm>
            <a:custGeom>
              <a:avLst/>
              <a:gdLst/>
              <a:ahLst/>
              <a:cxnLst/>
              <a:rect l="l" t="t" r="r" b="b"/>
              <a:pathLst>
                <a:path w="17532556" h="8889747">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4549130">
            <a:off x="-1577160" y="7170126"/>
            <a:ext cx="6380533" cy="4176349"/>
          </a:xfrm>
          <a:prstGeom prst="rect">
            <a:avLst/>
          </a:prstGeom>
        </p:spPr>
      </p:pic>
      <p:sp>
        <p:nvSpPr>
          <p:cNvPr id="5" name="TextBox 5"/>
          <p:cNvSpPr txBox="1"/>
          <p:nvPr/>
        </p:nvSpPr>
        <p:spPr>
          <a:xfrm>
            <a:off x="1974925" y="2115635"/>
            <a:ext cx="9753963" cy="1126462"/>
          </a:xfrm>
          <a:prstGeom prst="rect">
            <a:avLst/>
          </a:prstGeom>
        </p:spPr>
        <p:txBody>
          <a:bodyPr wrap="square" lIns="0" tIns="0" rIns="0" bIns="0" rtlCol="0" anchor="t">
            <a:spAutoFit/>
          </a:bodyPr>
          <a:lstStyle/>
          <a:p>
            <a:pPr algn="ctr">
              <a:lnSpc>
                <a:spcPts val="9600"/>
              </a:lnSpc>
            </a:pPr>
            <a:r>
              <a:rPr lang="en-US" sz="6000" dirty="0">
                <a:solidFill>
                  <a:srgbClr val="000000"/>
                </a:solidFill>
                <a:latin typeface="Constantia" panose="02030602050306030303" pitchFamily="18" charset="0"/>
              </a:rPr>
              <a:t>K-Nearest Neighbors (KNN)</a:t>
            </a:r>
          </a:p>
        </p:txBody>
      </p:sp>
      <p:grpSp>
        <p:nvGrpSpPr>
          <p:cNvPr id="12" name="Group 12"/>
          <p:cNvGrpSpPr/>
          <p:nvPr/>
        </p:nvGrpSpPr>
        <p:grpSpPr>
          <a:xfrm>
            <a:off x="10136854" y="3242097"/>
            <a:ext cx="5693576" cy="5029200"/>
            <a:chOff x="0" y="0"/>
            <a:chExt cx="9955835" cy="7512541"/>
          </a:xfrm>
        </p:grpSpPr>
        <p:sp>
          <p:nvSpPr>
            <p:cNvPr id="13" name="Freeform 13"/>
            <p:cNvSpPr/>
            <p:nvPr/>
          </p:nvSpPr>
          <p:spPr>
            <a:xfrm>
              <a:off x="0" y="0"/>
              <a:ext cx="9955835" cy="7512541"/>
            </a:xfrm>
            <a:custGeom>
              <a:avLst/>
              <a:gdLst/>
              <a:ahLst/>
              <a:cxnLst/>
              <a:rect l="l" t="t" r="r" b="b"/>
              <a:pathLst>
                <a:path w="9955835" h="8848698">
                  <a:moveTo>
                    <a:pt x="9651035" y="0"/>
                  </a:moveTo>
                  <a:lnTo>
                    <a:pt x="304800" y="0"/>
                  </a:lnTo>
                  <a:cubicBezTo>
                    <a:pt x="135890" y="0"/>
                    <a:pt x="0" y="135890"/>
                    <a:pt x="0" y="304800"/>
                  </a:cubicBezTo>
                  <a:lnTo>
                    <a:pt x="0" y="8543898"/>
                  </a:lnTo>
                  <a:cubicBezTo>
                    <a:pt x="0" y="8712808"/>
                    <a:pt x="135890" y="8848698"/>
                    <a:pt x="304800" y="8848698"/>
                  </a:cubicBezTo>
                  <a:lnTo>
                    <a:pt x="9651035" y="8848698"/>
                  </a:lnTo>
                  <a:cubicBezTo>
                    <a:pt x="9819945" y="8848698"/>
                    <a:pt x="9955835" y="8712808"/>
                    <a:pt x="9955835" y="8543898"/>
                  </a:cubicBezTo>
                  <a:lnTo>
                    <a:pt x="9955835" y="304800"/>
                  </a:lnTo>
                  <a:cubicBezTo>
                    <a:pt x="9955835" y="135890"/>
                    <a:pt x="9819945" y="0"/>
                    <a:pt x="9651035" y="0"/>
                  </a:cubicBezTo>
                  <a:close/>
                </a:path>
              </a:pathLst>
            </a:custGeom>
            <a:solidFill>
              <a:srgbClr val="F1D1C7"/>
            </a:solidFill>
          </p:spPr>
        </p:sp>
      </p:grpSp>
      <p:pic>
        <p:nvPicPr>
          <p:cNvPr id="14" name="Picture 14"/>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7368775">
            <a:off x="-1595429" y="-2329458"/>
            <a:ext cx="5248259" cy="5695590"/>
          </a:xfrm>
          <a:prstGeom prst="rect">
            <a:avLst/>
          </a:prstGeom>
        </p:spPr>
      </p:pic>
      <p:pic>
        <p:nvPicPr>
          <p:cNvPr id="15" name="Picture 15"/>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5892138" y="7956073"/>
            <a:ext cx="2281153" cy="3544950"/>
          </a:xfrm>
          <a:prstGeom prst="rect">
            <a:avLst/>
          </a:prstGeom>
        </p:spPr>
      </p:pic>
      <p:pic>
        <p:nvPicPr>
          <p:cNvPr id="16" name="Picture 16"/>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2097886">
            <a:off x="14678243" y="8213441"/>
            <a:ext cx="5162115" cy="4303651"/>
          </a:xfrm>
          <a:prstGeom prst="rect">
            <a:avLst/>
          </a:prstGeom>
        </p:spPr>
      </p:pic>
      <p:sp>
        <p:nvSpPr>
          <p:cNvPr id="6" name="TextBox 5">
            <a:extLst>
              <a:ext uri="{FF2B5EF4-FFF2-40B4-BE49-F238E27FC236}">
                <a16:creationId xmlns:a16="http://schemas.microsoft.com/office/drawing/2014/main" id="{6F937DAD-3A90-4D25-7345-EA004B0D764E}"/>
              </a:ext>
            </a:extLst>
          </p:cNvPr>
          <p:cNvSpPr txBox="1"/>
          <p:nvPr/>
        </p:nvSpPr>
        <p:spPr>
          <a:xfrm>
            <a:off x="10407241" y="3468633"/>
            <a:ext cx="5152802" cy="4644861"/>
          </a:xfrm>
          <a:prstGeom prst="rect">
            <a:avLst/>
          </a:prstGeom>
          <a:noFill/>
        </p:spPr>
        <p:txBody>
          <a:bodyPr wrap="square" rtlCol="0">
            <a:spAutoFit/>
          </a:bodyPr>
          <a:lstStyle/>
          <a:p>
            <a:pPr>
              <a:lnSpc>
                <a:spcPct val="150000"/>
              </a:lnSpc>
            </a:pPr>
            <a:r>
              <a:rPr lang="en-US" sz="2500" dirty="0">
                <a:effectLst/>
                <a:latin typeface="Roboto" panose="02000000000000000000" pitchFamily="2" charset="0"/>
                <a:ea typeface="Roboto" panose="02000000000000000000" pitchFamily="2" charset="0"/>
                <a:cs typeface="Roboto" panose="02000000000000000000" pitchFamily="2" charset="0"/>
              </a:rPr>
              <a:t>KNN </a:t>
            </a:r>
            <a:r>
              <a:rPr lang="vi-VN" sz="2500" dirty="0">
                <a:effectLst/>
                <a:latin typeface="Roboto" panose="02000000000000000000" pitchFamily="2" charset="0"/>
                <a:ea typeface="Roboto" panose="02000000000000000000" pitchFamily="2" charset="0"/>
                <a:cs typeface="Roboto" panose="02000000000000000000" pitchFamily="2" charset="0"/>
              </a:rPr>
              <a:t>là một mô hình phân loại dựa trên việc đo khoảng cách giữa các điểm dữ liệu. Khi phân loại một điểm mới, KNN tìm K điểm gần nhất trong tập dữ liệu huấn luyện và gán nhãn cho điểm mới dựa trên đa số nhãn của K điểm gần nhất đó.</a:t>
            </a:r>
            <a:endParaRPr lang="en-US" sz="2500" dirty="0">
              <a:latin typeface="Roboto" panose="02000000000000000000" pitchFamily="2" charset="0"/>
              <a:ea typeface="Roboto" panose="02000000000000000000" pitchFamily="2" charset="0"/>
              <a:cs typeface="Roboto" panose="02000000000000000000" pitchFamily="2" charset="0"/>
            </a:endParaRPr>
          </a:p>
        </p:txBody>
      </p:sp>
      <p:pic>
        <p:nvPicPr>
          <p:cNvPr id="7" name="Picture 7">
            <a:extLst>
              <a:ext uri="{FF2B5EF4-FFF2-40B4-BE49-F238E27FC236}">
                <a16:creationId xmlns:a16="http://schemas.microsoft.com/office/drawing/2014/main" id="{6CEC8692-151A-C390-0096-D1854C21D24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8859688" y="-1621275"/>
            <a:ext cx="2192023" cy="3803194"/>
          </a:xfrm>
          <a:prstGeom prst="rect">
            <a:avLst/>
          </a:prstGeom>
        </p:spPr>
      </p:pic>
      <p:pic>
        <p:nvPicPr>
          <p:cNvPr id="10" name="Picture 9">
            <a:extLst>
              <a:ext uri="{FF2B5EF4-FFF2-40B4-BE49-F238E27FC236}">
                <a16:creationId xmlns:a16="http://schemas.microsoft.com/office/drawing/2014/main" id="{C5169E73-D2A3-87CF-8A19-3FD160DF7C16}"/>
              </a:ext>
            </a:extLst>
          </p:cNvPr>
          <p:cNvPicPr>
            <a:picLocks noChangeAspect="1"/>
          </p:cNvPicPr>
          <p:nvPr/>
        </p:nvPicPr>
        <p:blipFill>
          <a:blip r:embed="rId12"/>
          <a:stretch>
            <a:fillRect/>
          </a:stretch>
        </p:blipFill>
        <p:spPr>
          <a:xfrm>
            <a:off x="3979699" y="3872531"/>
            <a:ext cx="4519052" cy="3840813"/>
          </a:xfrm>
          <a:prstGeom prst="rect">
            <a:avLst/>
          </a:prstGeom>
        </p:spPr>
      </p:pic>
    </p:spTree>
    <p:extLst>
      <p:ext uri="{BB962C8B-B14F-4D97-AF65-F5344CB8AC3E}">
        <p14:creationId xmlns:p14="http://schemas.microsoft.com/office/powerpoint/2010/main" val="3620234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1356</TotalTime>
  <Words>1510</Words>
  <Application>Microsoft Office PowerPoint</Application>
  <PresentationFormat>Custom</PresentationFormat>
  <Paragraphs>69</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Constantia</vt:lpstr>
      <vt:lpstr>Arial</vt:lpstr>
      <vt:lpstr>Calibri</vt:lpstr>
      <vt:lpstr>Marcellus</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Brown Abstract Organic Class Syllabus Blank Presentation</dc:title>
  <dc:creator>ACER</dc:creator>
  <cp:lastModifiedBy>Lê Huy Quang</cp:lastModifiedBy>
  <cp:revision>15</cp:revision>
  <dcterms:created xsi:type="dcterms:W3CDTF">2006-08-16T00:00:00Z</dcterms:created>
  <dcterms:modified xsi:type="dcterms:W3CDTF">2023-06-25T14:35:14Z</dcterms:modified>
  <dc:identifier>DAFVRG9JcuU</dc:identifier>
</cp:coreProperties>
</file>