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43"/>
  </p:notesMasterIdLst>
  <p:sldIdLst>
    <p:sldId id="256" r:id="rId5"/>
    <p:sldId id="258" r:id="rId6"/>
    <p:sldId id="261" r:id="rId7"/>
    <p:sldId id="287" r:id="rId8"/>
    <p:sldId id="264" r:id="rId9"/>
    <p:sldId id="288" r:id="rId10"/>
    <p:sldId id="263" r:id="rId11"/>
    <p:sldId id="279" r:id="rId12"/>
    <p:sldId id="299" r:id="rId13"/>
    <p:sldId id="282" r:id="rId14"/>
    <p:sldId id="283" r:id="rId15"/>
    <p:sldId id="284" r:id="rId16"/>
    <p:sldId id="296" r:id="rId17"/>
    <p:sldId id="265" r:id="rId18"/>
    <p:sldId id="298" r:id="rId19"/>
    <p:sldId id="267" r:id="rId20"/>
    <p:sldId id="268" r:id="rId21"/>
    <p:sldId id="280" r:id="rId22"/>
    <p:sldId id="285" r:id="rId23"/>
    <p:sldId id="281" r:id="rId24"/>
    <p:sldId id="262" r:id="rId25"/>
    <p:sldId id="257" r:id="rId26"/>
    <p:sldId id="270" r:id="rId27"/>
    <p:sldId id="271" r:id="rId28"/>
    <p:sldId id="272" r:id="rId29"/>
    <p:sldId id="273" r:id="rId30"/>
    <p:sldId id="274" r:id="rId31"/>
    <p:sldId id="275" r:id="rId32"/>
    <p:sldId id="276" r:id="rId33"/>
    <p:sldId id="277" r:id="rId34"/>
    <p:sldId id="278" r:id="rId35"/>
    <p:sldId id="290" r:id="rId36"/>
    <p:sldId id="292" r:id="rId37"/>
    <p:sldId id="291" r:id="rId38"/>
    <p:sldId id="293" r:id="rId39"/>
    <p:sldId id="294" r:id="rId40"/>
    <p:sldId id="295" r:id="rId41"/>
    <p:sldId id="259" r:id="rId4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44" roundtripDataSignature="AMtx7mi3zZTISieRDXfrP9VI1qhW7GK88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35142D-5D82-5D28-2863-803E669D41AF}" v="2" dt="2024-05-11T04:41:24.697"/>
    <p1510:client id="{97958F33-543D-42BB-BB95-D0812EE47C96}" v="430" dt="2024-05-10T13:35:44.048"/>
    <p1510:client id="{BEA8EC28-EE86-CE10-4933-177D54C874FD}" v="35" dt="2024-05-10T13:36:44.391"/>
    <p1510:client id="{C05C1EC6-C758-3D64-F318-4BF154E076B3}" v="551" dt="2024-05-11T06:32:55.111"/>
    <p1510:client id="{CCCFCCEB-AD49-3447-D203-BD755D8717D1}" v="26" dt="2024-05-11T06:27:56.737"/>
    <p1510:client id="{D7AAFD13-B6E0-B261-219E-42F417F381FF}" v="10" dt="2024-05-10T14:24:47.568"/>
    <p1510:client id="{F4965A1E-D15E-0AC6-4C9F-D09607A2F6B4}" v="273" dt="2024-05-10T10:08:21.4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108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A3CF81-7B88-4179-BD18-32B9A1E22A60}" type="doc">
      <dgm:prSet loTypeId="urn:microsoft.com/office/officeart/2005/8/layout/hList6" loCatId="list" qsTypeId="urn:microsoft.com/office/officeart/2005/8/quickstyle/simple1" qsCatId="simple" csTypeId="urn:microsoft.com/office/officeart/2005/8/colors/accent1_2" csCatId="accent1" phldr="1"/>
      <dgm:spPr/>
      <dgm:t>
        <a:bodyPr/>
        <a:lstStyle/>
        <a:p>
          <a:endParaRPr lang="vi-VN"/>
        </a:p>
      </dgm:t>
    </dgm:pt>
    <dgm:pt modelId="{541F2869-E9C6-48A7-9E4C-1A1488FD8F2A}">
      <dgm:prSet phldrT="[Văn bản]" custT="1"/>
      <dgm:spPr/>
      <dgm:t>
        <a:bodyPr/>
        <a:lstStyle/>
        <a:p>
          <a:pPr rtl="0"/>
          <a:r>
            <a:rPr lang="vi-VN" sz="2800">
              <a:latin typeface="+mj-lt"/>
            </a:rPr>
            <a:t>Bước 1:</a:t>
          </a:r>
        </a:p>
      </dgm:t>
    </dgm:pt>
    <dgm:pt modelId="{FAA48E3F-6E44-4A4F-888B-47F87E3D3BFF}" type="parTrans" cxnId="{EF3AEDA4-F68E-4EA4-8E55-3A2664EF9E75}">
      <dgm:prSet/>
      <dgm:spPr/>
      <dgm:t>
        <a:bodyPr/>
        <a:lstStyle/>
        <a:p>
          <a:endParaRPr lang="vi-VN"/>
        </a:p>
      </dgm:t>
    </dgm:pt>
    <dgm:pt modelId="{C2C3DDE6-C179-4F0B-BB46-26EE8ED07E53}" type="sibTrans" cxnId="{EF3AEDA4-F68E-4EA4-8E55-3A2664EF9E75}">
      <dgm:prSet/>
      <dgm:spPr/>
      <dgm:t>
        <a:bodyPr/>
        <a:lstStyle/>
        <a:p>
          <a:endParaRPr lang="vi-VN"/>
        </a:p>
      </dgm:t>
    </dgm:pt>
    <dgm:pt modelId="{2D71A2FD-3A51-449E-BF76-0C7769586AC0}">
      <dgm:prSet phldrT="[Văn bản]" custT="1"/>
      <dgm:spPr/>
      <dgm:t>
        <a:bodyPr/>
        <a:lstStyle/>
        <a:p>
          <a:pPr rtl="0"/>
          <a:r>
            <a:rPr lang="vi-VN" sz="2800">
              <a:latin typeface="+mj-lt"/>
            </a:rPr>
            <a:t>Một phân đoạn thô được tạo ra dựa trên Tỷ số Ưu tiên Tích lũy</a:t>
          </a:r>
        </a:p>
      </dgm:t>
    </dgm:pt>
    <dgm:pt modelId="{05F5AF35-4958-4236-A6AC-025D8C9AD76D}" type="parTrans" cxnId="{51F3EDEC-7006-476B-9A84-C2909DD26BAE}">
      <dgm:prSet/>
      <dgm:spPr/>
      <dgm:t>
        <a:bodyPr/>
        <a:lstStyle/>
        <a:p>
          <a:endParaRPr lang="vi-VN"/>
        </a:p>
      </dgm:t>
    </dgm:pt>
    <dgm:pt modelId="{5237C376-4D91-44B6-9E60-F183AD2142DE}" type="sibTrans" cxnId="{51F3EDEC-7006-476B-9A84-C2909DD26BAE}">
      <dgm:prSet/>
      <dgm:spPr/>
      <dgm:t>
        <a:bodyPr/>
        <a:lstStyle/>
        <a:p>
          <a:endParaRPr lang="vi-VN"/>
        </a:p>
      </dgm:t>
    </dgm:pt>
    <dgm:pt modelId="{BF82FB2E-443E-455E-91F6-A894FD946786}">
      <dgm:prSet phldrT="[Văn bản]" custT="1"/>
      <dgm:spPr/>
      <dgm:t>
        <a:bodyPr/>
        <a:lstStyle/>
        <a:p>
          <a:pPr rtl="0"/>
          <a:r>
            <a:rPr lang="vi-VN" sz="2800">
              <a:latin typeface="+mj-lt"/>
            </a:rPr>
            <a:t>Bước 2:</a:t>
          </a:r>
        </a:p>
      </dgm:t>
    </dgm:pt>
    <dgm:pt modelId="{5747664B-1A30-4D5B-A4F0-9F38D36832A2}" type="parTrans" cxnId="{CB287682-67C6-46BE-9CCE-9B17493F1090}">
      <dgm:prSet/>
      <dgm:spPr/>
      <dgm:t>
        <a:bodyPr/>
        <a:lstStyle/>
        <a:p>
          <a:endParaRPr lang="vi-VN"/>
        </a:p>
      </dgm:t>
    </dgm:pt>
    <dgm:pt modelId="{4D781E20-F8C2-44A2-93AC-6FC4AFA08550}" type="sibTrans" cxnId="{CB287682-67C6-46BE-9CCE-9B17493F1090}">
      <dgm:prSet/>
      <dgm:spPr/>
      <dgm:t>
        <a:bodyPr/>
        <a:lstStyle/>
        <a:p>
          <a:endParaRPr lang="vi-VN"/>
        </a:p>
      </dgm:t>
    </dgm:pt>
    <dgm:pt modelId="{AA3DC6D2-972C-4A30-8131-B121FDD5F8A9}">
      <dgm:prSet phldrT="[Văn bản]" custT="1"/>
      <dgm:spPr/>
      <dgm:t>
        <a:bodyPr/>
        <a:lstStyle/>
        <a:p>
          <a:pPr rtl="0"/>
          <a:r>
            <a:rPr lang="vi-VN" sz="2800">
              <a:latin typeface="+mj-lt"/>
            </a:rPr>
            <a:t>Một phân cụm phân cấp trên các đoạn</a:t>
          </a:r>
        </a:p>
      </dgm:t>
    </dgm:pt>
    <dgm:pt modelId="{37DBE442-113E-4D3E-8E65-62DA9E567981}" type="parTrans" cxnId="{CCCEC305-EE70-4430-99A2-B41414BF5DEB}">
      <dgm:prSet/>
      <dgm:spPr/>
      <dgm:t>
        <a:bodyPr/>
        <a:lstStyle/>
        <a:p>
          <a:endParaRPr lang="vi-VN"/>
        </a:p>
      </dgm:t>
    </dgm:pt>
    <dgm:pt modelId="{AF3CE517-42DD-45B7-8828-6DC0D9C8C363}" type="sibTrans" cxnId="{CCCEC305-EE70-4430-99A2-B41414BF5DEB}">
      <dgm:prSet/>
      <dgm:spPr/>
      <dgm:t>
        <a:bodyPr/>
        <a:lstStyle/>
        <a:p>
          <a:endParaRPr lang="vi-VN"/>
        </a:p>
      </dgm:t>
    </dgm:pt>
    <dgm:pt modelId="{433914A0-95B2-411C-9FAF-C3F908042529}">
      <dgm:prSet phldrT="[Văn bản]" custT="1"/>
      <dgm:spPr/>
      <dgm:t>
        <a:bodyPr/>
        <a:lstStyle/>
        <a:p>
          <a:pPr rtl="0"/>
          <a:r>
            <a:rPr lang="vi-VN" sz="2800">
              <a:latin typeface="+mj-lt"/>
            </a:rPr>
            <a:t>Bước 3:</a:t>
          </a:r>
        </a:p>
      </dgm:t>
    </dgm:pt>
    <dgm:pt modelId="{25AFE7E9-D6EE-4E32-BA6D-E8419B1D388A}" type="parTrans" cxnId="{D5114C39-5E0E-4350-87AE-06FFAA2697C4}">
      <dgm:prSet/>
      <dgm:spPr/>
      <dgm:t>
        <a:bodyPr/>
        <a:lstStyle/>
        <a:p>
          <a:endParaRPr lang="vi-VN"/>
        </a:p>
      </dgm:t>
    </dgm:pt>
    <dgm:pt modelId="{D3BE3BED-B1B4-42CF-94FD-E03CF0DBFE64}" type="sibTrans" cxnId="{D5114C39-5E0E-4350-87AE-06FFAA2697C4}">
      <dgm:prSet/>
      <dgm:spPr/>
      <dgm:t>
        <a:bodyPr/>
        <a:lstStyle/>
        <a:p>
          <a:endParaRPr lang="vi-VN"/>
        </a:p>
      </dgm:t>
    </dgm:pt>
    <dgm:pt modelId="{614141EA-3350-4545-A808-AE2F1D3AF13E}">
      <dgm:prSet phldrT="[Văn bản]" custT="1"/>
      <dgm:spPr/>
      <dgm:t>
        <a:bodyPr/>
        <a:lstStyle/>
        <a:p>
          <a:pPr rtl="0"/>
          <a:r>
            <a:rPr lang="vi-VN" sz="2700">
              <a:latin typeface="+mj-lt"/>
            </a:rPr>
            <a:t>Một giải mã Viterbi được thực hiện để điều chỉnh các ranh giới đoạn</a:t>
          </a:r>
        </a:p>
      </dgm:t>
    </dgm:pt>
    <dgm:pt modelId="{7387F58C-9901-4B6E-8C6B-C64EB5F092E3}" type="parTrans" cxnId="{62CF4727-E9EF-454A-9E34-AA54FB1A144C}">
      <dgm:prSet/>
      <dgm:spPr/>
      <dgm:t>
        <a:bodyPr/>
        <a:lstStyle/>
        <a:p>
          <a:endParaRPr lang="vi-VN"/>
        </a:p>
      </dgm:t>
    </dgm:pt>
    <dgm:pt modelId="{65C9AB5D-7EE8-4102-BE72-EADF9EB62A26}" type="sibTrans" cxnId="{62CF4727-E9EF-454A-9E34-AA54FB1A144C}">
      <dgm:prSet/>
      <dgm:spPr/>
      <dgm:t>
        <a:bodyPr/>
        <a:lstStyle/>
        <a:p>
          <a:endParaRPr lang="vi-VN"/>
        </a:p>
      </dgm:t>
    </dgm:pt>
    <dgm:pt modelId="{D71A55F9-C4EA-4310-B397-36B49C64F0C1}" type="pres">
      <dgm:prSet presAssocID="{48A3CF81-7B88-4179-BD18-32B9A1E22A60}" presName="Name0" presStyleCnt="0">
        <dgm:presLayoutVars>
          <dgm:dir/>
          <dgm:resizeHandles val="exact"/>
        </dgm:presLayoutVars>
      </dgm:prSet>
      <dgm:spPr/>
    </dgm:pt>
    <dgm:pt modelId="{672C7FAB-1E88-4D20-9262-BD17B7E6A92C}" type="pres">
      <dgm:prSet presAssocID="{541F2869-E9C6-48A7-9E4C-1A1488FD8F2A}" presName="node" presStyleLbl="node1" presStyleIdx="0" presStyleCnt="3">
        <dgm:presLayoutVars>
          <dgm:bulletEnabled val="1"/>
        </dgm:presLayoutVars>
      </dgm:prSet>
      <dgm:spPr/>
    </dgm:pt>
    <dgm:pt modelId="{2E63452D-7D65-462A-B973-C1152EA84B22}" type="pres">
      <dgm:prSet presAssocID="{C2C3DDE6-C179-4F0B-BB46-26EE8ED07E53}" presName="sibTrans" presStyleCnt="0"/>
      <dgm:spPr/>
    </dgm:pt>
    <dgm:pt modelId="{87ABD56E-5489-46A1-8C9B-3AE5AB002700}" type="pres">
      <dgm:prSet presAssocID="{BF82FB2E-443E-455E-91F6-A894FD946786}" presName="node" presStyleLbl="node1" presStyleIdx="1" presStyleCnt="3">
        <dgm:presLayoutVars>
          <dgm:bulletEnabled val="1"/>
        </dgm:presLayoutVars>
      </dgm:prSet>
      <dgm:spPr/>
    </dgm:pt>
    <dgm:pt modelId="{DB127B79-40E3-4BDF-A931-F7784EDCD3FB}" type="pres">
      <dgm:prSet presAssocID="{4D781E20-F8C2-44A2-93AC-6FC4AFA08550}" presName="sibTrans" presStyleCnt="0"/>
      <dgm:spPr/>
    </dgm:pt>
    <dgm:pt modelId="{8B6B5C41-12BF-4A0C-AD55-ADF811A20063}" type="pres">
      <dgm:prSet presAssocID="{433914A0-95B2-411C-9FAF-C3F908042529}" presName="node" presStyleLbl="node1" presStyleIdx="2" presStyleCnt="3">
        <dgm:presLayoutVars>
          <dgm:bulletEnabled val="1"/>
        </dgm:presLayoutVars>
      </dgm:prSet>
      <dgm:spPr/>
    </dgm:pt>
  </dgm:ptLst>
  <dgm:cxnLst>
    <dgm:cxn modelId="{CCCEC305-EE70-4430-99A2-B41414BF5DEB}" srcId="{BF82FB2E-443E-455E-91F6-A894FD946786}" destId="{AA3DC6D2-972C-4A30-8131-B121FDD5F8A9}" srcOrd="0" destOrd="0" parTransId="{37DBE442-113E-4D3E-8E65-62DA9E567981}" sibTransId="{AF3CE517-42DD-45B7-8828-6DC0D9C8C363}"/>
    <dgm:cxn modelId="{6187AB16-816E-4DE5-9F89-B2A2D08CAA19}" type="presOf" srcId="{614141EA-3350-4545-A808-AE2F1D3AF13E}" destId="{8B6B5C41-12BF-4A0C-AD55-ADF811A20063}" srcOrd="0" destOrd="1" presId="urn:microsoft.com/office/officeart/2005/8/layout/hList6"/>
    <dgm:cxn modelId="{F388391D-BBE7-47C7-B2B7-132414162047}" type="presOf" srcId="{541F2869-E9C6-48A7-9E4C-1A1488FD8F2A}" destId="{672C7FAB-1E88-4D20-9262-BD17B7E6A92C}" srcOrd="0" destOrd="0" presId="urn:microsoft.com/office/officeart/2005/8/layout/hList6"/>
    <dgm:cxn modelId="{62CF4727-E9EF-454A-9E34-AA54FB1A144C}" srcId="{433914A0-95B2-411C-9FAF-C3F908042529}" destId="{614141EA-3350-4545-A808-AE2F1D3AF13E}" srcOrd="0" destOrd="0" parTransId="{7387F58C-9901-4B6E-8C6B-C64EB5F092E3}" sibTransId="{65C9AB5D-7EE8-4102-BE72-EADF9EB62A26}"/>
    <dgm:cxn modelId="{D5114C39-5E0E-4350-87AE-06FFAA2697C4}" srcId="{48A3CF81-7B88-4179-BD18-32B9A1E22A60}" destId="{433914A0-95B2-411C-9FAF-C3F908042529}" srcOrd="2" destOrd="0" parTransId="{25AFE7E9-D6EE-4E32-BA6D-E8419B1D388A}" sibTransId="{D3BE3BED-B1B4-42CF-94FD-E03CF0DBFE64}"/>
    <dgm:cxn modelId="{33FE8A70-88BB-4EF4-8A62-5F0003B053BE}" type="presOf" srcId="{2D71A2FD-3A51-449E-BF76-0C7769586AC0}" destId="{672C7FAB-1E88-4D20-9262-BD17B7E6A92C}" srcOrd="0" destOrd="1" presId="urn:microsoft.com/office/officeart/2005/8/layout/hList6"/>
    <dgm:cxn modelId="{CB287682-67C6-46BE-9CCE-9B17493F1090}" srcId="{48A3CF81-7B88-4179-BD18-32B9A1E22A60}" destId="{BF82FB2E-443E-455E-91F6-A894FD946786}" srcOrd="1" destOrd="0" parTransId="{5747664B-1A30-4D5B-A4F0-9F38D36832A2}" sibTransId="{4D781E20-F8C2-44A2-93AC-6FC4AFA08550}"/>
    <dgm:cxn modelId="{E042E888-709D-4837-AD5F-BE45F2F82696}" type="presOf" srcId="{433914A0-95B2-411C-9FAF-C3F908042529}" destId="{8B6B5C41-12BF-4A0C-AD55-ADF811A20063}" srcOrd="0" destOrd="0" presId="urn:microsoft.com/office/officeart/2005/8/layout/hList6"/>
    <dgm:cxn modelId="{EF3AEDA4-F68E-4EA4-8E55-3A2664EF9E75}" srcId="{48A3CF81-7B88-4179-BD18-32B9A1E22A60}" destId="{541F2869-E9C6-48A7-9E4C-1A1488FD8F2A}" srcOrd="0" destOrd="0" parTransId="{FAA48E3F-6E44-4A4F-888B-47F87E3D3BFF}" sibTransId="{C2C3DDE6-C179-4F0B-BB46-26EE8ED07E53}"/>
    <dgm:cxn modelId="{3DF9D6B5-143A-45EA-8BCF-E7211F61F487}" type="presOf" srcId="{48A3CF81-7B88-4179-BD18-32B9A1E22A60}" destId="{D71A55F9-C4EA-4310-B397-36B49C64F0C1}" srcOrd="0" destOrd="0" presId="urn:microsoft.com/office/officeart/2005/8/layout/hList6"/>
    <dgm:cxn modelId="{AF5B34BE-333C-4594-81CD-E0FE478DD06B}" type="presOf" srcId="{BF82FB2E-443E-455E-91F6-A894FD946786}" destId="{87ABD56E-5489-46A1-8C9B-3AE5AB002700}" srcOrd="0" destOrd="0" presId="urn:microsoft.com/office/officeart/2005/8/layout/hList6"/>
    <dgm:cxn modelId="{51F3EDEC-7006-476B-9A84-C2909DD26BAE}" srcId="{541F2869-E9C6-48A7-9E4C-1A1488FD8F2A}" destId="{2D71A2FD-3A51-449E-BF76-0C7769586AC0}" srcOrd="0" destOrd="0" parTransId="{05F5AF35-4958-4236-A6AC-025D8C9AD76D}" sibTransId="{5237C376-4D91-44B6-9E60-F183AD2142DE}"/>
    <dgm:cxn modelId="{00CCE0F3-1E56-45C0-B836-9EB0D09B967E}" type="presOf" srcId="{AA3DC6D2-972C-4A30-8131-B121FDD5F8A9}" destId="{87ABD56E-5489-46A1-8C9B-3AE5AB002700}" srcOrd="0" destOrd="1" presId="urn:microsoft.com/office/officeart/2005/8/layout/hList6"/>
    <dgm:cxn modelId="{EE2D4262-55A8-4E4A-926A-2F5E95947CEA}" type="presParOf" srcId="{D71A55F9-C4EA-4310-B397-36B49C64F0C1}" destId="{672C7FAB-1E88-4D20-9262-BD17B7E6A92C}" srcOrd="0" destOrd="0" presId="urn:microsoft.com/office/officeart/2005/8/layout/hList6"/>
    <dgm:cxn modelId="{6C386F99-FED6-49A8-AD65-459979811512}" type="presParOf" srcId="{D71A55F9-C4EA-4310-B397-36B49C64F0C1}" destId="{2E63452D-7D65-462A-B973-C1152EA84B22}" srcOrd="1" destOrd="0" presId="urn:microsoft.com/office/officeart/2005/8/layout/hList6"/>
    <dgm:cxn modelId="{A236095B-AE3F-4BA7-9594-9F12647AC9F0}" type="presParOf" srcId="{D71A55F9-C4EA-4310-B397-36B49C64F0C1}" destId="{87ABD56E-5489-46A1-8C9B-3AE5AB002700}" srcOrd="2" destOrd="0" presId="urn:microsoft.com/office/officeart/2005/8/layout/hList6"/>
    <dgm:cxn modelId="{4B8207F1-1EB1-43FF-8F22-408FBEB33A8F}" type="presParOf" srcId="{D71A55F9-C4EA-4310-B397-36B49C64F0C1}" destId="{DB127B79-40E3-4BDF-A931-F7784EDCD3FB}" srcOrd="3" destOrd="0" presId="urn:microsoft.com/office/officeart/2005/8/layout/hList6"/>
    <dgm:cxn modelId="{730739CD-5A6C-4014-81D3-1D1EA8922629}" type="presParOf" srcId="{D71A55F9-C4EA-4310-B397-36B49C64F0C1}" destId="{8B6B5C41-12BF-4A0C-AD55-ADF811A20063}"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2C7FAB-1E88-4D20-9262-BD17B7E6A92C}">
      <dsp:nvSpPr>
        <dsp:cNvPr id="0" name=""/>
        <dsp:cNvSpPr/>
      </dsp:nvSpPr>
      <dsp:spPr>
        <a:xfrm rot="16200000">
          <a:off x="-1117872" y="1118778"/>
          <a:ext cx="4592129" cy="23545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rtl="0">
            <a:lnSpc>
              <a:spcPct val="90000"/>
            </a:lnSpc>
            <a:spcBef>
              <a:spcPct val="0"/>
            </a:spcBef>
            <a:spcAft>
              <a:spcPct val="35000"/>
            </a:spcAft>
            <a:buNone/>
          </a:pPr>
          <a:r>
            <a:rPr lang="vi-VN" sz="2800" kern="1200">
              <a:latin typeface="+mj-lt"/>
            </a:rPr>
            <a:t>Bước 1:</a:t>
          </a:r>
        </a:p>
        <a:p>
          <a:pPr marL="285750" lvl="1" indent="-285750" algn="l" defTabSz="1244600" rtl="0">
            <a:lnSpc>
              <a:spcPct val="90000"/>
            </a:lnSpc>
            <a:spcBef>
              <a:spcPct val="0"/>
            </a:spcBef>
            <a:spcAft>
              <a:spcPct val="15000"/>
            </a:spcAft>
            <a:buChar char="•"/>
          </a:pPr>
          <a:r>
            <a:rPr lang="vi-VN" sz="2800" kern="1200">
              <a:latin typeface="+mj-lt"/>
            </a:rPr>
            <a:t>Một phân đoạn thô được tạo ra dựa trên Tỷ số Ưu tiên Tích lũy</a:t>
          </a:r>
        </a:p>
      </dsp:txBody>
      <dsp:txXfrm rot="5400000">
        <a:off x="906" y="918426"/>
        <a:ext cx="2354572" cy="2755277"/>
      </dsp:txXfrm>
    </dsp:sp>
    <dsp:sp modelId="{87ABD56E-5489-46A1-8C9B-3AE5AB002700}">
      <dsp:nvSpPr>
        <dsp:cNvPr id="0" name=""/>
        <dsp:cNvSpPr/>
      </dsp:nvSpPr>
      <dsp:spPr>
        <a:xfrm rot="16200000">
          <a:off x="1413293" y="1118778"/>
          <a:ext cx="4592129" cy="23545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rtl="0">
            <a:lnSpc>
              <a:spcPct val="90000"/>
            </a:lnSpc>
            <a:spcBef>
              <a:spcPct val="0"/>
            </a:spcBef>
            <a:spcAft>
              <a:spcPct val="35000"/>
            </a:spcAft>
            <a:buNone/>
          </a:pPr>
          <a:r>
            <a:rPr lang="vi-VN" sz="2800" kern="1200">
              <a:latin typeface="+mj-lt"/>
            </a:rPr>
            <a:t>Bước 2:</a:t>
          </a:r>
        </a:p>
        <a:p>
          <a:pPr marL="285750" lvl="1" indent="-285750" algn="l" defTabSz="1244600" rtl="0">
            <a:lnSpc>
              <a:spcPct val="90000"/>
            </a:lnSpc>
            <a:spcBef>
              <a:spcPct val="0"/>
            </a:spcBef>
            <a:spcAft>
              <a:spcPct val="15000"/>
            </a:spcAft>
            <a:buChar char="•"/>
          </a:pPr>
          <a:r>
            <a:rPr lang="vi-VN" sz="2800" kern="1200">
              <a:latin typeface="+mj-lt"/>
            </a:rPr>
            <a:t>Một phân cụm phân cấp trên các đoạn</a:t>
          </a:r>
        </a:p>
      </dsp:txBody>
      <dsp:txXfrm rot="5400000">
        <a:off x="2532071" y="918426"/>
        <a:ext cx="2354572" cy="2755277"/>
      </dsp:txXfrm>
    </dsp:sp>
    <dsp:sp modelId="{8B6B5C41-12BF-4A0C-AD55-ADF811A20063}">
      <dsp:nvSpPr>
        <dsp:cNvPr id="0" name=""/>
        <dsp:cNvSpPr/>
      </dsp:nvSpPr>
      <dsp:spPr>
        <a:xfrm rot="16200000">
          <a:off x="3944459" y="1118778"/>
          <a:ext cx="4592129" cy="2354572"/>
        </a:xfrm>
        <a:prstGeom prst="flowChartManualOperation">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0" tIns="0" rIns="177800" bIns="0" numCol="1" spcCol="1270" anchor="t" anchorCtr="0">
          <a:noAutofit/>
        </a:bodyPr>
        <a:lstStyle/>
        <a:p>
          <a:pPr marL="0" lvl="0" indent="0" algn="l" defTabSz="1244600" rtl="0">
            <a:lnSpc>
              <a:spcPct val="90000"/>
            </a:lnSpc>
            <a:spcBef>
              <a:spcPct val="0"/>
            </a:spcBef>
            <a:spcAft>
              <a:spcPct val="35000"/>
            </a:spcAft>
            <a:buNone/>
          </a:pPr>
          <a:r>
            <a:rPr lang="vi-VN" sz="2800" kern="1200">
              <a:latin typeface="+mj-lt"/>
            </a:rPr>
            <a:t>Bước 3:</a:t>
          </a:r>
        </a:p>
        <a:p>
          <a:pPr marL="228600" lvl="1" indent="-228600" algn="l" defTabSz="1200150" rtl="0">
            <a:lnSpc>
              <a:spcPct val="90000"/>
            </a:lnSpc>
            <a:spcBef>
              <a:spcPct val="0"/>
            </a:spcBef>
            <a:spcAft>
              <a:spcPct val="15000"/>
            </a:spcAft>
            <a:buChar char="•"/>
          </a:pPr>
          <a:r>
            <a:rPr lang="vi-VN" sz="2700" kern="1200">
              <a:latin typeface="+mj-lt"/>
            </a:rPr>
            <a:t>Một giải mã Viterbi được thực hiện để điều chỉnh các ranh giới đoạn</a:t>
          </a:r>
        </a:p>
      </dsp:txBody>
      <dsp:txXfrm rot="5400000">
        <a:off x="5063237" y="918426"/>
        <a:ext cx="2354572" cy="2755277"/>
      </dsp:txXfrm>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7" name="Google Shape;107;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Dữ</a:t>
            </a:r>
            <a:r>
              <a:rPr lang="en-US"/>
              <a:t> </a:t>
            </a:r>
            <a:r>
              <a:rPr lang="en-US" err="1"/>
              <a:t>liệu</a:t>
            </a:r>
            <a:r>
              <a:rPr lang="en-US"/>
              <a:t> </a:t>
            </a:r>
            <a:r>
              <a:rPr lang="en-US" err="1"/>
              <a:t>mà</a:t>
            </a:r>
            <a:r>
              <a:rPr lang="en-US"/>
              <a:t> </a:t>
            </a:r>
            <a:r>
              <a:rPr lang="en-US" err="1"/>
              <a:t>chúng</a:t>
            </a:r>
            <a:r>
              <a:rPr lang="en-US"/>
              <a:t> </a:t>
            </a:r>
            <a:r>
              <a:rPr lang="en-US" err="1"/>
              <a:t>tôi</a:t>
            </a:r>
            <a:r>
              <a:rPr lang="en-US"/>
              <a:t> </a:t>
            </a:r>
            <a:r>
              <a:rPr lang="en-US" err="1"/>
              <a:t>đang</a:t>
            </a:r>
            <a:r>
              <a:rPr lang="en-US"/>
              <a:t> </a:t>
            </a:r>
            <a:r>
              <a:rPr lang="en-US" err="1"/>
              <a:t>làm</a:t>
            </a:r>
            <a:r>
              <a:rPr lang="en-US"/>
              <a:t> </a:t>
            </a:r>
            <a:r>
              <a:rPr lang="en-US" err="1"/>
              <a:t>việc</a:t>
            </a:r>
            <a:r>
              <a:rPr lang="en-US"/>
              <a:t> bao </a:t>
            </a:r>
            <a:r>
              <a:rPr lang="en-US" err="1"/>
              <a:t>gồm</a:t>
            </a:r>
            <a:r>
              <a:rPr lang="en-US"/>
              <a:t> </a:t>
            </a:r>
            <a:r>
              <a:rPr lang="en-US" err="1"/>
              <a:t>các</a:t>
            </a:r>
            <a:r>
              <a:rPr lang="en-US"/>
              <a:t> </a:t>
            </a:r>
            <a:r>
              <a:rPr lang="en-US" err="1"/>
              <a:t>cuộc</a:t>
            </a:r>
            <a:r>
              <a:rPr lang="en-US"/>
              <a:t> </a:t>
            </a:r>
            <a:r>
              <a:rPr lang="en-US" err="1"/>
              <a:t>trò</a:t>
            </a:r>
            <a:r>
              <a:rPr lang="en-US"/>
              <a:t> </a:t>
            </a:r>
            <a:r>
              <a:rPr lang="en-US" err="1"/>
              <a:t>chuyện</a:t>
            </a:r>
            <a:r>
              <a:rPr lang="en-US"/>
              <a:t> </a:t>
            </a:r>
            <a:r>
              <a:rPr lang="en-US" err="1"/>
              <a:t>hai</a:t>
            </a:r>
            <a:r>
              <a:rPr lang="en-US"/>
              <a:t> </a:t>
            </a:r>
            <a:r>
              <a:rPr lang="en-US" err="1"/>
              <a:t>người</a:t>
            </a:r>
            <a:r>
              <a:rPr lang="en-US"/>
              <a:t> </a:t>
            </a:r>
            <a:r>
              <a:rPr lang="en-US" err="1"/>
              <a:t>trong</a:t>
            </a:r>
            <a:r>
              <a:rPr lang="en-US"/>
              <a:t> </a:t>
            </a:r>
            <a:r>
              <a:rPr lang="en-US" err="1"/>
              <a:t>đó</a:t>
            </a:r>
            <a:r>
              <a:rPr lang="en-US"/>
              <a:t> </a:t>
            </a:r>
            <a:r>
              <a:rPr lang="en-US" err="1"/>
              <a:t>người</a:t>
            </a:r>
            <a:r>
              <a:rPr lang="en-US"/>
              <a:t> </a:t>
            </a:r>
            <a:r>
              <a:rPr lang="en-US" err="1"/>
              <a:t>nói</a:t>
            </a:r>
            <a:r>
              <a:rPr lang="en-US"/>
              <a:t> </a:t>
            </a:r>
            <a:r>
              <a:rPr lang="en-US" err="1"/>
              <a:t>đứng</a:t>
            </a:r>
            <a:r>
              <a:rPr lang="en-US"/>
              <a:t> </a:t>
            </a:r>
            <a:r>
              <a:rPr lang="en-US" err="1"/>
              <a:t>trong</a:t>
            </a:r>
            <a:r>
              <a:rPr lang="en-US"/>
              <a:t> </a:t>
            </a:r>
            <a:r>
              <a:rPr lang="en-US" err="1"/>
              <a:t>tầm</a:t>
            </a:r>
            <a:r>
              <a:rPr lang="en-US"/>
              <a:t> </a:t>
            </a:r>
            <a:r>
              <a:rPr lang="en-US" err="1"/>
              <a:t>nhìn</a:t>
            </a:r>
            <a:r>
              <a:rPr lang="en-US"/>
              <a:t> </a:t>
            </a:r>
            <a:r>
              <a:rPr lang="en-US" err="1"/>
              <a:t>gần</a:t>
            </a:r>
            <a:r>
              <a:rPr lang="en-US"/>
              <a:t> </a:t>
            </a:r>
            <a:r>
              <a:rPr lang="en-US" err="1"/>
              <a:t>phía</a:t>
            </a:r>
            <a:r>
              <a:rPr lang="en-US"/>
              <a:t> </a:t>
            </a:r>
            <a:r>
              <a:rPr lang="en-US" err="1"/>
              <a:t>trước</a:t>
            </a:r>
            <a:r>
              <a:rPr lang="en-US"/>
              <a:t> so </a:t>
            </a:r>
            <a:r>
              <a:rPr lang="en-US" err="1"/>
              <a:t>với</a:t>
            </a:r>
            <a:r>
              <a:rPr lang="en-US"/>
              <a:t> camera. </a:t>
            </a:r>
            <a:r>
              <a:rPr lang="en-US" err="1"/>
              <a:t>Đối</a:t>
            </a:r>
            <a:r>
              <a:rPr lang="en-US"/>
              <a:t> </a:t>
            </a:r>
            <a:r>
              <a:rPr lang="en-US" err="1"/>
              <a:t>với</a:t>
            </a:r>
            <a:r>
              <a:rPr lang="en-US"/>
              <a:t> </a:t>
            </a:r>
            <a:r>
              <a:rPr lang="en-US" err="1"/>
              <a:t>loại</a:t>
            </a:r>
            <a:r>
              <a:rPr lang="en-US"/>
              <a:t> </a:t>
            </a:r>
            <a:r>
              <a:rPr lang="en-US" err="1"/>
              <a:t>tình</a:t>
            </a:r>
            <a:r>
              <a:rPr lang="en-US"/>
              <a:t> </a:t>
            </a:r>
            <a:r>
              <a:rPr lang="en-US" err="1"/>
              <a:t>huống</a:t>
            </a:r>
            <a:r>
              <a:rPr lang="en-US"/>
              <a:t> </a:t>
            </a:r>
            <a:r>
              <a:rPr lang="en-US" err="1"/>
              <a:t>như</a:t>
            </a:r>
            <a:r>
              <a:rPr lang="en-US"/>
              <a:t> </a:t>
            </a:r>
            <a:r>
              <a:rPr lang="en-US" err="1"/>
              <a:t>vậy</a:t>
            </a:r>
            <a:r>
              <a:rPr lang="en-US"/>
              <a:t>, </a:t>
            </a:r>
            <a:r>
              <a:rPr lang="en-US" err="1"/>
              <a:t>chúng</a:t>
            </a:r>
            <a:r>
              <a:rPr lang="en-US"/>
              <a:t> </a:t>
            </a:r>
            <a:r>
              <a:rPr lang="en-US" err="1"/>
              <a:t>tôi</a:t>
            </a:r>
            <a:r>
              <a:rPr lang="en-US"/>
              <a:t> </a:t>
            </a:r>
            <a:r>
              <a:rPr lang="en-US" err="1"/>
              <a:t>đầu</a:t>
            </a:r>
            <a:r>
              <a:rPr lang="en-US"/>
              <a:t> </a:t>
            </a:r>
            <a:r>
              <a:rPr lang="en-US" err="1"/>
              <a:t>tiên</a:t>
            </a:r>
            <a:r>
              <a:rPr lang="en-US"/>
              <a:t> </a:t>
            </a:r>
            <a:r>
              <a:rPr lang="en-US" err="1"/>
              <a:t>áp</a:t>
            </a:r>
            <a:r>
              <a:rPr lang="en-US"/>
              <a:t> </a:t>
            </a:r>
            <a:r>
              <a:rPr lang="en-US" err="1"/>
              <a:t>dụng</a:t>
            </a:r>
            <a:r>
              <a:rPr lang="en-US"/>
              <a:t> </a:t>
            </a:r>
            <a:r>
              <a:rPr lang="en-US" err="1"/>
              <a:t>một</a:t>
            </a:r>
            <a:r>
              <a:rPr lang="en-US"/>
              <a:t> </a:t>
            </a:r>
            <a:r>
              <a:rPr lang="en-US" err="1"/>
              <a:t>bộ</a:t>
            </a:r>
            <a:r>
              <a:rPr lang="en-US"/>
              <a:t> </a:t>
            </a:r>
            <a:r>
              <a:rPr lang="en-US" err="1"/>
              <a:t>phát</a:t>
            </a:r>
            <a:r>
              <a:rPr lang="en-US"/>
              <a:t> </a:t>
            </a:r>
            <a:r>
              <a:rPr lang="en-US" err="1"/>
              <a:t>hiện</a:t>
            </a:r>
            <a:r>
              <a:rPr lang="en-US"/>
              <a:t> </a:t>
            </a:r>
            <a:r>
              <a:rPr lang="en-US" err="1"/>
              <a:t>khuôn</a:t>
            </a:r>
            <a:r>
              <a:rPr lang="en-US"/>
              <a:t> </a:t>
            </a:r>
            <a:r>
              <a:rPr lang="en-US" err="1"/>
              <a:t>mặt</a:t>
            </a:r>
            <a:r>
              <a:rPr lang="en-US"/>
              <a:t> (</a:t>
            </a:r>
            <a:r>
              <a:rPr lang="en-US" err="1"/>
              <a:t>như</a:t>
            </a:r>
            <a:r>
              <a:rPr lang="en-US"/>
              <a:t> </a:t>
            </a:r>
            <a:r>
              <a:rPr lang="en-US" err="1"/>
              <a:t>bộ</a:t>
            </a:r>
            <a:r>
              <a:rPr lang="en-US"/>
              <a:t> </a:t>
            </a:r>
            <a:r>
              <a:rPr lang="en-US" err="1"/>
              <a:t>phát</a:t>
            </a:r>
            <a:r>
              <a:rPr lang="en-US"/>
              <a:t> </a:t>
            </a:r>
            <a:r>
              <a:rPr lang="en-US" err="1"/>
              <a:t>hiện</a:t>
            </a:r>
            <a:r>
              <a:rPr lang="en-US"/>
              <a:t> </a:t>
            </a:r>
            <a:r>
              <a:rPr lang="en-US" err="1"/>
              <a:t>được</a:t>
            </a:r>
            <a:r>
              <a:rPr lang="en-US"/>
              <a:t> </a:t>
            </a:r>
            <a:r>
              <a:rPr lang="en-US" err="1"/>
              <a:t>đề</a:t>
            </a:r>
            <a:r>
              <a:rPr lang="en-US"/>
              <a:t> </a:t>
            </a:r>
            <a:r>
              <a:rPr lang="en-US" err="1"/>
              <a:t>xuất</a:t>
            </a:r>
            <a:r>
              <a:rPr lang="en-US"/>
              <a:t> </a:t>
            </a:r>
            <a:r>
              <a:rPr lang="en-US" err="1"/>
              <a:t>bởi</a:t>
            </a:r>
            <a:r>
              <a:rPr lang="en-US"/>
              <a:t> Viola &amp; Jones [14]) </a:t>
            </a:r>
            <a:r>
              <a:rPr lang="en-US" err="1"/>
              <a:t>để</a:t>
            </a:r>
            <a:r>
              <a:rPr lang="en-US"/>
              <a:t> </a:t>
            </a:r>
            <a:r>
              <a:rPr lang="en-US" err="1"/>
              <a:t>giới</a:t>
            </a:r>
            <a:r>
              <a:rPr lang="en-US"/>
              <a:t> </a:t>
            </a:r>
            <a:r>
              <a:rPr lang="en-US" err="1"/>
              <a:t>hạn</a:t>
            </a:r>
            <a:r>
              <a:rPr lang="en-US"/>
              <a:t> </a:t>
            </a:r>
            <a:r>
              <a:rPr lang="en-US" err="1"/>
              <a:t>khu</a:t>
            </a:r>
            <a:r>
              <a:rPr lang="en-US"/>
              <a:t> </a:t>
            </a:r>
            <a:r>
              <a:rPr lang="en-US" err="1"/>
              <a:t>vực</a:t>
            </a:r>
            <a:r>
              <a:rPr lang="en-US"/>
              <a:t> </a:t>
            </a:r>
            <a:r>
              <a:rPr lang="en-US" err="1"/>
              <a:t>tìm</a:t>
            </a:r>
            <a:r>
              <a:rPr lang="en-US"/>
              <a:t> </a:t>
            </a:r>
            <a:r>
              <a:rPr lang="en-US" err="1"/>
              <a:t>kiếm</a:t>
            </a:r>
            <a:r>
              <a:rPr lang="en-US"/>
              <a:t> </a:t>
            </a:r>
            <a:r>
              <a:rPr lang="en-US" err="1"/>
              <a:t>cho</a:t>
            </a:r>
            <a:r>
              <a:rPr lang="en-US"/>
              <a:t> </a:t>
            </a:r>
            <a:r>
              <a:rPr lang="en-US" err="1"/>
              <a:t>miệng</a:t>
            </a:r>
            <a:r>
              <a:rPr lang="en-US"/>
              <a:t>. Khi </a:t>
            </a:r>
            <a:r>
              <a:rPr lang="en-US" err="1"/>
              <a:t>đã</a:t>
            </a:r>
            <a:r>
              <a:rPr lang="en-US"/>
              <a:t> </a:t>
            </a:r>
            <a:r>
              <a:rPr lang="en-US" err="1"/>
              <a:t>xác</a:t>
            </a:r>
            <a:r>
              <a:rPr lang="en-US"/>
              <a:t> </a:t>
            </a:r>
            <a:r>
              <a:rPr lang="en-US" err="1"/>
              <a:t>định</a:t>
            </a:r>
            <a:r>
              <a:rPr lang="en-US"/>
              <a:t> </a:t>
            </a:r>
            <a:r>
              <a:rPr lang="en-US" err="1"/>
              <a:t>được</a:t>
            </a:r>
            <a:r>
              <a:rPr lang="en-US"/>
              <a:t> </a:t>
            </a:r>
            <a:r>
              <a:rPr lang="en-US" err="1"/>
              <a:t>vùng</a:t>
            </a:r>
            <a:r>
              <a:rPr lang="en-US"/>
              <a:t> </a:t>
            </a:r>
            <a:r>
              <a:rPr lang="en-US" err="1"/>
              <a:t>khuôn</a:t>
            </a:r>
            <a:r>
              <a:rPr lang="en-US"/>
              <a:t> </a:t>
            </a:r>
            <a:r>
              <a:rPr lang="en-US" err="1"/>
              <a:t>mặt</a:t>
            </a:r>
            <a:r>
              <a:rPr lang="en-US"/>
              <a:t>, </a:t>
            </a:r>
            <a:r>
              <a:rPr lang="en-US" err="1"/>
              <a:t>chúng</a:t>
            </a:r>
            <a:r>
              <a:rPr lang="en-US"/>
              <a:t> </a:t>
            </a:r>
            <a:r>
              <a:rPr lang="en-US" err="1"/>
              <a:t>tôi</a:t>
            </a:r>
            <a:r>
              <a:rPr lang="en-US"/>
              <a:t> </a:t>
            </a:r>
            <a:r>
              <a:rPr lang="en-US" err="1"/>
              <a:t>tìm</a:t>
            </a:r>
            <a:r>
              <a:rPr lang="en-US"/>
              <a:t> </a:t>
            </a:r>
            <a:r>
              <a:rPr lang="en-US" err="1"/>
              <a:t>kiếm</a:t>
            </a:r>
            <a:r>
              <a:rPr lang="en-US"/>
              <a:t> </a:t>
            </a:r>
            <a:r>
              <a:rPr lang="en-US" err="1"/>
              <a:t>vùng</a:t>
            </a:r>
            <a:r>
              <a:rPr lang="en-US"/>
              <a:t> </a:t>
            </a:r>
            <a:r>
              <a:rPr lang="en-US" err="1"/>
              <a:t>miệng</a:t>
            </a:r>
            <a:r>
              <a:rPr lang="en-US"/>
              <a:t> </a:t>
            </a:r>
            <a:r>
              <a:rPr lang="en-US" err="1"/>
              <a:t>trong</a:t>
            </a:r>
            <a:r>
              <a:rPr lang="en-US"/>
              <a:t> </a:t>
            </a:r>
            <a:r>
              <a:rPr lang="en-US" err="1"/>
              <a:t>phần</a:t>
            </a:r>
            <a:r>
              <a:rPr lang="en-US"/>
              <a:t> </a:t>
            </a:r>
            <a:r>
              <a:rPr lang="en-US" err="1"/>
              <a:t>dưới</a:t>
            </a:r>
            <a:r>
              <a:rPr lang="en-US"/>
              <a:t> </a:t>
            </a:r>
            <a:r>
              <a:rPr lang="en-US" err="1"/>
              <a:t>của</a:t>
            </a:r>
            <a:r>
              <a:rPr lang="en-US"/>
              <a:t> </a:t>
            </a:r>
            <a:r>
              <a:rPr lang="en-US" err="1"/>
              <a:t>hình</a:t>
            </a:r>
            <a:r>
              <a:rPr lang="en-US"/>
              <a:t> </a:t>
            </a:r>
            <a:r>
              <a:rPr lang="en-US" err="1"/>
              <a:t>ảnh</a:t>
            </a:r>
            <a:r>
              <a:rPr lang="en-US"/>
              <a:t> </a:t>
            </a:r>
            <a:r>
              <a:rPr lang="en-US" err="1"/>
              <a:t>đã</a:t>
            </a:r>
            <a:r>
              <a:rPr lang="en-US"/>
              <a:t> </a:t>
            </a:r>
            <a:r>
              <a:rPr lang="en-US" err="1"/>
              <a:t>phân</a:t>
            </a:r>
            <a:r>
              <a:rPr lang="en-US"/>
              <a:t> </a:t>
            </a:r>
            <a:r>
              <a:rPr lang="en-US" err="1"/>
              <a:t>đoạn</a:t>
            </a:r>
            <a:r>
              <a:rPr lang="en-US"/>
              <a:t>. </a:t>
            </a:r>
            <a:r>
              <a:rPr lang="en-US" err="1"/>
              <a:t>Một</a:t>
            </a:r>
            <a:r>
              <a:rPr lang="en-US"/>
              <a:t> </a:t>
            </a:r>
            <a:r>
              <a:rPr lang="en-US" err="1"/>
              <a:t>ví</a:t>
            </a:r>
            <a:r>
              <a:rPr lang="en-US"/>
              <a:t> </a:t>
            </a:r>
            <a:r>
              <a:rPr lang="en-US" err="1"/>
              <a:t>dụ</a:t>
            </a:r>
            <a:r>
              <a:rPr lang="en-US"/>
              <a:t> </a:t>
            </a:r>
            <a:r>
              <a:rPr lang="en-US" err="1"/>
              <a:t>về</a:t>
            </a:r>
            <a:r>
              <a:rPr lang="en-US"/>
              <a:t> </a:t>
            </a:r>
            <a:r>
              <a:rPr lang="en-US" err="1"/>
              <a:t>một</a:t>
            </a:r>
            <a:r>
              <a:rPr lang="en-US"/>
              <a:t> </a:t>
            </a:r>
            <a:r>
              <a:rPr lang="en-US" err="1"/>
              <a:t>khuôn</a:t>
            </a:r>
            <a:r>
              <a:rPr lang="en-US"/>
              <a:t> </a:t>
            </a:r>
            <a:r>
              <a:rPr lang="en-US" err="1"/>
              <a:t>mặt</a:t>
            </a:r>
            <a:r>
              <a:rPr lang="en-US"/>
              <a:t> </a:t>
            </a:r>
            <a:r>
              <a:rPr lang="en-US" err="1"/>
              <a:t>đã</a:t>
            </a:r>
            <a:r>
              <a:rPr lang="en-US"/>
              <a:t> </a:t>
            </a:r>
            <a:r>
              <a:rPr lang="en-US" err="1"/>
              <a:t>được</a:t>
            </a:r>
            <a:r>
              <a:rPr lang="en-US"/>
              <a:t> </a:t>
            </a:r>
            <a:r>
              <a:rPr lang="en-US" err="1"/>
              <a:t>phát</a:t>
            </a:r>
            <a:r>
              <a:rPr lang="en-US"/>
              <a:t> </a:t>
            </a:r>
            <a:r>
              <a:rPr lang="en-US" err="1"/>
              <a:t>hiện</a:t>
            </a:r>
            <a:r>
              <a:rPr lang="en-US"/>
              <a:t>, </a:t>
            </a:r>
            <a:r>
              <a:rPr lang="en-US" err="1"/>
              <a:t>cùng</a:t>
            </a:r>
            <a:r>
              <a:rPr lang="en-US"/>
              <a:t> </a:t>
            </a:r>
            <a:r>
              <a:rPr lang="en-US" err="1"/>
              <a:t>với</a:t>
            </a:r>
            <a:r>
              <a:rPr lang="en-US"/>
              <a:t> </a:t>
            </a:r>
            <a:r>
              <a:rPr lang="en-US" err="1"/>
              <a:t>vùng</a:t>
            </a:r>
            <a:r>
              <a:rPr lang="en-US"/>
              <a:t> </a:t>
            </a:r>
            <a:r>
              <a:rPr lang="en-US" err="1"/>
              <a:t>miệng</a:t>
            </a:r>
            <a:r>
              <a:rPr lang="en-US"/>
              <a:t> </a:t>
            </a:r>
            <a:r>
              <a:rPr lang="en-US" err="1"/>
              <a:t>tương</a:t>
            </a:r>
            <a:r>
              <a:rPr lang="en-US"/>
              <a:t> </a:t>
            </a:r>
            <a:r>
              <a:rPr lang="en-US" err="1"/>
              <a:t>ứng</a:t>
            </a:r>
            <a:r>
              <a:rPr lang="en-US"/>
              <a:t>, </a:t>
            </a:r>
            <a:r>
              <a:rPr lang="en-US" err="1"/>
              <a:t>được</a:t>
            </a:r>
            <a:r>
              <a:rPr lang="en-US"/>
              <a:t> </a:t>
            </a:r>
            <a:r>
              <a:rPr lang="en-US" err="1"/>
              <a:t>hiển</a:t>
            </a:r>
            <a:r>
              <a:rPr lang="en-US"/>
              <a:t> </a:t>
            </a:r>
            <a:r>
              <a:rPr lang="en-US" err="1"/>
              <a:t>thị</a:t>
            </a:r>
            <a:r>
              <a:rPr lang="en-US"/>
              <a:t> </a:t>
            </a:r>
            <a:r>
              <a:rPr lang="en-US" err="1"/>
              <a:t>trong</a:t>
            </a:r>
            <a:r>
              <a:rPr lang="en-US"/>
              <a:t> </a:t>
            </a:r>
            <a:r>
              <a:rPr lang="en-US" err="1"/>
              <a:t>Hình</a:t>
            </a:r>
            <a:r>
              <a:rPr lang="en-US"/>
              <a:t> 2(a) </a:t>
            </a:r>
            <a:r>
              <a:rPr lang="en-US" err="1"/>
              <a:t>và</a:t>
            </a:r>
            <a:r>
              <a:rPr lang="en-US"/>
              <a:t> </a:t>
            </a:r>
            <a:r>
              <a:rPr lang="en-US" err="1"/>
              <a:t>Hình</a:t>
            </a:r>
            <a:r>
              <a:rPr lang="en-US"/>
              <a:t> 2(b), </a:t>
            </a:r>
            <a:r>
              <a:rPr lang="en-US" err="1"/>
              <a:t>tương</a:t>
            </a:r>
            <a:r>
              <a:rPr lang="en-US"/>
              <a:t> </a:t>
            </a:r>
            <a:r>
              <a:rPr lang="en-US" err="1"/>
              <a:t>ứng</a:t>
            </a:r>
            <a:r>
              <a:rPr lang="en-US"/>
              <a:t>.</a:t>
            </a:r>
            <a:endParaRPr lang="vi-VN"/>
          </a:p>
          <a:p>
            <a:r>
              <a:rPr lang="en-US" err="1"/>
              <a:t>Bước</a:t>
            </a:r>
            <a:r>
              <a:rPr lang="en-US"/>
              <a:t> </a:t>
            </a:r>
            <a:r>
              <a:rPr lang="en-US" err="1"/>
              <a:t>tiếp</a:t>
            </a:r>
            <a:r>
              <a:rPr lang="en-US"/>
              <a:t> </a:t>
            </a:r>
            <a:r>
              <a:rPr lang="en-US" err="1"/>
              <a:t>theo</a:t>
            </a:r>
            <a:r>
              <a:rPr lang="en-US"/>
              <a:t> </a:t>
            </a:r>
            <a:r>
              <a:rPr lang="en-US" err="1"/>
              <a:t>là</a:t>
            </a:r>
            <a:r>
              <a:rPr lang="en-US"/>
              <a:t> </a:t>
            </a:r>
            <a:r>
              <a:rPr lang="en-US" err="1"/>
              <a:t>trích</a:t>
            </a:r>
            <a:r>
              <a:rPr lang="en-US"/>
              <a:t> </a:t>
            </a:r>
            <a:r>
              <a:rPr lang="en-US" err="1"/>
              <a:t>xuất</a:t>
            </a:r>
            <a:r>
              <a:rPr lang="en-US"/>
              <a:t> </a:t>
            </a:r>
            <a:r>
              <a:rPr lang="en-US" err="1"/>
              <a:t>các</a:t>
            </a:r>
            <a:r>
              <a:rPr lang="en-US"/>
              <a:t> </a:t>
            </a:r>
            <a:r>
              <a:rPr lang="en-US" err="1"/>
              <a:t>đặc</a:t>
            </a:r>
            <a:r>
              <a:rPr lang="en-US"/>
              <a:t> </a:t>
            </a:r>
            <a:r>
              <a:rPr lang="en-US" err="1"/>
              <a:t>trưng</a:t>
            </a:r>
            <a:r>
              <a:rPr lang="en-US"/>
              <a:t> </a:t>
            </a:r>
            <a:r>
              <a:rPr lang="en-US" err="1"/>
              <a:t>phân</a:t>
            </a:r>
            <a:r>
              <a:rPr lang="en-US"/>
              <a:t> </a:t>
            </a:r>
            <a:r>
              <a:rPr lang="en-US" err="1"/>
              <a:t>biệt</a:t>
            </a:r>
            <a:r>
              <a:rPr lang="en-US"/>
              <a:t> </a:t>
            </a:r>
            <a:r>
              <a:rPr lang="en-US" err="1"/>
              <a:t>từ</a:t>
            </a:r>
            <a:r>
              <a:rPr lang="en-US"/>
              <a:t> </a:t>
            </a:r>
            <a:r>
              <a:rPr lang="en-US" err="1"/>
              <a:t>vùng</a:t>
            </a:r>
            <a:r>
              <a:rPr lang="en-US"/>
              <a:t> </a:t>
            </a:r>
            <a:r>
              <a:rPr lang="en-US" err="1"/>
              <a:t>miệng</a:t>
            </a:r>
            <a:r>
              <a:rPr lang="en-US"/>
              <a:t>. Trong </a:t>
            </a:r>
            <a:r>
              <a:rPr lang="en-US" err="1"/>
              <a:t>trường</a:t>
            </a:r>
            <a:r>
              <a:rPr lang="en-US"/>
              <a:t> </a:t>
            </a:r>
            <a:r>
              <a:rPr lang="en-US" err="1"/>
              <a:t>hợp</a:t>
            </a:r>
            <a:r>
              <a:rPr lang="en-US"/>
              <a:t> </a:t>
            </a:r>
            <a:r>
              <a:rPr lang="en-US" err="1"/>
              <a:t>này</a:t>
            </a:r>
            <a:r>
              <a:rPr lang="en-US"/>
              <a:t>, </a:t>
            </a:r>
            <a:r>
              <a:rPr lang="en-US" err="1"/>
              <a:t>Biểu</a:t>
            </a:r>
            <a:r>
              <a:rPr lang="en-US"/>
              <a:t> </a:t>
            </a:r>
            <a:r>
              <a:rPr lang="en-US" err="1"/>
              <a:t>đồ</a:t>
            </a:r>
            <a:r>
              <a:rPr lang="en-US"/>
              <a:t> </a:t>
            </a:r>
            <a:r>
              <a:rPr lang="en-US" err="1"/>
              <a:t>Hướng</a:t>
            </a:r>
            <a:r>
              <a:rPr lang="en-US"/>
              <a:t> Gradient (HOG) [10] </a:t>
            </a:r>
            <a:r>
              <a:rPr lang="en-US" err="1"/>
              <a:t>là</a:t>
            </a:r>
            <a:r>
              <a:rPr lang="en-US"/>
              <a:t> </a:t>
            </a:r>
            <a:r>
              <a:rPr lang="en-US" err="1"/>
              <a:t>một</a:t>
            </a:r>
            <a:r>
              <a:rPr lang="en-US"/>
              <a:t> </a:t>
            </a:r>
            <a:r>
              <a:rPr lang="en-US" err="1"/>
              <a:t>trong</a:t>
            </a:r>
            <a:r>
              <a:rPr lang="en-US"/>
              <a:t> </a:t>
            </a:r>
            <a:r>
              <a:rPr lang="en-US" err="1"/>
              <a:t>những</a:t>
            </a:r>
            <a:r>
              <a:rPr lang="en-US"/>
              <a:t> </a:t>
            </a:r>
            <a:r>
              <a:rPr lang="en-US" err="1"/>
              <a:t>mô</a:t>
            </a:r>
            <a:r>
              <a:rPr lang="en-US"/>
              <a:t> </a:t>
            </a:r>
            <a:r>
              <a:rPr lang="en-US" err="1"/>
              <a:t>tả</a:t>
            </a:r>
            <a:r>
              <a:rPr lang="en-US"/>
              <a:t> </a:t>
            </a:r>
            <a:r>
              <a:rPr lang="en-US" err="1"/>
              <a:t>được</a:t>
            </a:r>
            <a:r>
              <a:rPr lang="en-US"/>
              <a:t> </a:t>
            </a:r>
            <a:r>
              <a:rPr lang="en-US" err="1"/>
              <a:t>ưa</a:t>
            </a:r>
            <a:r>
              <a:rPr lang="en-US"/>
              <a:t> </a:t>
            </a:r>
            <a:r>
              <a:rPr lang="en-US" err="1"/>
              <a:t>chuộng</a:t>
            </a:r>
            <a:r>
              <a:rPr lang="en-US"/>
              <a:t> </a:t>
            </a:r>
            <a:r>
              <a:rPr lang="en-US" err="1"/>
              <a:t>bởi</a:t>
            </a:r>
            <a:r>
              <a:rPr lang="en-US"/>
              <a:t> </a:t>
            </a:r>
            <a:r>
              <a:rPr lang="en-US" err="1"/>
              <a:t>sự</a:t>
            </a:r>
            <a:r>
              <a:rPr lang="en-US"/>
              <a:t> </a:t>
            </a:r>
            <a:r>
              <a:rPr lang="en-US" err="1"/>
              <a:t>chịu</a:t>
            </a:r>
            <a:r>
              <a:rPr lang="en-US"/>
              <a:t> </a:t>
            </a:r>
            <a:r>
              <a:rPr lang="en-US" err="1"/>
              <a:t>đựng</a:t>
            </a:r>
            <a:r>
              <a:rPr lang="en-US"/>
              <a:t> </a:t>
            </a:r>
            <a:r>
              <a:rPr lang="en-US" err="1"/>
              <a:t>với</a:t>
            </a:r>
            <a:r>
              <a:rPr lang="en-US"/>
              <a:t> </a:t>
            </a:r>
            <a:r>
              <a:rPr lang="en-US" err="1"/>
              <a:t>các</a:t>
            </a:r>
            <a:r>
              <a:rPr lang="en-US"/>
              <a:t> </a:t>
            </a:r>
            <a:r>
              <a:rPr lang="en-US" err="1"/>
              <a:t>thay</a:t>
            </a:r>
            <a:r>
              <a:rPr lang="en-US"/>
              <a:t> </a:t>
            </a:r>
            <a:r>
              <a:rPr lang="en-US" err="1"/>
              <a:t>đổi</a:t>
            </a:r>
            <a:r>
              <a:rPr lang="en-US"/>
              <a:t> </a:t>
            </a:r>
            <a:r>
              <a:rPr lang="en-US" err="1"/>
              <a:t>về</a:t>
            </a:r>
            <a:r>
              <a:rPr lang="en-US"/>
              <a:t> </a:t>
            </a:r>
            <a:r>
              <a:rPr lang="en-US" err="1"/>
              <a:t>ánh</a:t>
            </a:r>
            <a:r>
              <a:rPr lang="en-US"/>
              <a:t> </a:t>
            </a:r>
            <a:r>
              <a:rPr lang="en-US" err="1"/>
              <a:t>sáng</a:t>
            </a:r>
            <a:r>
              <a:rPr lang="en-US"/>
              <a:t> </a:t>
            </a:r>
            <a:r>
              <a:rPr lang="en-US" err="1"/>
              <a:t>và</a:t>
            </a:r>
            <a:r>
              <a:rPr lang="en-US"/>
              <a:t> </a:t>
            </a:r>
            <a:r>
              <a:rPr lang="en-US" err="1"/>
              <a:t>nhiễu</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41534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dirty="0"/>
              <a:t>Khi </a:t>
            </a:r>
            <a:r>
              <a:rPr lang="en-US" dirty="0" err="1"/>
              <a:t>chúng</a:t>
            </a:r>
            <a:r>
              <a:rPr lang="en-US" dirty="0"/>
              <a:t> </a:t>
            </a:r>
            <a:r>
              <a:rPr lang="en-US" dirty="0" err="1"/>
              <a:t>tôi</a:t>
            </a:r>
            <a:r>
              <a:rPr lang="en-US" dirty="0"/>
              <a:t> </a:t>
            </a:r>
            <a:r>
              <a:rPr lang="en-US" dirty="0" err="1"/>
              <a:t>đã</a:t>
            </a:r>
            <a:r>
              <a:rPr lang="en-US" dirty="0"/>
              <a:t> </a:t>
            </a:r>
            <a:r>
              <a:rPr lang="en-US" dirty="0" err="1"/>
              <a:t>phân</a:t>
            </a:r>
            <a:r>
              <a:rPr lang="en-US" dirty="0"/>
              <a:t> </a:t>
            </a:r>
            <a:r>
              <a:rPr lang="en-US" dirty="0" err="1"/>
              <a:t>đoạn</a:t>
            </a:r>
            <a:r>
              <a:rPr lang="en-US" dirty="0"/>
              <a:t> </a:t>
            </a:r>
            <a:r>
              <a:rPr lang="en-US" dirty="0" err="1"/>
              <a:t>và</a:t>
            </a:r>
            <a:r>
              <a:rPr lang="en-US" dirty="0"/>
              <a:t> </a:t>
            </a:r>
            <a:r>
              <a:rPr lang="en-US" dirty="0" err="1"/>
              <a:t>mô</a:t>
            </a:r>
            <a:r>
              <a:rPr lang="en-US" dirty="0"/>
              <a:t> </a:t>
            </a:r>
            <a:r>
              <a:rPr lang="en-US" dirty="0" err="1"/>
              <a:t>tả</a:t>
            </a:r>
            <a:r>
              <a:rPr lang="en-US" dirty="0"/>
              <a:t> </a:t>
            </a:r>
            <a:r>
              <a:rPr lang="en-US" dirty="0" err="1"/>
              <a:t>các</a:t>
            </a:r>
            <a:r>
              <a:rPr lang="en-US" dirty="0"/>
              <a:t> </a:t>
            </a:r>
            <a:r>
              <a:rPr lang="en-US" dirty="0" err="1"/>
              <a:t>vùng</a:t>
            </a:r>
            <a:r>
              <a:rPr lang="en-US" dirty="0"/>
              <a:t> </a:t>
            </a:r>
            <a:r>
              <a:rPr lang="en-US" dirty="0" err="1"/>
              <a:t>miệng</a:t>
            </a:r>
            <a:r>
              <a:rPr lang="en-US" dirty="0"/>
              <a:t> </a:t>
            </a:r>
            <a:r>
              <a:rPr lang="en-US" dirty="0" err="1"/>
              <a:t>theo</a:t>
            </a:r>
            <a:r>
              <a:rPr lang="en-US" dirty="0"/>
              <a:t> </a:t>
            </a:r>
            <a:r>
              <a:rPr lang="en-US" dirty="0" err="1"/>
              <a:t>thời</a:t>
            </a:r>
            <a:r>
              <a:rPr lang="en-US" dirty="0"/>
              <a:t> </a:t>
            </a:r>
            <a:r>
              <a:rPr lang="en-US" dirty="0" err="1"/>
              <a:t>gian</a:t>
            </a:r>
            <a:r>
              <a:rPr lang="en-US" dirty="0"/>
              <a:t>, </a:t>
            </a:r>
            <a:r>
              <a:rPr lang="en-US" dirty="0" err="1"/>
              <a:t>chúng</a:t>
            </a:r>
            <a:r>
              <a:rPr lang="en-US" dirty="0"/>
              <a:t> </a:t>
            </a:r>
            <a:r>
              <a:rPr lang="en-US" dirty="0" err="1"/>
              <a:t>tôi</a:t>
            </a:r>
            <a:r>
              <a:rPr lang="en-US" dirty="0"/>
              <a:t> </a:t>
            </a:r>
            <a:r>
              <a:rPr lang="en-US" dirty="0" err="1"/>
              <a:t>định</a:t>
            </a:r>
            <a:r>
              <a:rPr lang="en-US" dirty="0"/>
              <a:t> </a:t>
            </a:r>
            <a:r>
              <a:rPr lang="en-US" dirty="0" err="1"/>
              <a:t>nghĩa</a:t>
            </a:r>
            <a:r>
              <a:rPr lang="en-US" dirty="0"/>
              <a:t> </a:t>
            </a:r>
            <a:r>
              <a:rPr lang="en-US" dirty="0" err="1"/>
              <a:t>việc</a:t>
            </a:r>
            <a:r>
              <a:rPr lang="en-US" dirty="0"/>
              <a:t> </a:t>
            </a:r>
            <a:r>
              <a:rPr lang="en-US" dirty="0" err="1"/>
              <a:t>phân</a:t>
            </a:r>
            <a:r>
              <a:rPr lang="en-US" dirty="0"/>
              <a:t> </a:t>
            </a:r>
            <a:r>
              <a:rPr lang="en-US" dirty="0" err="1"/>
              <a:t>đoạn</a:t>
            </a:r>
            <a:r>
              <a:rPr lang="en-US" dirty="0"/>
              <a:t> </a:t>
            </a:r>
            <a:r>
              <a:rPr lang="en-US" dirty="0" err="1"/>
              <a:t>người</a:t>
            </a:r>
            <a:r>
              <a:rPr lang="en-US" dirty="0"/>
              <a:t> </a:t>
            </a:r>
            <a:r>
              <a:rPr lang="en-US" dirty="0" err="1"/>
              <a:t>nói</a:t>
            </a:r>
            <a:r>
              <a:rPr lang="en-US" dirty="0"/>
              <a:t> </a:t>
            </a:r>
            <a:r>
              <a:rPr lang="en-US" dirty="0" err="1"/>
              <a:t>hình</a:t>
            </a:r>
            <a:r>
              <a:rPr lang="en-US" dirty="0"/>
              <a:t> </a:t>
            </a:r>
            <a:r>
              <a:rPr lang="en-US" dirty="0" err="1"/>
              <a:t>ảnh</a:t>
            </a:r>
            <a:r>
              <a:rPr lang="en-US" dirty="0"/>
              <a:t> </a:t>
            </a:r>
            <a:r>
              <a:rPr lang="en-US" dirty="0" err="1"/>
              <a:t>như</a:t>
            </a:r>
            <a:r>
              <a:rPr lang="en-US" dirty="0"/>
              <a:t> </a:t>
            </a:r>
            <a:r>
              <a:rPr lang="en-US" dirty="0" err="1"/>
              <a:t>một</a:t>
            </a:r>
            <a:r>
              <a:rPr lang="en-US" dirty="0"/>
              <a:t> </a:t>
            </a:r>
            <a:r>
              <a:rPr lang="en-US" dirty="0" err="1"/>
              <a:t>vấn</a:t>
            </a:r>
            <a:r>
              <a:rPr lang="en-US" dirty="0"/>
              <a:t> </a:t>
            </a:r>
            <a:r>
              <a:rPr lang="en-US" dirty="0" err="1"/>
              <a:t>đề</a:t>
            </a:r>
            <a:r>
              <a:rPr lang="en-US" dirty="0"/>
              <a:t> </a:t>
            </a:r>
            <a:r>
              <a:rPr lang="en-US" dirty="0" err="1"/>
              <a:t>phân</a:t>
            </a:r>
            <a:r>
              <a:rPr lang="en-US" dirty="0"/>
              <a:t> </a:t>
            </a:r>
            <a:r>
              <a:rPr lang="en-US" dirty="0" err="1"/>
              <a:t>loại</a:t>
            </a:r>
            <a:r>
              <a:rPr lang="en-US" dirty="0"/>
              <a:t> </a:t>
            </a:r>
            <a:r>
              <a:rPr lang="en-US" dirty="0" err="1"/>
              <a:t>một</a:t>
            </a:r>
            <a:r>
              <a:rPr lang="en-US" dirty="0"/>
              <a:t> </a:t>
            </a:r>
            <a:r>
              <a:rPr lang="en-US" dirty="0" err="1"/>
              <a:t>lớp</a:t>
            </a:r>
            <a:r>
              <a:rPr lang="en-US" dirty="0"/>
              <a:t>. </a:t>
            </a:r>
            <a:r>
              <a:rPr lang="en-US" dirty="0" err="1"/>
              <a:t>Nói</a:t>
            </a:r>
            <a:r>
              <a:rPr lang="en-US" dirty="0"/>
              <a:t> </a:t>
            </a:r>
            <a:r>
              <a:rPr lang="en-US" dirty="0" err="1"/>
              <a:t>cách</a:t>
            </a:r>
            <a:r>
              <a:rPr lang="en-US" dirty="0"/>
              <a:t> </a:t>
            </a:r>
            <a:r>
              <a:rPr lang="en-US" dirty="0" err="1"/>
              <a:t>khác</a:t>
            </a:r>
            <a:r>
              <a:rPr lang="en-US" dirty="0"/>
              <a:t>, </a:t>
            </a:r>
            <a:r>
              <a:rPr lang="en-US" dirty="0" err="1"/>
              <a:t>chúng</a:t>
            </a:r>
            <a:r>
              <a:rPr lang="en-US" dirty="0"/>
              <a:t> </a:t>
            </a:r>
            <a:r>
              <a:rPr lang="en-US" dirty="0" err="1"/>
              <a:t>tôi</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việc</a:t>
            </a:r>
            <a:r>
              <a:rPr lang="en-US" dirty="0"/>
              <a:t> </a:t>
            </a:r>
            <a:r>
              <a:rPr lang="en-US" dirty="0" err="1"/>
              <a:t>mô</a:t>
            </a:r>
            <a:r>
              <a:rPr lang="en-US" dirty="0"/>
              <a:t> </a:t>
            </a:r>
            <a:r>
              <a:rPr lang="en-US" dirty="0" err="1"/>
              <a:t>hình</a:t>
            </a:r>
            <a:r>
              <a:rPr lang="en-US" dirty="0"/>
              <a:t> </a:t>
            </a:r>
            <a:r>
              <a:rPr lang="en-US" dirty="0" err="1"/>
              <a:t>hóa</a:t>
            </a:r>
            <a:r>
              <a:rPr lang="en-US" dirty="0"/>
              <a:t> </a:t>
            </a:r>
            <a:r>
              <a:rPr lang="en-US" dirty="0" err="1"/>
              <a:t>các</a:t>
            </a:r>
            <a:r>
              <a:rPr lang="en-US" dirty="0"/>
              <a:t> </a:t>
            </a:r>
            <a:r>
              <a:rPr lang="en-US" dirty="0" err="1"/>
              <a:t>mẫu</a:t>
            </a:r>
            <a:r>
              <a:rPr lang="en-US" dirty="0"/>
              <a:t> </a:t>
            </a:r>
            <a:r>
              <a:rPr lang="en-US" dirty="0" err="1"/>
              <a:t>không</a:t>
            </a:r>
            <a:r>
              <a:rPr lang="en-US" dirty="0"/>
              <a:t> </a:t>
            </a:r>
            <a:r>
              <a:rPr lang="en-US" dirty="0" err="1"/>
              <a:t>nói</a:t>
            </a:r>
            <a:r>
              <a:rPr lang="en-US" dirty="0"/>
              <a:t>, </a:t>
            </a:r>
            <a:r>
              <a:rPr lang="en-US" dirty="0" err="1"/>
              <a:t>vì</a:t>
            </a:r>
            <a:r>
              <a:rPr lang="en-US" dirty="0"/>
              <a:t> </a:t>
            </a:r>
            <a:r>
              <a:rPr lang="en-US" dirty="0" err="1"/>
              <a:t>chúng</a:t>
            </a:r>
            <a:r>
              <a:rPr lang="en-US" dirty="0"/>
              <a:t> </a:t>
            </a:r>
            <a:r>
              <a:rPr lang="en-US" dirty="0" err="1"/>
              <a:t>có</a:t>
            </a:r>
            <a:r>
              <a:rPr lang="en-US" dirty="0"/>
              <a:t> </a:t>
            </a:r>
            <a:r>
              <a:rPr lang="en-US" dirty="0" err="1"/>
              <a:t>biến</a:t>
            </a:r>
            <a:r>
              <a:rPr lang="en-US" dirty="0"/>
              <a:t> </a:t>
            </a:r>
            <a:r>
              <a:rPr lang="en-US" dirty="0" err="1"/>
              <a:t>thể</a:t>
            </a:r>
            <a:r>
              <a:rPr lang="en-US" dirty="0"/>
              <a:t> </a:t>
            </a:r>
            <a:r>
              <a:rPr lang="en-US" dirty="0" err="1"/>
              <a:t>trong</a:t>
            </a:r>
            <a:r>
              <a:rPr lang="en-US" dirty="0"/>
              <a:t> </a:t>
            </a:r>
            <a:r>
              <a:rPr lang="en-US" dirty="0" err="1"/>
              <a:t>lớp</a:t>
            </a:r>
            <a:r>
              <a:rPr lang="en-US" dirty="0"/>
              <a:t> </a:t>
            </a:r>
            <a:r>
              <a:rPr lang="en-US" dirty="0" err="1"/>
              <a:t>nhỏ</a:t>
            </a:r>
            <a:r>
              <a:rPr lang="en-US" dirty="0"/>
              <a:t> </a:t>
            </a:r>
            <a:r>
              <a:rPr lang="en-US" dirty="0" err="1"/>
              <a:t>hơn</a:t>
            </a:r>
            <a:r>
              <a:rPr lang="en-US" dirty="0"/>
              <a:t>, </a:t>
            </a:r>
            <a:r>
              <a:rPr lang="en-US" dirty="0" err="1"/>
              <a:t>sau</a:t>
            </a:r>
            <a:r>
              <a:rPr lang="en-US" dirty="0"/>
              <a:t> </a:t>
            </a:r>
            <a:r>
              <a:rPr lang="en-US" dirty="0" err="1"/>
              <a:t>đó</a:t>
            </a:r>
            <a:r>
              <a:rPr lang="en-US" dirty="0"/>
              <a:t> </a:t>
            </a:r>
            <a:r>
              <a:rPr lang="en-US" dirty="0" err="1"/>
              <a:t>phân</a:t>
            </a:r>
            <a:r>
              <a:rPr lang="en-US" dirty="0"/>
              <a:t> </a:t>
            </a:r>
            <a:r>
              <a:rPr lang="en-US" dirty="0" err="1"/>
              <a:t>loại</a:t>
            </a:r>
            <a:r>
              <a:rPr lang="en-US" dirty="0"/>
              <a:t> </a:t>
            </a:r>
            <a:r>
              <a:rPr lang="en-US" dirty="0" err="1"/>
              <a:t>các</a:t>
            </a:r>
            <a:r>
              <a:rPr lang="en-US" dirty="0"/>
              <a:t> </a:t>
            </a:r>
            <a:r>
              <a:rPr lang="en-US" dirty="0" err="1"/>
              <a:t>mẫu</a:t>
            </a:r>
            <a:r>
              <a:rPr lang="en-US" dirty="0"/>
              <a:t> </a:t>
            </a:r>
            <a:r>
              <a:rPr lang="en-US" dirty="0" err="1"/>
              <a:t>thời</a:t>
            </a:r>
            <a:r>
              <a:rPr lang="en-US" dirty="0"/>
              <a:t> </a:t>
            </a:r>
            <a:r>
              <a:rPr lang="en-US" dirty="0" err="1"/>
              <a:t>gian</a:t>
            </a:r>
            <a:r>
              <a:rPr lang="en-US" dirty="0"/>
              <a:t> </a:t>
            </a:r>
            <a:r>
              <a:rPr lang="en-US" dirty="0" err="1"/>
              <a:t>đó</a:t>
            </a:r>
            <a:r>
              <a:rPr lang="en-US" dirty="0"/>
              <a:t> xa </a:t>
            </a:r>
            <a:r>
              <a:rPr lang="en-US" dirty="0" err="1"/>
              <a:t>nhau</a:t>
            </a:r>
            <a:r>
              <a:rPr lang="en-US" dirty="0"/>
              <a:t> </a:t>
            </a:r>
            <a:r>
              <a:rPr lang="en-US" dirty="0" err="1"/>
              <a:t>về</a:t>
            </a:r>
            <a:r>
              <a:rPr lang="en-US" dirty="0"/>
              <a:t> </a:t>
            </a:r>
            <a:r>
              <a:rPr lang="en-US" dirty="0" err="1"/>
              <a:t>mặt</a:t>
            </a:r>
            <a:r>
              <a:rPr lang="en-US" dirty="0"/>
              <a:t> </a:t>
            </a:r>
            <a:r>
              <a:rPr lang="en-US" dirty="0" err="1"/>
              <a:t>khoảng</a:t>
            </a:r>
            <a:r>
              <a:rPr lang="en-US" dirty="0"/>
              <a:t> </a:t>
            </a:r>
            <a:r>
              <a:rPr lang="en-US" dirty="0" err="1"/>
              <a:t>cách</a:t>
            </a:r>
            <a:r>
              <a:rPr lang="en-US" dirty="0"/>
              <a:t> </a:t>
            </a:r>
            <a:r>
              <a:rPr lang="en-US" dirty="0" err="1"/>
              <a:t>như</a:t>
            </a:r>
            <a:r>
              <a:rPr lang="en-US" dirty="0"/>
              <a:t> </a:t>
            </a:r>
            <a:r>
              <a:rPr lang="en-US" dirty="0" err="1"/>
              <a:t>mẫu</a:t>
            </a:r>
            <a:r>
              <a:rPr lang="en-US" dirty="0"/>
              <a:t> </a:t>
            </a:r>
            <a:r>
              <a:rPr lang="en-US" dirty="0" err="1"/>
              <a:t>nói</a:t>
            </a:r>
            <a:r>
              <a:rPr lang="en-US" dirty="0"/>
              <a:t>. </a:t>
            </a:r>
            <a:r>
              <a:rPr lang="en-US" dirty="0" err="1"/>
              <a:t>Để</a:t>
            </a:r>
            <a:r>
              <a:rPr lang="en-US" dirty="0"/>
              <a:t> </a:t>
            </a:r>
            <a:r>
              <a:rPr lang="en-US" dirty="0" err="1"/>
              <a:t>đạt</a:t>
            </a:r>
            <a:r>
              <a:rPr lang="en-US" dirty="0"/>
              <a:t> </a:t>
            </a:r>
            <a:r>
              <a:rPr lang="en-US" dirty="0" err="1"/>
              <a:t>được</a:t>
            </a:r>
            <a:r>
              <a:rPr lang="en-US" dirty="0"/>
              <a:t> </a:t>
            </a:r>
            <a:r>
              <a:rPr lang="en-US" dirty="0" err="1"/>
              <a:t>mục</a:t>
            </a:r>
            <a:r>
              <a:rPr lang="en-US" dirty="0"/>
              <a:t> </a:t>
            </a:r>
            <a:r>
              <a:rPr lang="en-US" dirty="0" err="1"/>
              <a:t>đích</a:t>
            </a:r>
            <a:r>
              <a:rPr lang="en-US" dirty="0"/>
              <a:t> </a:t>
            </a:r>
            <a:r>
              <a:rPr lang="en-US" dirty="0" err="1"/>
              <a:t>này</a:t>
            </a:r>
            <a:r>
              <a:rPr lang="en-US" dirty="0"/>
              <a:t>, </a:t>
            </a:r>
            <a:r>
              <a:rPr lang="en-US" dirty="0" err="1"/>
              <a:t>chúng</a:t>
            </a:r>
            <a:r>
              <a:rPr lang="en-US" dirty="0"/>
              <a:t> </a:t>
            </a:r>
            <a:r>
              <a:rPr lang="en-US" dirty="0" err="1"/>
              <a:t>tôi</a:t>
            </a:r>
            <a:r>
              <a:rPr lang="en-US" dirty="0"/>
              <a:t> </a:t>
            </a:r>
            <a:r>
              <a:rPr lang="en-US" dirty="0" err="1"/>
              <a:t>tận</a:t>
            </a:r>
            <a:r>
              <a:rPr lang="en-US" dirty="0"/>
              <a:t> </a:t>
            </a:r>
            <a:r>
              <a:rPr lang="en-US" dirty="0" err="1"/>
              <a:t>dụng</a:t>
            </a:r>
            <a:r>
              <a:rPr lang="en-US" dirty="0"/>
              <a:t> </a:t>
            </a:r>
            <a:r>
              <a:rPr lang="en-US" dirty="0" err="1"/>
              <a:t>mô</a:t>
            </a:r>
            <a:r>
              <a:rPr lang="en-US" dirty="0"/>
              <a:t> </a:t>
            </a:r>
            <a:r>
              <a:rPr lang="en-US" dirty="0" err="1"/>
              <a:t>hình</a:t>
            </a:r>
            <a:r>
              <a:rPr lang="en-US" dirty="0"/>
              <a:t> </a:t>
            </a:r>
            <a:r>
              <a:rPr lang="en-US" dirty="0" err="1"/>
              <a:t>lập</a:t>
            </a:r>
            <a:r>
              <a:rPr lang="en-US" dirty="0"/>
              <a:t> </a:t>
            </a:r>
            <a:r>
              <a:rPr lang="en-US" dirty="0" err="1"/>
              <a:t>trình</a:t>
            </a:r>
            <a:r>
              <a:rPr lang="en-US" dirty="0"/>
              <a:t> </a:t>
            </a:r>
            <a:r>
              <a:rPr lang="en-US" dirty="0" err="1"/>
              <a:t>động</a:t>
            </a:r>
            <a:r>
              <a:rPr lang="en-US" dirty="0"/>
              <a:t> </a:t>
            </a:r>
            <a:r>
              <a:rPr lang="en-US" dirty="0" err="1"/>
              <a:t>để</a:t>
            </a:r>
            <a:r>
              <a:rPr lang="en-US" dirty="0"/>
              <a:t> </a:t>
            </a:r>
            <a:r>
              <a:rPr lang="en-US" dirty="0" err="1"/>
              <a:t>khớp</a:t>
            </a:r>
            <a:r>
              <a:rPr lang="en-US" dirty="0"/>
              <a:t> </a:t>
            </a:r>
            <a:r>
              <a:rPr lang="en-US" dirty="0" err="1"/>
              <a:t>chuỗi</a:t>
            </a:r>
            <a:r>
              <a:rPr lang="en-US" dirty="0"/>
              <a:t> </a:t>
            </a:r>
            <a:r>
              <a:rPr lang="en-US" dirty="0" err="1"/>
              <a:t>thời</a:t>
            </a:r>
            <a:r>
              <a:rPr lang="en-US" dirty="0"/>
              <a:t> </a:t>
            </a:r>
            <a:r>
              <a:rPr lang="en-US" dirty="0" err="1"/>
              <a:t>gian</a:t>
            </a:r>
            <a:r>
              <a:rPr lang="en-US" dirty="0"/>
              <a:t>, </a:t>
            </a:r>
            <a:r>
              <a:rPr lang="en-US" dirty="0" err="1"/>
              <a:t>và</a:t>
            </a:r>
            <a:r>
              <a:rPr lang="en-US" dirty="0"/>
              <a:t> </a:t>
            </a:r>
            <a:r>
              <a:rPr lang="en-US" dirty="0" err="1"/>
              <a:t>cụ</a:t>
            </a:r>
            <a:r>
              <a:rPr lang="en-US" dirty="0"/>
              <a:t> </a:t>
            </a:r>
            <a:r>
              <a:rPr lang="en-US" dirty="0" err="1"/>
              <a:t>thể</a:t>
            </a:r>
            <a:r>
              <a:rPr lang="en-US" dirty="0"/>
              <a:t>, </a:t>
            </a:r>
            <a:r>
              <a:rPr lang="en-US" dirty="0" err="1"/>
              <a:t>chúng</a:t>
            </a:r>
            <a:r>
              <a:rPr lang="en-US" dirty="0"/>
              <a:t> </a:t>
            </a:r>
            <a:r>
              <a:rPr lang="en-US" dirty="0" err="1"/>
              <a:t>tôi</a:t>
            </a:r>
            <a:r>
              <a:rPr lang="en-US" dirty="0"/>
              <a:t> </a:t>
            </a:r>
            <a:r>
              <a:rPr lang="en-US" dirty="0" err="1"/>
              <a:t>sử</a:t>
            </a:r>
            <a:r>
              <a:rPr lang="en-US" dirty="0"/>
              <a:t> </a:t>
            </a:r>
            <a:r>
              <a:rPr lang="en-US" dirty="0" err="1"/>
              <a:t>dụng</a:t>
            </a:r>
            <a:r>
              <a:rPr lang="en-US" dirty="0"/>
              <a:t> </a:t>
            </a:r>
            <a:r>
              <a:rPr lang="en-US" dirty="0" err="1"/>
              <a:t>kỹ</a:t>
            </a:r>
            <a:r>
              <a:rPr lang="en-US" dirty="0"/>
              <a:t> </a:t>
            </a:r>
            <a:r>
              <a:rPr lang="en-US" dirty="0" err="1"/>
              <a:t>thuật</a:t>
            </a:r>
            <a:r>
              <a:rPr lang="en-US" dirty="0"/>
              <a:t> </a:t>
            </a:r>
            <a:r>
              <a:rPr lang="en-US" dirty="0" err="1"/>
              <a:t>Đường</a:t>
            </a:r>
            <a:r>
              <a:rPr lang="en-US" dirty="0"/>
              <a:t> </a:t>
            </a:r>
            <a:r>
              <a:rPr lang="en-US" dirty="0" err="1"/>
              <a:t>cong</a:t>
            </a:r>
            <a:r>
              <a:rPr lang="en-US" dirty="0"/>
              <a:t> </a:t>
            </a:r>
            <a:r>
              <a:rPr lang="en-US" dirty="0" err="1"/>
              <a:t>thời</a:t>
            </a:r>
            <a:r>
              <a:rPr lang="en-US" dirty="0"/>
              <a:t> </a:t>
            </a:r>
            <a:r>
              <a:rPr lang="en-US" dirty="0" err="1"/>
              <a:t>gian</a:t>
            </a:r>
            <a:r>
              <a:rPr lang="en-US" dirty="0"/>
              <a:t> </a:t>
            </a:r>
            <a:r>
              <a:rPr lang="en-US" dirty="0" err="1"/>
              <a:t>động</a:t>
            </a:r>
            <a:r>
              <a:rPr lang="en-US" dirty="0"/>
              <a:t> (DTW).</a:t>
            </a:r>
            <a:endParaRPr lang="vi-VN" dirty="0"/>
          </a:p>
          <a:p>
            <a:r>
              <a:rPr lang="en-US" dirty="0" err="1"/>
              <a:t>Mục</a:t>
            </a:r>
            <a:r>
              <a:rPr lang="en-US" dirty="0"/>
              <a:t> </a:t>
            </a:r>
            <a:r>
              <a:rPr lang="en-US" dirty="0" err="1"/>
              <a:t>tiêu</a:t>
            </a:r>
            <a:r>
              <a:rPr lang="en-US" dirty="0"/>
              <a:t> </a:t>
            </a:r>
            <a:r>
              <a:rPr lang="en-US" dirty="0" err="1"/>
              <a:t>của</a:t>
            </a:r>
            <a:r>
              <a:rPr lang="en-US" dirty="0"/>
              <a:t> DTW </a:t>
            </a:r>
            <a:r>
              <a:rPr lang="en-US" dirty="0" err="1"/>
              <a:t>là</a:t>
            </a:r>
            <a:r>
              <a:rPr lang="en-US" dirty="0"/>
              <a:t> </a:t>
            </a:r>
            <a:r>
              <a:rPr lang="en-US" dirty="0" err="1"/>
              <a:t>tìm</a:t>
            </a:r>
            <a:r>
              <a:rPr lang="en-US" dirty="0"/>
              <a:t> </a:t>
            </a:r>
            <a:r>
              <a:rPr lang="en-US" dirty="0" err="1"/>
              <a:t>một</a:t>
            </a:r>
            <a:r>
              <a:rPr lang="en-US" dirty="0"/>
              <a:t> </a:t>
            </a:r>
            <a:r>
              <a:rPr lang="en-US" dirty="0" err="1"/>
              <a:t>đường</a:t>
            </a:r>
            <a:r>
              <a:rPr lang="en-US" dirty="0"/>
              <a:t> </a:t>
            </a:r>
            <a:r>
              <a:rPr lang="en-US" dirty="0" err="1"/>
              <a:t>cong</a:t>
            </a:r>
            <a:r>
              <a:rPr lang="en-US" dirty="0"/>
              <a:t> </a:t>
            </a:r>
            <a:r>
              <a:rPr lang="en-US" dirty="0" err="1"/>
              <a:t>biến</a:t>
            </a:r>
            <a:r>
              <a:rPr lang="en-US" dirty="0"/>
              <a:t> </a:t>
            </a:r>
            <a:r>
              <a:rPr lang="en-US" dirty="0" err="1"/>
              <a:t>đổi</a:t>
            </a:r>
            <a:r>
              <a:rPr lang="en-US" dirty="0"/>
              <a:t> (warping path) </a:t>
            </a:r>
            <a:r>
              <a:rPr lang="en-US" dirty="0" err="1"/>
              <a:t>để</a:t>
            </a:r>
            <a:r>
              <a:rPr lang="en-US" dirty="0"/>
              <a:t> </a:t>
            </a:r>
            <a:r>
              <a:rPr lang="en-US" dirty="0" err="1"/>
              <a:t>căn</a:t>
            </a:r>
            <a:r>
              <a:rPr lang="en-US" dirty="0"/>
              <a:t> </a:t>
            </a:r>
            <a:r>
              <a:rPr lang="en-US" dirty="0" err="1"/>
              <a:t>chỉnh</a:t>
            </a:r>
            <a:r>
              <a:rPr lang="en-US" dirty="0"/>
              <a:t> </a:t>
            </a:r>
            <a:r>
              <a:rPr lang="en-US" dirty="0" err="1"/>
              <a:t>hai</a:t>
            </a:r>
            <a:r>
              <a:rPr lang="en-US" dirty="0"/>
              <a:t> </a:t>
            </a:r>
            <a:r>
              <a:rPr lang="en-US" dirty="0" err="1"/>
              <a:t>chuỗi</a:t>
            </a:r>
            <a:r>
              <a:rPr lang="en-US" dirty="0"/>
              <a:t> </a:t>
            </a:r>
            <a:r>
              <a:rPr lang="en-US" dirty="0" err="1"/>
              <a:t>thời</a:t>
            </a:r>
            <a:r>
              <a:rPr lang="en-US" dirty="0"/>
              <a:t> </a:t>
            </a:r>
            <a:r>
              <a:rPr lang="en-US" dirty="0" err="1"/>
              <a:t>gian</a:t>
            </a:r>
            <a:r>
              <a:rPr lang="en-US" dirty="0"/>
              <a:t> Q = {q1, .., qn} </a:t>
            </a:r>
            <a:r>
              <a:rPr lang="en-US" dirty="0" err="1"/>
              <a:t>và</a:t>
            </a:r>
            <a:r>
              <a:rPr lang="en-US" dirty="0"/>
              <a:t> C = {c1, .., cm}. </a:t>
            </a:r>
            <a:r>
              <a:rPr lang="en-US" dirty="0" err="1"/>
              <a:t>Để</a:t>
            </a:r>
            <a:r>
              <a:rPr lang="en-US" dirty="0"/>
              <a:t> </a:t>
            </a:r>
            <a:r>
              <a:rPr lang="en-US" dirty="0" err="1"/>
              <a:t>căn</a:t>
            </a:r>
            <a:r>
              <a:rPr lang="en-US" dirty="0"/>
              <a:t> </a:t>
            </a:r>
            <a:r>
              <a:rPr lang="en-US" dirty="0" err="1"/>
              <a:t>chỉnh</a:t>
            </a:r>
            <a:r>
              <a:rPr lang="en-US" dirty="0"/>
              <a:t> </a:t>
            </a:r>
            <a:r>
              <a:rPr lang="en-US" dirty="0" err="1"/>
              <a:t>hai</a:t>
            </a:r>
            <a:r>
              <a:rPr lang="en-US" dirty="0"/>
              <a:t> </a:t>
            </a:r>
            <a:r>
              <a:rPr lang="en-US" dirty="0" err="1"/>
              <a:t>chuỗi</a:t>
            </a:r>
            <a:r>
              <a:rPr lang="en-US" dirty="0"/>
              <a:t> </a:t>
            </a:r>
            <a:r>
              <a:rPr lang="en-US" dirty="0" err="1"/>
              <a:t>này</a:t>
            </a:r>
            <a:r>
              <a:rPr lang="en-US" dirty="0"/>
              <a:t>, </a:t>
            </a:r>
            <a:r>
              <a:rPr lang="en-US" dirty="0" err="1"/>
              <a:t>một</a:t>
            </a:r>
            <a:r>
              <a:rPr lang="en-US" dirty="0"/>
              <a:t> ma </a:t>
            </a:r>
            <a:r>
              <a:rPr lang="en-US" dirty="0" err="1"/>
              <a:t>trận</a:t>
            </a:r>
            <a:r>
              <a:rPr lang="en-US" dirty="0"/>
              <a:t> </a:t>
            </a:r>
            <a:r>
              <a:rPr lang="en-US" dirty="0" err="1"/>
              <a:t>kích</a:t>
            </a:r>
            <a:r>
              <a:rPr lang="en-US" dirty="0"/>
              <a:t> </a:t>
            </a:r>
            <a:r>
              <a:rPr lang="en-US" dirty="0" err="1"/>
              <a:t>thước</a:t>
            </a:r>
            <a:r>
              <a:rPr lang="en-US" dirty="0"/>
              <a:t> n × m </a:t>
            </a:r>
            <a:r>
              <a:rPr lang="en-US" dirty="0" err="1"/>
              <a:t>được</a:t>
            </a:r>
            <a:r>
              <a:rPr lang="en-US" dirty="0"/>
              <a:t> </a:t>
            </a:r>
            <a:r>
              <a:rPr lang="en-US" dirty="0" err="1"/>
              <a:t>thiết</a:t>
            </a:r>
            <a:r>
              <a:rPr lang="en-US" dirty="0"/>
              <a:t> </a:t>
            </a:r>
            <a:r>
              <a:rPr lang="en-US" dirty="0" err="1"/>
              <a:t>kế</a:t>
            </a:r>
            <a:r>
              <a:rPr lang="en-US" dirty="0"/>
              <a:t>, </a:t>
            </a:r>
            <a:r>
              <a:rPr lang="en-US" dirty="0" err="1"/>
              <a:t>trong</a:t>
            </a:r>
            <a:r>
              <a:rPr lang="en-US" dirty="0"/>
              <a:t> </a:t>
            </a:r>
            <a:r>
              <a:rPr lang="en-US" dirty="0" err="1"/>
              <a:t>đó</a:t>
            </a:r>
            <a:r>
              <a:rPr lang="en-US" dirty="0"/>
              <a:t> </a:t>
            </a:r>
            <a:r>
              <a:rPr lang="en-US" dirty="0" err="1"/>
              <a:t>vị</a:t>
            </a:r>
            <a:r>
              <a:rPr lang="en-US" dirty="0"/>
              <a:t> </a:t>
            </a:r>
            <a:r>
              <a:rPr lang="en-US" dirty="0" err="1"/>
              <a:t>trí</a:t>
            </a:r>
            <a:r>
              <a:rPr lang="en-US" dirty="0"/>
              <a:t> (</a:t>
            </a:r>
            <a:r>
              <a:rPr lang="en-US" dirty="0" err="1"/>
              <a:t>i</a:t>
            </a:r>
            <a:r>
              <a:rPr lang="en-US" dirty="0"/>
              <a:t>, j) </a:t>
            </a:r>
            <a:r>
              <a:rPr lang="en-US" dirty="0" err="1"/>
              <a:t>của</a:t>
            </a:r>
            <a:r>
              <a:rPr lang="en-US" dirty="0"/>
              <a:t> ma </a:t>
            </a:r>
            <a:r>
              <a:rPr lang="en-US" dirty="0" err="1"/>
              <a:t>trận</a:t>
            </a:r>
            <a:r>
              <a:rPr lang="en-US" dirty="0"/>
              <a:t> </a:t>
            </a:r>
            <a:r>
              <a:rPr lang="en-US" dirty="0" err="1"/>
              <a:t>chứa</a:t>
            </a:r>
            <a:r>
              <a:rPr lang="en-US" dirty="0"/>
              <a:t> </a:t>
            </a:r>
            <a:r>
              <a:rPr lang="en-US" dirty="0" err="1"/>
              <a:t>khoảng</a:t>
            </a:r>
            <a:r>
              <a:rPr lang="en-US" dirty="0"/>
              <a:t> </a:t>
            </a:r>
            <a:r>
              <a:rPr lang="en-US" dirty="0" err="1"/>
              <a:t>cách</a:t>
            </a:r>
            <a:r>
              <a:rPr lang="en-US" dirty="0"/>
              <a:t> </a:t>
            </a:r>
            <a:r>
              <a:rPr lang="en-US" dirty="0" err="1"/>
              <a:t>giữa</a:t>
            </a:r>
            <a:r>
              <a:rPr lang="en-US" dirty="0"/>
              <a:t> qi </a:t>
            </a:r>
            <a:r>
              <a:rPr lang="en-US" dirty="0" err="1"/>
              <a:t>và</a:t>
            </a:r>
            <a:r>
              <a:rPr lang="en-US" dirty="0"/>
              <a:t> </a:t>
            </a:r>
            <a:r>
              <a:rPr lang="en-US" dirty="0" err="1"/>
              <a:t>cj</a:t>
            </a:r>
            <a:r>
              <a:rPr lang="en-US" dirty="0"/>
              <a:t>. </a:t>
            </a:r>
            <a:r>
              <a:rPr lang="en-US" dirty="0" err="1"/>
              <a:t>Khoảng</a:t>
            </a:r>
            <a:r>
              <a:rPr lang="en-US" dirty="0"/>
              <a:t> </a:t>
            </a:r>
            <a:r>
              <a:rPr lang="en-US" dirty="0" err="1"/>
              <a:t>cách</a:t>
            </a:r>
            <a:r>
              <a:rPr lang="en-US" dirty="0"/>
              <a:t> Euclide </a:t>
            </a:r>
            <a:r>
              <a:rPr lang="en-US" dirty="0" err="1"/>
              <a:t>là</a:t>
            </a:r>
            <a:r>
              <a:rPr lang="en-US" dirty="0"/>
              <a:t> </a:t>
            </a:r>
            <a:r>
              <a:rPr lang="en-US" dirty="0" err="1"/>
              <a:t>phổ</a:t>
            </a:r>
            <a:r>
              <a:rPr lang="en-US" dirty="0"/>
              <a:t> </a:t>
            </a:r>
            <a:r>
              <a:rPr lang="en-US" dirty="0" err="1"/>
              <a:t>biến</a:t>
            </a:r>
            <a:r>
              <a:rPr lang="en-US" dirty="0"/>
              <a:t> </a:t>
            </a:r>
            <a:r>
              <a:rPr lang="en-US" dirty="0" err="1"/>
              <a:t>nhất</a:t>
            </a:r>
            <a:r>
              <a:rPr lang="en-US" dirty="0"/>
              <a:t>. Sau </a:t>
            </a:r>
            <a:r>
              <a:rPr lang="en-US" dirty="0" err="1"/>
              <a:t>đó</a:t>
            </a:r>
            <a:r>
              <a:rPr lang="en-US" dirty="0"/>
              <a:t>, </a:t>
            </a:r>
            <a:r>
              <a:rPr lang="en-US" dirty="0" err="1"/>
              <a:t>một</a:t>
            </a:r>
            <a:r>
              <a:rPr lang="en-US" dirty="0"/>
              <a:t> </a:t>
            </a:r>
            <a:r>
              <a:rPr lang="en-US" dirty="0" err="1"/>
              <a:t>đường</a:t>
            </a:r>
            <a:r>
              <a:rPr lang="en-US" dirty="0"/>
              <a:t> </a:t>
            </a:r>
            <a:r>
              <a:rPr lang="en-US" dirty="0" err="1"/>
              <a:t>cong</a:t>
            </a:r>
            <a:r>
              <a:rPr lang="en-US" dirty="0"/>
              <a:t> </a:t>
            </a:r>
            <a:r>
              <a:rPr lang="en-US" dirty="0" err="1"/>
              <a:t>biến</a:t>
            </a:r>
            <a:r>
              <a:rPr lang="en-US" dirty="0"/>
              <a:t> </a:t>
            </a:r>
            <a:r>
              <a:rPr lang="en-US" dirty="0" err="1"/>
              <a:t>đổi</a:t>
            </a:r>
            <a:r>
              <a:rPr lang="en-US" dirty="0"/>
              <a:t> W = {w1, .., </a:t>
            </a:r>
            <a:r>
              <a:rPr lang="en-US" dirty="0" err="1"/>
              <a:t>wT</a:t>
            </a:r>
            <a:r>
              <a:rPr lang="en-US" dirty="0"/>
              <a:t> }, max(m, n) ≤ T &lt; m + n + 1 </a:t>
            </a:r>
            <a:r>
              <a:rPr lang="en-US" dirty="0" err="1"/>
              <a:t>được</a:t>
            </a:r>
            <a:r>
              <a:rPr lang="en-US" dirty="0"/>
              <a:t> </a:t>
            </a:r>
            <a:r>
              <a:rPr lang="en-US" dirty="0" err="1"/>
              <a:t>định</a:t>
            </a:r>
            <a:r>
              <a:rPr lang="en-US" dirty="0"/>
              <a:t> </a:t>
            </a:r>
            <a:r>
              <a:rPr lang="en-US" dirty="0" err="1"/>
              <a:t>nghĩa</a:t>
            </a:r>
            <a:r>
              <a:rPr lang="en-US" dirty="0"/>
              <a:t> </a:t>
            </a:r>
            <a:r>
              <a:rPr lang="en-US" dirty="0" err="1"/>
              <a:t>như</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liên</a:t>
            </a:r>
            <a:r>
              <a:rPr lang="en-US" dirty="0"/>
              <a:t> </a:t>
            </a:r>
            <a:r>
              <a:rPr lang="en-US" dirty="0" err="1"/>
              <a:t>tục</a:t>
            </a:r>
            <a:r>
              <a:rPr lang="en-US" dirty="0"/>
              <a:t>" </a:t>
            </a:r>
            <a:r>
              <a:rPr lang="en-US" dirty="0" err="1"/>
              <a:t>của</a:t>
            </a:r>
            <a:r>
              <a:rPr lang="en-US" dirty="0"/>
              <a:t> ma </a:t>
            </a:r>
            <a:r>
              <a:rPr lang="en-US" dirty="0" err="1"/>
              <a:t>trận</a:t>
            </a:r>
            <a:r>
              <a:rPr lang="en-US" dirty="0"/>
              <a:t>, </a:t>
            </a:r>
            <a:r>
              <a:rPr lang="en-US" dirty="0" err="1"/>
              <a:t>xác</a:t>
            </a:r>
            <a:r>
              <a:rPr lang="en-US" dirty="0"/>
              <a:t> </a:t>
            </a:r>
            <a:r>
              <a:rPr lang="en-US" dirty="0" err="1"/>
              <a:t>định</a:t>
            </a:r>
            <a:r>
              <a:rPr lang="en-US" dirty="0"/>
              <a:t> </a:t>
            </a:r>
            <a:r>
              <a:rPr lang="en-US" dirty="0" err="1"/>
              <a:t>một</a:t>
            </a:r>
            <a:r>
              <a:rPr lang="en-US" dirty="0"/>
              <a:t> </a:t>
            </a:r>
            <a:r>
              <a:rPr lang="en-US" dirty="0" err="1"/>
              <a:t>ánh</a:t>
            </a:r>
            <a:r>
              <a:rPr lang="en-US" dirty="0"/>
              <a:t> </a:t>
            </a:r>
            <a:r>
              <a:rPr lang="en-US" dirty="0" err="1"/>
              <a:t>xạ</a:t>
            </a:r>
            <a:r>
              <a:rPr lang="en-US" dirty="0"/>
              <a:t> </a:t>
            </a:r>
            <a:r>
              <a:rPr lang="en-US" dirty="0" err="1"/>
              <a:t>giữa</a:t>
            </a:r>
            <a:r>
              <a:rPr lang="en-US" dirty="0"/>
              <a:t> Q </a:t>
            </a:r>
            <a:r>
              <a:rPr lang="en-US" dirty="0" err="1"/>
              <a:t>và</a:t>
            </a:r>
            <a:r>
              <a:rPr lang="en-US" dirty="0"/>
              <a:t> C. </a:t>
            </a:r>
            <a:r>
              <a:rPr lang="en-US" dirty="0" err="1"/>
              <a:t>Đường</a:t>
            </a:r>
            <a:r>
              <a:rPr lang="en-US" dirty="0"/>
              <a:t> </a:t>
            </a:r>
            <a:r>
              <a:rPr lang="en-US" dirty="0" err="1"/>
              <a:t>cong</a:t>
            </a:r>
            <a:r>
              <a:rPr lang="en-US" dirty="0"/>
              <a:t> </a:t>
            </a:r>
            <a:r>
              <a:rPr lang="en-US" dirty="0" err="1"/>
              <a:t>biến</a:t>
            </a:r>
            <a:r>
              <a:rPr lang="en-US" dirty="0"/>
              <a:t> </a:t>
            </a:r>
            <a:r>
              <a:rPr lang="en-US" dirty="0" err="1"/>
              <a:t>đổi</a:t>
            </a:r>
            <a:r>
              <a:rPr lang="en-US" dirty="0"/>
              <a:t> </a:t>
            </a:r>
            <a:r>
              <a:rPr lang="en-US" dirty="0" err="1"/>
              <a:t>này</a:t>
            </a:r>
            <a:r>
              <a:rPr lang="en-US" dirty="0"/>
              <a:t> </a:t>
            </a:r>
            <a:r>
              <a:rPr lang="en-US" dirty="0" err="1"/>
              <a:t>thường</a:t>
            </a:r>
            <a:r>
              <a:rPr lang="en-US" dirty="0"/>
              <a:t> </a:t>
            </a:r>
            <a:r>
              <a:rPr lang="en-US" dirty="0" err="1"/>
              <a:t>được</a:t>
            </a:r>
            <a:r>
              <a:rPr lang="en-US" dirty="0"/>
              <a:t> </a:t>
            </a:r>
            <a:r>
              <a:rPr lang="en-US" dirty="0" err="1"/>
              <a:t>tuân</a:t>
            </a:r>
            <a:r>
              <a:rPr lang="en-US" dirty="0"/>
              <a:t> </a:t>
            </a:r>
            <a:r>
              <a:rPr lang="en-US" dirty="0" err="1"/>
              <a:t>theo</a:t>
            </a:r>
            <a:r>
              <a:rPr lang="en-US" dirty="0"/>
              <a:t> </a:t>
            </a:r>
            <a:r>
              <a:rPr lang="en-US" dirty="0" err="1"/>
              <a:t>một</a:t>
            </a:r>
            <a:r>
              <a:rPr lang="en-US" dirty="0"/>
              <a:t> </a:t>
            </a:r>
            <a:r>
              <a:rPr lang="en-US" dirty="0" err="1"/>
              <a:t>số</a:t>
            </a:r>
            <a:r>
              <a:rPr lang="en-US" dirty="0"/>
              <a:t> </a:t>
            </a:r>
            <a:r>
              <a:rPr lang="en-US" dirty="0" err="1"/>
              <a:t>ràng</a:t>
            </a:r>
            <a:r>
              <a:rPr lang="en-US" dirty="0"/>
              <a:t> </a:t>
            </a:r>
            <a:r>
              <a:rPr lang="en-US" dirty="0" err="1"/>
              <a:t>buộc</a:t>
            </a:r>
            <a:r>
              <a:rPr lang="en-US" dirty="0"/>
              <a:t> </a:t>
            </a:r>
            <a:r>
              <a:rPr lang="en-US" dirty="0" err="1"/>
              <a:t>nhất</a:t>
            </a:r>
            <a:r>
              <a:rPr lang="en-US" dirty="0"/>
              <a:t> </a:t>
            </a:r>
            <a:r>
              <a:rPr lang="en-US" dirty="0" err="1"/>
              <a:t>định</a:t>
            </a:r>
            <a:r>
              <a:rPr lang="en-US" dirty="0"/>
              <a:t>:</a:t>
            </a:r>
          </a:p>
          <a:p>
            <a:r>
              <a:rPr lang="en-US" dirty="0" err="1"/>
              <a:t>Điều</a:t>
            </a:r>
            <a:r>
              <a:rPr lang="en-US" dirty="0"/>
              <a:t> </a:t>
            </a:r>
            <a:r>
              <a:rPr lang="en-US" dirty="0" err="1"/>
              <a:t>kiện</a:t>
            </a:r>
            <a:r>
              <a:rPr lang="en-US" dirty="0"/>
              <a:t> </a:t>
            </a:r>
            <a:r>
              <a:rPr lang="en-US" dirty="0" err="1"/>
              <a:t>biên</a:t>
            </a:r>
            <a:r>
              <a:rPr lang="en-US" dirty="0"/>
              <a:t>: 1=1,1 </a:t>
            </a:r>
            <a:r>
              <a:rPr lang="en-US" dirty="0" err="1"/>
              <a:t>và</a:t>
            </a:r>
            <a:r>
              <a:rPr lang="en-US" dirty="0"/>
              <a:t> T=m, n</a:t>
            </a:r>
          </a:p>
          <a:p>
            <a:r>
              <a:rPr lang="en-US" dirty="0"/>
              <a:t>Liên </a:t>
            </a:r>
            <a:r>
              <a:rPr lang="en-US" dirty="0" err="1"/>
              <a:t>tục</a:t>
            </a:r>
            <a:r>
              <a:rPr lang="en-US" dirty="0"/>
              <a:t>: Cho t-1=</a:t>
            </a:r>
            <a:r>
              <a:rPr lang="en-US" dirty="0" err="1"/>
              <a:t>a',b</a:t>
            </a:r>
            <a:r>
              <a:rPr lang="en-US" dirty="0"/>
              <a:t>', </a:t>
            </a:r>
            <a:r>
              <a:rPr lang="en-US" dirty="0" err="1"/>
              <a:t>sau</a:t>
            </a:r>
            <a:r>
              <a:rPr lang="en-US" dirty="0"/>
              <a:t> </a:t>
            </a:r>
            <a:r>
              <a:rPr lang="en-US" dirty="0" err="1"/>
              <a:t>đó</a:t>
            </a:r>
            <a:r>
              <a:rPr lang="en-US" dirty="0"/>
              <a:t> t=</a:t>
            </a:r>
            <a:r>
              <a:rPr lang="en-US" dirty="0" err="1"/>
              <a:t>a,b</a:t>
            </a:r>
            <a:r>
              <a:rPr lang="en-US" dirty="0"/>
              <a:t>, a − a' ≤ 1 </a:t>
            </a:r>
            <a:r>
              <a:rPr lang="en-US" dirty="0" err="1"/>
              <a:t>và</a:t>
            </a:r>
            <a:r>
              <a:rPr lang="en-US" dirty="0"/>
              <a:t> b − b' ≤ 1.</a:t>
            </a:r>
          </a:p>
          <a:p>
            <a:r>
              <a:rPr lang="en-US" dirty="0" err="1"/>
              <a:t>Đơn</a:t>
            </a:r>
            <a:r>
              <a:rPr lang="en-US" dirty="0"/>
              <a:t> </a:t>
            </a:r>
            <a:r>
              <a:rPr lang="en-US" dirty="0" err="1"/>
              <a:t>điệu</a:t>
            </a:r>
            <a:r>
              <a:rPr lang="en-US" dirty="0"/>
              <a:t>: Cho t-1=</a:t>
            </a:r>
            <a:r>
              <a:rPr lang="en-US" dirty="0" err="1"/>
              <a:t>a',b</a:t>
            </a:r>
            <a:r>
              <a:rPr lang="en-US" dirty="0"/>
              <a:t>', t=</a:t>
            </a:r>
            <a:r>
              <a:rPr lang="en-US" dirty="0" err="1"/>
              <a:t>a,b</a:t>
            </a:r>
            <a:r>
              <a:rPr lang="en-US" dirty="0"/>
              <a:t>, a − a' ≤ 1 </a:t>
            </a:r>
            <a:r>
              <a:rPr lang="en-US" dirty="0" err="1"/>
              <a:t>và</a:t>
            </a:r>
            <a:r>
              <a:rPr lang="en-US" dirty="0"/>
              <a:t> b − b' ≤ 1, </a:t>
            </a:r>
            <a:r>
              <a:rPr lang="en-US" dirty="0" err="1"/>
              <a:t>điều</a:t>
            </a:r>
            <a:r>
              <a:rPr lang="en-US" dirty="0"/>
              <a:t> </a:t>
            </a:r>
            <a:r>
              <a:rPr lang="en-US" dirty="0" err="1"/>
              <a:t>này</a:t>
            </a:r>
            <a:r>
              <a:rPr lang="en-US" dirty="0"/>
              <a:t> </a:t>
            </a:r>
            <a:r>
              <a:rPr lang="en-US" dirty="0" err="1"/>
              <a:t>buộc</a:t>
            </a:r>
            <a:r>
              <a:rPr lang="en-US" dirty="0"/>
              <a:t> </a:t>
            </a:r>
            <a:r>
              <a:rPr lang="en-US" dirty="0" err="1"/>
              <a:t>các</a:t>
            </a:r>
            <a:r>
              <a:rPr lang="en-US" dirty="0"/>
              <a:t> </a:t>
            </a:r>
            <a:r>
              <a:rPr lang="en-US" dirty="0" err="1"/>
              <a:t>điểm</a:t>
            </a:r>
            <a:r>
              <a:rPr lang="en-US" dirty="0"/>
              <a:t> </a:t>
            </a:r>
            <a:r>
              <a:rPr lang="en-US" dirty="0" err="1"/>
              <a:t>trong</a:t>
            </a:r>
            <a:r>
              <a:rPr lang="en-US" dirty="0"/>
              <a:t> W </a:t>
            </a:r>
            <a:r>
              <a:rPr lang="en-US" dirty="0" err="1"/>
              <a:t>phải</a:t>
            </a:r>
            <a:r>
              <a:rPr lang="en-US" dirty="0"/>
              <a:t> </a:t>
            </a:r>
            <a:r>
              <a:rPr lang="en-US" dirty="0" err="1"/>
              <a:t>được</a:t>
            </a:r>
            <a:r>
              <a:rPr lang="en-US" dirty="0"/>
              <a:t> </a:t>
            </a:r>
            <a:r>
              <a:rPr lang="en-US" dirty="0" err="1"/>
              <a:t>phân</a:t>
            </a:r>
            <a:r>
              <a:rPr lang="en-US" dirty="0"/>
              <a:t> </a:t>
            </a:r>
            <a:r>
              <a:rPr lang="en-US" dirty="0" err="1"/>
              <a:t>bố</a:t>
            </a:r>
            <a:r>
              <a:rPr lang="en-US" dirty="0"/>
              <a:t> </a:t>
            </a:r>
            <a:r>
              <a:rPr lang="en-US" dirty="0" err="1"/>
              <a:t>đều</a:t>
            </a:r>
            <a:r>
              <a:rPr lang="en-US" dirty="0"/>
              <a:t> </a:t>
            </a:r>
            <a:r>
              <a:rPr lang="en-US" dirty="0" err="1"/>
              <a:t>theo</a:t>
            </a:r>
            <a:r>
              <a:rPr lang="en-US" dirty="0"/>
              <a:t> </a:t>
            </a:r>
            <a:r>
              <a:rPr lang="en-US" dirty="0" err="1"/>
              <a:t>thời</a:t>
            </a:r>
            <a:r>
              <a:rPr lang="en-US" dirty="0"/>
              <a:t> </a:t>
            </a:r>
            <a:r>
              <a:rPr lang="en-US" dirty="0" err="1"/>
              <a:t>gian</a:t>
            </a:r>
            <a:r>
              <a:rPr lang="en-US" dirty="0"/>
              <a:t>.</a:t>
            </a:r>
          </a:p>
          <a:p>
            <a:r>
              <a:rPr lang="en-US" dirty="0" err="1"/>
              <a:t>Chúng</a:t>
            </a:r>
            <a:r>
              <a:rPr lang="en-US" dirty="0"/>
              <a:t> </a:t>
            </a:r>
            <a:r>
              <a:rPr lang="en-US" dirty="0" err="1"/>
              <a:t>tôi</a:t>
            </a:r>
            <a:r>
              <a:rPr lang="en-US" dirty="0"/>
              <a:t> </a:t>
            </a:r>
            <a:r>
              <a:rPr lang="en-US" dirty="0" err="1"/>
              <a:t>quan</a:t>
            </a:r>
            <a:r>
              <a:rPr lang="en-US" dirty="0"/>
              <a:t> </a:t>
            </a:r>
            <a:r>
              <a:rPr lang="en-US" dirty="0" err="1"/>
              <a:t>tâm</a:t>
            </a:r>
            <a:r>
              <a:rPr lang="en-US" dirty="0"/>
              <a:t> </a:t>
            </a:r>
            <a:r>
              <a:rPr lang="en-US" dirty="0" err="1"/>
              <a:t>đến</a:t>
            </a:r>
            <a:r>
              <a:rPr lang="en-US" dirty="0"/>
              <a:t> </a:t>
            </a:r>
            <a:r>
              <a:rPr lang="en-US" dirty="0" err="1"/>
              <a:t>đường</a:t>
            </a:r>
            <a:r>
              <a:rPr lang="en-US" dirty="0"/>
              <a:t> </a:t>
            </a:r>
            <a:r>
              <a:rPr lang="en-US" dirty="0" err="1"/>
              <a:t>cong</a:t>
            </a:r>
            <a:r>
              <a:rPr lang="en-US" dirty="0"/>
              <a:t> </a:t>
            </a:r>
            <a:r>
              <a:rPr lang="en-US" dirty="0" err="1"/>
              <a:t>biến</a:t>
            </a:r>
            <a:r>
              <a:rPr lang="en-US" dirty="0"/>
              <a:t> </a:t>
            </a:r>
            <a:r>
              <a:rPr lang="en-US" dirty="0" err="1"/>
              <a:t>đổi</a:t>
            </a:r>
            <a:r>
              <a:rPr lang="en-US" dirty="0"/>
              <a:t> </a:t>
            </a:r>
            <a:r>
              <a:rPr lang="en-US" dirty="0" err="1"/>
              <a:t>cuối</a:t>
            </a:r>
            <a:r>
              <a:rPr lang="en-US" dirty="0"/>
              <a:t> </a:t>
            </a:r>
            <a:r>
              <a:rPr lang="en-US" dirty="0" err="1"/>
              <a:t>cùng</a:t>
            </a:r>
            <a:r>
              <a:rPr lang="en-US" dirty="0"/>
              <a:t>, </a:t>
            </a:r>
            <a:r>
              <a:rPr lang="en-US" dirty="0" err="1"/>
              <a:t>mà</a:t>
            </a:r>
            <a:r>
              <a:rPr lang="en-US" dirty="0"/>
              <a:t>, </a:t>
            </a:r>
            <a:r>
              <a:rPr lang="en-US" dirty="0" err="1"/>
              <a:t>thỏa</a:t>
            </a:r>
            <a:r>
              <a:rPr lang="en-US" dirty="0"/>
              <a:t> </a:t>
            </a:r>
            <a:r>
              <a:rPr lang="en-US" dirty="0" err="1"/>
              <a:t>mãn</a:t>
            </a:r>
            <a:r>
              <a:rPr lang="en-US" dirty="0"/>
              <a:t> </a:t>
            </a:r>
            <a:r>
              <a:rPr lang="en-US" dirty="0" err="1"/>
              <a:t>các</a:t>
            </a:r>
            <a:r>
              <a:rPr lang="en-US" dirty="0"/>
              <a:t> </a:t>
            </a:r>
            <a:r>
              <a:rPr lang="en-US" dirty="0" err="1"/>
              <a:t>điều</a:t>
            </a:r>
            <a:r>
              <a:rPr lang="en-US" dirty="0"/>
              <a:t> </a:t>
            </a:r>
            <a:r>
              <a:rPr lang="en-US" dirty="0" err="1"/>
              <a:t>kiện</a:t>
            </a:r>
            <a:r>
              <a:rPr lang="en-US" dirty="0"/>
              <a:t> </a:t>
            </a:r>
            <a:r>
              <a:rPr lang="en-US" dirty="0" err="1"/>
              <a:t>này</a:t>
            </a:r>
            <a:r>
              <a:rPr lang="en-US" dirty="0"/>
              <a:t>, </a:t>
            </a:r>
            <a:r>
              <a:rPr lang="en-US" dirty="0" err="1"/>
              <a:t>làm</a:t>
            </a:r>
            <a:r>
              <a:rPr lang="en-US" dirty="0"/>
              <a:t> </a:t>
            </a:r>
            <a:r>
              <a:rPr lang="en-US" dirty="0" err="1"/>
              <a:t>giảm</a:t>
            </a:r>
            <a:r>
              <a:rPr lang="en-US" dirty="0"/>
              <a:t> </a:t>
            </a:r>
            <a:r>
              <a:rPr lang="en-US" dirty="0" err="1"/>
              <a:t>thiểu</a:t>
            </a:r>
            <a:r>
              <a:rPr lang="en-US" dirty="0"/>
              <a:t> chi </a:t>
            </a:r>
            <a:r>
              <a:rPr lang="en-US" dirty="0" err="1"/>
              <a:t>phí</a:t>
            </a:r>
            <a:r>
              <a:rPr lang="en-US" dirty="0"/>
              <a:t> </a:t>
            </a:r>
            <a:r>
              <a:rPr lang="en-US" dirty="0" err="1"/>
              <a:t>biến</a:t>
            </a:r>
            <a:r>
              <a:rPr lang="en-US" dirty="0"/>
              <a:t> </a:t>
            </a:r>
            <a:r>
              <a:rPr lang="en-US" dirty="0" err="1"/>
              <a:t>đổi</a:t>
            </a:r>
            <a:r>
              <a:rPr lang="en-US" dirty="0"/>
              <a:t>:</a:t>
            </a:r>
          </a:p>
          <a:p>
            <a:r>
              <a:rPr lang="en-US" dirty="0"/>
              <a:t>DTWQ,C=1Tt=1Tt (6)</a:t>
            </a:r>
          </a:p>
          <a:p>
            <a:r>
              <a:rPr lang="en-US" dirty="0"/>
              <a:t>Ở </a:t>
            </a:r>
            <a:r>
              <a:rPr lang="en-US" dirty="0" err="1"/>
              <a:t>đây</a:t>
            </a:r>
            <a:r>
              <a:rPr lang="en-US" dirty="0"/>
              <a:t> T </a:t>
            </a:r>
            <a:r>
              <a:rPr lang="en-US" dirty="0" err="1"/>
              <a:t>bù</a:t>
            </a:r>
            <a:r>
              <a:rPr lang="en-US" dirty="0"/>
              <a:t> </a:t>
            </a:r>
            <a:r>
              <a:rPr lang="en-US" dirty="0" err="1"/>
              <a:t>đắp</a:t>
            </a:r>
            <a:r>
              <a:rPr lang="en-US" dirty="0"/>
              <a:t> </a:t>
            </a:r>
            <a:r>
              <a:rPr lang="en-US" dirty="0" err="1"/>
              <a:t>cho</a:t>
            </a:r>
            <a:r>
              <a:rPr lang="en-US" dirty="0"/>
              <a:t> </a:t>
            </a:r>
            <a:r>
              <a:rPr lang="en-US" dirty="0" err="1"/>
              <a:t>các</a:t>
            </a:r>
            <a:r>
              <a:rPr lang="en-US" dirty="0"/>
              <a:t> </a:t>
            </a:r>
            <a:r>
              <a:rPr lang="en-US" dirty="0" err="1"/>
              <a:t>độ</a:t>
            </a:r>
            <a:r>
              <a:rPr lang="en-US" dirty="0"/>
              <a:t> </a:t>
            </a:r>
            <a:r>
              <a:rPr lang="en-US" dirty="0" err="1"/>
              <a:t>dài</a:t>
            </a:r>
            <a:r>
              <a:rPr lang="en-US" dirty="0"/>
              <a:t> </a:t>
            </a:r>
            <a:r>
              <a:rPr lang="en-US" dirty="0" err="1"/>
              <a:t>khác</a:t>
            </a:r>
            <a:r>
              <a:rPr lang="en-US" dirty="0"/>
              <a:t> </a:t>
            </a:r>
            <a:r>
              <a:rPr lang="en-US" dirty="0" err="1"/>
              <a:t>nhau</a:t>
            </a:r>
            <a:r>
              <a:rPr lang="en-US" dirty="0"/>
              <a:t> </a:t>
            </a:r>
            <a:r>
              <a:rPr lang="en-US" dirty="0" err="1"/>
              <a:t>của</a:t>
            </a:r>
            <a:r>
              <a:rPr lang="en-US" dirty="0"/>
              <a:t> </a:t>
            </a:r>
            <a:r>
              <a:rPr lang="en-US" dirty="0" err="1"/>
              <a:t>các</a:t>
            </a:r>
            <a:r>
              <a:rPr lang="en-US" dirty="0"/>
              <a:t> </a:t>
            </a:r>
            <a:r>
              <a:rPr lang="en-US" dirty="0" err="1"/>
              <a:t>đường</a:t>
            </a:r>
            <a:r>
              <a:rPr lang="en-US" dirty="0"/>
              <a:t> </a:t>
            </a:r>
            <a:r>
              <a:rPr lang="en-US" dirty="0" err="1"/>
              <a:t>cong</a:t>
            </a:r>
            <a:r>
              <a:rPr lang="en-US" dirty="0"/>
              <a:t> </a:t>
            </a:r>
            <a:r>
              <a:rPr lang="en-US" dirty="0" err="1"/>
              <a:t>biến</a:t>
            </a:r>
            <a:r>
              <a:rPr lang="en-US" dirty="0"/>
              <a:t> </a:t>
            </a:r>
            <a:r>
              <a:rPr lang="en-US" dirty="0" err="1"/>
              <a:t>đổi</a:t>
            </a:r>
            <a:r>
              <a:rPr lang="en-US" dirty="0"/>
              <a:t>. </a:t>
            </a:r>
            <a:r>
              <a:rPr lang="en-US" dirty="0" err="1"/>
              <a:t>Đường</a:t>
            </a:r>
            <a:r>
              <a:rPr lang="en-US" dirty="0"/>
              <a:t> </a:t>
            </a:r>
            <a:r>
              <a:rPr lang="en-US" dirty="0" err="1"/>
              <a:t>cong</a:t>
            </a:r>
            <a:r>
              <a:rPr lang="en-US" dirty="0"/>
              <a:t> </a:t>
            </a:r>
            <a:r>
              <a:rPr lang="en-US" dirty="0" err="1"/>
              <a:t>này</a:t>
            </a:r>
            <a:r>
              <a:rPr lang="en-US" dirty="0"/>
              <a:t> </a:t>
            </a:r>
            <a:r>
              <a:rPr lang="en-US" dirty="0" err="1"/>
              <a:t>có</a:t>
            </a:r>
            <a:r>
              <a:rPr lang="en-US" dirty="0"/>
              <a:t> </a:t>
            </a:r>
            <a:r>
              <a:rPr lang="en-US" dirty="0" err="1"/>
              <a:t>thể</a:t>
            </a:r>
            <a:r>
              <a:rPr lang="en-US" dirty="0"/>
              <a:t> </a:t>
            </a:r>
            <a:r>
              <a:rPr lang="en-US" dirty="0" err="1"/>
              <a:t>được</a:t>
            </a:r>
            <a:r>
              <a:rPr lang="en-US" dirty="0"/>
              <a:t> </a:t>
            </a:r>
            <a:r>
              <a:rPr lang="en-US" dirty="0" err="1"/>
              <a:t>tìm</a:t>
            </a:r>
            <a:r>
              <a:rPr lang="en-US" dirty="0"/>
              <a:t> </a:t>
            </a:r>
            <a:r>
              <a:rPr lang="en-US" dirty="0" err="1"/>
              <a:t>thấy</a:t>
            </a:r>
            <a:r>
              <a:rPr lang="en-US" dirty="0"/>
              <a:t> </a:t>
            </a:r>
            <a:r>
              <a:rPr lang="en-US" dirty="0" err="1"/>
              <a:t>một</a:t>
            </a:r>
            <a:r>
              <a:rPr lang="en-US" dirty="0"/>
              <a:t> </a:t>
            </a:r>
            <a:r>
              <a:rPr lang="en-US" dirty="0" err="1"/>
              <a:t>cách</a:t>
            </a:r>
            <a:r>
              <a:rPr lang="en-US" dirty="0"/>
              <a:t> </a:t>
            </a:r>
            <a:r>
              <a:rPr lang="en-US" dirty="0" err="1"/>
              <a:t>hiệu</a:t>
            </a:r>
            <a:r>
              <a:rPr lang="en-US" dirty="0"/>
              <a:t> </a:t>
            </a:r>
            <a:r>
              <a:rPr lang="en-US" dirty="0" err="1"/>
              <a:t>quả</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lập</a:t>
            </a:r>
            <a:r>
              <a:rPr lang="en-US" dirty="0"/>
              <a:t> </a:t>
            </a:r>
            <a:r>
              <a:rPr lang="en-US" dirty="0" err="1"/>
              <a:t>trình</a:t>
            </a:r>
            <a:r>
              <a:rPr lang="en-US" dirty="0"/>
              <a:t> </a:t>
            </a:r>
            <a:r>
              <a:rPr lang="en-US" dirty="0" err="1"/>
              <a:t>động</a:t>
            </a:r>
            <a:r>
              <a:rPr lang="en-US" dirty="0"/>
              <a:t> </a:t>
            </a:r>
            <a:r>
              <a:rPr lang="en-US" dirty="0" err="1"/>
              <a:t>để</a:t>
            </a:r>
            <a:r>
              <a:rPr lang="en-US" dirty="0"/>
              <a:t> </a:t>
            </a:r>
            <a:r>
              <a:rPr lang="en-US" dirty="0" err="1"/>
              <a:t>đánh</a:t>
            </a:r>
            <a:r>
              <a:rPr lang="en-US" dirty="0"/>
              <a:t> </a:t>
            </a:r>
            <a:r>
              <a:rPr lang="en-US" dirty="0" err="1"/>
              <a:t>giá</a:t>
            </a:r>
            <a:r>
              <a:rPr lang="en-US" dirty="0"/>
              <a:t> </a:t>
            </a:r>
            <a:r>
              <a:rPr lang="en-US" dirty="0" err="1"/>
              <a:t>quy</a:t>
            </a:r>
            <a:r>
              <a:rPr lang="en-US" dirty="0"/>
              <a:t> </a:t>
            </a:r>
            <a:r>
              <a:rPr lang="en-US" dirty="0" err="1"/>
              <a:t>hoạch</a:t>
            </a:r>
            <a:r>
              <a:rPr lang="en-US" dirty="0"/>
              <a:t> </a:t>
            </a:r>
            <a:r>
              <a:rPr lang="en-US" dirty="0" err="1"/>
              <a:t>tái</a:t>
            </a:r>
            <a:r>
              <a:rPr lang="en-US" dirty="0"/>
              <a:t> </a:t>
            </a:r>
            <a:r>
              <a:rPr lang="en-US" dirty="0" err="1"/>
              <a:t>phát</a:t>
            </a:r>
            <a:r>
              <a:rPr lang="en-US" dirty="0"/>
              <a:t> </a:t>
            </a:r>
            <a:r>
              <a:rPr lang="en-US" dirty="0" err="1"/>
              <a:t>sau</a:t>
            </a:r>
            <a:r>
              <a:rPr lang="en-US" dirty="0"/>
              <a:t> </a:t>
            </a:r>
            <a:r>
              <a:rPr lang="en-US" dirty="0" err="1"/>
              <a:t>đây</a:t>
            </a:r>
            <a:r>
              <a:rPr lang="en-US" dirty="0"/>
              <a:t>, </a:t>
            </a:r>
            <a:r>
              <a:rPr lang="en-US" dirty="0" err="1"/>
              <a:t>xác</a:t>
            </a:r>
            <a:r>
              <a:rPr lang="en-US" dirty="0"/>
              <a:t> </a:t>
            </a:r>
            <a:r>
              <a:rPr lang="en-US" dirty="0" err="1"/>
              <a:t>định</a:t>
            </a:r>
            <a:r>
              <a:rPr lang="en-US" dirty="0"/>
              <a:t> </a:t>
            </a:r>
            <a:r>
              <a:rPr lang="en-US" dirty="0" err="1"/>
              <a:t>khoảng</a:t>
            </a:r>
            <a:r>
              <a:rPr lang="en-US" dirty="0"/>
              <a:t> </a:t>
            </a:r>
            <a:r>
              <a:rPr lang="en-US" dirty="0" err="1"/>
              <a:t>cách</a:t>
            </a:r>
            <a:r>
              <a:rPr lang="en-US" dirty="0"/>
              <a:t> </a:t>
            </a:r>
            <a:r>
              <a:rPr lang="en-US" dirty="0" err="1"/>
              <a:t>tích</a:t>
            </a:r>
            <a:r>
              <a:rPr lang="en-US" dirty="0"/>
              <a:t> </a:t>
            </a:r>
            <a:r>
              <a:rPr lang="en-US" dirty="0" err="1"/>
              <a:t>lũy</a:t>
            </a:r>
            <a:r>
              <a:rPr lang="en-US" dirty="0"/>
              <a:t> γ(</a:t>
            </a:r>
            <a:r>
              <a:rPr lang="en-US" dirty="0" err="1"/>
              <a:t>i</a:t>
            </a:r>
            <a:r>
              <a:rPr lang="en-US" dirty="0"/>
              <a:t>, j) </a:t>
            </a:r>
            <a:r>
              <a:rPr lang="en-US" dirty="0" err="1"/>
              <a:t>như</a:t>
            </a:r>
            <a:r>
              <a:rPr lang="en-US" dirty="0"/>
              <a:t> </a:t>
            </a:r>
            <a:r>
              <a:rPr lang="en-US" dirty="0" err="1"/>
              <a:t>là</a:t>
            </a:r>
            <a:r>
              <a:rPr lang="en-US" dirty="0"/>
              <a:t> </a:t>
            </a:r>
            <a:r>
              <a:rPr lang="en-US" dirty="0" err="1"/>
              <a:t>khoảng</a:t>
            </a:r>
            <a:r>
              <a:rPr lang="en-US" dirty="0"/>
              <a:t> </a:t>
            </a:r>
            <a:r>
              <a:rPr lang="en-US" dirty="0" err="1"/>
              <a:t>cách</a:t>
            </a:r>
            <a:r>
              <a:rPr lang="en-US" dirty="0"/>
              <a:t> d(</a:t>
            </a:r>
            <a:r>
              <a:rPr lang="en-US" dirty="0" err="1"/>
              <a:t>i</a:t>
            </a:r>
            <a:r>
              <a:rPr lang="en-US" dirty="0"/>
              <a:t>, j) </a:t>
            </a:r>
            <a:r>
              <a:rPr lang="en-US" dirty="0" err="1"/>
              <a:t>tìm</a:t>
            </a:r>
            <a:r>
              <a:rPr lang="en-US" dirty="0"/>
              <a:t> </a:t>
            </a:r>
            <a:r>
              <a:rPr lang="en-US" dirty="0" err="1"/>
              <a:t>thấy</a:t>
            </a:r>
            <a:r>
              <a:rPr lang="en-US" dirty="0"/>
              <a:t> </a:t>
            </a:r>
            <a:r>
              <a:rPr lang="en-US" dirty="0" err="1"/>
              <a:t>trong</a:t>
            </a:r>
            <a:r>
              <a:rPr lang="en-US" dirty="0"/>
              <a:t> ô </a:t>
            </a:r>
            <a:r>
              <a:rPr lang="en-US" dirty="0" err="1"/>
              <a:t>hiện</a:t>
            </a:r>
            <a:r>
              <a:rPr lang="en-US" dirty="0"/>
              <a:t> </a:t>
            </a:r>
            <a:r>
              <a:rPr lang="en-US" dirty="0" err="1"/>
              <a:t>tại</a:t>
            </a:r>
            <a:r>
              <a:rPr lang="en-US" dirty="0"/>
              <a:t> </a:t>
            </a:r>
            <a:r>
              <a:rPr lang="en-US" dirty="0" err="1"/>
              <a:t>và</a:t>
            </a:r>
            <a:r>
              <a:rPr lang="en-US" dirty="0"/>
              <a:t> </a:t>
            </a:r>
            <a:r>
              <a:rPr lang="en-US" dirty="0" err="1"/>
              <a:t>giá</a:t>
            </a:r>
            <a:r>
              <a:rPr lang="en-US" dirty="0"/>
              <a:t> </a:t>
            </a:r>
            <a:r>
              <a:rPr lang="en-US" dirty="0" err="1"/>
              <a:t>trị</a:t>
            </a:r>
            <a:r>
              <a:rPr lang="en-US" dirty="0"/>
              <a:t> </a:t>
            </a:r>
            <a:r>
              <a:rPr lang="en-US" dirty="0" err="1"/>
              <a:t>nhỏ</a:t>
            </a:r>
            <a:r>
              <a:rPr lang="en-US" dirty="0"/>
              <a:t> </a:t>
            </a:r>
            <a:r>
              <a:rPr lang="en-US" dirty="0" err="1"/>
              <a:t>nhất</a:t>
            </a:r>
            <a:r>
              <a:rPr lang="en-US" dirty="0"/>
              <a:t> </a:t>
            </a:r>
            <a:r>
              <a:rPr lang="en-US" dirty="0" err="1"/>
              <a:t>của</a:t>
            </a:r>
            <a:r>
              <a:rPr lang="en-US" dirty="0"/>
              <a:t> </a:t>
            </a:r>
            <a:r>
              <a:rPr lang="en-US" dirty="0" err="1"/>
              <a:t>khoảng</a:t>
            </a:r>
            <a:r>
              <a:rPr lang="en-US" dirty="0"/>
              <a:t> </a:t>
            </a:r>
            <a:r>
              <a:rPr lang="en-US" dirty="0" err="1"/>
              <a:t>cách</a:t>
            </a:r>
            <a:r>
              <a:rPr lang="en-US" dirty="0"/>
              <a:t> </a:t>
            </a:r>
            <a:r>
              <a:rPr lang="en-US" dirty="0" err="1"/>
              <a:t>tích</a:t>
            </a:r>
            <a:r>
              <a:rPr lang="en-US" dirty="0"/>
              <a:t> </a:t>
            </a:r>
            <a:r>
              <a:rPr lang="en-US" dirty="0" err="1"/>
              <a:t>lũy</a:t>
            </a:r>
            <a:r>
              <a:rPr lang="en-US" dirty="0"/>
              <a:t> </a:t>
            </a:r>
            <a:r>
              <a:rPr lang="en-US" dirty="0" err="1"/>
              <a:t>của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kề</a:t>
            </a:r>
            <a:r>
              <a:rPr lang="en-US" dirty="0"/>
              <a:t> </a:t>
            </a:r>
            <a:r>
              <a:rPr lang="en-US" dirty="0" err="1"/>
              <a:t>cạnh</a:t>
            </a:r>
            <a:r>
              <a:rPr lang="en-US" dirty="0"/>
              <a:t>:</a:t>
            </a:r>
          </a:p>
          <a:p>
            <a:r>
              <a:rPr lang="en-US" dirty="0"/>
              <a:t>γ(</a:t>
            </a:r>
            <a:r>
              <a:rPr lang="en-US" dirty="0" err="1"/>
              <a:t>i</a:t>
            </a:r>
            <a:r>
              <a:rPr lang="en-US" dirty="0"/>
              <a:t>, j) = d(</a:t>
            </a:r>
            <a:r>
              <a:rPr lang="en-US" dirty="0" err="1"/>
              <a:t>i</a:t>
            </a:r>
            <a:r>
              <a:rPr lang="en-US" dirty="0"/>
              <a:t>, j) + min{γ(</a:t>
            </a:r>
            <a:r>
              <a:rPr lang="en-US" dirty="0" err="1"/>
              <a:t>i</a:t>
            </a:r>
            <a:r>
              <a:rPr lang="en-US" dirty="0"/>
              <a:t> − 1, j − 1), γ(</a:t>
            </a:r>
            <a:r>
              <a:rPr lang="en-US" dirty="0" err="1"/>
              <a:t>i</a:t>
            </a:r>
            <a:r>
              <a:rPr lang="en-US" dirty="0"/>
              <a:t> − 1, j), γ(</a:t>
            </a:r>
            <a:r>
              <a:rPr lang="en-US" dirty="0" err="1"/>
              <a:t>i</a:t>
            </a:r>
            <a:r>
              <a:rPr lang="en-US" dirty="0"/>
              <a:t>, j − 1)} (7)</a:t>
            </a:r>
          </a:p>
          <a:p>
            <a:r>
              <a:rPr lang="en-US" dirty="0"/>
              <a:t>Trong </a:t>
            </a:r>
            <a:r>
              <a:rPr lang="en-US" dirty="0" err="1"/>
              <a:t>trường</a:t>
            </a:r>
            <a:r>
              <a:rPr lang="en-US" dirty="0"/>
              <a:t> </a:t>
            </a:r>
            <a:r>
              <a:rPr lang="en-US" dirty="0" err="1"/>
              <a:t>hợp</a:t>
            </a:r>
            <a:r>
              <a:rPr lang="en-US" dirty="0"/>
              <a:t> </a:t>
            </a:r>
            <a:r>
              <a:rPr lang="en-US" dirty="0" err="1"/>
              <a:t>của</a:t>
            </a:r>
            <a:r>
              <a:rPr lang="en-US" dirty="0"/>
              <a:t> </a:t>
            </a:r>
            <a:r>
              <a:rPr lang="en-US" dirty="0" err="1"/>
              <a:t>chúng</a:t>
            </a:r>
            <a:r>
              <a:rPr lang="en-US" dirty="0"/>
              <a:t> </a:t>
            </a:r>
            <a:r>
              <a:rPr lang="en-US" dirty="0" err="1"/>
              <a:t>tôi</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chuỗi</a:t>
            </a:r>
            <a:r>
              <a:rPr lang="en-US" dirty="0"/>
              <a:t> </a:t>
            </a:r>
            <a:r>
              <a:rPr lang="en-US" dirty="0" err="1"/>
              <a:t>mô</a:t>
            </a:r>
            <a:r>
              <a:rPr lang="en-US" dirty="0"/>
              <a:t> </a:t>
            </a:r>
            <a:r>
              <a:rPr lang="en-US" dirty="0" err="1"/>
              <a:t>hình</a:t>
            </a:r>
            <a:r>
              <a:rPr lang="en-US" dirty="0"/>
              <a:t> {C} </a:t>
            </a:r>
            <a:r>
              <a:rPr lang="en-US" dirty="0" err="1"/>
              <a:t>được</a:t>
            </a:r>
            <a:r>
              <a:rPr lang="en-US" dirty="0"/>
              <a:t> </a:t>
            </a:r>
            <a:r>
              <a:rPr lang="en-US" dirty="0" err="1"/>
              <a:t>tính</a:t>
            </a:r>
            <a:r>
              <a:rPr lang="en-US" dirty="0"/>
              <a:t> </a:t>
            </a:r>
            <a:r>
              <a:rPr lang="en-US" dirty="0" err="1"/>
              <a:t>toán</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các</a:t>
            </a:r>
            <a:r>
              <a:rPr lang="en-US" dirty="0"/>
              <a:t> </a:t>
            </a:r>
            <a:r>
              <a:rPr lang="en-US" dirty="0" err="1"/>
              <a:t>mô</a:t>
            </a:r>
            <a:r>
              <a:rPr lang="en-US" dirty="0"/>
              <a:t> </a:t>
            </a:r>
            <a:r>
              <a:rPr lang="en-US" dirty="0" err="1"/>
              <a:t>tả</a:t>
            </a:r>
            <a:r>
              <a:rPr lang="en-US" dirty="0"/>
              <a:t> HOG </a:t>
            </a:r>
            <a:r>
              <a:rPr lang="en-US" dirty="0" err="1"/>
              <a:t>của</a:t>
            </a:r>
            <a:r>
              <a:rPr lang="en-US" dirty="0"/>
              <a:t> </a:t>
            </a:r>
            <a:r>
              <a:rPr lang="en-US" dirty="0" err="1"/>
              <a:t>các</a:t>
            </a:r>
            <a:r>
              <a:rPr lang="en-US" dirty="0"/>
              <a:t> </a:t>
            </a:r>
            <a:r>
              <a:rPr lang="en-US" dirty="0" err="1"/>
              <a:t>vùng</a:t>
            </a:r>
            <a:r>
              <a:rPr lang="en-US" dirty="0"/>
              <a:t> </a:t>
            </a:r>
            <a:r>
              <a:rPr lang="en-US" dirty="0" err="1"/>
              <a:t>miệng</a:t>
            </a:r>
            <a:r>
              <a:rPr lang="en-US" dirty="0"/>
              <a:t> </a:t>
            </a:r>
            <a:r>
              <a:rPr lang="en-US" dirty="0" err="1"/>
              <a:t>không</a:t>
            </a:r>
            <a:r>
              <a:rPr lang="en-US" dirty="0"/>
              <a:t> </a:t>
            </a:r>
            <a:r>
              <a:rPr lang="en-US" dirty="0" err="1"/>
              <a:t>nói</a:t>
            </a:r>
            <a:r>
              <a:rPr lang="en-US" dirty="0"/>
              <a:t> </a:t>
            </a:r>
            <a:r>
              <a:rPr lang="en-US" dirty="0" err="1"/>
              <a:t>trong</a:t>
            </a:r>
            <a:r>
              <a:rPr lang="en-US" dirty="0"/>
              <a:t> m </a:t>
            </a:r>
            <a:r>
              <a:rPr lang="en-US" dirty="0" err="1"/>
              <a:t>khung</a:t>
            </a:r>
            <a:r>
              <a:rPr lang="en-US" dirty="0"/>
              <a:t> </a:t>
            </a:r>
            <a:r>
              <a:rPr lang="en-US" dirty="0" err="1"/>
              <a:t>hình</a:t>
            </a:r>
            <a:r>
              <a:rPr lang="en-US" dirty="0"/>
              <a:t> </a:t>
            </a:r>
            <a:r>
              <a:rPr lang="en-US" dirty="0" err="1"/>
              <a:t>liên</a:t>
            </a:r>
            <a:r>
              <a:rPr lang="en-US" dirty="0"/>
              <a:t> </a:t>
            </a:r>
            <a:r>
              <a:rPr lang="en-US" dirty="0" err="1"/>
              <a:t>tiếp</a:t>
            </a:r>
            <a:r>
              <a:rPr lang="en-US" dirty="0"/>
              <a:t>. </a:t>
            </a:r>
            <a:r>
              <a:rPr lang="en-US" dirty="0" err="1"/>
              <a:t>Tập</a:t>
            </a:r>
            <a:r>
              <a:rPr lang="en-US" dirty="0"/>
              <a:t> {C} </a:t>
            </a:r>
            <a:r>
              <a:rPr lang="en-US" dirty="0" err="1"/>
              <a:t>được</a:t>
            </a:r>
            <a:r>
              <a:rPr lang="en-US" dirty="0"/>
              <a:t> </a:t>
            </a:r>
            <a:r>
              <a:rPr lang="en-US" dirty="0" err="1"/>
              <a:t>thu</a:t>
            </a:r>
            <a:r>
              <a:rPr lang="en-US" dirty="0"/>
              <a:t> </a:t>
            </a:r>
            <a:r>
              <a:rPr lang="en-US" dirty="0" err="1"/>
              <a:t>được</a:t>
            </a:r>
            <a:r>
              <a:rPr lang="en-US" dirty="0"/>
              <a:t> </a:t>
            </a:r>
            <a:r>
              <a:rPr lang="en-US" dirty="0" err="1"/>
              <a:t>thông</a:t>
            </a:r>
            <a:r>
              <a:rPr lang="en-US" dirty="0"/>
              <a:t> qua </a:t>
            </a:r>
            <a:r>
              <a:rPr lang="en-US" dirty="0" err="1"/>
              <a:t>nhãn</a:t>
            </a:r>
            <a:r>
              <a:rPr lang="en-US" dirty="0"/>
              <a:t> </a:t>
            </a:r>
            <a:r>
              <a:rPr lang="en-US" dirty="0" err="1"/>
              <a:t>giám</a:t>
            </a:r>
            <a:r>
              <a:rPr lang="en-US" dirty="0"/>
              <a:t> </a:t>
            </a:r>
            <a:r>
              <a:rPr lang="en-US" dirty="0" err="1"/>
              <a:t>sát</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một</a:t>
            </a:r>
            <a:r>
              <a:rPr lang="en-US" dirty="0"/>
              <a:t> </a:t>
            </a:r>
            <a:r>
              <a:rPr lang="en-US" dirty="0" err="1"/>
              <a:t>tập</a:t>
            </a:r>
            <a:r>
              <a:rPr lang="en-US" dirty="0"/>
              <a:t> </a:t>
            </a:r>
            <a:r>
              <a:rPr lang="en-US" dirty="0" err="1"/>
              <a:t>hợp</a:t>
            </a:r>
            <a:r>
              <a:rPr lang="en-US" dirty="0"/>
              <a:t> </a:t>
            </a:r>
            <a:r>
              <a:rPr lang="en-US" dirty="0" err="1"/>
              <a:t>giảm</a:t>
            </a:r>
            <a:r>
              <a:rPr lang="en-US" dirty="0"/>
              <a:t> </a:t>
            </a:r>
            <a:r>
              <a:rPr lang="en-US" dirty="0" err="1"/>
              <a:t>dần</a:t>
            </a:r>
            <a:r>
              <a:rPr lang="en-US" dirty="0"/>
              <a:t> </a:t>
            </a:r>
            <a:r>
              <a:rPr lang="en-US" dirty="0" err="1"/>
              <a:t>của</a:t>
            </a:r>
            <a:r>
              <a:rPr lang="en-US" dirty="0"/>
              <a:t> </a:t>
            </a:r>
            <a:r>
              <a:rPr lang="en-US" dirty="0" err="1"/>
              <a:t>các</a:t>
            </a:r>
            <a:r>
              <a:rPr lang="en-US" dirty="0"/>
              <a:t> </a:t>
            </a:r>
            <a:r>
              <a:rPr lang="en-US" dirty="0" err="1"/>
              <a:t>mẫu</a:t>
            </a:r>
            <a:r>
              <a:rPr lang="en-US" dirty="0"/>
              <a:t> </a:t>
            </a:r>
            <a:r>
              <a:rPr lang="en-US" dirty="0" err="1"/>
              <a:t>huấn</a:t>
            </a:r>
            <a:r>
              <a:rPr lang="en-US" dirty="0"/>
              <a:t> </a:t>
            </a:r>
            <a:r>
              <a:rPr lang="en-US" dirty="0" err="1"/>
              <a:t>luyện</a:t>
            </a:r>
            <a:r>
              <a:rPr lang="en-US" dirty="0"/>
              <a:t>. Sau </a:t>
            </a:r>
            <a:r>
              <a:rPr lang="en-US" dirty="0" err="1"/>
              <a:t>đó</a:t>
            </a:r>
            <a:r>
              <a:rPr lang="en-US" dirty="0"/>
              <a:t>, </a:t>
            </a:r>
            <a:r>
              <a:rPr lang="en-US" dirty="0" err="1"/>
              <a:t>việc</a:t>
            </a:r>
            <a:r>
              <a:rPr lang="en-US" dirty="0"/>
              <a:t> </a:t>
            </a:r>
            <a:r>
              <a:rPr lang="en-US" dirty="0" err="1"/>
              <a:t>phân</a:t>
            </a:r>
            <a:r>
              <a:rPr lang="en-US" dirty="0"/>
              <a:t> </a:t>
            </a:r>
            <a:r>
              <a:rPr lang="en-US" dirty="0" err="1"/>
              <a:t>loại</a:t>
            </a:r>
            <a:r>
              <a:rPr lang="en-US" dirty="0"/>
              <a:t> </a:t>
            </a:r>
            <a:r>
              <a:rPr lang="en-US" dirty="0" err="1"/>
              <a:t>các</a:t>
            </a:r>
            <a:r>
              <a:rPr lang="en-US" dirty="0"/>
              <a:t> </a:t>
            </a:r>
            <a:r>
              <a:rPr lang="en-US" dirty="0" err="1"/>
              <a:t>mẫu</a:t>
            </a:r>
            <a:r>
              <a:rPr lang="en-US" dirty="0"/>
              <a:t> </a:t>
            </a:r>
            <a:r>
              <a:rPr lang="en-US" dirty="0" err="1"/>
              <a:t>thành</a:t>
            </a:r>
            <a:r>
              <a:rPr lang="en-US" dirty="0"/>
              <a:t> </a:t>
            </a:r>
            <a:r>
              <a:rPr lang="en-US" dirty="0" err="1"/>
              <a:t>các</a:t>
            </a:r>
            <a:r>
              <a:rPr lang="en-US" dirty="0"/>
              <a:t> </a:t>
            </a:r>
            <a:r>
              <a:rPr lang="en-US" dirty="0" err="1"/>
              <a:t>mẫu</a:t>
            </a:r>
            <a:r>
              <a:rPr lang="en-US" dirty="0"/>
              <a:t> </a:t>
            </a:r>
            <a:r>
              <a:rPr lang="en-US" dirty="0" err="1"/>
              <a:t>nói</a:t>
            </a:r>
            <a:r>
              <a:rPr lang="en-US" dirty="0"/>
              <a:t>  </a:t>
            </a:r>
            <a:r>
              <a:rPr lang="en-US" dirty="0" err="1"/>
              <a:t>không</a:t>
            </a:r>
            <a:r>
              <a:rPr lang="en-US" dirty="0"/>
              <a:t> </a:t>
            </a:r>
            <a:r>
              <a:rPr lang="en-US" dirty="0" err="1"/>
              <a:t>nói</a:t>
            </a:r>
            <a:r>
              <a:rPr lang="en-US" dirty="0"/>
              <a:t> </a:t>
            </a:r>
            <a:r>
              <a:rPr lang="en-US" dirty="0" err="1"/>
              <a:t>được</a:t>
            </a:r>
            <a:r>
              <a:rPr lang="en-US" dirty="0"/>
              <a:t> </a:t>
            </a:r>
            <a:r>
              <a:rPr lang="en-US" dirty="0" err="1"/>
              <a:t>thực</a:t>
            </a:r>
            <a:r>
              <a:rPr lang="en-US" dirty="0"/>
              <a:t> </a:t>
            </a:r>
            <a:r>
              <a:rPr lang="en-US" dirty="0" err="1"/>
              <a:t>hiện</a:t>
            </a:r>
            <a:r>
              <a:rPr lang="en-US" dirty="0"/>
              <a:t> </a:t>
            </a:r>
            <a:r>
              <a:rPr lang="en-US" dirty="0" err="1"/>
              <a:t>bằng</a:t>
            </a:r>
            <a:r>
              <a:rPr lang="en-US" dirty="0"/>
              <a:t> </a:t>
            </a:r>
            <a:r>
              <a:rPr lang="en-US" dirty="0" err="1"/>
              <a:t>cách</a:t>
            </a:r>
            <a:r>
              <a:rPr lang="en-US" dirty="0"/>
              <a:t> </a:t>
            </a:r>
            <a:r>
              <a:rPr lang="en-US" dirty="0" err="1"/>
              <a:t>trích</a:t>
            </a:r>
            <a:r>
              <a:rPr lang="en-US" dirty="0"/>
              <a:t> </a:t>
            </a:r>
            <a:r>
              <a:rPr lang="en-US" dirty="0" err="1"/>
              <a:t>xuất</a:t>
            </a:r>
            <a:r>
              <a:rPr lang="en-US" dirty="0"/>
              <a:t> </a:t>
            </a:r>
            <a:r>
              <a:rPr lang="en-US" dirty="0" err="1"/>
              <a:t>tập</a:t>
            </a:r>
            <a:r>
              <a:rPr lang="en-US" dirty="0"/>
              <a:t> </a:t>
            </a:r>
            <a:r>
              <a:rPr lang="en-US" dirty="0" err="1"/>
              <a:t>hợp</a:t>
            </a:r>
            <a:r>
              <a:rPr lang="en-US" dirty="0"/>
              <a:t> </a:t>
            </a:r>
            <a:r>
              <a:rPr lang="en-US" dirty="0" err="1"/>
              <a:t>các</a:t>
            </a:r>
            <a:r>
              <a:rPr lang="en-US" dirty="0"/>
              <a:t> </a:t>
            </a:r>
            <a:r>
              <a:rPr lang="en-US" dirty="0" err="1"/>
              <a:t>truy</a:t>
            </a:r>
            <a:r>
              <a:rPr lang="en-US" dirty="0"/>
              <a:t> </a:t>
            </a:r>
            <a:r>
              <a:rPr lang="en-US" dirty="0" err="1"/>
              <a:t>vấn</a:t>
            </a:r>
            <a:r>
              <a:rPr lang="en-US" dirty="0"/>
              <a:t> {Q} (</a:t>
            </a:r>
            <a:r>
              <a:rPr lang="en-US" dirty="0" err="1"/>
              <a:t>mỗi</a:t>
            </a:r>
            <a:r>
              <a:rPr lang="en-US" dirty="0"/>
              <a:t> </a:t>
            </a:r>
            <a:r>
              <a:rPr lang="en-US" dirty="0" err="1"/>
              <a:t>truy</a:t>
            </a:r>
            <a:r>
              <a:rPr lang="en-US" dirty="0"/>
              <a:t> </a:t>
            </a:r>
            <a:r>
              <a:rPr lang="en-US" dirty="0" err="1"/>
              <a:t>vấn</a:t>
            </a:r>
            <a:r>
              <a:rPr lang="en-US" dirty="0"/>
              <a:t> </a:t>
            </a:r>
            <a:r>
              <a:rPr lang="en-US" dirty="0" err="1"/>
              <a:t>được</a:t>
            </a:r>
            <a:r>
              <a:rPr lang="en-US" dirty="0"/>
              <a:t> </a:t>
            </a:r>
            <a:r>
              <a:rPr lang="en-US" dirty="0" err="1"/>
              <a:t>cố</a:t>
            </a:r>
            <a:r>
              <a:rPr lang="en-US" dirty="0"/>
              <a:t> </a:t>
            </a:r>
            <a:r>
              <a:rPr lang="en-US" dirty="0" err="1"/>
              <a:t>định</a:t>
            </a:r>
            <a:r>
              <a:rPr lang="en-US" dirty="0"/>
              <a:t> </a:t>
            </a:r>
            <a:r>
              <a:rPr lang="en-US" dirty="0" err="1"/>
              <a:t>với</a:t>
            </a:r>
            <a:r>
              <a:rPr lang="en-US" dirty="0"/>
              <a:t> </a:t>
            </a:r>
            <a:r>
              <a:rPr lang="en-US" dirty="0" err="1"/>
              <a:t>độ</a:t>
            </a:r>
            <a:r>
              <a:rPr lang="en-US" dirty="0"/>
              <a:t> </a:t>
            </a:r>
            <a:r>
              <a:rPr lang="en-US" dirty="0" err="1"/>
              <a:t>dài</a:t>
            </a:r>
            <a:r>
              <a:rPr lang="en-US" dirty="0"/>
              <a:t> m </a:t>
            </a:r>
            <a:r>
              <a:rPr lang="en-US" dirty="0" err="1"/>
              <a:t>trong</a:t>
            </a:r>
            <a:r>
              <a:rPr lang="en-US" dirty="0"/>
              <a:t> </a:t>
            </a:r>
            <a:r>
              <a:rPr lang="en-US" dirty="0" err="1"/>
              <a:t>trường</a:t>
            </a:r>
            <a:r>
              <a:rPr lang="en-US" dirty="0"/>
              <a:t> </a:t>
            </a:r>
            <a:r>
              <a:rPr lang="en-US" dirty="0" err="1"/>
              <a:t>hợp</a:t>
            </a:r>
            <a:r>
              <a:rPr lang="en-US" dirty="0"/>
              <a:t> </a:t>
            </a:r>
            <a:r>
              <a:rPr lang="en-US" dirty="0" err="1"/>
              <a:t>của</a:t>
            </a:r>
            <a:r>
              <a:rPr lang="en-US" dirty="0"/>
              <a:t> </a:t>
            </a:r>
            <a:r>
              <a:rPr lang="en-US" dirty="0" err="1"/>
              <a:t>chúng</a:t>
            </a:r>
            <a:r>
              <a:rPr lang="en-US" dirty="0"/>
              <a:t> </a:t>
            </a:r>
            <a:r>
              <a:rPr lang="en-US" dirty="0" err="1"/>
              <a:t>tôi</a:t>
            </a:r>
            <a:r>
              <a:rPr lang="en-US" dirty="0"/>
              <a:t>) </a:t>
            </a:r>
            <a:r>
              <a:rPr lang="en-US" dirty="0" err="1"/>
              <a:t>từ</a:t>
            </a:r>
            <a:r>
              <a:rPr lang="en-US" dirty="0"/>
              <a:t> </a:t>
            </a:r>
            <a:r>
              <a:rPr lang="en-US" dirty="0" err="1"/>
              <a:t>các</a:t>
            </a:r>
            <a:r>
              <a:rPr lang="en-US" dirty="0"/>
              <a:t> </a:t>
            </a:r>
            <a:r>
              <a:rPr lang="en-US" dirty="0" err="1"/>
              <a:t>mẫu</a:t>
            </a:r>
            <a:r>
              <a:rPr lang="en-US" dirty="0"/>
              <a:t> </a:t>
            </a:r>
            <a:r>
              <a:rPr lang="en-US" dirty="0" err="1"/>
              <a:t>kiểm</a:t>
            </a:r>
            <a:r>
              <a:rPr lang="en-US" dirty="0"/>
              <a:t> </a:t>
            </a:r>
            <a:r>
              <a:rPr lang="en-US" dirty="0" err="1"/>
              <a:t>tra</a:t>
            </a:r>
            <a:r>
              <a:rPr lang="en-US" dirty="0"/>
              <a:t> </a:t>
            </a:r>
            <a:r>
              <a:rPr lang="en-US" dirty="0" err="1"/>
              <a:t>với</a:t>
            </a:r>
            <a:r>
              <a:rPr lang="en-US" dirty="0"/>
              <a:t> </a:t>
            </a:r>
            <a:r>
              <a:rPr lang="en-US" dirty="0" err="1"/>
              <a:t>một</a:t>
            </a:r>
            <a:r>
              <a:rPr lang="en-US" dirty="0"/>
              <a:t> </a:t>
            </a:r>
            <a:r>
              <a:rPr lang="en-US" dirty="0" err="1"/>
              <a:t>tỷ</a:t>
            </a:r>
            <a:r>
              <a:rPr lang="en-US" dirty="0"/>
              <a:t> </a:t>
            </a:r>
            <a:r>
              <a:rPr lang="en-US" dirty="0" err="1"/>
              <a:t>lệ</a:t>
            </a:r>
            <a:r>
              <a:rPr lang="en-US" dirty="0"/>
              <a:t> </a:t>
            </a:r>
            <a:r>
              <a:rPr lang="en-US" dirty="0" err="1"/>
              <a:t>chồng</a:t>
            </a:r>
            <a:r>
              <a:rPr lang="en-US" dirty="0"/>
              <a:t> </a:t>
            </a:r>
            <a:r>
              <a:rPr lang="en-US" dirty="0" err="1"/>
              <a:t>lấn</a:t>
            </a:r>
            <a:r>
              <a:rPr lang="en-US" dirty="0"/>
              <a:t> </a:t>
            </a:r>
            <a:r>
              <a:rPr lang="en-US" dirty="0" err="1"/>
              <a:t>giữa</a:t>
            </a:r>
            <a:r>
              <a:rPr lang="en-US" dirty="0"/>
              <a:t> </a:t>
            </a:r>
            <a:r>
              <a:rPr lang="en-US" dirty="0" err="1"/>
              <a:t>các</a:t>
            </a:r>
            <a:r>
              <a:rPr lang="en-US" dirty="0"/>
              <a:t> </a:t>
            </a:r>
            <a:r>
              <a:rPr lang="en-US" dirty="0" err="1"/>
              <a:t>truy</a:t>
            </a:r>
            <a:r>
              <a:rPr lang="en-US" dirty="0"/>
              <a:t> </a:t>
            </a:r>
            <a:r>
              <a:rPr lang="en-US" dirty="0" err="1"/>
              <a:t>vấn</a:t>
            </a:r>
            <a:r>
              <a:rPr lang="en-US" dirty="0"/>
              <a:t> </a:t>
            </a:r>
            <a:r>
              <a:rPr lang="en-US" dirty="0" err="1"/>
              <a:t>liên</a:t>
            </a:r>
            <a:r>
              <a:rPr lang="en-US" dirty="0"/>
              <a:t> </a:t>
            </a:r>
            <a:r>
              <a:rPr lang="en-US" dirty="0" err="1"/>
              <a:t>tiếp</a:t>
            </a:r>
            <a:r>
              <a:rPr lang="en-US" dirty="0"/>
              <a:t>, </a:t>
            </a:r>
            <a:r>
              <a:rPr lang="en-US" dirty="0" err="1"/>
              <a:t>và</a:t>
            </a:r>
            <a:r>
              <a:rPr lang="en-US" dirty="0"/>
              <a:t> </a:t>
            </a:r>
            <a:r>
              <a:rPr lang="en-US" dirty="0" err="1"/>
              <a:t>sự</a:t>
            </a:r>
            <a:r>
              <a:rPr lang="en-US" dirty="0"/>
              <a:t> </a:t>
            </a:r>
            <a:r>
              <a:rPr lang="en-US" dirty="0" err="1"/>
              <a:t>căn</a:t>
            </a:r>
            <a:r>
              <a:rPr lang="en-US" dirty="0"/>
              <a:t> </a:t>
            </a:r>
            <a:r>
              <a:rPr lang="en-US" dirty="0" err="1"/>
              <a:t>chỉnh</a:t>
            </a:r>
            <a:r>
              <a:rPr lang="en-US" dirty="0"/>
              <a:t> </a:t>
            </a:r>
            <a:r>
              <a:rPr lang="en-US" dirty="0" err="1"/>
              <a:t>của</a:t>
            </a:r>
            <a:r>
              <a:rPr lang="en-US" dirty="0"/>
              <a:t> </a:t>
            </a:r>
            <a:r>
              <a:rPr lang="en-US" dirty="0" err="1"/>
              <a:t>chúng</a:t>
            </a:r>
            <a:r>
              <a:rPr lang="en-US" dirty="0"/>
              <a:t> </a:t>
            </a:r>
            <a:r>
              <a:rPr lang="en-US" dirty="0" err="1"/>
              <a:t>với</a:t>
            </a:r>
            <a:r>
              <a:rPr lang="en-US" dirty="0"/>
              <a:t> </a:t>
            </a:r>
            <a:r>
              <a:rPr lang="en-US" dirty="0" err="1"/>
              <a:t>tất</a:t>
            </a:r>
            <a:r>
              <a:rPr lang="en-US" dirty="0"/>
              <a:t> </a:t>
            </a:r>
            <a:r>
              <a:rPr lang="en-US" dirty="0" err="1"/>
              <a:t>cả</a:t>
            </a:r>
            <a:r>
              <a:rPr lang="en-US" dirty="0"/>
              <a:t> </a:t>
            </a:r>
            <a:r>
              <a:rPr lang="en-US" dirty="0" err="1"/>
              <a:t>các</a:t>
            </a:r>
            <a:r>
              <a:rPr lang="en-US" dirty="0"/>
              <a:t> </a:t>
            </a:r>
            <a:r>
              <a:rPr lang="en-US" dirty="0" err="1"/>
              <a:t>chuỗi</a:t>
            </a:r>
            <a:r>
              <a:rPr lang="en-US" dirty="0"/>
              <a:t> </a:t>
            </a:r>
            <a:r>
              <a:rPr lang="en-US" dirty="0" err="1"/>
              <a:t>thời</a:t>
            </a:r>
            <a:r>
              <a:rPr lang="en-US" dirty="0"/>
              <a:t> </a:t>
            </a:r>
            <a:r>
              <a:rPr lang="en-US" dirty="0" err="1"/>
              <a:t>gian</a:t>
            </a:r>
            <a:r>
              <a:rPr lang="en-US" dirty="0"/>
              <a:t> </a:t>
            </a:r>
            <a:r>
              <a:rPr lang="en-US" dirty="0" err="1"/>
              <a:t>không</a:t>
            </a:r>
            <a:r>
              <a:rPr lang="en-US" dirty="0"/>
              <a:t> </a:t>
            </a:r>
            <a:r>
              <a:rPr lang="en-US" dirty="0" err="1"/>
              <a:t>nói</a:t>
            </a:r>
            <a:r>
              <a:rPr lang="en-US" dirty="0"/>
              <a:t> {C}. </a:t>
            </a:r>
            <a:r>
              <a:rPr lang="en-US" dirty="0" err="1"/>
              <a:t>Nếu</a:t>
            </a:r>
            <a:r>
              <a:rPr lang="en-US" dirty="0"/>
              <a:t> </a:t>
            </a:r>
            <a:r>
              <a:rPr lang="en-US" dirty="0" err="1"/>
              <a:t>một</a:t>
            </a:r>
            <a:r>
              <a:rPr lang="en-US" dirty="0"/>
              <a:t> </a:t>
            </a:r>
            <a:r>
              <a:rPr lang="en-US" dirty="0" err="1"/>
              <a:t>tối</a:t>
            </a:r>
            <a:r>
              <a:rPr lang="en-US" dirty="0"/>
              <a:t> </a:t>
            </a:r>
            <a:r>
              <a:rPr lang="en-US" dirty="0" err="1"/>
              <a:t>thiểu</a:t>
            </a:r>
            <a:r>
              <a:rPr lang="en-US" dirty="0"/>
              <a:t> k </a:t>
            </a:r>
            <a:r>
              <a:rPr lang="en-US" dirty="0" err="1"/>
              <a:t>mẫu</a:t>
            </a:r>
            <a:r>
              <a:rPr lang="en-US" dirty="0"/>
              <a:t> </a:t>
            </a:r>
            <a:r>
              <a:rPr lang="en-US" dirty="0" err="1"/>
              <a:t>từ</a:t>
            </a:r>
            <a:r>
              <a:rPr lang="en-US" dirty="0"/>
              <a:t> {C} </a:t>
            </a:r>
            <a:r>
              <a:rPr lang="en-US" dirty="0" err="1"/>
              <a:t>có</a:t>
            </a:r>
            <a:r>
              <a:rPr lang="en-US" dirty="0"/>
              <a:t> </a:t>
            </a:r>
            <a:r>
              <a:rPr lang="en-US" dirty="0" err="1"/>
              <a:t>một</a:t>
            </a:r>
            <a:r>
              <a:rPr lang="en-US" dirty="0"/>
              <a:t> chi </a:t>
            </a:r>
            <a:r>
              <a:rPr lang="en-US" dirty="0" err="1"/>
              <a:t>phí</a:t>
            </a:r>
            <a:r>
              <a:rPr lang="en-US" dirty="0"/>
              <a:t> </a:t>
            </a:r>
            <a:r>
              <a:rPr lang="en-US" dirty="0" err="1"/>
              <a:t>biến</a:t>
            </a:r>
            <a:r>
              <a:rPr lang="en-US" dirty="0"/>
              <a:t> </a:t>
            </a:r>
            <a:r>
              <a:rPr lang="en-US" dirty="0" err="1"/>
              <a:t>đổi</a:t>
            </a:r>
            <a:r>
              <a:rPr lang="en-US" dirty="0"/>
              <a:t> </a:t>
            </a:r>
            <a:r>
              <a:rPr lang="en-US" dirty="0" err="1"/>
              <a:t>nhỏ</a:t>
            </a:r>
            <a:r>
              <a:rPr lang="en-US" dirty="0"/>
              <a:t> </a:t>
            </a:r>
            <a:r>
              <a:rPr lang="en-US" dirty="0" err="1"/>
              <a:t>hơn</a:t>
            </a:r>
            <a:r>
              <a:rPr lang="en-US" dirty="0"/>
              <a:t> </a:t>
            </a:r>
            <a:r>
              <a:rPr lang="en-US" dirty="0" err="1"/>
              <a:t>một</a:t>
            </a:r>
            <a:r>
              <a:rPr lang="en-US" dirty="0"/>
              <a:t> </a:t>
            </a:r>
            <a:r>
              <a:rPr lang="en-US" dirty="0" err="1"/>
              <a:t>ngưỡng</a:t>
            </a:r>
            <a:r>
              <a:rPr lang="en-US" dirty="0"/>
              <a:t> chi </a:t>
            </a:r>
            <a:r>
              <a:rPr lang="en-US" dirty="0" err="1"/>
              <a:t>phí</a:t>
            </a:r>
            <a:r>
              <a:rPr lang="en-US" dirty="0"/>
              <a:t> </a:t>
            </a:r>
            <a:r>
              <a:rPr lang="en-US" dirty="0" err="1"/>
              <a:t>đã</a:t>
            </a:r>
            <a:r>
              <a:rPr lang="en-US" dirty="0"/>
              <a:t> </a:t>
            </a:r>
            <a:r>
              <a:rPr lang="en-US" dirty="0" err="1"/>
              <a:t>cho</a:t>
            </a:r>
            <a:r>
              <a:rPr lang="en-US" dirty="0"/>
              <a:t> T </a:t>
            </a:r>
            <a:r>
              <a:rPr lang="en-US" dirty="0" err="1"/>
              <a:t>cho</a:t>
            </a:r>
            <a:r>
              <a:rPr lang="en-US" dirty="0"/>
              <a:t> </a:t>
            </a:r>
            <a:r>
              <a:rPr lang="en-US" dirty="0" err="1"/>
              <a:t>một</a:t>
            </a:r>
            <a:r>
              <a:rPr lang="en-US" dirty="0"/>
              <a:t> </a:t>
            </a:r>
            <a:r>
              <a:rPr lang="en-US" dirty="0" err="1"/>
              <a:t>truy</a:t>
            </a:r>
            <a:r>
              <a:rPr lang="en-US" dirty="0"/>
              <a:t> </a:t>
            </a:r>
            <a:r>
              <a:rPr lang="en-US" dirty="0" err="1"/>
              <a:t>vấn</a:t>
            </a:r>
            <a:r>
              <a:rPr lang="en-US" dirty="0"/>
              <a:t> Q </a:t>
            </a:r>
            <a:r>
              <a:rPr lang="en-US" dirty="0" err="1"/>
              <a:t>cụ</a:t>
            </a:r>
            <a:r>
              <a:rPr lang="en-US" dirty="0"/>
              <a:t> </a:t>
            </a:r>
            <a:r>
              <a:rPr lang="en-US" dirty="0" err="1"/>
              <a:t>thể</a:t>
            </a:r>
            <a:r>
              <a:rPr lang="en-US" dirty="0"/>
              <a:t>, </a:t>
            </a:r>
            <a:r>
              <a:rPr lang="en-US" dirty="0" err="1"/>
              <a:t>thì</a:t>
            </a:r>
            <a:r>
              <a:rPr lang="en-US" dirty="0"/>
              <a:t> </a:t>
            </a:r>
            <a:r>
              <a:rPr lang="en-US" dirty="0" err="1"/>
              <a:t>chúng</a:t>
            </a:r>
            <a:r>
              <a:rPr lang="en-US" dirty="0"/>
              <a:t> </a:t>
            </a:r>
            <a:r>
              <a:rPr lang="en-US" dirty="0" err="1"/>
              <a:t>tôi</a:t>
            </a:r>
            <a:r>
              <a:rPr lang="en-US" dirty="0"/>
              <a:t> </a:t>
            </a:r>
            <a:r>
              <a:rPr lang="en-US" dirty="0" err="1"/>
              <a:t>phân</a:t>
            </a:r>
            <a:r>
              <a:rPr lang="en-US" dirty="0"/>
              <a:t> </a:t>
            </a:r>
            <a:r>
              <a:rPr lang="en-US" dirty="0" err="1"/>
              <a:t>loại</a:t>
            </a:r>
            <a:r>
              <a:rPr lang="en-US" dirty="0"/>
              <a:t> Q </a:t>
            </a:r>
            <a:r>
              <a:rPr lang="en-US" dirty="0" err="1"/>
              <a:t>là</a:t>
            </a:r>
            <a:r>
              <a:rPr lang="en-US" dirty="0"/>
              <a:t> </a:t>
            </a:r>
            <a:r>
              <a:rPr lang="en-US" dirty="0" err="1"/>
              <a:t>một</a:t>
            </a:r>
            <a:r>
              <a:rPr lang="en-US" dirty="0"/>
              <a:t> </a:t>
            </a:r>
            <a:r>
              <a:rPr lang="en-US" dirty="0" err="1"/>
              <a:t>mẫu</a:t>
            </a:r>
            <a:r>
              <a:rPr lang="en-US" dirty="0"/>
              <a:t> </a:t>
            </a:r>
            <a:r>
              <a:rPr lang="en-US" dirty="0" err="1"/>
              <a:t>không</a:t>
            </a:r>
            <a:r>
              <a:rPr lang="en-US" dirty="0"/>
              <a:t> </a:t>
            </a:r>
            <a:r>
              <a:rPr lang="en-US" dirty="0" err="1"/>
              <a:t>nói</a:t>
            </a:r>
            <a:r>
              <a:rPr lang="en-US" dirty="0"/>
              <a:t>, </a:t>
            </a:r>
            <a:r>
              <a:rPr lang="en-US" dirty="0" err="1"/>
              <a:t>ngược</a:t>
            </a:r>
            <a:r>
              <a:rPr lang="en-US" dirty="0"/>
              <a:t> </a:t>
            </a:r>
            <a:r>
              <a:rPr lang="en-US" dirty="0" err="1"/>
              <a:t>lại</a:t>
            </a:r>
            <a:r>
              <a:rPr lang="en-US" dirty="0"/>
              <a:t>, Q </a:t>
            </a:r>
            <a:r>
              <a:rPr lang="en-US" dirty="0" err="1"/>
              <a:t>được</a:t>
            </a:r>
            <a:r>
              <a:rPr lang="en-US" dirty="0"/>
              <a:t> </a:t>
            </a:r>
            <a:r>
              <a:rPr lang="en-US" dirty="0" err="1"/>
              <a:t>phân</a:t>
            </a:r>
            <a:r>
              <a:rPr lang="en-US" dirty="0"/>
              <a:t> </a:t>
            </a:r>
            <a:r>
              <a:rPr lang="en-US" dirty="0" err="1"/>
              <a:t>loại</a:t>
            </a:r>
            <a:r>
              <a:rPr lang="en-US" dirty="0"/>
              <a:t> </a:t>
            </a:r>
            <a:r>
              <a:rPr lang="en-US" dirty="0" err="1"/>
              <a:t>là</a:t>
            </a:r>
            <a:r>
              <a:rPr lang="en-US" dirty="0"/>
              <a:t> </a:t>
            </a:r>
            <a:r>
              <a:rPr lang="en-US" dirty="0" err="1"/>
              <a:t>mẫu</a:t>
            </a:r>
            <a:r>
              <a:rPr lang="en-US" dirty="0"/>
              <a:t> </a:t>
            </a:r>
            <a:r>
              <a:rPr lang="en-US" dirty="0" err="1"/>
              <a:t>nói</a:t>
            </a:r>
            <a:r>
              <a:rPr lang="en-US" dirty="0"/>
              <a:t>. Khi </a:t>
            </a:r>
            <a:r>
              <a:rPr lang="en-US" dirty="0" err="1"/>
              <a:t>đã</a:t>
            </a:r>
            <a:r>
              <a:rPr lang="en-US" dirty="0"/>
              <a:t> </a:t>
            </a:r>
            <a:r>
              <a:rPr lang="en-US" dirty="0" err="1"/>
              <a:t>nhận</a:t>
            </a:r>
            <a:r>
              <a:rPr lang="en-US" dirty="0"/>
              <a:t> </a:t>
            </a:r>
            <a:r>
              <a:rPr lang="en-US" dirty="0" err="1"/>
              <a:t>được</a:t>
            </a:r>
            <a:r>
              <a:rPr lang="en-US" dirty="0"/>
              <a:t> </a:t>
            </a:r>
            <a:r>
              <a:rPr lang="en-US" dirty="0" err="1"/>
              <a:t>vectơ</a:t>
            </a:r>
            <a:r>
              <a:rPr lang="en-US" dirty="0"/>
              <a:t> </a:t>
            </a:r>
            <a:r>
              <a:rPr lang="en-US" dirty="0" err="1"/>
              <a:t>dự</a:t>
            </a:r>
            <a:r>
              <a:rPr lang="en-US" dirty="0"/>
              <a:t> </a:t>
            </a:r>
            <a:r>
              <a:rPr lang="en-US" dirty="0" err="1"/>
              <a:t>đoán</a:t>
            </a:r>
            <a:r>
              <a:rPr lang="en-US" dirty="0"/>
              <a:t> </a:t>
            </a:r>
            <a:r>
              <a:rPr lang="en-US" dirty="0" err="1"/>
              <a:t>nhãn</a:t>
            </a:r>
            <a:r>
              <a:rPr lang="en-US" dirty="0"/>
              <a:t>, </a:t>
            </a:r>
            <a:r>
              <a:rPr lang="en-US" dirty="0" err="1"/>
              <a:t>chúng</a:t>
            </a:r>
            <a:r>
              <a:rPr lang="en-US" dirty="0"/>
              <a:t> </a:t>
            </a:r>
            <a:r>
              <a:rPr lang="en-US" dirty="0" err="1"/>
              <a:t>tôi</a:t>
            </a:r>
            <a:r>
              <a:rPr lang="en-US" dirty="0"/>
              <a:t> </a:t>
            </a:r>
            <a:r>
              <a:rPr lang="en-US" dirty="0" err="1"/>
              <a:t>lọc</a:t>
            </a:r>
            <a:r>
              <a:rPr lang="en-US" dirty="0"/>
              <a:t> </a:t>
            </a:r>
            <a:r>
              <a:rPr lang="en-US" dirty="0" err="1"/>
              <a:t>vectơ</a:t>
            </a:r>
            <a:r>
              <a:rPr lang="en-US" dirty="0"/>
              <a:t> </a:t>
            </a:r>
            <a:r>
              <a:rPr lang="en-US" dirty="0" err="1"/>
              <a:t>đầu</a:t>
            </a:r>
            <a:r>
              <a:rPr lang="en-US" dirty="0"/>
              <a:t> </a:t>
            </a:r>
            <a:r>
              <a:rPr lang="en-US" dirty="0" err="1"/>
              <a:t>ra</a:t>
            </a:r>
            <a:r>
              <a:rPr lang="en-US" dirty="0"/>
              <a:t> </a:t>
            </a:r>
            <a:r>
              <a:rPr lang="en-US" dirty="0" err="1"/>
              <a:t>bằng</a:t>
            </a:r>
            <a:r>
              <a:rPr lang="en-US" dirty="0"/>
              <a:t> </a:t>
            </a:r>
            <a:r>
              <a:rPr lang="en-US" dirty="0" err="1"/>
              <a:t>cách</a:t>
            </a:r>
            <a:r>
              <a:rPr lang="en-US" dirty="0"/>
              <a:t> </a:t>
            </a:r>
            <a:r>
              <a:rPr lang="en-US" dirty="0" err="1"/>
              <a:t>sử</a:t>
            </a:r>
            <a:r>
              <a:rPr lang="en-US" dirty="0"/>
              <a:t> </a:t>
            </a:r>
            <a:r>
              <a:rPr lang="en-US" dirty="0" err="1"/>
              <a:t>dụng</a:t>
            </a:r>
            <a:r>
              <a:rPr lang="en-US" dirty="0"/>
              <a:t> </a:t>
            </a:r>
            <a:r>
              <a:rPr lang="en-US" dirty="0" err="1"/>
              <a:t>bộ</a:t>
            </a:r>
            <a:r>
              <a:rPr lang="en-US" dirty="0"/>
              <a:t> </a:t>
            </a:r>
            <a:r>
              <a:rPr lang="en-US" dirty="0" err="1"/>
              <a:t>lọc</a:t>
            </a:r>
            <a:r>
              <a:rPr lang="en-US" dirty="0"/>
              <a:t> </a:t>
            </a:r>
            <a:r>
              <a:rPr lang="en-US" dirty="0" err="1"/>
              <a:t>trung</a:t>
            </a:r>
            <a:r>
              <a:rPr lang="en-US" dirty="0"/>
              <a:t> </a:t>
            </a:r>
            <a:r>
              <a:rPr lang="en-US" dirty="0" err="1"/>
              <a:t>vị</a:t>
            </a:r>
            <a:r>
              <a:rPr lang="en-US" dirty="0"/>
              <a:t> </a:t>
            </a:r>
            <a:r>
              <a:rPr lang="en-US" dirty="0" err="1"/>
              <a:t>để</a:t>
            </a:r>
            <a:r>
              <a:rPr lang="en-US" dirty="0"/>
              <a:t> </a:t>
            </a:r>
            <a:r>
              <a:rPr lang="en-US" dirty="0" err="1"/>
              <a:t>sửa</a:t>
            </a:r>
            <a:r>
              <a:rPr lang="en-US" dirty="0"/>
              <a:t> </a:t>
            </a:r>
            <a:r>
              <a:rPr lang="en-US" dirty="0" err="1"/>
              <a:t>các</a:t>
            </a:r>
            <a:r>
              <a:rPr lang="en-US" dirty="0"/>
              <a:t> </a:t>
            </a:r>
            <a:r>
              <a:rPr lang="en-US" dirty="0" err="1"/>
              <a:t>lỗi</a:t>
            </a:r>
            <a:r>
              <a:rPr lang="en-US" dirty="0"/>
              <a:t> </a:t>
            </a:r>
            <a:r>
              <a:rPr lang="en-US" dirty="0" err="1"/>
              <a:t>phân</a:t>
            </a:r>
            <a:r>
              <a:rPr lang="en-US" dirty="0"/>
              <a:t> </a:t>
            </a:r>
            <a:r>
              <a:rPr lang="en-US" dirty="0" err="1"/>
              <a:t>loại</a:t>
            </a:r>
            <a:r>
              <a:rPr lang="en-US" dirty="0"/>
              <a:t> </a:t>
            </a:r>
            <a:r>
              <a:rPr lang="en-US" dirty="0" err="1"/>
              <a:t>cô</a:t>
            </a:r>
            <a:r>
              <a:rPr lang="en-US" dirty="0"/>
              <a:t> </a:t>
            </a:r>
            <a:r>
              <a:rPr lang="en-US" dirty="0" err="1"/>
              <a:t>lập</a:t>
            </a:r>
            <a:r>
              <a:rPr lang="en-US" dirty="0"/>
              <a:t>.</a:t>
            </a:r>
          </a:p>
          <a:p>
            <a:r>
              <a:rPr lang="en-US" dirty="0"/>
              <a:t>Trong </a:t>
            </a:r>
            <a:r>
              <a:rPr lang="en-US" dirty="0" err="1"/>
              <a:t>trường</a:t>
            </a:r>
            <a:r>
              <a:rPr lang="en-US" dirty="0"/>
              <a:t> </a:t>
            </a:r>
            <a:r>
              <a:rPr lang="en-US" dirty="0" err="1"/>
              <a:t>hợp</a:t>
            </a:r>
            <a:r>
              <a:rPr lang="en-US" dirty="0"/>
              <a:t> </a:t>
            </a:r>
            <a:r>
              <a:rPr lang="en-US" dirty="0" err="1"/>
              <a:t>của</a:t>
            </a:r>
            <a:r>
              <a:rPr lang="en-US" dirty="0"/>
              <a:t> </a:t>
            </a:r>
            <a:r>
              <a:rPr lang="en-US" dirty="0" err="1"/>
              <a:t>chúng</a:t>
            </a:r>
            <a:r>
              <a:rPr lang="en-US" dirty="0"/>
              <a:t> </a:t>
            </a:r>
            <a:r>
              <a:rPr lang="en-US" dirty="0" err="1"/>
              <a:t>tôi</a:t>
            </a:r>
            <a:r>
              <a:rPr lang="en-US" dirty="0"/>
              <a:t>, </a:t>
            </a:r>
            <a:r>
              <a:rPr lang="en-US" dirty="0" err="1"/>
              <a:t>việc</a:t>
            </a:r>
            <a:r>
              <a:rPr lang="en-US" dirty="0"/>
              <a:t> </a:t>
            </a:r>
            <a:r>
              <a:rPr lang="en-US" dirty="0" err="1"/>
              <a:t>lựa</a:t>
            </a:r>
            <a:r>
              <a:rPr lang="en-US" dirty="0"/>
              <a:t> </a:t>
            </a:r>
            <a:r>
              <a:rPr lang="en-US" dirty="0" err="1"/>
              <a:t>chọn</a:t>
            </a:r>
            <a:r>
              <a:rPr lang="en-US" dirty="0"/>
              <a:t> </a:t>
            </a:r>
            <a:r>
              <a:rPr lang="en-US" dirty="0" err="1"/>
              <a:t>một</a:t>
            </a:r>
            <a:r>
              <a:rPr lang="en-US" dirty="0"/>
              <a:t> </a:t>
            </a:r>
            <a:r>
              <a:rPr lang="en-US" dirty="0" err="1"/>
              <a:t>giá</a:t>
            </a:r>
            <a:r>
              <a:rPr lang="en-US" dirty="0"/>
              <a:t> </a:t>
            </a:r>
            <a:r>
              <a:rPr lang="en-US" dirty="0" err="1"/>
              <a:t>trị</a:t>
            </a:r>
            <a:r>
              <a:rPr lang="en-US" dirty="0"/>
              <a:t> T </a:t>
            </a:r>
            <a:r>
              <a:rPr lang="en-US" dirty="0" err="1"/>
              <a:t>tốt</a:t>
            </a:r>
            <a:r>
              <a:rPr lang="en-US" dirty="0"/>
              <a:t> </a:t>
            </a:r>
            <a:r>
              <a:rPr lang="en-US" dirty="0" err="1"/>
              <a:t>là</a:t>
            </a:r>
            <a:r>
              <a:rPr lang="en-US" dirty="0"/>
              <a:t> </a:t>
            </a:r>
            <a:r>
              <a:rPr lang="en-US" dirty="0" err="1"/>
              <a:t>quan</a:t>
            </a:r>
            <a:r>
              <a:rPr lang="en-US" dirty="0"/>
              <a:t> </a:t>
            </a:r>
            <a:r>
              <a:rPr lang="en-US" dirty="0" err="1"/>
              <a:t>trọng</a:t>
            </a:r>
            <a:r>
              <a:rPr lang="en-US" dirty="0"/>
              <a:t> </a:t>
            </a:r>
            <a:r>
              <a:rPr lang="en-US" dirty="0" err="1"/>
              <a:t>để</a:t>
            </a:r>
            <a:r>
              <a:rPr lang="en-US" dirty="0"/>
              <a:t> </a:t>
            </a:r>
            <a:r>
              <a:rPr lang="en-US" dirty="0" err="1"/>
              <a:t>đạt</a:t>
            </a:r>
            <a:r>
              <a:rPr lang="en-US" dirty="0"/>
              <a:t> </a:t>
            </a:r>
            <a:r>
              <a:rPr lang="en-US" dirty="0" err="1"/>
              <a:t>được</a:t>
            </a:r>
            <a:r>
              <a:rPr lang="en-US" dirty="0"/>
              <a:t> </a:t>
            </a:r>
            <a:r>
              <a:rPr lang="en-US" dirty="0" err="1"/>
              <a:t>hiệu</a:t>
            </a:r>
            <a:r>
              <a:rPr lang="en-US" dirty="0"/>
              <a:t> </a:t>
            </a:r>
            <a:r>
              <a:rPr lang="en-US" dirty="0" err="1"/>
              <a:t>suất</a:t>
            </a:r>
            <a:r>
              <a:rPr lang="en-US" dirty="0"/>
              <a:t> </a:t>
            </a:r>
            <a:r>
              <a:rPr lang="en-US" dirty="0" err="1"/>
              <a:t>phân</a:t>
            </a:r>
            <a:r>
              <a:rPr lang="en-US" dirty="0"/>
              <a:t> </a:t>
            </a:r>
            <a:r>
              <a:rPr lang="en-US" dirty="0" err="1"/>
              <a:t>loại</a:t>
            </a:r>
            <a:r>
              <a:rPr lang="en-US" dirty="0"/>
              <a:t> </a:t>
            </a:r>
            <a:r>
              <a:rPr lang="en-US" dirty="0" err="1"/>
              <a:t>tốt</a:t>
            </a:r>
            <a:r>
              <a:rPr lang="en-US" dirty="0"/>
              <a:t>. </a:t>
            </a:r>
            <a:r>
              <a:rPr lang="en-US" dirty="0" err="1"/>
              <a:t>Để</a:t>
            </a:r>
            <a:r>
              <a:rPr lang="en-US" dirty="0"/>
              <a:t> </a:t>
            </a:r>
            <a:r>
              <a:rPr lang="en-US" dirty="0" err="1"/>
              <a:t>tìm</a:t>
            </a:r>
            <a:r>
              <a:rPr lang="en-US" dirty="0"/>
              <a:t> </a:t>
            </a:r>
            <a:r>
              <a:rPr lang="en-US" dirty="0" err="1"/>
              <a:t>kiếm</a:t>
            </a:r>
            <a:r>
              <a:rPr lang="en-US" dirty="0"/>
              <a:t> </a:t>
            </a:r>
            <a:r>
              <a:rPr lang="en-US" dirty="0" err="1"/>
              <a:t>sự</a:t>
            </a:r>
            <a:r>
              <a:rPr lang="en-US" dirty="0"/>
              <a:t> </a:t>
            </a:r>
            <a:r>
              <a:rPr lang="en-US" dirty="0" err="1"/>
              <a:t>lựa</a:t>
            </a:r>
            <a:r>
              <a:rPr lang="en-US" dirty="0"/>
              <a:t> </a:t>
            </a:r>
            <a:r>
              <a:rPr lang="en-US" dirty="0" err="1"/>
              <a:t>chọn</a:t>
            </a:r>
            <a:r>
              <a:rPr lang="en-US" dirty="0"/>
              <a:t> </a:t>
            </a:r>
            <a:r>
              <a:rPr lang="en-US" dirty="0" err="1"/>
              <a:t>tối</a:t>
            </a:r>
            <a:r>
              <a:rPr lang="en-US" dirty="0"/>
              <a:t> </a:t>
            </a:r>
            <a:r>
              <a:rPr lang="en-US" dirty="0" err="1"/>
              <a:t>ưu</a:t>
            </a:r>
            <a:r>
              <a:rPr lang="en-US" dirty="0"/>
              <a:t> </a:t>
            </a:r>
            <a:r>
              <a:rPr lang="en-US" dirty="0" err="1"/>
              <a:t>của</a:t>
            </a:r>
            <a:r>
              <a:rPr lang="en-US" dirty="0"/>
              <a:t> T, </a:t>
            </a:r>
            <a:r>
              <a:rPr lang="en-US" dirty="0" err="1"/>
              <a:t>chúng</a:t>
            </a:r>
            <a:r>
              <a:rPr lang="en-US" dirty="0"/>
              <a:t> </a:t>
            </a:r>
            <a:r>
              <a:rPr lang="en-US" dirty="0" err="1"/>
              <a:t>tôi</a:t>
            </a:r>
            <a:r>
              <a:rPr lang="en-US" dirty="0"/>
              <a:t> </a:t>
            </a:r>
            <a:r>
              <a:rPr lang="en-US" dirty="0" err="1"/>
              <a:t>thực</a:t>
            </a:r>
            <a:r>
              <a:rPr lang="en-US" dirty="0"/>
              <a:t> </a:t>
            </a:r>
            <a:r>
              <a:rPr lang="en-US" dirty="0" err="1"/>
              <a:t>hiện</a:t>
            </a:r>
            <a:r>
              <a:rPr lang="en-US" dirty="0"/>
              <a:t> </a:t>
            </a:r>
            <a:r>
              <a:rPr lang="en-US" dirty="0" err="1"/>
              <a:t>xác</a:t>
            </a:r>
            <a:r>
              <a:rPr lang="en-US" dirty="0"/>
              <a:t> </a:t>
            </a:r>
            <a:r>
              <a:rPr lang="en-US" dirty="0" err="1"/>
              <a:t>thực</a:t>
            </a:r>
            <a:r>
              <a:rPr lang="en-US" dirty="0"/>
              <a:t> </a:t>
            </a:r>
            <a:r>
              <a:rPr lang="en-US" dirty="0" err="1"/>
              <a:t>chéo</a:t>
            </a:r>
            <a:r>
              <a:rPr lang="en-US" dirty="0"/>
              <a:t> </a:t>
            </a:r>
            <a:r>
              <a:rPr lang="en-US" dirty="0" err="1"/>
              <a:t>trên</a:t>
            </a:r>
            <a:r>
              <a:rPr lang="en-US" dirty="0"/>
              <a:t> </a:t>
            </a:r>
            <a:r>
              <a:rPr lang="en-US" dirty="0" err="1"/>
              <a:t>các</a:t>
            </a:r>
            <a:r>
              <a:rPr lang="en-US" dirty="0"/>
              <a:t> </a:t>
            </a:r>
            <a:r>
              <a:rPr lang="en-US" dirty="0" err="1"/>
              <a:t>chuỗi</a:t>
            </a:r>
            <a:r>
              <a:rPr lang="en-US" dirty="0"/>
              <a:t> </a:t>
            </a:r>
            <a:r>
              <a:rPr lang="en-US" dirty="0" err="1"/>
              <a:t>huấn</a:t>
            </a:r>
            <a:r>
              <a:rPr lang="en-US" dirty="0"/>
              <a:t> </a:t>
            </a:r>
            <a:r>
              <a:rPr lang="en-US" dirty="0" err="1"/>
              <a:t>luyện</a:t>
            </a:r>
            <a:r>
              <a:rPr lang="en-US" dirty="0"/>
              <a:t>, </a:t>
            </a:r>
            <a:r>
              <a:rPr lang="en-US" dirty="0" err="1"/>
              <a:t>chọn</a:t>
            </a:r>
            <a:r>
              <a:rPr lang="en-US" dirty="0"/>
              <a:t> </a:t>
            </a:r>
            <a:r>
              <a:rPr lang="en-US" dirty="0" err="1"/>
              <a:t>giá</a:t>
            </a:r>
            <a:r>
              <a:rPr lang="en-US" dirty="0"/>
              <a:t> </a:t>
            </a:r>
            <a:r>
              <a:rPr lang="en-US" dirty="0" err="1"/>
              <a:t>trị</a:t>
            </a:r>
            <a:r>
              <a:rPr lang="en-US" dirty="0"/>
              <a:t> </a:t>
            </a:r>
            <a:r>
              <a:rPr lang="en-US" dirty="0" err="1"/>
              <a:t>tối</a:t>
            </a:r>
            <a:r>
              <a:rPr lang="en-US" dirty="0"/>
              <a:t> </a:t>
            </a:r>
            <a:r>
              <a:rPr lang="en-US" dirty="0" err="1"/>
              <a:t>đa</a:t>
            </a:r>
            <a:r>
              <a:rPr lang="en-US" dirty="0"/>
              <a:t> </a:t>
            </a:r>
            <a:r>
              <a:rPr lang="en-US" dirty="0" err="1"/>
              <a:t>hóa</a:t>
            </a:r>
            <a:r>
              <a:rPr lang="en-US" dirty="0"/>
              <a:t> </a:t>
            </a:r>
            <a:r>
              <a:rPr lang="en-US" dirty="0" err="1"/>
              <a:t>nhiệm</a:t>
            </a:r>
            <a:r>
              <a:rPr lang="en-US" dirty="0"/>
              <a:t> </a:t>
            </a:r>
            <a:r>
              <a:rPr lang="en-US" dirty="0" err="1"/>
              <a:t>vụ</a:t>
            </a:r>
            <a:r>
              <a:rPr lang="en-US" dirty="0"/>
              <a:t> </a:t>
            </a:r>
            <a:r>
              <a:rPr lang="en-US" dirty="0" err="1"/>
              <a:t>phân</a:t>
            </a:r>
            <a:r>
              <a:rPr lang="en-US" dirty="0"/>
              <a:t> </a:t>
            </a:r>
            <a:r>
              <a:rPr lang="en-US" dirty="0" err="1"/>
              <a:t>loại</a:t>
            </a:r>
            <a:r>
              <a:rPr lang="en-US" dirty="0"/>
              <a:t> </a:t>
            </a:r>
            <a:r>
              <a:rPr lang="en-US" dirty="0" err="1"/>
              <a:t>trên</a:t>
            </a:r>
            <a:r>
              <a:rPr lang="en-US" dirty="0"/>
              <a:t> </a:t>
            </a:r>
            <a:r>
              <a:rPr lang="en-US" dirty="0" err="1"/>
              <a:t>một</a:t>
            </a:r>
            <a:r>
              <a:rPr lang="en-US" dirty="0"/>
              <a:t> </a:t>
            </a:r>
            <a:r>
              <a:rPr lang="en-US" dirty="0" err="1"/>
              <a:t>tập</a:t>
            </a:r>
            <a:r>
              <a:rPr lang="en-US" dirty="0"/>
              <a:t> con </a:t>
            </a:r>
            <a:r>
              <a:rPr lang="en-US" dirty="0" err="1"/>
              <a:t>xác</a:t>
            </a:r>
            <a:r>
              <a:rPr lang="en-US" dirty="0"/>
              <a:t> </a:t>
            </a:r>
            <a:r>
              <a:rPr lang="en-US" dirty="0" err="1"/>
              <a:t>thực</a:t>
            </a:r>
            <a:r>
              <a:rPr lang="en-US" dirty="0"/>
              <a:t>. </a:t>
            </a:r>
            <a:r>
              <a:rPr lang="en-US" dirty="0" err="1"/>
              <a:t>Hình</a:t>
            </a:r>
            <a:r>
              <a:rPr lang="en-US" dirty="0"/>
              <a:t> 3 </a:t>
            </a:r>
            <a:r>
              <a:rPr lang="en-US" dirty="0" err="1"/>
              <a:t>hiển</a:t>
            </a:r>
            <a:r>
              <a:rPr lang="en-US" dirty="0"/>
              <a:t> </a:t>
            </a:r>
            <a:r>
              <a:rPr lang="en-US" dirty="0" err="1"/>
              <a:t>thị</a:t>
            </a:r>
            <a:r>
              <a:rPr lang="en-US" dirty="0"/>
              <a:t> </a:t>
            </a:r>
            <a:r>
              <a:rPr lang="en-US" dirty="0" err="1"/>
              <a:t>một</a:t>
            </a:r>
            <a:r>
              <a:rPr lang="en-US" dirty="0"/>
              <a:t> </a:t>
            </a:r>
            <a:r>
              <a:rPr lang="en-US" dirty="0" err="1"/>
              <a:t>ví</a:t>
            </a:r>
            <a:r>
              <a:rPr lang="en-US" dirty="0"/>
              <a:t> </a:t>
            </a:r>
            <a:r>
              <a:rPr lang="en-US" dirty="0" err="1"/>
              <a:t>dụ</a:t>
            </a:r>
            <a:r>
              <a:rPr lang="en-US" dirty="0"/>
              <a:t> </a:t>
            </a:r>
            <a:r>
              <a:rPr lang="en-US" dirty="0" err="1"/>
              <a:t>về</a:t>
            </a:r>
            <a:r>
              <a:rPr lang="en-US" dirty="0"/>
              <a:t> </a:t>
            </a:r>
            <a:r>
              <a:rPr lang="en-US" dirty="0" err="1"/>
              <a:t>việc</a:t>
            </a:r>
            <a:r>
              <a:rPr lang="en-US" dirty="0"/>
              <a:t> </a:t>
            </a:r>
            <a:r>
              <a:rPr lang="en-US" dirty="0" err="1"/>
              <a:t>phân</a:t>
            </a:r>
            <a:r>
              <a:rPr lang="en-US" dirty="0"/>
              <a:t> </a:t>
            </a:r>
            <a:r>
              <a:rPr lang="en-US" dirty="0" err="1"/>
              <a:t>loại</a:t>
            </a:r>
            <a:r>
              <a:rPr lang="en-US" dirty="0"/>
              <a:t> </a:t>
            </a:r>
            <a:r>
              <a:rPr lang="en-US" dirty="0" err="1"/>
              <a:t>các</a:t>
            </a:r>
            <a:r>
              <a:rPr lang="en-US" dirty="0"/>
              <a:t> </a:t>
            </a:r>
            <a:r>
              <a:rPr lang="en-US" dirty="0" err="1"/>
              <a:t>chuỗi</a:t>
            </a:r>
            <a:r>
              <a:rPr lang="en-US" dirty="0"/>
              <a:t> </a:t>
            </a:r>
            <a:r>
              <a:rPr lang="en-US" dirty="0" err="1"/>
              <a:t>dữ</a:t>
            </a:r>
            <a:r>
              <a:rPr lang="en-US" dirty="0"/>
              <a:t> </a:t>
            </a:r>
            <a:r>
              <a:rPr lang="en-US" dirty="0" err="1"/>
              <a:t>liệu</a:t>
            </a:r>
            <a:r>
              <a:rPr lang="en-US" dirty="0"/>
              <a:t> {Q} </a:t>
            </a:r>
            <a:r>
              <a:rPr lang="en-US" dirty="0" err="1"/>
              <a:t>cho</a:t>
            </a:r>
            <a:r>
              <a:rPr lang="en-US" dirty="0"/>
              <a:t> </a:t>
            </a:r>
            <a:r>
              <a:rPr lang="en-US" dirty="0" err="1"/>
              <a:t>một</a:t>
            </a:r>
            <a:r>
              <a:rPr lang="en-US" dirty="0"/>
              <a:t> </a:t>
            </a:r>
            <a:r>
              <a:rPr lang="en-US" dirty="0" err="1"/>
              <a:t>người</a:t>
            </a:r>
            <a:r>
              <a:rPr lang="en-US" dirty="0"/>
              <a:t> </a:t>
            </a:r>
            <a:r>
              <a:rPr lang="en-US" dirty="0" err="1"/>
              <a:t>nói</a:t>
            </a:r>
            <a:r>
              <a:rPr lang="en-US" dirty="0"/>
              <a:t> </a:t>
            </a:r>
            <a:r>
              <a:rPr lang="en-US" dirty="0" err="1"/>
              <a:t>trong</a:t>
            </a:r>
            <a:r>
              <a:rPr lang="en-US" dirty="0"/>
              <a:t> </a:t>
            </a:r>
            <a:r>
              <a:rPr lang="en-US" dirty="0" err="1"/>
              <a:t>một</a:t>
            </a:r>
            <a:r>
              <a:rPr lang="en-US" dirty="0"/>
              <a:t> </a:t>
            </a:r>
            <a:r>
              <a:rPr lang="en-US" dirty="0" err="1"/>
              <a:t>cuộc</a:t>
            </a:r>
            <a:r>
              <a:rPr lang="en-US" dirty="0"/>
              <a:t> </a:t>
            </a:r>
            <a:r>
              <a:rPr lang="en-US" dirty="0" err="1"/>
              <a:t>trò</a:t>
            </a:r>
            <a:r>
              <a:rPr lang="en-US" dirty="0"/>
              <a:t> </a:t>
            </a:r>
            <a:r>
              <a:rPr lang="en-US" dirty="0" err="1"/>
              <a:t>chuyện</a:t>
            </a:r>
            <a:r>
              <a:rPr lang="en-US" dirty="0"/>
              <a:t>. </a:t>
            </a:r>
            <a:r>
              <a:rPr lang="en-US" dirty="0" err="1"/>
              <a:t>Các</a:t>
            </a:r>
            <a:r>
              <a:rPr lang="en-US" dirty="0"/>
              <a:t> </a:t>
            </a:r>
            <a:r>
              <a:rPr lang="en-US" dirty="0" err="1"/>
              <a:t>điểm</a:t>
            </a:r>
            <a:r>
              <a:rPr lang="en-US" dirty="0"/>
              <a:t> </a:t>
            </a:r>
            <a:r>
              <a:rPr lang="en-US" dirty="0" err="1"/>
              <a:t>vuông</a:t>
            </a:r>
            <a:r>
              <a:rPr lang="en-US" dirty="0"/>
              <a:t> </a:t>
            </a:r>
            <a:r>
              <a:rPr lang="en-US" dirty="0" err="1"/>
              <a:t>là</a:t>
            </a:r>
            <a:r>
              <a:rPr lang="en-US" dirty="0"/>
              <a:t> </a:t>
            </a:r>
            <a:r>
              <a:rPr lang="en-US" dirty="0" err="1"/>
              <a:t>nhãn</a:t>
            </a:r>
            <a:r>
              <a:rPr lang="en-US" dirty="0"/>
              <a:t> </a:t>
            </a:r>
            <a:r>
              <a:rPr lang="en-US" dirty="0" err="1"/>
              <a:t>thực</a:t>
            </a:r>
            <a:r>
              <a:rPr lang="en-US" dirty="0"/>
              <a:t> </a:t>
            </a:r>
            <a:r>
              <a:rPr lang="en-US" dirty="0" err="1"/>
              <a:t>tế</a:t>
            </a:r>
            <a:r>
              <a:rPr lang="en-US" dirty="0"/>
              <a:t> </a:t>
            </a:r>
            <a:r>
              <a:rPr lang="en-US" dirty="0" err="1"/>
              <a:t>tương</a:t>
            </a:r>
            <a:r>
              <a:rPr lang="en-US" dirty="0"/>
              <a:t> </a:t>
            </a:r>
            <a:r>
              <a:rPr lang="en-US" dirty="0" err="1"/>
              <a:t>ứng</a:t>
            </a:r>
            <a:r>
              <a:rPr lang="en-US" dirty="0"/>
              <a:t> </a:t>
            </a:r>
            <a:r>
              <a:rPr lang="en-US" dirty="0" err="1"/>
              <a:t>với</a:t>
            </a:r>
            <a:r>
              <a:rPr lang="en-US" dirty="0"/>
              <a:t> </a:t>
            </a:r>
            <a:r>
              <a:rPr lang="en-US" dirty="0" err="1"/>
              <a:t>các</a:t>
            </a:r>
            <a:r>
              <a:rPr lang="en-US" dirty="0"/>
              <a:t> </a:t>
            </a:r>
            <a:r>
              <a:rPr lang="en-US" dirty="0" err="1"/>
              <a:t>mẫu</a:t>
            </a:r>
            <a:r>
              <a:rPr lang="en-US" dirty="0"/>
              <a:t> </a:t>
            </a:r>
            <a:r>
              <a:rPr lang="en-US" dirty="0" err="1"/>
              <a:t>nói</a:t>
            </a:r>
            <a:r>
              <a:rPr lang="en-US" dirty="0"/>
              <a:t>, </a:t>
            </a:r>
            <a:r>
              <a:rPr lang="en-US" dirty="0" err="1"/>
              <a:t>và</a:t>
            </a:r>
            <a:r>
              <a:rPr lang="en-US" dirty="0"/>
              <a:t> </a:t>
            </a:r>
            <a:r>
              <a:rPr lang="en-US" dirty="0" err="1"/>
              <a:t>các</a:t>
            </a:r>
            <a:r>
              <a:rPr lang="en-US" dirty="0"/>
              <a:t> </a:t>
            </a:r>
            <a:r>
              <a:rPr lang="en-US" dirty="0" err="1"/>
              <a:t>điểm</a:t>
            </a:r>
            <a:r>
              <a:rPr lang="en-US" dirty="0"/>
              <a:t> tam </a:t>
            </a:r>
            <a:r>
              <a:rPr lang="en-US" dirty="0" err="1"/>
              <a:t>giác</a:t>
            </a:r>
            <a:r>
              <a:rPr lang="en-US" dirty="0"/>
              <a:t> </a:t>
            </a:r>
            <a:r>
              <a:rPr lang="en-US" dirty="0" err="1"/>
              <a:t>là</a:t>
            </a:r>
            <a:r>
              <a:rPr lang="en-US" dirty="0"/>
              <a:t> </a:t>
            </a:r>
            <a:r>
              <a:rPr lang="en-US" dirty="0" err="1"/>
              <a:t>nhãn</a:t>
            </a:r>
            <a:r>
              <a:rPr lang="en-US" dirty="0"/>
              <a:t> </a:t>
            </a:r>
            <a:r>
              <a:rPr lang="en-US" dirty="0" err="1"/>
              <a:t>cho</a:t>
            </a:r>
            <a:r>
              <a:rPr lang="en-US" dirty="0"/>
              <a:t> </a:t>
            </a:r>
            <a:r>
              <a:rPr lang="en-US" dirty="0" err="1"/>
              <a:t>các</a:t>
            </a:r>
            <a:r>
              <a:rPr lang="en-US" dirty="0"/>
              <a:t> </a:t>
            </a:r>
            <a:r>
              <a:rPr lang="en-US" dirty="0" err="1"/>
              <a:t>mẫu</a:t>
            </a:r>
            <a:r>
              <a:rPr lang="en-US" dirty="0"/>
              <a:t> </a:t>
            </a:r>
            <a:r>
              <a:rPr lang="en-US" dirty="0" err="1"/>
              <a:t>không</a:t>
            </a:r>
            <a:r>
              <a:rPr lang="en-US" dirty="0"/>
              <a:t> </a:t>
            </a:r>
            <a:r>
              <a:rPr lang="en-US" dirty="0" err="1"/>
              <a:t>nói</a:t>
            </a:r>
            <a:r>
              <a:rPr lang="en-US" dirty="0"/>
              <a:t>. </a:t>
            </a:r>
            <a:r>
              <a:rPr lang="en-US" dirty="0" err="1"/>
              <a:t>Một</a:t>
            </a:r>
            <a:r>
              <a:rPr lang="en-US" dirty="0"/>
              <a:t> </a:t>
            </a:r>
            <a:r>
              <a:rPr lang="en-US" dirty="0" err="1"/>
              <a:t>ngưỡng</a:t>
            </a:r>
            <a:r>
              <a:rPr lang="en-US" dirty="0"/>
              <a:t> </a:t>
            </a:r>
            <a:r>
              <a:rPr lang="en-US" dirty="0" err="1"/>
              <a:t>gần</a:t>
            </a:r>
            <a:r>
              <a:rPr lang="en-US" dirty="0"/>
              <a:t> 0.01 </a:t>
            </a:r>
            <a:r>
              <a:rPr lang="en-US" dirty="0" err="1"/>
              <a:t>trong</a:t>
            </a:r>
            <a:r>
              <a:rPr lang="en-US" dirty="0"/>
              <a:t> </a:t>
            </a:r>
            <a:r>
              <a:rPr lang="en-US" dirty="0" err="1"/>
              <a:t>bước</a:t>
            </a:r>
            <a:r>
              <a:rPr lang="en-US" dirty="0"/>
              <a:t> </a:t>
            </a:r>
            <a:r>
              <a:rPr lang="en-US" dirty="0" err="1"/>
              <a:t>huấn</a:t>
            </a:r>
            <a:r>
              <a:rPr lang="en-US" dirty="0"/>
              <a:t> </a:t>
            </a:r>
            <a:r>
              <a:rPr lang="en-US" dirty="0" err="1"/>
              <a:t>luyện</a:t>
            </a:r>
            <a:r>
              <a:rPr lang="en-US" dirty="0"/>
              <a:t> chia </a:t>
            </a:r>
            <a:r>
              <a:rPr lang="en-US" dirty="0" err="1"/>
              <a:t>đúng</a:t>
            </a:r>
            <a:r>
              <a:rPr lang="en-US" dirty="0"/>
              <a:t> </a:t>
            </a:r>
            <a:r>
              <a:rPr lang="en-US" dirty="0" err="1"/>
              <a:t>cả</a:t>
            </a:r>
            <a:r>
              <a:rPr lang="en-US" dirty="0"/>
              <a:t> </a:t>
            </a:r>
            <a:r>
              <a:rPr lang="en-US" dirty="0" err="1"/>
              <a:t>hai</a:t>
            </a:r>
            <a:r>
              <a:rPr lang="en-US" dirty="0"/>
              <a:t> </a:t>
            </a:r>
            <a:r>
              <a:rPr lang="en-US" dirty="0" err="1"/>
              <a:t>mẫu</a:t>
            </a:r>
            <a:r>
              <a:rPr lang="en-US" dirty="0"/>
              <a:t> </a:t>
            </a:r>
            <a:r>
              <a:rPr lang="en-US" dirty="0" err="1"/>
              <a:t>trong</a:t>
            </a:r>
            <a:r>
              <a:rPr lang="en-US" dirty="0"/>
              <a:t> </a:t>
            </a:r>
            <a:r>
              <a:rPr lang="en-US" dirty="0" err="1"/>
              <a:t>bước</a:t>
            </a:r>
            <a:r>
              <a:rPr lang="en-US" dirty="0"/>
              <a:t> </a:t>
            </a:r>
            <a:r>
              <a:rPr lang="en-US" dirty="0" err="1"/>
              <a:t>kiểm</a:t>
            </a:r>
            <a:r>
              <a:rPr lang="en-US" dirty="0"/>
              <a:t> </a:t>
            </a:r>
            <a:r>
              <a:rPr lang="en-US" dirty="0" err="1"/>
              <a:t>tra</a:t>
            </a:r>
            <a:r>
              <a:rPr lang="en-US" dirty="0"/>
              <a:t>.</a:t>
            </a:r>
            <a:endParaRPr lang="vi-VN" dirty="0"/>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37976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Khi </a:t>
            </a:r>
            <a:r>
              <a:rPr lang="en-US" err="1"/>
              <a:t>chúng</a:t>
            </a:r>
            <a:r>
              <a:rPr lang="en-US"/>
              <a:t> </a:t>
            </a:r>
            <a:r>
              <a:rPr lang="en-US" err="1"/>
              <a:t>tôi</a:t>
            </a:r>
            <a:r>
              <a:rPr lang="en-US"/>
              <a:t> </a:t>
            </a:r>
            <a:r>
              <a:rPr lang="en-US" err="1"/>
              <a:t>đã</a:t>
            </a:r>
            <a:r>
              <a:rPr lang="en-US"/>
              <a:t> </a:t>
            </a:r>
            <a:r>
              <a:rPr lang="en-US" err="1"/>
              <a:t>phân</a:t>
            </a:r>
            <a:r>
              <a:rPr lang="en-US"/>
              <a:t> </a:t>
            </a:r>
            <a:r>
              <a:rPr lang="en-US" err="1"/>
              <a:t>đoạn</a:t>
            </a:r>
            <a:r>
              <a:rPr lang="en-US"/>
              <a:t> </a:t>
            </a:r>
            <a:r>
              <a:rPr lang="en-US" err="1"/>
              <a:t>và</a:t>
            </a:r>
            <a:r>
              <a:rPr lang="en-US"/>
              <a:t> </a:t>
            </a:r>
            <a:r>
              <a:rPr lang="en-US" err="1"/>
              <a:t>mô</a:t>
            </a:r>
            <a:r>
              <a:rPr lang="en-US"/>
              <a:t> </a:t>
            </a:r>
            <a:r>
              <a:rPr lang="en-US" err="1"/>
              <a:t>tả</a:t>
            </a:r>
            <a:r>
              <a:rPr lang="en-US"/>
              <a:t> </a:t>
            </a:r>
            <a:r>
              <a:rPr lang="en-US" err="1"/>
              <a:t>các</a:t>
            </a:r>
            <a:r>
              <a:rPr lang="en-US"/>
              <a:t> </a:t>
            </a:r>
            <a:r>
              <a:rPr lang="en-US" err="1"/>
              <a:t>vùng</a:t>
            </a:r>
            <a:r>
              <a:rPr lang="en-US"/>
              <a:t> </a:t>
            </a:r>
            <a:r>
              <a:rPr lang="en-US" err="1"/>
              <a:t>miệng</a:t>
            </a:r>
            <a:r>
              <a:rPr lang="en-US"/>
              <a:t> </a:t>
            </a:r>
            <a:r>
              <a:rPr lang="en-US" err="1"/>
              <a:t>theo</a:t>
            </a:r>
            <a:r>
              <a:rPr lang="en-US"/>
              <a:t> </a:t>
            </a:r>
            <a:r>
              <a:rPr lang="en-US" err="1"/>
              <a:t>thời</a:t>
            </a:r>
            <a:r>
              <a:rPr lang="en-US"/>
              <a:t> </a:t>
            </a:r>
            <a:r>
              <a:rPr lang="en-US" err="1"/>
              <a:t>gian</a:t>
            </a:r>
            <a:r>
              <a:rPr lang="en-US"/>
              <a:t>, </a:t>
            </a:r>
            <a:r>
              <a:rPr lang="en-US" err="1"/>
              <a:t>chúng</a:t>
            </a:r>
            <a:r>
              <a:rPr lang="en-US"/>
              <a:t> </a:t>
            </a:r>
            <a:r>
              <a:rPr lang="en-US" err="1"/>
              <a:t>tôi</a:t>
            </a:r>
            <a:r>
              <a:rPr lang="en-US"/>
              <a:t> </a:t>
            </a:r>
            <a:r>
              <a:rPr lang="en-US" err="1"/>
              <a:t>định</a:t>
            </a:r>
            <a:r>
              <a:rPr lang="en-US"/>
              <a:t> </a:t>
            </a:r>
            <a:r>
              <a:rPr lang="en-US" err="1"/>
              <a:t>nghĩa</a:t>
            </a:r>
            <a:r>
              <a:rPr lang="en-US"/>
              <a:t> </a:t>
            </a:r>
            <a:r>
              <a:rPr lang="en-US" err="1"/>
              <a:t>việc</a:t>
            </a:r>
            <a:r>
              <a:rPr lang="en-US"/>
              <a:t> </a:t>
            </a:r>
            <a:r>
              <a:rPr lang="en-US" err="1"/>
              <a:t>phân</a:t>
            </a:r>
            <a:r>
              <a:rPr lang="en-US"/>
              <a:t> </a:t>
            </a:r>
            <a:r>
              <a:rPr lang="en-US" err="1"/>
              <a:t>đoạn</a:t>
            </a:r>
            <a:r>
              <a:rPr lang="en-US"/>
              <a:t> </a:t>
            </a:r>
            <a:r>
              <a:rPr lang="en-US" err="1"/>
              <a:t>người</a:t>
            </a:r>
            <a:r>
              <a:rPr lang="en-US"/>
              <a:t> </a:t>
            </a:r>
            <a:r>
              <a:rPr lang="en-US" err="1"/>
              <a:t>nói</a:t>
            </a:r>
            <a:r>
              <a:rPr lang="en-US"/>
              <a:t> </a:t>
            </a:r>
            <a:r>
              <a:rPr lang="en-US" err="1"/>
              <a:t>hình</a:t>
            </a:r>
            <a:r>
              <a:rPr lang="en-US"/>
              <a:t> </a:t>
            </a:r>
            <a:r>
              <a:rPr lang="en-US" err="1"/>
              <a:t>ảnh</a:t>
            </a:r>
            <a:r>
              <a:rPr lang="en-US"/>
              <a:t> </a:t>
            </a:r>
            <a:r>
              <a:rPr lang="en-US" err="1"/>
              <a:t>như</a:t>
            </a:r>
            <a:r>
              <a:rPr lang="en-US"/>
              <a:t> </a:t>
            </a:r>
            <a:r>
              <a:rPr lang="en-US" err="1"/>
              <a:t>một</a:t>
            </a:r>
            <a:r>
              <a:rPr lang="en-US"/>
              <a:t> </a:t>
            </a:r>
            <a:r>
              <a:rPr lang="en-US" err="1"/>
              <a:t>vấn</a:t>
            </a:r>
            <a:r>
              <a:rPr lang="en-US"/>
              <a:t> </a:t>
            </a:r>
            <a:r>
              <a:rPr lang="en-US" err="1"/>
              <a:t>đề</a:t>
            </a:r>
            <a:r>
              <a:rPr lang="en-US"/>
              <a:t> </a:t>
            </a:r>
            <a:r>
              <a:rPr lang="en-US" err="1"/>
              <a:t>phân</a:t>
            </a:r>
            <a:r>
              <a:rPr lang="en-US"/>
              <a:t> </a:t>
            </a:r>
            <a:r>
              <a:rPr lang="en-US" err="1"/>
              <a:t>loại</a:t>
            </a:r>
            <a:r>
              <a:rPr lang="en-US"/>
              <a:t> </a:t>
            </a:r>
            <a:r>
              <a:rPr lang="en-US" err="1"/>
              <a:t>một</a:t>
            </a:r>
            <a:r>
              <a:rPr lang="en-US"/>
              <a:t> </a:t>
            </a:r>
            <a:r>
              <a:rPr lang="en-US" err="1"/>
              <a:t>lớp</a:t>
            </a:r>
            <a:r>
              <a:rPr lang="en-US"/>
              <a:t>. </a:t>
            </a:r>
            <a:r>
              <a:rPr lang="en-US" err="1"/>
              <a:t>Nói</a:t>
            </a:r>
            <a:r>
              <a:rPr lang="en-US"/>
              <a:t> </a:t>
            </a:r>
            <a:r>
              <a:rPr lang="en-US" err="1"/>
              <a:t>cách</a:t>
            </a:r>
            <a:r>
              <a:rPr lang="en-US"/>
              <a:t> </a:t>
            </a:r>
            <a:r>
              <a:rPr lang="en-US" err="1"/>
              <a:t>khác</a:t>
            </a:r>
            <a:r>
              <a:rPr lang="en-US"/>
              <a:t>, </a:t>
            </a:r>
            <a:r>
              <a:rPr lang="en-US" err="1"/>
              <a:t>chúng</a:t>
            </a:r>
            <a:r>
              <a:rPr lang="en-US"/>
              <a:t> </a:t>
            </a:r>
            <a:r>
              <a:rPr lang="en-US" err="1"/>
              <a:t>tôi</a:t>
            </a:r>
            <a:r>
              <a:rPr lang="en-US"/>
              <a:t> </a:t>
            </a:r>
            <a:r>
              <a:rPr lang="en-US" err="1"/>
              <a:t>quan</a:t>
            </a:r>
            <a:r>
              <a:rPr lang="en-US"/>
              <a:t> </a:t>
            </a:r>
            <a:r>
              <a:rPr lang="en-US" err="1"/>
              <a:t>tâm</a:t>
            </a:r>
            <a:r>
              <a:rPr lang="en-US"/>
              <a:t> </a:t>
            </a:r>
            <a:r>
              <a:rPr lang="en-US" err="1"/>
              <a:t>đến</a:t>
            </a:r>
            <a:r>
              <a:rPr lang="en-US"/>
              <a:t> </a:t>
            </a:r>
            <a:r>
              <a:rPr lang="en-US" err="1"/>
              <a:t>việc</a:t>
            </a:r>
            <a:r>
              <a:rPr lang="en-US"/>
              <a:t> </a:t>
            </a:r>
            <a:r>
              <a:rPr lang="en-US" err="1"/>
              <a:t>mô</a:t>
            </a:r>
            <a:r>
              <a:rPr lang="en-US"/>
              <a:t> </a:t>
            </a:r>
            <a:r>
              <a:rPr lang="en-US" err="1"/>
              <a:t>hình</a:t>
            </a:r>
            <a:r>
              <a:rPr lang="en-US"/>
              <a:t> </a:t>
            </a:r>
            <a:r>
              <a:rPr lang="en-US" err="1"/>
              <a:t>hóa</a:t>
            </a:r>
            <a:r>
              <a:rPr lang="en-US"/>
              <a:t> </a:t>
            </a:r>
            <a:r>
              <a:rPr lang="en-US" err="1"/>
              <a:t>các</a:t>
            </a:r>
            <a:r>
              <a:rPr lang="en-US"/>
              <a:t> </a:t>
            </a:r>
            <a:r>
              <a:rPr lang="en-US" err="1"/>
              <a:t>mẫu</a:t>
            </a:r>
            <a:r>
              <a:rPr lang="en-US"/>
              <a:t> </a:t>
            </a:r>
            <a:r>
              <a:rPr lang="en-US" err="1"/>
              <a:t>không</a:t>
            </a:r>
            <a:r>
              <a:rPr lang="en-US"/>
              <a:t> </a:t>
            </a:r>
            <a:r>
              <a:rPr lang="en-US" err="1"/>
              <a:t>nói</a:t>
            </a:r>
            <a:r>
              <a:rPr lang="en-US"/>
              <a:t>, </a:t>
            </a:r>
            <a:r>
              <a:rPr lang="en-US" err="1"/>
              <a:t>vì</a:t>
            </a:r>
            <a:r>
              <a:rPr lang="en-US"/>
              <a:t> </a:t>
            </a:r>
            <a:r>
              <a:rPr lang="en-US" err="1"/>
              <a:t>chúng</a:t>
            </a:r>
            <a:r>
              <a:rPr lang="en-US"/>
              <a:t> </a:t>
            </a:r>
            <a:r>
              <a:rPr lang="en-US" err="1"/>
              <a:t>có</a:t>
            </a:r>
            <a:r>
              <a:rPr lang="en-US"/>
              <a:t> </a:t>
            </a:r>
            <a:r>
              <a:rPr lang="en-US" err="1"/>
              <a:t>biến</a:t>
            </a:r>
            <a:r>
              <a:rPr lang="en-US"/>
              <a:t> </a:t>
            </a:r>
            <a:r>
              <a:rPr lang="en-US" err="1"/>
              <a:t>thể</a:t>
            </a:r>
            <a:r>
              <a:rPr lang="en-US"/>
              <a:t> </a:t>
            </a:r>
            <a:r>
              <a:rPr lang="en-US" err="1"/>
              <a:t>trong</a:t>
            </a:r>
            <a:r>
              <a:rPr lang="en-US"/>
              <a:t> </a:t>
            </a:r>
            <a:r>
              <a:rPr lang="en-US" err="1"/>
              <a:t>lớp</a:t>
            </a:r>
            <a:r>
              <a:rPr lang="en-US"/>
              <a:t> </a:t>
            </a:r>
            <a:r>
              <a:rPr lang="en-US" err="1"/>
              <a:t>nhỏ</a:t>
            </a:r>
            <a:r>
              <a:rPr lang="en-US"/>
              <a:t> </a:t>
            </a:r>
            <a:r>
              <a:rPr lang="en-US" err="1"/>
              <a:t>hơn</a:t>
            </a:r>
            <a:r>
              <a:rPr lang="en-US"/>
              <a:t>, </a:t>
            </a:r>
            <a:r>
              <a:rPr lang="en-US" err="1"/>
              <a:t>sau</a:t>
            </a:r>
            <a:r>
              <a:rPr lang="en-US"/>
              <a:t> </a:t>
            </a:r>
            <a:r>
              <a:rPr lang="en-US" err="1"/>
              <a:t>đó</a:t>
            </a:r>
            <a:r>
              <a:rPr lang="en-US"/>
              <a:t> </a:t>
            </a:r>
            <a:r>
              <a:rPr lang="en-US" err="1"/>
              <a:t>phân</a:t>
            </a:r>
            <a:r>
              <a:rPr lang="en-US"/>
              <a:t> </a:t>
            </a:r>
            <a:r>
              <a:rPr lang="en-US" err="1"/>
              <a:t>loại</a:t>
            </a:r>
            <a:r>
              <a:rPr lang="en-US"/>
              <a:t> </a:t>
            </a:r>
            <a:r>
              <a:rPr lang="en-US" err="1"/>
              <a:t>các</a:t>
            </a:r>
            <a:r>
              <a:rPr lang="en-US"/>
              <a:t> </a:t>
            </a:r>
            <a:r>
              <a:rPr lang="en-US" err="1"/>
              <a:t>mẫu</a:t>
            </a:r>
            <a:r>
              <a:rPr lang="en-US"/>
              <a:t> </a:t>
            </a:r>
            <a:r>
              <a:rPr lang="en-US" err="1"/>
              <a:t>thời</a:t>
            </a:r>
            <a:r>
              <a:rPr lang="en-US"/>
              <a:t> </a:t>
            </a:r>
            <a:r>
              <a:rPr lang="en-US" err="1"/>
              <a:t>gian</a:t>
            </a:r>
            <a:r>
              <a:rPr lang="en-US"/>
              <a:t> </a:t>
            </a:r>
            <a:r>
              <a:rPr lang="en-US" err="1"/>
              <a:t>đó</a:t>
            </a:r>
            <a:r>
              <a:rPr lang="en-US"/>
              <a:t> xa </a:t>
            </a:r>
            <a:r>
              <a:rPr lang="en-US" err="1"/>
              <a:t>nhau</a:t>
            </a:r>
            <a:r>
              <a:rPr lang="en-US"/>
              <a:t> </a:t>
            </a:r>
            <a:r>
              <a:rPr lang="en-US" err="1"/>
              <a:t>về</a:t>
            </a:r>
            <a:r>
              <a:rPr lang="en-US"/>
              <a:t> </a:t>
            </a:r>
            <a:r>
              <a:rPr lang="en-US" err="1"/>
              <a:t>mặt</a:t>
            </a:r>
            <a:r>
              <a:rPr lang="en-US"/>
              <a:t> </a:t>
            </a:r>
            <a:r>
              <a:rPr lang="en-US" err="1"/>
              <a:t>khoảng</a:t>
            </a:r>
            <a:r>
              <a:rPr lang="en-US"/>
              <a:t> </a:t>
            </a:r>
            <a:r>
              <a:rPr lang="en-US" err="1"/>
              <a:t>cách</a:t>
            </a:r>
            <a:r>
              <a:rPr lang="en-US"/>
              <a:t> </a:t>
            </a:r>
            <a:r>
              <a:rPr lang="en-US" err="1"/>
              <a:t>như</a:t>
            </a:r>
            <a:r>
              <a:rPr lang="en-US"/>
              <a:t> </a:t>
            </a:r>
            <a:r>
              <a:rPr lang="en-US" err="1"/>
              <a:t>mẫu</a:t>
            </a:r>
            <a:r>
              <a:rPr lang="en-US"/>
              <a:t> </a:t>
            </a:r>
            <a:r>
              <a:rPr lang="en-US" err="1"/>
              <a:t>nói</a:t>
            </a:r>
            <a:r>
              <a:rPr lang="en-US"/>
              <a:t>. </a:t>
            </a:r>
            <a:r>
              <a:rPr lang="en-US" err="1"/>
              <a:t>Để</a:t>
            </a:r>
            <a:r>
              <a:rPr lang="en-US"/>
              <a:t> </a:t>
            </a:r>
            <a:r>
              <a:rPr lang="en-US" err="1"/>
              <a:t>đạt</a:t>
            </a:r>
            <a:r>
              <a:rPr lang="en-US"/>
              <a:t> </a:t>
            </a:r>
            <a:r>
              <a:rPr lang="en-US" err="1"/>
              <a:t>được</a:t>
            </a:r>
            <a:r>
              <a:rPr lang="en-US"/>
              <a:t> </a:t>
            </a:r>
            <a:r>
              <a:rPr lang="en-US" err="1"/>
              <a:t>mục</a:t>
            </a:r>
            <a:r>
              <a:rPr lang="en-US"/>
              <a:t> </a:t>
            </a:r>
            <a:r>
              <a:rPr lang="en-US" err="1"/>
              <a:t>đích</a:t>
            </a:r>
            <a:r>
              <a:rPr lang="en-US"/>
              <a:t> </a:t>
            </a:r>
            <a:r>
              <a:rPr lang="en-US" err="1"/>
              <a:t>này</a:t>
            </a:r>
            <a:r>
              <a:rPr lang="en-US"/>
              <a:t>, </a:t>
            </a:r>
            <a:r>
              <a:rPr lang="en-US" err="1"/>
              <a:t>chúng</a:t>
            </a:r>
            <a:r>
              <a:rPr lang="en-US"/>
              <a:t> </a:t>
            </a:r>
            <a:r>
              <a:rPr lang="en-US" err="1"/>
              <a:t>tôi</a:t>
            </a:r>
            <a:r>
              <a:rPr lang="en-US"/>
              <a:t> </a:t>
            </a:r>
            <a:r>
              <a:rPr lang="en-US" err="1"/>
              <a:t>tận</a:t>
            </a:r>
            <a:r>
              <a:rPr lang="en-US"/>
              <a:t> </a:t>
            </a:r>
            <a:r>
              <a:rPr lang="en-US" err="1"/>
              <a:t>dụng</a:t>
            </a:r>
            <a:r>
              <a:rPr lang="en-US"/>
              <a:t> </a:t>
            </a:r>
            <a:r>
              <a:rPr lang="en-US" err="1"/>
              <a:t>mô</a:t>
            </a:r>
            <a:r>
              <a:rPr lang="en-US"/>
              <a:t> </a:t>
            </a:r>
            <a:r>
              <a:rPr lang="en-US" err="1"/>
              <a:t>hình</a:t>
            </a:r>
            <a:r>
              <a:rPr lang="en-US"/>
              <a:t> </a:t>
            </a:r>
            <a:r>
              <a:rPr lang="en-US" err="1"/>
              <a:t>lập</a:t>
            </a:r>
            <a:r>
              <a:rPr lang="en-US"/>
              <a:t> </a:t>
            </a:r>
            <a:r>
              <a:rPr lang="en-US" err="1"/>
              <a:t>trình</a:t>
            </a:r>
            <a:r>
              <a:rPr lang="en-US"/>
              <a:t> </a:t>
            </a:r>
            <a:r>
              <a:rPr lang="en-US" err="1"/>
              <a:t>động</a:t>
            </a:r>
            <a:r>
              <a:rPr lang="en-US"/>
              <a:t> </a:t>
            </a:r>
            <a:r>
              <a:rPr lang="en-US" err="1"/>
              <a:t>để</a:t>
            </a:r>
            <a:r>
              <a:rPr lang="en-US"/>
              <a:t> </a:t>
            </a:r>
            <a:r>
              <a:rPr lang="en-US" err="1"/>
              <a:t>khớp</a:t>
            </a:r>
            <a:r>
              <a:rPr lang="en-US"/>
              <a:t> </a:t>
            </a:r>
            <a:r>
              <a:rPr lang="en-US" err="1"/>
              <a:t>chuỗi</a:t>
            </a:r>
            <a:r>
              <a:rPr lang="en-US"/>
              <a:t> </a:t>
            </a:r>
            <a:r>
              <a:rPr lang="en-US" err="1"/>
              <a:t>thời</a:t>
            </a:r>
            <a:r>
              <a:rPr lang="en-US"/>
              <a:t> </a:t>
            </a:r>
            <a:r>
              <a:rPr lang="en-US" err="1"/>
              <a:t>gian</a:t>
            </a:r>
            <a:r>
              <a:rPr lang="en-US"/>
              <a:t>, </a:t>
            </a:r>
            <a:r>
              <a:rPr lang="en-US" err="1"/>
              <a:t>và</a:t>
            </a:r>
            <a:r>
              <a:rPr lang="en-US"/>
              <a:t> </a:t>
            </a:r>
            <a:r>
              <a:rPr lang="en-US" err="1"/>
              <a:t>cụ</a:t>
            </a:r>
            <a:r>
              <a:rPr lang="en-US"/>
              <a:t> </a:t>
            </a:r>
            <a:r>
              <a:rPr lang="en-US" err="1"/>
              <a:t>thể</a:t>
            </a:r>
            <a:r>
              <a:rPr lang="en-US"/>
              <a:t>, </a:t>
            </a:r>
            <a:r>
              <a:rPr lang="en-US" err="1"/>
              <a:t>chúng</a:t>
            </a:r>
            <a:r>
              <a:rPr lang="en-US"/>
              <a:t> </a:t>
            </a:r>
            <a:r>
              <a:rPr lang="en-US" err="1"/>
              <a:t>tôi</a:t>
            </a:r>
            <a:r>
              <a:rPr lang="en-US"/>
              <a:t> </a:t>
            </a:r>
            <a:r>
              <a:rPr lang="en-US" err="1"/>
              <a:t>sử</a:t>
            </a:r>
            <a:r>
              <a:rPr lang="en-US"/>
              <a:t> </a:t>
            </a:r>
            <a:r>
              <a:rPr lang="en-US" err="1"/>
              <a:t>dụng</a:t>
            </a:r>
            <a:r>
              <a:rPr lang="en-US"/>
              <a:t> </a:t>
            </a:r>
            <a:r>
              <a:rPr lang="en-US" err="1"/>
              <a:t>kỹ</a:t>
            </a:r>
            <a:r>
              <a:rPr lang="en-US"/>
              <a:t> </a:t>
            </a:r>
            <a:r>
              <a:rPr lang="en-US" err="1"/>
              <a:t>thuật</a:t>
            </a:r>
            <a:r>
              <a:rPr lang="en-US"/>
              <a:t> </a:t>
            </a:r>
            <a:r>
              <a:rPr lang="en-US" err="1"/>
              <a:t>Đường</a:t>
            </a:r>
            <a:r>
              <a:rPr lang="en-US"/>
              <a:t> </a:t>
            </a:r>
            <a:r>
              <a:rPr lang="en-US" err="1"/>
              <a:t>cong</a:t>
            </a:r>
            <a:r>
              <a:rPr lang="en-US"/>
              <a:t> </a:t>
            </a:r>
            <a:r>
              <a:rPr lang="en-US" err="1"/>
              <a:t>thời</a:t>
            </a:r>
            <a:r>
              <a:rPr lang="en-US"/>
              <a:t> </a:t>
            </a:r>
            <a:r>
              <a:rPr lang="en-US" err="1"/>
              <a:t>gian</a:t>
            </a:r>
            <a:r>
              <a:rPr lang="en-US"/>
              <a:t> </a:t>
            </a:r>
            <a:r>
              <a:rPr lang="en-US" err="1"/>
              <a:t>động</a:t>
            </a:r>
            <a:r>
              <a:rPr lang="en-US"/>
              <a:t> (DTW).</a:t>
            </a:r>
            <a:endParaRPr lang="vi-VN"/>
          </a:p>
          <a:p>
            <a:r>
              <a:rPr lang="en-US" err="1"/>
              <a:t>Mục</a:t>
            </a:r>
            <a:r>
              <a:rPr lang="en-US"/>
              <a:t> </a:t>
            </a:r>
            <a:r>
              <a:rPr lang="en-US" err="1"/>
              <a:t>tiêu</a:t>
            </a:r>
            <a:r>
              <a:rPr lang="en-US"/>
              <a:t> </a:t>
            </a:r>
            <a:r>
              <a:rPr lang="en-US" err="1"/>
              <a:t>của</a:t>
            </a:r>
            <a:r>
              <a:rPr lang="en-US"/>
              <a:t> DTW </a:t>
            </a:r>
            <a:r>
              <a:rPr lang="en-US" err="1"/>
              <a:t>là</a:t>
            </a:r>
            <a:r>
              <a:rPr lang="en-US"/>
              <a:t> </a:t>
            </a:r>
            <a:r>
              <a:rPr lang="en-US" err="1"/>
              <a:t>tìm</a:t>
            </a:r>
            <a:r>
              <a:rPr lang="en-US"/>
              <a:t> </a:t>
            </a:r>
            <a:r>
              <a:rPr lang="en-US" err="1"/>
              <a:t>một</a:t>
            </a:r>
            <a:r>
              <a:rPr lang="en-US"/>
              <a:t> </a:t>
            </a:r>
            <a:r>
              <a:rPr lang="en-US" err="1"/>
              <a:t>đường</a:t>
            </a:r>
            <a:r>
              <a:rPr lang="en-US"/>
              <a:t> </a:t>
            </a:r>
            <a:r>
              <a:rPr lang="en-US" err="1"/>
              <a:t>cong</a:t>
            </a:r>
            <a:r>
              <a:rPr lang="en-US"/>
              <a:t> </a:t>
            </a:r>
            <a:r>
              <a:rPr lang="en-US" err="1"/>
              <a:t>biến</a:t>
            </a:r>
            <a:r>
              <a:rPr lang="en-US"/>
              <a:t> </a:t>
            </a:r>
            <a:r>
              <a:rPr lang="en-US" err="1"/>
              <a:t>đổi</a:t>
            </a:r>
            <a:r>
              <a:rPr lang="en-US"/>
              <a:t> (warping path) </a:t>
            </a:r>
            <a:r>
              <a:rPr lang="en-US" err="1"/>
              <a:t>để</a:t>
            </a:r>
            <a:r>
              <a:rPr lang="en-US"/>
              <a:t> </a:t>
            </a:r>
            <a:r>
              <a:rPr lang="en-US" err="1"/>
              <a:t>căn</a:t>
            </a:r>
            <a:r>
              <a:rPr lang="en-US"/>
              <a:t> </a:t>
            </a:r>
            <a:r>
              <a:rPr lang="en-US" err="1"/>
              <a:t>chỉnh</a:t>
            </a:r>
            <a:r>
              <a:rPr lang="en-US"/>
              <a:t> </a:t>
            </a:r>
            <a:r>
              <a:rPr lang="en-US" err="1"/>
              <a:t>hai</a:t>
            </a:r>
            <a:r>
              <a:rPr lang="en-US"/>
              <a:t> </a:t>
            </a:r>
            <a:r>
              <a:rPr lang="en-US" err="1"/>
              <a:t>chuỗi</a:t>
            </a:r>
            <a:r>
              <a:rPr lang="en-US"/>
              <a:t> </a:t>
            </a:r>
            <a:r>
              <a:rPr lang="en-US" err="1"/>
              <a:t>thời</a:t>
            </a:r>
            <a:r>
              <a:rPr lang="en-US"/>
              <a:t> </a:t>
            </a:r>
            <a:r>
              <a:rPr lang="en-US" err="1"/>
              <a:t>gian</a:t>
            </a:r>
            <a:r>
              <a:rPr lang="en-US"/>
              <a:t> Q = {q1, .., qn} </a:t>
            </a:r>
            <a:r>
              <a:rPr lang="en-US" err="1"/>
              <a:t>và</a:t>
            </a:r>
            <a:r>
              <a:rPr lang="en-US"/>
              <a:t> C = {c1, .., cm}. </a:t>
            </a:r>
            <a:r>
              <a:rPr lang="en-US" err="1"/>
              <a:t>Để</a:t>
            </a:r>
            <a:r>
              <a:rPr lang="en-US"/>
              <a:t> </a:t>
            </a:r>
            <a:r>
              <a:rPr lang="en-US" err="1"/>
              <a:t>căn</a:t>
            </a:r>
            <a:r>
              <a:rPr lang="en-US"/>
              <a:t> </a:t>
            </a:r>
            <a:r>
              <a:rPr lang="en-US" err="1"/>
              <a:t>chỉnh</a:t>
            </a:r>
            <a:r>
              <a:rPr lang="en-US"/>
              <a:t> </a:t>
            </a:r>
            <a:r>
              <a:rPr lang="en-US" err="1"/>
              <a:t>hai</a:t>
            </a:r>
            <a:r>
              <a:rPr lang="en-US"/>
              <a:t> </a:t>
            </a:r>
            <a:r>
              <a:rPr lang="en-US" err="1"/>
              <a:t>chuỗi</a:t>
            </a:r>
            <a:r>
              <a:rPr lang="en-US"/>
              <a:t> </a:t>
            </a:r>
            <a:r>
              <a:rPr lang="en-US" err="1"/>
              <a:t>này</a:t>
            </a:r>
            <a:r>
              <a:rPr lang="en-US"/>
              <a:t>, </a:t>
            </a:r>
            <a:r>
              <a:rPr lang="en-US" err="1"/>
              <a:t>một</a:t>
            </a:r>
            <a:r>
              <a:rPr lang="en-US"/>
              <a:t> ma </a:t>
            </a:r>
            <a:r>
              <a:rPr lang="en-US" err="1"/>
              <a:t>trận</a:t>
            </a:r>
            <a:r>
              <a:rPr lang="en-US"/>
              <a:t> </a:t>
            </a:r>
            <a:r>
              <a:rPr lang="en-US" err="1"/>
              <a:t>kích</a:t>
            </a:r>
            <a:r>
              <a:rPr lang="en-US"/>
              <a:t> </a:t>
            </a:r>
            <a:r>
              <a:rPr lang="en-US" err="1"/>
              <a:t>thước</a:t>
            </a:r>
            <a:r>
              <a:rPr lang="en-US"/>
              <a:t> n × m </a:t>
            </a:r>
            <a:r>
              <a:rPr lang="en-US" err="1"/>
              <a:t>được</a:t>
            </a:r>
            <a:r>
              <a:rPr lang="en-US"/>
              <a:t> </a:t>
            </a:r>
            <a:r>
              <a:rPr lang="en-US" err="1"/>
              <a:t>thiết</a:t>
            </a:r>
            <a:r>
              <a:rPr lang="en-US"/>
              <a:t> </a:t>
            </a:r>
            <a:r>
              <a:rPr lang="en-US" err="1"/>
              <a:t>kế</a:t>
            </a:r>
            <a:r>
              <a:rPr lang="en-US"/>
              <a:t>, </a:t>
            </a:r>
            <a:r>
              <a:rPr lang="en-US" err="1"/>
              <a:t>trong</a:t>
            </a:r>
            <a:r>
              <a:rPr lang="en-US"/>
              <a:t> </a:t>
            </a:r>
            <a:r>
              <a:rPr lang="en-US" err="1"/>
              <a:t>đó</a:t>
            </a:r>
            <a:r>
              <a:rPr lang="en-US"/>
              <a:t> </a:t>
            </a:r>
            <a:r>
              <a:rPr lang="en-US" err="1"/>
              <a:t>vị</a:t>
            </a:r>
            <a:r>
              <a:rPr lang="en-US"/>
              <a:t> </a:t>
            </a:r>
            <a:r>
              <a:rPr lang="en-US" err="1"/>
              <a:t>trí</a:t>
            </a:r>
            <a:r>
              <a:rPr lang="en-US"/>
              <a:t> (</a:t>
            </a:r>
            <a:r>
              <a:rPr lang="en-US" err="1"/>
              <a:t>i</a:t>
            </a:r>
            <a:r>
              <a:rPr lang="en-US"/>
              <a:t>, j) </a:t>
            </a:r>
            <a:r>
              <a:rPr lang="en-US" err="1"/>
              <a:t>của</a:t>
            </a:r>
            <a:r>
              <a:rPr lang="en-US"/>
              <a:t> ma </a:t>
            </a:r>
            <a:r>
              <a:rPr lang="en-US" err="1"/>
              <a:t>trận</a:t>
            </a:r>
            <a:r>
              <a:rPr lang="en-US"/>
              <a:t> </a:t>
            </a:r>
            <a:r>
              <a:rPr lang="en-US" err="1"/>
              <a:t>chứa</a:t>
            </a:r>
            <a:r>
              <a:rPr lang="en-US"/>
              <a:t> </a:t>
            </a:r>
            <a:r>
              <a:rPr lang="en-US" err="1"/>
              <a:t>khoảng</a:t>
            </a:r>
            <a:r>
              <a:rPr lang="en-US"/>
              <a:t> </a:t>
            </a:r>
            <a:r>
              <a:rPr lang="en-US" err="1"/>
              <a:t>cách</a:t>
            </a:r>
            <a:r>
              <a:rPr lang="en-US"/>
              <a:t> </a:t>
            </a:r>
            <a:r>
              <a:rPr lang="en-US" err="1"/>
              <a:t>giữa</a:t>
            </a:r>
            <a:r>
              <a:rPr lang="en-US"/>
              <a:t> qi </a:t>
            </a:r>
            <a:r>
              <a:rPr lang="en-US" err="1"/>
              <a:t>và</a:t>
            </a:r>
            <a:r>
              <a:rPr lang="en-US"/>
              <a:t> </a:t>
            </a:r>
            <a:r>
              <a:rPr lang="en-US" err="1"/>
              <a:t>cj</a:t>
            </a:r>
            <a:r>
              <a:rPr lang="en-US"/>
              <a:t>. </a:t>
            </a:r>
            <a:r>
              <a:rPr lang="en-US" err="1"/>
              <a:t>Khoảng</a:t>
            </a:r>
            <a:r>
              <a:rPr lang="en-US"/>
              <a:t> </a:t>
            </a:r>
            <a:r>
              <a:rPr lang="en-US" err="1"/>
              <a:t>cách</a:t>
            </a:r>
            <a:r>
              <a:rPr lang="en-US"/>
              <a:t> Euclide </a:t>
            </a:r>
            <a:r>
              <a:rPr lang="en-US" err="1"/>
              <a:t>là</a:t>
            </a:r>
            <a:r>
              <a:rPr lang="en-US"/>
              <a:t> </a:t>
            </a:r>
            <a:r>
              <a:rPr lang="en-US" err="1"/>
              <a:t>phổ</a:t>
            </a:r>
            <a:r>
              <a:rPr lang="en-US"/>
              <a:t> </a:t>
            </a:r>
            <a:r>
              <a:rPr lang="en-US" err="1"/>
              <a:t>biến</a:t>
            </a:r>
            <a:r>
              <a:rPr lang="en-US"/>
              <a:t> </a:t>
            </a:r>
            <a:r>
              <a:rPr lang="en-US" err="1"/>
              <a:t>nhất</a:t>
            </a:r>
            <a:r>
              <a:rPr lang="en-US"/>
              <a:t>. Sau </a:t>
            </a:r>
            <a:r>
              <a:rPr lang="en-US" err="1"/>
              <a:t>đó</a:t>
            </a:r>
            <a:r>
              <a:rPr lang="en-US"/>
              <a:t>, </a:t>
            </a:r>
            <a:r>
              <a:rPr lang="en-US" err="1"/>
              <a:t>một</a:t>
            </a:r>
            <a:r>
              <a:rPr lang="en-US"/>
              <a:t> </a:t>
            </a:r>
            <a:r>
              <a:rPr lang="en-US" err="1"/>
              <a:t>đường</a:t>
            </a:r>
            <a:r>
              <a:rPr lang="en-US"/>
              <a:t> </a:t>
            </a:r>
            <a:r>
              <a:rPr lang="en-US" err="1"/>
              <a:t>cong</a:t>
            </a:r>
            <a:r>
              <a:rPr lang="en-US"/>
              <a:t> </a:t>
            </a:r>
            <a:r>
              <a:rPr lang="en-US" err="1"/>
              <a:t>biến</a:t>
            </a:r>
            <a:r>
              <a:rPr lang="en-US"/>
              <a:t> </a:t>
            </a:r>
            <a:r>
              <a:rPr lang="en-US" err="1"/>
              <a:t>đổi</a:t>
            </a:r>
            <a:r>
              <a:rPr lang="en-US"/>
              <a:t> W = {w1, .., </a:t>
            </a:r>
            <a:r>
              <a:rPr lang="en-US" err="1"/>
              <a:t>wT</a:t>
            </a:r>
            <a:r>
              <a:rPr lang="en-US"/>
              <a:t> }, max(m, n) ≤ T &lt; m + n + 1 </a:t>
            </a:r>
            <a:r>
              <a:rPr lang="en-US" err="1"/>
              <a:t>được</a:t>
            </a:r>
            <a:r>
              <a:rPr lang="en-US"/>
              <a:t> </a:t>
            </a:r>
            <a:r>
              <a:rPr lang="en-US" err="1"/>
              <a:t>định</a:t>
            </a:r>
            <a:r>
              <a:rPr lang="en-US"/>
              <a:t> </a:t>
            </a:r>
            <a:r>
              <a:rPr lang="en-US" err="1"/>
              <a:t>nghĩa</a:t>
            </a:r>
            <a:r>
              <a:rPr lang="en-US"/>
              <a:t> </a:t>
            </a:r>
            <a:r>
              <a:rPr lang="en-US" err="1"/>
              <a:t>như</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phần</a:t>
            </a:r>
            <a:r>
              <a:rPr lang="en-US"/>
              <a:t> </a:t>
            </a:r>
            <a:r>
              <a:rPr lang="en-US" err="1"/>
              <a:t>tử</a:t>
            </a:r>
            <a:r>
              <a:rPr lang="en-US"/>
              <a:t> "</a:t>
            </a:r>
            <a:r>
              <a:rPr lang="en-US" err="1"/>
              <a:t>liên</a:t>
            </a:r>
            <a:r>
              <a:rPr lang="en-US"/>
              <a:t> </a:t>
            </a:r>
            <a:r>
              <a:rPr lang="en-US" err="1"/>
              <a:t>tục</a:t>
            </a:r>
            <a:r>
              <a:rPr lang="en-US"/>
              <a:t>" </a:t>
            </a:r>
            <a:r>
              <a:rPr lang="en-US" err="1"/>
              <a:t>của</a:t>
            </a:r>
            <a:r>
              <a:rPr lang="en-US"/>
              <a:t> ma </a:t>
            </a:r>
            <a:r>
              <a:rPr lang="en-US" err="1"/>
              <a:t>trận</a:t>
            </a:r>
            <a:r>
              <a:rPr lang="en-US"/>
              <a:t>, </a:t>
            </a:r>
            <a:r>
              <a:rPr lang="en-US" err="1"/>
              <a:t>xác</a:t>
            </a:r>
            <a:r>
              <a:rPr lang="en-US"/>
              <a:t> </a:t>
            </a:r>
            <a:r>
              <a:rPr lang="en-US" err="1"/>
              <a:t>định</a:t>
            </a:r>
            <a:r>
              <a:rPr lang="en-US"/>
              <a:t> </a:t>
            </a:r>
            <a:r>
              <a:rPr lang="en-US" err="1"/>
              <a:t>một</a:t>
            </a:r>
            <a:r>
              <a:rPr lang="en-US"/>
              <a:t> </a:t>
            </a:r>
            <a:r>
              <a:rPr lang="en-US" err="1"/>
              <a:t>ánh</a:t>
            </a:r>
            <a:r>
              <a:rPr lang="en-US"/>
              <a:t> </a:t>
            </a:r>
            <a:r>
              <a:rPr lang="en-US" err="1"/>
              <a:t>xạ</a:t>
            </a:r>
            <a:r>
              <a:rPr lang="en-US"/>
              <a:t> </a:t>
            </a:r>
            <a:r>
              <a:rPr lang="en-US" err="1"/>
              <a:t>giữa</a:t>
            </a:r>
            <a:r>
              <a:rPr lang="en-US"/>
              <a:t> Q </a:t>
            </a:r>
            <a:r>
              <a:rPr lang="en-US" err="1"/>
              <a:t>và</a:t>
            </a:r>
            <a:r>
              <a:rPr lang="en-US"/>
              <a:t> C.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này</a:t>
            </a:r>
            <a:r>
              <a:rPr lang="en-US"/>
              <a:t> </a:t>
            </a:r>
            <a:r>
              <a:rPr lang="en-US" err="1"/>
              <a:t>thường</a:t>
            </a:r>
            <a:r>
              <a:rPr lang="en-US"/>
              <a:t> </a:t>
            </a:r>
            <a:r>
              <a:rPr lang="en-US" err="1"/>
              <a:t>được</a:t>
            </a:r>
            <a:r>
              <a:rPr lang="en-US"/>
              <a:t> </a:t>
            </a:r>
            <a:r>
              <a:rPr lang="en-US" err="1"/>
              <a:t>tuân</a:t>
            </a:r>
            <a:r>
              <a:rPr lang="en-US"/>
              <a:t> </a:t>
            </a:r>
            <a:r>
              <a:rPr lang="en-US" err="1"/>
              <a:t>theo</a:t>
            </a:r>
            <a:r>
              <a:rPr lang="en-US"/>
              <a:t> </a:t>
            </a:r>
            <a:r>
              <a:rPr lang="en-US" err="1"/>
              <a:t>một</a:t>
            </a:r>
            <a:r>
              <a:rPr lang="en-US"/>
              <a:t> </a:t>
            </a:r>
            <a:r>
              <a:rPr lang="en-US" err="1"/>
              <a:t>số</a:t>
            </a:r>
            <a:r>
              <a:rPr lang="en-US"/>
              <a:t> </a:t>
            </a:r>
            <a:r>
              <a:rPr lang="en-US" err="1"/>
              <a:t>ràng</a:t>
            </a:r>
            <a:r>
              <a:rPr lang="en-US"/>
              <a:t> </a:t>
            </a:r>
            <a:r>
              <a:rPr lang="en-US" err="1"/>
              <a:t>buộc</a:t>
            </a:r>
            <a:r>
              <a:rPr lang="en-US"/>
              <a:t> </a:t>
            </a:r>
            <a:r>
              <a:rPr lang="en-US" err="1"/>
              <a:t>nhất</a:t>
            </a:r>
            <a:r>
              <a:rPr lang="en-US"/>
              <a:t> </a:t>
            </a:r>
            <a:r>
              <a:rPr lang="en-US" err="1"/>
              <a:t>định</a:t>
            </a:r>
            <a:r>
              <a:rPr lang="en-US"/>
              <a:t>:</a:t>
            </a:r>
          </a:p>
          <a:p>
            <a:r>
              <a:rPr lang="en-US" err="1"/>
              <a:t>Điều</a:t>
            </a:r>
            <a:r>
              <a:rPr lang="en-US"/>
              <a:t> </a:t>
            </a:r>
            <a:r>
              <a:rPr lang="en-US" err="1"/>
              <a:t>kiện</a:t>
            </a:r>
            <a:r>
              <a:rPr lang="en-US"/>
              <a:t> </a:t>
            </a:r>
            <a:r>
              <a:rPr lang="en-US" err="1"/>
              <a:t>biên</a:t>
            </a:r>
            <a:r>
              <a:rPr lang="en-US"/>
              <a:t>: 1=1,1 </a:t>
            </a:r>
            <a:r>
              <a:rPr lang="en-US" err="1"/>
              <a:t>và</a:t>
            </a:r>
            <a:r>
              <a:rPr lang="en-US"/>
              <a:t> T=m, n</a:t>
            </a:r>
          </a:p>
          <a:p>
            <a:r>
              <a:rPr lang="en-US"/>
              <a:t>Liên </a:t>
            </a:r>
            <a:r>
              <a:rPr lang="en-US" err="1"/>
              <a:t>tục</a:t>
            </a:r>
            <a:r>
              <a:rPr lang="en-US"/>
              <a:t>: Cho t-1=</a:t>
            </a:r>
            <a:r>
              <a:rPr lang="en-US" err="1"/>
              <a:t>a',b</a:t>
            </a:r>
            <a:r>
              <a:rPr lang="en-US"/>
              <a:t>', </a:t>
            </a:r>
            <a:r>
              <a:rPr lang="en-US" err="1"/>
              <a:t>sau</a:t>
            </a:r>
            <a:r>
              <a:rPr lang="en-US"/>
              <a:t> </a:t>
            </a:r>
            <a:r>
              <a:rPr lang="en-US" err="1"/>
              <a:t>đó</a:t>
            </a:r>
            <a:r>
              <a:rPr lang="en-US"/>
              <a:t> t=</a:t>
            </a:r>
            <a:r>
              <a:rPr lang="en-US" err="1"/>
              <a:t>a,b</a:t>
            </a:r>
            <a:r>
              <a:rPr lang="en-US"/>
              <a:t>, a − a' ≤ 1 </a:t>
            </a:r>
            <a:r>
              <a:rPr lang="en-US" err="1"/>
              <a:t>và</a:t>
            </a:r>
            <a:r>
              <a:rPr lang="en-US"/>
              <a:t> b − b' ≤ 1.</a:t>
            </a:r>
          </a:p>
          <a:p>
            <a:r>
              <a:rPr lang="en-US" err="1"/>
              <a:t>Đơn</a:t>
            </a:r>
            <a:r>
              <a:rPr lang="en-US"/>
              <a:t> </a:t>
            </a:r>
            <a:r>
              <a:rPr lang="en-US" err="1"/>
              <a:t>điệu</a:t>
            </a:r>
            <a:r>
              <a:rPr lang="en-US"/>
              <a:t>: Cho t-1=</a:t>
            </a:r>
            <a:r>
              <a:rPr lang="en-US" err="1"/>
              <a:t>a',b</a:t>
            </a:r>
            <a:r>
              <a:rPr lang="en-US"/>
              <a:t>', t=</a:t>
            </a:r>
            <a:r>
              <a:rPr lang="en-US" err="1"/>
              <a:t>a,b</a:t>
            </a:r>
            <a:r>
              <a:rPr lang="en-US"/>
              <a:t>, a − a' ≤ 1 </a:t>
            </a:r>
            <a:r>
              <a:rPr lang="en-US" err="1"/>
              <a:t>và</a:t>
            </a:r>
            <a:r>
              <a:rPr lang="en-US"/>
              <a:t> b − b' ≤ 1, </a:t>
            </a:r>
            <a:r>
              <a:rPr lang="en-US" err="1"/>
              <a:t>điều</a:t>
            </a:r>
            <a:r>
              <a:rPr lang="en-US"/>
              <a:t> </a:t>
            </a:r>
            <a:r>
              <a:rPr lang="en-US" err="1"/>
              <a:t>này</a:t>
            </a:r>
            <a:r>
              <a:rPr lang="en-US"/>
              <a:t> </a:t>
            </a:r>
            <a:r>
              <a:rPr lang="en-US" err="1"/>
              <a:t>buộc</a:t>
            </a:r>
            <a:r>
              <a:rPr lang="en-US"/>
              <a:t> </a:t>
            </a:r>
            <a:r>
              <a:rPr lang="en-US" err="1"/>
              <a:t>các</a:t>
            </a:r>
            <a:r>
              <a:rPr lang="en-US"/>
              <a:t> </a:t>
            </a:r>
            <a:r>
              <a:rPr lang="en-US" err="1"/>
              <a:t>điểm</a:t>
            </a:r>
            <a:r>
              <a:rPr lang="en-US"/>
              <a:t> </a:t>
            </a:r>
            <a:r>
              <a:rPr lang="en-US" err="1"/>
              <a:t>trong</a:t>
            </a:r>
            <a:r>
              <a:rPr lang="en-US"/>
              <a:t> W </a:t>
            </a:r>
            <a:r>
              <a:rPr lang="en-US" err="1"/>
              <a:t>phải</a:t>
            </a:r>
            <a:r>
              <a:rPr lang="en-US"/>
              <a:t> </a:t>
            </a:r>
            <a:r>
              <a:rPr lang="en-US" err="1"/>
              <a:t>được</a:t>
            </a:r>
            <a:r>
              <a:rPr lang="en-US"/>
              <a:t> </a:t>
            </a:r>
            <a:r>
              <a:rPr lang="en-US" err="1"/>
              <a:t>phân</a:t>
            </a:r>
            <a:r>
              <a:rPr lang="en-US"/>
              <a:t> </a:t>
            </a:r>
            <a:r>
              <a:rPr lang="en-US" err="1"/>
              <a:t>bố</a:t>
            </a:r>
            <a:r>
              <a:rPr lang="en-US"/>
              <a:t> </a:t>
            </a:r>
            <a:r>
              <a:rPr lang="en-US" err="1"/>
              <a:t>đều</a:t>
            </a:r>
            <a:r>
              <a:rPr lang="en-US"/>
              <a:t> </a:t>
            </a:r>
            <a:r>
              <a:rPr lang="en-US" err="1"/>
              <a:t>theo</a:t>
            </a:r>
            <a:r>
              <a:rPr lang="en-US"/>
              <a:t> </a:t>
            </a:r>
            <a:r>
              <a:rPr lang="en-US" err="1"/>
              <a:t>thời</a:t>
            </a:r>
            <a:r>
              <a:rPr lang="en-US"/>
              <a:t> </a:t>
            </a:r>
            <a:r>
              <a:rPr lang="en-US" err="1"/>
              <a:t>gian</a:t>
            </a:r>
            <a:r>
              <a:rPr lang="en-US"/>
              <a:t>.</a:t>
            </a:r>
          </a:p>
          <a:p>
            <a:r>
              <a:rPr lang="en-US" err="1"/>
              <a:t>Chúng</a:t>
            </a:r>
            <a:r>
              <a:rPr lang="en-US"/>
              <a:t> </a:t>
            </a:r>
            <a:r>
              <a:rPr lang="en-US" err="1"/>
              <a:t>tôi</a:t>
            </a:r>
            <a:r>
              <a:rPr lang="en-US"/>
              <a:t> </a:t>
            </a:r>
            <a:r>
              <a:rPr lang="en-US" err="1"/>
              <a:t>quan</a:t>
            </a:r>
            <a:r>
              <a:rPr lang="en-US"/>
              <a:t> </a:t>
            </a:r>
            <a:r>
              <a:rPr lang="en-US" err="1"/>
              <a:t>tâm</a:t>
            </a:r>
            <a:r>
              <a:rPr lang="en-US"/>
              <a:t> </a:t>
            </a:r>
            <a:r>
              <a:rPr lang="en-US" err="1"/>
              <a:t>đến</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cuối</a:t>
            </a:r>
            <a:r>
              <a:rPr lang="en-US"/>
              <a:t> </a:t>
            </a:r>
            <a:r>
              <a:rPr lang="en-US" err="1"/>
              <a:t>cùng</a:t>
            </a:r>
            <a:r>
              <a:rPr lang="en-US"/>
              <a:t>, </a:t>
            </a:r>
            <a:r>
              <a:rPr lang="en-US" err="1"/>
              <a:t>mà</a:t>
            </a:r>
            <a:r>
              <a:rPr lang="en-US"/>
              <a:t>, </a:t>
            </a:r>
            <a:r>
              <a:rPr lang="en-US" err="1"/>
              <a:t>thỏa</a:t>
            </a:r>
            <a:r>
              <a:rPr lang="en-US"/>
              <a:t> </a:t>
            </a:r>
            <a:r>
              <a:rPr lang="en-US" err="1"/>
              <a:t>mãn</a:t>
            </a:r>
            <a:r>
              <a:rPr lang="en-US"/>
              <a:t> </a:t>
            </a:r>
            <a:r>
              <a:rPr lang="en-US" err="1"/>
              <a:t>các</a:t>
            </a:r>
            <a:r>
              <a:rPr lang="en-US"/>
              <a:t> </a:t>
            </a:r>
            <a:r>
              <a:rPr lang="en-US" err="1"/>
              <a:t>điều</a:t>
            </a:r>
            <a:r>
              <a:rPr lang="en-US"/>
              <a:t> </a:t>
            </a:r>
            <a:r>
              <a:rPr lang="en-US" err="1"/>
              <a:t>kiện</a:t>
            </a:r>
            <a:r>
              <a:rPr lang="en-US"/>
              <a:t> </a:t>
            </a:r>
            <a:r>
              <a:rPr lang="en-US" err="1"/>
              <a:t>này</a:t>
            </a:r>
            <a:r>
              <a:rPr lang="en-US"/>
              <a:t>, </a:t>
            </a:r>
            <a:r>
              <a:rPr lang="en-US" err="1"/>
              <a:t>làm</a:t>
            </a:r>
            <a:r>
              <a:rPr lang="en-US"/>
              <a:t> </a:t>
            </a:r>
            <a:r>
              <a:rPr lang="en-US" err="1"/>
              <a:t>giảm</a:t>
            </a:r>
            <a:r>
              <a:rPr lang="en-US"/>
              <a:t> </a:t>
            </a:r>
            <a:r>
              <a:rPr lang="en-US" err="1"/>
              <a:t>thiểu</a:t>
            </a:r>
            <a:r>
              <a:rPr lang="en-US"/>
              <a:t> chi </a:t>
            </a:r>
            <a:r>
              <a:rPr lang="en-US" err="1"/>
              <a:t>phí</a:t>
            </a:r>
            <a:r>
              <a:rPr lang="en-US"/>
              <a:t> </a:t>
            </a:r>
            <a:r>
              <a:rPr lang="en-US" err="1"/>
              <a:t>biến</a:t>
            </a:r>
            <a:r>
              <a:rPr lang="en-US"/>
              <a:t> </a:t>
            </a:r>
            <a:r>
              <a:rPr lang="en-US" err="1"/>
              <a:t>đổi</a:t>
            </a:r>
            <a:r>
              <a:rPr lang="en-US"/>
              <a:t>:</a:t>
            </a:r>
          </a:p>
          <a:p>
            <a:r>
              <a:rPr lang="en-US"/>
              <a:t>DTWQ,C=1Tt=1Tt (6)</a:t>
            </a:r>
          </a:p>
          <a:p>
            <a:r>
              <a:rPr lang="en-US"/>
              <a:t>Ở </a:t>
            </a:r>
            <a:r>
              <a:rPr lang="en-US" err="1"/>
              <a:t>đây</a:t>
            </a:r>
            <a:r>
              <a:rPr lang="en-US"/>
              <a:t> T </a:t>
            </a:r>
            <a:r>
              <a:rPr lang="en-US" err="1"/>
              <a:t>bù</a:t>
            </a:r>
            <a:r>
              <a:rPr lang="en-US"/>
              <a:t> </a:t>
            </a:r>
            <a:r>
              <a:rPr lang="en-US" err="1"/>
              <a:t>đắp</a:t>
            </a:r>
            <a:r>
              <a:rPr lang="en-US"/>
              <a:t> </a:t>
            </a:r>
            <a:r>
              <a:rPr lang="en-US" err="1"/>
              <a:t>cho</a:t>
            </a:r>
            <a:r>
              <a:rPr lang="en-US"/>
              <a:t> </a:t>
            </a:r>
            <a:r>
              <a:rPr lang="en-US" err="1"/>
              <a:t>các</a:t>
            </a:r>
            <a:r>
              <a:rPr lang="en-US"/>
              <a:t> </a:t>
            </a:r>
            <a:r>
              <a:rPr lang="en-US" err="1"/>
              <a:t>độ</a:t>
            </a:r>
            <a:r>
              <a:rPr lang="en-US"/>
              <a:t> </a:t>
            </a:r>
            <a:r>
              <a:rPr lang="en-US" err="1"/>
              <a:t>dài</a:t>
            </a:r>
            <a:r>
              <a:rPr lang="en-US"/>
              <a:t> </a:t>
            </a:r>
            <a:r>
              <a:rPr lang="en-US" err="1"/>
              <a:t>khác</a:t>
            </a:r>
            <a:r>
              <a:rPr lang="en-US"/>
              <a:t> </a:t>
            </a:r>
            <a:r>
              <a:rPr lang="en-US" err="1"/>
              <a:t>nhau</a:t>
            </a:r>
            <a:r>
              <a:rPr lang="en-US"/>
              <a:t> </a:t>
            </a:r>
            <a:r>
              <a:rPr lang="en-US" err="1"/>
              <a:t>của</a:t>
            </a:r>
            <a:r>
              <a:rPr lang="en-US"/>
              <a:t> </a:t>
            </a:r>
            <a:r>
              <a:rPr lang="en-US" err="1"/>
              <a:t>các</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Đường</a:t>
            </a:r>
            <a:r>
              <a:rPr lang="en-US"/>
              <a:t> </a:t>
            </a:r>
            <a:r>
              <a:rPr lang="en-US" err="1"/>
              <a:t>cong</a:t>
            </a:r>
            <a:r>
              <a:rPr lang="en-US"/>
              <a:t> </a:t>
            </a:r>
            <a:r>
              <a:rPr lang="en-US" err="1"/>
              <a:t>này</a:t>
            </a:r>
            <a:r>
              <a:rPr lang="en-US"/>
              <a:t> </a:t>
            </a:r>
            <a:r>
              <a:rPr lang="en-US" err="1"/>
              <a:t>có</a:t>
            </a:r>
            <a:r>
              <a:rPr lang="en-US"/>
              <a:t> </a:t>
            </a:r>
            <a:r>
              <a:rPr lang="en-US" err="1"/>
              <a:t>thể</a:t>
            </a:r>
            <a:r>
              <a:rPr lang="en-US"/>
              <a:t> </a:t>
            </a:r>
            <a:r>
              <a:rPr lang="en-US" err="1"/>
              <a:t>được</a:t>
            </a:r>
            <a:r>
              <a:rPr lang="en-US"/>
              <a:t> </a:t>
            </a:r>
            <a:r>
              <a:rPr lang="en-US" err="1"/>
              <a:t>tìm</a:t>
            </a:r>
            <a:r>
              <a:rPr lang="en-US"/>
              <a:t> </a:t>
            </a:r>
            <a:r>
              <a:rPr lang="en-US" err="1"/>
              <a:t>thấy</a:t>
            </a:r>
            <a:r>
              <a:rPr lang="en-US"/>
              <a:t> </a:t>
            </a:r>
            <a:r>
              <a:rPr lang="en-US" err="1"/>
              <a:t>một</a:t>
            </a:r>
            <a:r>
              <a:rPr lang="en-US"/>
              <a:t> </a:t>
            </a:r>
            <a:r>
              <a:rPr lang="en-US" err="1"/>
              <a:t>cách</a:t>
            </a:r>
            <a:r>
              <a:rPr lang="en-US"/>
              <a:t> </a:t>
            </a:r>
            <a:r>
              <a:rPr lang="en-US" err="1"/>
              <a:t>hiệu</a:t>
            </a:r>
            <a:r>
              <a:rPr lang="en-US"/>
              <a:t> </a:t>
            </a:r>
            <a:r>
              <a:rPr lang="en-US" err="1"/>
              <a:t>quả</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lập</a:t>
            </a:r>
            <a:r>
              <a:rPr lang="en-US"/>
              <a:t> </a:t>
            </a:r>
            <a:r>
              <a:rPr lang="en-US" err="1"/>
              <a:t>trình</a:t>
            </a:r>
            <a:r>
              <a:rPr lang="en-US"/>
              <a:t> </a:t>
            </a:r>
            <a:r>
              <a:rPr lang="en-US" err="1"/>
              <a:t>động</a:t>
            </a:r>
            <a:r>
              <a:rPr lang="en-US"/>
              <a:t> </a:t>
            </a:r>
            <a:r>
              <a:rPr lang="en-US" err="1"/>
              <a:t>để</a:t>
            </a:r>
            <a:r>
              <a:rPr lang="en-US"/>
              <a:t> </a:t>
            </a:r>
            <a:r>
              <a:rPr lang="en-US" err="1"/>
              <a:t>đánh</a:t>
            </a:r>
            <a:r>
              <a:rPr lang="en-US"/>
              <a:t> </a:t>
            </a:r>
            <a:r>
              <a:rPr lang="en-US" err="1"/>
              <a:t>giá</a:t>
            </a:r>
            <a:r>
              <a:rPr lang="en-US"/>
              <a:t> </a:t>
            </a:r>
            <a:r>
              <a:rPr lang="en-US" err="1"/>
              <a:t>quy</a:t>
            </a:r>
            <a:r>
              <a:rPr lang="en-US"/>
              <a:t> </a:t>
            </a:r>
            <a:r>
              <a:rPr lang="en-US" err="1"/>
              <a:t>hoạch</a:t>
            </a:r>
            <a:r>
              <a:rPr lang="en-US"/>
              <a:t> </a:t>
            </a:r>
            <a:r>
              <a:rPr lang="en-US" err="1"/>
              <a:t>tái</a:t>
            </a:r>
            <a:r>
              <a:rPr lang="en-US"/>
              <a:t> </a:t>
            </a:r>
            <a:r>
              <a:rPr lang="en-US" err="1"/>
              <a:t>phát</a:t>
            </a:r>
            <a:r>
              <a:rPr lang="en-US"/>
              <a:t> </a:t>
            </a:r>
            <a:r>
              <a:rPr lang="en-US" err="1"/>
              <a:t>sau</a:t>
            </a:r>
            <a:r>
              <a:rPr lang="en-US"/>
              <a:t> </a:t>
            </a:r>
            <a:r>
              <a:rPr lang="en-US" err="1"/>
              <a:t>đây</a:t>
            </a:r>
            <a:r>
              <a:rPr lang="en-US"/>
              <a:t>, </a:t>
            </a:r>
            <a:r>
              <a:rPr lang="en-US" err="1"/>
              <a:t>xác</a:t>
            </a:r>
            <a:r>
              <a:rPr lang="en-US"/>
              <a:t> </a:t>
            </a:r>
            <a:r>
              <a:rPr lang="en-US" err="1"/>
              <a:t>định</a:t>
            </a:r>
            <a:r>
              <a:rPr lang="en-US"/>
              <a:t> </a:t>
            </a:r>
            <a:r>
              <a:rPr lang="en-US" err="1"/>
              <a:t>khoảng</a:t>
            </a:r>
            <a:r>
              <a:rPr lang="en-US"/>
              <a:t> </a:t>
            </a:r>
            <a:r>
              <a:rPr lang="en-US" err="1"/>
              <a:t>cách</a:t>
            </a:r>
            <a:r>
              <a:rPr lang="en-US"/>
              <a:t> </a:t>
            </a:r>
            <a:r>
              <a:rPr lang="en-US" err="1"/>
              <a:t>tích</a:t>
            </a:r>
            <a:r>
              <a:rPr lang="en-US"/>
              <a:t> </a:t>
            </a:r>
            <a:r>
              <a:rPr lang="en-US" err="1"/>
              <a:t>lũy</a:t>
            </a:r>
            <a:r>
              <a:rPr lang="en-US"/>
              <a:t> γ(</a:t>
            </a:r>
            <a:r>
              <a:rPr lang="en-US" err="1"/>
              <a:t>i</a:t>
            </a:r>
            <a:r>
              <a:rPr lang="en-US"/>
              <a:t>, j) </a:t>
            </a:r>
            <a:r>
              <a:rPr lang="en-US" err="1"/>
              <a:t>như</a:t>
            </a:r>
            <a:r>
              <a:rPr lang="en-US"/>
              <a:t> </a:t>
            </a:r>
            <a:r>
              <a:rPr lang="en-US" err="1"/>
              <a:t>là</a:t>
            </a:r>
            <a:r>
              <a:rPr lang="en-US"/>
              <a:t> </a:t>
            </a:r>
            <a:r>
              <a:rPr lang="en-US" err="1"/>
              <a:t>khoảng</a:t>
            </a:r>
            <a:r>
              <a:rPr lang="en-US"/>
              <a:t> </a:t>
            </a:r>
            <a:r>
              <a:rPr lang="en-US" err="1"/>
              <a:t>cách</a:t>
            </a:r>
            <a:r>
              <a:rPr lang="en-US"/>
              <a:t> d(</a:t>
            </a:r>
            <a:r>
              <a:rPr lang="en-US" err="1"/>
              <a:t>i</a:t>
            </a:r>
            <a:r>
              <a:rPr lang="en-US"/>
              <a:t>, j) </a:t>
            </a:r>
            <a:r>
              <a:rPr lang="en-US" err="1"/>
              <a:t>tìm</a:t>
            </a:r>
            <a:r>
              <a:rPr lang="en-US"/>
              <a:t> </a:t>
            </a:r>
            <a:r>
              <a:rPr lang="en-US" err="1"/>
              <a:t>thấy</a:t>
            </a:r>
            <a:r>
              <a:rPr lang="en-US"/>
              <a:t> </a:t>
            </a:r>
            <a:r>
              <a:rPr lang="en-US" err="1"/>
              <a:t>trong</a:t>
            </a:r>
            <a:r>
              <a:rPr lang="en-US"/>
              <a:t> ô </a:t>
            </a:r>
            <a:r>
              <a:rPr lang="en-US" err="1"/>
              <a:t>hiện</a:t>
            </a:r>
            <a:r>
              <a:rPr lang="en-US"/>
              <a:t> </a:t>
            </a:r>
            <a:r>
              <a:rPr lang="en-US" err="1"/>
              <a:t>tại</a:t>
            </a:r>
            <a:r>
              <a:rPr lang="en-US"/>
              <a:t> </a:t>
            </a:r>
            <a:r>
              <a:rPr lang="en-US" err="1"/>
              <a:t>và</a:t>
            </a:r>
            <a:r>
              <a:rPr lang="en-US"/>
              <a:t> </a:t>
            </a:r>
            <a:r>
              <a:rPr lang="en-US" err="1"/>
              <a:t>giá</a:t>
            </a:r>
            <a:r>
              <a:rPr lang="en-US"/>
              <a:t> </a:t>
            </a:r>
            <a:r>
              <a:rPr lang="en-US" err="1"/>
              <a:t>trị</a:t>
            </a:r>
            <a:r>
              <a:rPr lang="en-US"/>
              <a:t> </a:t>
            </a:r>
            <a:r>
              <a:rPr lang="en-US" err="1"/>
              <a:t>nhỏ</a:t>
            </a:r>
            <a:r>
              <a:rPr lang="en-US"/>
              <a:t> </a:t>
            </a:r>
            <a:r>
              <a:rPr lang="en-US" err="1"/>
              <a:t>nhất</a:t>
            </a:r>
            <a:r>
              <a:rPr lang="en-US"/>
              <a:t> </a:t>
            </a:r>
            <a:r>
              <a:rPr lang="en-US" err="1"/>
              <a:t>của</a:t>
            </a:r>
            <a:r>
              <a:rPr lang="en-US"/>
              <a:t> </a:t>
            </a:r>
            <a:r>
              <a:rPr lang="en-US" err="1"/>
              <a:t>khoảng</a:t>
            </a:r>
            <a:r>
              <a:rPr lang="en-US"/>
              <a:t> </a:t>
            </a:r>
            <a:r>
              <a:rPr lang="en-US" err="1"/>
              <a:t>cách</a:t>
            </a:r>
            <a:r>
              <a:rPr lang="en-US"/>
              <a:t> </a:t>
            </a:r>
            <a:r>
              <a:rPr lang="en-US" err="1"/>
              <a:t>tích</a:t>
            </a:r>
            <a:r>
              <a:rPr lang="en-US"/>
              <a:t> </a:t>
            </a:r>
            <a:r>
              <a:rPr lang="en-US" err="1"/>
              <a:t>lũy</a:t>
            </a:r>
            <a:r>
              <a:rPr lang="en-US"/>
              <a:t> </a:t>
            </a:r>
            <a:r>
              <a:rPr lang="en-US" err="1"/>
              <a:t>của</a:t>
            </a:r>
            <a:r>
              <a:rPr lang="en-US"/>
              <a:t> </a:t>
            </a:r>
            <a:r>
              <a:rPr lang="en-US" err="1"/>
              <a:t>các</a:t>
            </a:r>
            <a:r>
              <a:rPr lang="en-US"/>
              <a:t> </a:t>
            </a:r>
            <a:r>
              <a:rPr lang="en-US" err="1"/>
              <a:t>phần</a:t>
            </a:r>
            <a:r>
              <a:rPr lang="en-US"/>
              <a:t> </a:t>
            </a:r>
            <a:r>
              <a:rPr lang="en-US" err="1"/>
              <a:t>tử</a:t>
            </a:r>
            <a:r>
              <a:rPr lang="en-US"/>
              <a:t> </a:t>
            </a:r>
            <a:r>
              <a:rPr lang="en-US" err="1"/>
              <a:t>kề</a:t>
            </a:r>
            <a:r>
              <a:rPr lang="en-US"/>
              <a:t> </a:t>
            </a:r>
            <a:r>
              <a:rPr lang="en-US" err="1"/>
              <a:t>cạnh</a:t>
            </a:r>
            <a:r>
              <a:rPr lang="en-US"/>
              <a:t>:</a:t>
            </a:r>
          </a:p>
          <a:p>
            <a:r>
              <a:rPr lang="en-US"/>
              <a:t>γ(</a:t>
            </a:r>
            <a:r>
              <a:rPr lang="en-US" err="1"/>
              <a:t>i</a:t>
            </a:r>
            <a:r>
              <a:rPr lang="en-US"/>
              <a:t>, j) = d(</a:t>
            </a:r>
            <a:r>
              <a:rPr lang="en-US" err="1"/>
              <a:t>i</a:t>
            </a:r>
            <a:r>
              <a:rPr lang="en-US"/>
              <a:t>, j) + min{γ(</a:t>
            </a:r>
            <a:r>
              <a:rPr lang="en-US" err="1"/>
              <a:t>i</a:t>
            </a:r>
            <a:r>
              <a:rPr lang="en-US"/>
              <a:t> − 1, j − 1), γ(</a:t>
            </a:r>
            <a:r>
              <a:rPr lang="en-US" err="1"/>
              <a:t>i</a:t>
            </a:r>
            <a:r>
              <a:rPr lang="en-US"/>
              <a:t> − 1, j), γ(</a:t>
            </a:r>
            <a:r>
              <a:rPr lang="en-US" err="1"/>
              <a:t>i</a:t>
            </a:r>
            <a:r>
              <a:rPr lang="en-US"/>
              <a:t>, j − 1)} (7)</a:t>
            </a:r>
          </a:p>
          <a:p>
            <a:r>
              <a:rPr lang="en-US"/>
              <a:t>Trong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tập</a:t>
            </a:r>
            <a:r>
              <a:rPr lang="en-US"/>
              <a:t> </a:t>
            </a:r>
            <a:r>
              <a:rPr lang="en-US" err="1"/>
              <a:t>hợp</a:t>
            </a:r>
            <a:r>
              <a:rPr lang="en-US"/>
              <a:t> </a:t>
            </a:r>
            <a:r>
              <a:rPr lang="en-US" err="1"/>
              <a:t>các</a:t>
            </a:r>
            <a:r>
              <a:rPr lang="en-US"/>
              <a:t> </a:t>
            </a:r>
            <a:r>
              <a:rPr lang="en-US" err="1"/>
              <a:t>chuỗi</a:t>
            </a:r>
            <a:r>
              <a:rPr lang="en-US"/>
              <a:t> </a:t>
            </a:r>
            <a:r>
              <a:rPr lang="en-US" err="1"/>
              <a:t>mô</a:t>
            </a:r>
            <a:r>
              <a:rPr lang="en-US"/>
              <a:t> </a:t>
            </a:r>
            <a:r>
              <a:rPr lang="en-US" err="1"/>
              <a:t>hình</a:t>
            </a:r>
            <a:r>
              <a:rPr lang="en-US"/>
              <a:t> {C} </a:t>
            </a:r>
            <a:r>
              <a:rPr lang="en-US" err="1"/>
              <a:t>được</a:t>
            </a:r>
            <a:r>
              <a:rPr lang="en-US"/>
              <a:t> </a:t>
            </a:r>
            <a:r>
              <a:rPr lang="en-US" err="1"/>
              <a:t>tính</a:t>
            </a:r>
            <a:r>
              <a:rPr lang="en-US"/>
              <a:t> </a:t>
            </a:r>
            <a:r>
              <a:rPr lang="en-US" err="1"/>
              <a:t>toán</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các</a:t>
            </a:r>
            <a:r>
              <a:rPr lang="en-US"/>
              <a:t> </a:t>
            </a:r>
            <a:r>
              <a:rPr lang="en-US" err="1"/>
              <a:t>mô</a:t>
            </a:r>
            <a:r>
              <a:rPr lang="en-US"/>
              <a:t> </a:t>
            </a:r>
            <a:r>
              <a:rPr lang="en-US" err="1"/>
              <a:t>tả</a:t>
            </a:r>
            <a:r>
              <a:rPr lang="en-US"/>
              <a:t> HOG </a:t>
            </a:r>
            <a:r>
              <a:rPr lang="en-US" err="1"/>
              <a:t>của</a:t>
            </a:r>
            <a:r>
              <a:rPr lang="en-US"/>
              <a:t> </a:t>
            </a:r>
            <a:r>
              <a:rPr lang="en-US" err="1"/>
              <a:t>các</a:t>
            </a:r>
            <a:r>
              <a:rPr lang="en-US"/>
              <a:t> </a:t>
            </a:r>
            <a:r>
              <a:rPr lang="en-US" err="1"/>
              <a:t>vùng</a:t>
            </a:r>
            <a:r>
              <a:rPr lang="en-US"/>
              <a:t> </a:t>
            </a:r>
            <a:r>
              <a:rPr lang="en-US" err="1"/>
              <a:t>miệng</a:t>
            </a:r>
            <a:r>
              <a:rPr lang="en-US"/>
              <a:t> </a:t>
            </a:r>
            <a:r>
              <a:rPr lang="en-US" err="1"/>
              <a:t>không</a:t>
            </a:r>
            <a:r>
              <a:rPr lang="en-US"/>
              <a:t> </a:t>
            </a:r>
            <a:r>
              <a:rPr lang="en-US" err="1"/>
              <a:t>nói</a:t>
            </a:r>
            <a:r>
              <a:rPr lang="en-US"/>
              <a:t> </a:t>
            </a:r>
            <a:r>
              <a:rPr lang="en-US" err="1"/>
              <a:t>trong</a:t>
            </a:r>
            <a:r>
              <a:rPr lang="en-US"/>
              <a:t> m </a:t>
            </a:r>
            <a:r>
              <a:rPr lang="en-US" err="1"/>
              <a:t>khung</a:t>
            </a:r>
            <a:r>
              <a:rPr lang="en-US"/>
              <a:t> </a:t>
            </a:r>
            <a:r>
              <a:rPr lang="en-US" err="1"/>
              <a:t>hình</a:t>
            </a:r>
            <a:r>
              <a:rPr lang="en-US"/>
              <a:t> </a:t>
            </a:r>
            <a:r>
              <a:rPr lang="en-US" err="1"/>
              <a:t>liên</a:t>
            </a:r>
            <a:r>
              <a:rPr lang="en-US"/>
              <a:t> </a:t>
            </a:r>
            <a:r>
              <a:rPr lang="en-US" err="1"/>
              <a:t>tiếp</a:t>
            </a:r>
            <a:r>
              <a:rPr lang="en-US"/>
              <a:t>. </a:t>
            </a:r>
            <a:r>
              <a:rPr lang="en-US" err="1"/>
              <a:t>Tập</a:t>
            </a:r>
            <a:r>
              <a:rPr lang="en-US"/>
              <a:t> {C} </a:t>
            </a:r>
            <a:r>
              <a:rPr lang="en-US" err="1"/>
              <a:t>được</a:t>
            </a:r>
            <a:r>
              <a:rPr lang="en-US"/>
              <a:t> </a:t>
            </a:r>
            <a:r>
              <a:rPr lang="en-US" err="1"/>
              <a:t>thu</a:t>
            </a:r>
            <a:r>
              <a:rPr lang="en-US"/>
              <a:t> </a:t>
            </a:r>
            <a:r>
              <a:rPr lang="en-US" err="1"/>
              <a:t>được</a:t>
            </a:r>
            <a:r>
              <a:rPr lang="en-US"/>
              <a:t> </a:t>
            </a:r>
            <a:r>
              <a:rPr lang="en-US" err="1"/>
              <a:t>thông</a:t>
            </a:r>
            <a:r>
              <a:rPr lang="en-US"/>
              <a:t> qua </a:t>
            </a:r>
            <a:r>
              <a:rPr lang="en-US" err="1"/>
              <a:t>nhãn</a:t>
            </a:r>
            <a:r>
              <a:rPr lang="en-US"/>
              <a:t> </a:t>
            </a:r>
            <a:r>
              <a:rPr lang="en-US" err="1"/>
              <a:t>giám</a:t>
            </a:r>
            <a:r>
              <a:rPr lang="en-US"/>
              <a:t> </a:t>
            </a:r>
            <a:r>
              <a:rPr lang="en-US" err="1"/>
              <a:t>sát</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một</a:t>
            </a:r>
            <a:r>
              <a:rPr lang="en-US"/>
              <a:t> </a:t>
            </a:r>
            <a:r>
              <a:rPr lang="en-US" err="1"/>
              <a:t>tập</a:t>
            </a:r>
            <a:r>
              <a:rPr lang="en-US"/>
              <a:t> </a:t>
            </a:r>
            <a:r>
              <a:rPr lang="en-US" err="1"/>
              <a:t>hợp</a:t>
            </a:r>
            <a:r>
              <a:rPr lang="en-US"/>
              <a:t> </a:t>
            </a:r>
            <a:r>
              <a:rPr lang="en-US" err="1"/>
              <a:t>giảm</a:t>
            </a:r>
            <a:r>
              <a:rPr lang="en-US"/>
              <a:t> </a:t>
            </a:r>
            <a:r>
              <a:rPr lang="en-US" err="1"/>
              <a:t>dần</a:t>
            </a:r>
            <a:r>
              <a:rPr lang="en-US"/>
              <a:t> </a:t>
            </a:r>
            <a:r>
              <a:rPr lang="en-US" err="1"/>
              <a:t>của</a:t>
            </a:r>
            <a:r>
              <a:rPr lang="en-US"/>
              <a:t> </a:t>
            </a:r>
            <a:r>
              <a:rPr lang="en-US" err="1"/>
              <a:t>các</a:t>
            </a:r>
            <a:r>
              <a:rPr lang="en-US"/>
              <a:t> </a:t>
            </a:r>
            <a:r>
              <a:rPr lang="en-US" err="1"/>
              <a:t>mẫu</a:t>
            </a:r>
            <a:r>
              <a:rPr lang="en-US"/>
              <a:t> </a:t>
            </a:r>
            <a:r>
              <a:rPr lang="en-US" err="1"/>
              <a:t>huấn</a:t>
            </a:r>
            <a:r>
              <a:rPr lang="en-US"/>
              <a:t> </a:t>
            </a:r>
            <a:r>
              <a:rPr lang="en-US" err="1"/>
              <a:t>luyện</a:t>
            </a:r>
            <a:r>
              <a:rPr lang="en-US"/>
              <a:t>. Sau </a:t>
            </a:r>
            <a:r>
              <a:rPr lang="en-US" err="1"/>
              <a:t>đó</a:t>
            </a:r>
            <a:r>
              <a:rPr lang="en-US"/>
              <a:t>, </a:t>
            </a:r>
            <a:r>
              <a:rPr lang="en-US" err="1"/>
              <a:t>việc</a:t>
            </a:r>
            <a:r>
              <a:rPr lang="en-US"/>
              <a:t> </a:t>
            </a:r>
            <a:r>
              <a:rPr lang="en-US" err="1"/>
              <a:t>phân</a:t>
            </a:r>
            <a:r>
              <a:rPr lang="en-US"/>
              <a:t> </a:t>
            </a:r>
            <a:r>
              <a:rPr lang="en-US" err="1"/>
              <a:t>loại</a:t>
            </a:r>
            <a:r>
              <a:rPr lang="en-US"/>
              <a:t> </a:t>
            </a:r>
            <a:r>
              <a:rPr lang="en-US" err="1"/>
              <a:t>các</a:t>
            </a:r>
            <a:r>
              <a:rPr lang="en-US"/>
              <a:t> </a:t>
            </a:r>
            <a:r>
              <a:rPr lang="en-US" err="1"/>
              <a:t>mẫu</a:t>
            </a:r>
            <a:r>
              <a:rPr lang="en-US"/>
              <a:t> </a:t>
            </a:r>
            <a:r>
              <a:rPr lang="en-US" err="1"/>
              <a:t>thành</a:t>
            </a:r>
            <a:r>
              <a:rPr lang="en-US"/>
              <a:t> </a:t>
            </a:r>
            <a:r>
              <a:rPr lang="en-US" err="1"/>
              <a:t>các</a:t>
            </a:r>
            <a:r>
              <a:rPr lang="en-US"/>
              <a:t> </a:t>
            </a:r>
            <a:r>
              <a:rPr lang="en-US" err="1"/>
              <a:t>mẫu</a:t>
            </a:r>
            <a:r>
              <a:rPr lang="en-US"/>
              <a:t> </a:t>
            </a:r>
            <a:r>
              <a:rPr lang="en-US" err="1"/>
              <a:t>nói</a:t>
            </a:r>
            <a:r>
              <a:rPr lang="en-US"/>
              <a:t>  </a:t>
            </a:r>
            <a:r>
              <a:rPr lang="en-US" err="1"/>
              <a:t>không</a:t>
            </a:r>
            <a:r>
              <a:rPr lang="en-US"/>
              <a:t> </a:t>
            </a:r>
            <a:r>
              <a:rPr lang="en-US" err="1"/>
              <a:t>nói</a:t>
            </a:r>
            <a:r>
              <a:rPr lang="en-US"/>
              <a:t> </a:t>
            </a:r>
            <a:r>
              <a:rPr lang="en-US" err="1"/>
              <a:t>được</a:t>
            </a:r>
            <a:r>
              <a:rPr lang="en-US"/>
              <a:t> </a:t>
            </a:r>
            <a:r>
              <a:rPr lang="en-US" err="1"/>
              <a:t>thực</a:t>
            </a:r>
            <a:r>
              <a:rPr lang="en-US"/>
              <a:t> </a:t>
            </a:r>
            <a:r>
              <a:rPr lang="en-US" err="1"/>
              <a:t>hiện</a:t>
            </a:r>
            <a:r>
              <a:rPr lang="en-US"/>
              <a:t> </a:t>
            </a:r>
            <a:r>
              <a:rPr lang="en-US" err="1"/>
              <a:t>bằng</a:t>
            </a:r>
            <a:r>
              <a:rPr lang="en-US"/>
              <a:t> </a:t>
            </a:r>
            <a:r>
              <a:rPr lang="en-US" err="1"/>
              <a:t>cách</a:t>
            </a:r>
            <a:r>
              <a:rPr lang="en-US"/>
              <a:t> </a:t>
            </a:r>
            <a:r>
              <a:rPr lang="en-US" err="1"/>
              <a:t>trích</a:t>
            </a:r>
            <a:r>
              <a:rPr lang="en-US"/>
              <a:t> </a:t>
            </a:r>
            <a:r>
              <a:rPr lang="en-US" err="1"/>
              <a:t>xuất</a:t>
            </a:r>
            <a:r>
              <a:rPr lang="en-US"/>
              <a:t> </a:t>
            </a:r>
            <a:r>
              <a:rPr lang="en-US" err="1"/>
              <a:t>tập</a:t>
            </a:r>
            <a:r>
              <a:rPr lang="en-US"/>
              <a:t> </a:t>
            </a:r>
            <a:r>
              <a:rPr lang="en-US" err="1"/>
              <a:t>hợp</a:t>
            </a:r>
            <a:r>
              <a:rPr lang="en-US"/>
              <a:t> </a:t>
            </a:r>
            <a:r>
              <a:rPr lang="en-US" err="1"/>
              <a:t>các</a:t>
            </a:r>
            <a:r>
              <a:rPr lang="en-US"/>
              <a:t> </a:t>
            </a:r>
            <a:r>
              <a:rPr lang="en-US" err="1"/>
              <a:t>truy</a:t>
            </a:r>
            <a:r>
              <a:rPr lang="en-US"/>
              <a:t> </a:t>
            </a:r>
            <a:r>
              <a:rPr lang="en-US" err="1"/>
              <a:t>vấn</a:t>
            </a:r>
            <a:r>
              <a:rPr lang="en-US"/>
              <a:t> {Q} (</a:t>
            </a:r>
            <a:r>
              <a:rPr lang="en-US" err="1"/>
              <a:t>mỗi</a:t>
            </a:r>
            <a:r>
              <a:rPr lang="en-US"/>
              <a:t> </a:t>
            </a:r>
            <a:r>
              <a:rPr lang="en-US" err="1"/>
              <a:t>truy</a:t>
            </a:r>
            <a:r>
              <a:rPr lang="en-US"/>
              <a:t> </a:t>
            </a:r>
            <a:r>
              <a:rPr lang="en-US" err="1"/>
              <a:t>vấn</a:t>
            </a:r>
            <a:r>
              <a:rPr lang="en-US"/>
              <a:t> </a:t>
            </a:r>
            <a:r>
              <a:rPr lang="en-US" err="1"/>
              <a:t>được</a:t>
            </a:r>
            <a:r>
              <a:rPr lang="en-US"/>
              <a:t> </a:t>
            </a:r>
            <a:r>
              <a:rPr lang="en-US" err="1"/>
              <a:t>cố</a:t>
            </a:r>
            <a:r>
              <a:rPr lang="en-US"/>
              <a:t> </a:t>
            </a:r>
            <a:r>
              <a:rPr lang="en-US" err="1"/>
              <a:t>định</a:t>
            </a:r>
            <a:r>
              <a:rPr lang="en-US"/>
              <a:t> </a:t>
            </a:r>
            <a:r>
              <a:rPr lang="en-US" err="1"/>
              <a:t>với</a:t>
            </a:r>
            <a:r>
              <a:rPr lang="en-US"/>
              <a:t> </a:t>
            </a:r>
            <a:r>
              <a:rPr lang="en-US" err="1"/>
              <a:t>độ</a:t>
            </a:r>
            <a:r>
              <a:rPr lang="en-US"/>
              <a:t> </a:t>
            </a:r>
            <a:r>
              <a:rPr lang="en-US" err="1"/>
              <a:t>dài</a:t>
            </a:r>
            <a:r>
              <a:rPr lang="en-US"/>
              <a:t> m </a:t>
            </a:r>
            <a:r>
              <a:rPr lang="en-US" err="1"/>
              <a:t>trong</a:t>
            </a:r>
            <a:r>
              <a:rPr lang="en-US"/>
              <a:t>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từ</a:t>
            </a:r>
            <a:r>
              <a:rPr lang="en-US"/>
              <a:t> </a:t>
            </a:r>
            <a:r>
              <a:rPr lang="en-US" err="1"/>
              <a:t>các</a:t>
            </a:r>
            <a:r>
              <a:rPr lang="en-US"/>
              <a:t> </a:t>
            </a:r>
            <a:r>
              <a:rPr lang="en-US" err="1"/>
              <a:t>mẫu</a:t>
            </a:r>
            <a:r>
              <a:rPr lang="en-US"/>
              <a:t> </a:t>
            </a:r>
            <a:r>
              <a:rPr lang="en-US" err="1"/>
              <a:t>kiểm</a:t>
            </a:r>
            <a:r>
              <a:rPr lang="en-US"/>
              <a:t> </a:t>
            </a:r>
            <a:r>
              <a:rPr lang="en-US" err="1"/>
              <a:t>tra</a:t>
            </a:r>
            <a:r>
              <a:rPr lang="en-US"/>
              <a:t> </a:t>
            </a:r>
            <a:r>
              <a:rPr lang="en-US" err="1"/>
              <a:t>với</a:t>
            </a:r>
            <a:r>
              <a:rPr lang="en-US"/>
              <a:t> </a:t>
            </a:r>
            <a:r>
              <a:rPr lang="en-US" err="1"/>
              <a:t>một</a:t>
            </a:r>
            <a:r>
              <a:rPr lang="en-US"/>
              <a:t> </a:t>
            </a:r>
            <a:r>
              <a:rPr lang="en-US" err="1"/>
              <a:t>tỷ</a:t>
            </a:r>
            <a:r>
              <a:rPr lang="en-US"/>
              <a:t> </a:t>
            </a:r>
            <a:r>
              <a:rPr lang="en-US" err="1"/>
              <a:t>lệ</a:t>
            </a:r>
            <a:r>
              <a:rPr lang="en-US"/>
              <a:t> </a:t>
            </a:r>
            <a:r>
              <a:rPr lang="en-US" err="1"/>
              <a:t>chồng</a:t>
            </a:r>
            <a:r>
              <a:rPr lang="en-US"/>
              <a:t> </a:t>
            </a:r>
            <a:r>
              <a:rPr lang="en-US" err="1"/>
              <a:t>lấn</a:t>
            </a:r>
            <a:r>
              <a:rPr lang="en-US"/>
              <a:t> </a:t>
            </a:r>
            <a:r>
              <a:rPr lang="en-US" err="1"/>
              <a:t>giữa</a:t>
            </a:r>
            <a:r>
              <a:rPr lang="en-US"/>
              <a:t> </a:t>
            </a:r>
            <a:r>
              <a:rPr lang="en-US" err="1"/>
              <a:t>các</a:t>
            </a:r>
            <a:r>
              <a:rPr lang="en-US"/>
              <a:t> </a:t>
            </a:r>
            <a:r>
              <a:rPr lang="en-US" err="1"/>
              <a:t>truy</a:t>
            </a:r>
            <a:r>
              <a:rPr lang="en-US"/>
              <a:t> </a:t>
            </a:r>
            <a:r>
              <a:rPr lang="en-US" err="1"/>
              <a:t>vấn</a:t>
            </a:r>
            <a:r>
              <a:rPr lang="en-US"/>
              <a:t> </a:t>
            </a:r>
            <a:r>
              <a:rPr lang="en-US" err="1"/>
              <a:t>liên</a:t>
            </a:r>
            <a:r>
              <a:rPr lang="en-US"/>
              <a:t> </a:t>
            </a:r>
            <a:r>
              <a:rPr lang="en-US" err="1"/>
              <a:t>tiếp</a:t>
            </a:r>
            <a:r>
              <a:rPr lang="en-US"/>
              <a:t>, </a:t>
            </a:r>
            <a:r>
              <a:rPr lang="en-US" err="1"/>
              <a:t>và</a:t>
            </a:r>
            <a:r>
              <a:rPr lang="en-US"/>
              <a:t> </a:t>
            </a:r>
            <a:r>
              <a:rPr lang="en-US" err="1"/>
              <a:t>sự</a:t>
            </a:r>
            <a:r>
              <a:rPr lang="en-US"/>
              <a:t> </a:t>
            </a:r>
            <a:r>
              <a:rPr lang="en-US" err="1"/>
              <a:t>căn</a:t>
            </a:r>
            <a:r>
              <a:rPr lang="en-US"/>
              <a:t> </a:t>
            </a:r>
            <a:r>
              <a:rPr lang="en-US" err="1"/>
              <a:t>chỉnh</a:t>
            </a:r>
            <a:r>
              <a:rPr lang="en-US"/>
              <a:t> </a:t>
            </a:r>
            <a:r>
              <a:rPr lang="en-US" err="1"/>
              <a:t>của</a:t>
            </a:r>
            <a:r>
              <a:rPr lang="en-US"/>
              <a:t> </a:t>
            </a:r>
            <a:r>
              <a:rPr lang="en-US" err="1"/>
              <a:t>chúng</a:t>
            </a:r>
            <a:r>
              <a:rPr lang="en-US"/>
              <a:t> </a:t>
            </a:r>
            <a:r>
              <a:rPr lang="en-US" err="1"/>
              <a:t>với</a:t>
            </a:r>
            <a:r>
              <a:rPr lang="en-US"/>
              <a:t> </a:t>
            </a:r>
            <a:r>
              <a:rPr lang="en-US" err="1"/>
              <a:t>tất</a:t>
            </a:r>
            <a:r>
              <a:rPr lang="en-US"/>
              <a:t> </a:t>
            </a:r>
            <a:r>
              <a:rPr lang="en-US" err="1"/>
              <a:t>cả</a:t>
            </a:r>
            <a:r>
              <a:rPr lang="en-US"/>
              <a:t> </a:t>
            </a:r>
            <a:r>
              <a:rPr lang="en-US" err="1"/>
              <a:t>các</a:t>
            </a:r>
            <a:r>
              <a:rPr lang="en-US"/>
              <a:t> </a:t>
            </a:r>
            <a:r>
              <a:rPr lang="en-US" err="1"/>
              <a:t>chuỗi</a:t>
            </a:r>
            <a:r>
              <a:rPr lang="en-US"/>
              <a:t> </a:t>
            </a:r>
            <a:r>
              <a:rPr lang="en-US" err="1"/>
              <a:t>thời</a:t>
            </a:r>
            <a:r>
              <a:rPr lang="en-US"/>
              <a:t> </a:t>
            </a:r>
            <a:r>
              <a:rPr lang="en-US" err="1"/>
              <a:t>gian</a:t>
            </a:r>
            <a:r>
              <a:rPr lang="en-US"/>
              <a:t> </a:t>
            </a:r>
            <a:r>
              <a:rPr lang="en-US" err="1"/>
              <a:t>không</a:t>
            </a:r>
            <a:r>
              <a:rPr lang="en-US"/>
              <a:t> </a:t>
            </a:r>
            <a:r>
              <a:rPr lang="en-US" err="1"/>
              <a:t>nói</a:t>
            </a:r>
            <a:r>
              <a:rPr lang="en-US"/>
              <a:t> {C}. </a:t>
            </a:r>
            <a:r>
              <a:rPr lang="en-US" err="1"/>
              <a:t>Nếu</a:t>
            </a:r>
            <a:r>
              <a:rPr lang="en-US"/>
              <a:t> </a:t>
            </a:r>
            <a:r>
              <a:rPr lang="en-US" err="1"/>
              <a:t>một</a:t>
            </a:r>
            <a:r>
              <a:rPr lang="en-US"/>
              <a:t> </a:t>
            </a:r>
            <a:r>
              <a:rPr lang="en-US" err="1"/>
              <a:t>tối</a:t>
            </a:r>
            <a:r>
              <a:rPr lang="en-US"/>
              <a:t> </a:t>
            </a:r>
            <a:r>
              <a:rPr lang="en-US" err="1"/>
              <a:t>thiểu</a:t>
            </a:r>
            <a:r>
              <a:rPr lang="en-US"/>
              <a:t> k </a:t>
            </a:r>
            <a:r>
              <a:rPr lang="en-US" err="1"/>
              <a:t>mẫu</a:t>
            </a:r>
            <a:r>
              <a:rPr lang="en-US"/>
              <a:t> </a:t>
            </a:r>
            <a:r>
              <a:rPr lang="en-US" err="1"/>
              <a:t>từ</a:t>
            </a:r>
            <a:r>
              <a:rPr lang="en-US"/>
              <a:t> {C} </a:t>
            </a:r>
            <a:r>
              <a:rPr lang="en-US" err="1"/>
              <a:t>có</a:t>
            </a:r>
            <a:r>
              <a:rPr lang="en-US"/>
              <a:t> </a:t>
            </a:r>
            <a:r>
              <a:rPr lang="en-US" err="1"/>
              <a:t>một</a:t>
            </a:r>
            <a:r>
              <a:rPr lang="en-US"/>
              <a:t> chi </a:t>
            </a:r>
            <a:r>
              <a:rPr lang="en-US" err="1"/>
              <a:t>phí</a:t>
            </a:r>
            <a:r>
              <a:rPr lang="en-US"/>
              <a:t> </a:t>
            </a:r>
            <a:r>
              <a:rPr lang="en-US" err="1"/>
              <a:t>biến</a:t>
            </a:r>
            <a:r>
              <a:rPr lang="en-US"/>
              <a:t> </a:t>
            </a:r>
            <a:r>
              <a:rPr lang="en-US" err="1"/>
              <a:t>đổi</a:t>
            </a:r>
            <a:r>
              <a:rPr lang="en-US"/>
              <a:t> </a:t>
            </a:r>
            <a:r>
              <a:rPr lang="en-US" err="1"/>
              <a:t>nhỏ</a:t>
            </a:r>
            <a:r>
              <a:rPr lang="en-US"/>
              <a:t> </a:t>
            </a:r>
            <a:r>
              <a:rPr lang="en-US" err="1"/>
              <a:t>hơn</a:t>
            </a:r>
            <a:r>
              <a:rPr lang="en-US"/>
              <a:t> </a:t>
            </a:r>
            <a:r>
              <a:rPr lang="en-US" err="1"/>
              <a:t>một</a:t>
            </a:r>
            <a:r>
              <a:rPr lang="en-US"/>
              <a:t> </a:t>
            </a:r>
            <a:r>
              <a:rPr lang="en-US" err="1"/>
              <a:t>ngưỡng</a:t>
            </a:r>
            <a:r>
              <a:rPr lang="en-US"/>
              <a:t> chi </a:t>
            </a:r>
            <a:r>
              <a:rPr lang="en-US" err="1"/>
              <a:t>phí</a:t>
            </a:r>
            <a:r>
              <a:rPr lang="en-US"/>
              <a:t> </a:t>
            </a:r>
            <a:r>
              <a:rPr lang="en-US" err="1"/>
              <a:t>đã</a:t>
            </a:r>
            <a:r>
              <a:rPr lang="en-US"/>
              <a:t> </a:t>
            </a:r>
            <a:r>
              <a:rPr lang="en-US" err="1"/>
              <a:t>cho</a:t>
            </a:r>
            <a:r>
              <a:rPr lang="en-US"/>
              <a:t> T </a:t>
            </a:r>
            <a:r>
              <a:rPr lang="en-US" err="1"/>
              <a:t>cho</a:t>
            </a:r>
            <a:r>
              <a:rPr lang="en-US"/>
              <a:t> </a:t>
            </a:r>
            <a:r>
              <a:rPr lang="en-US" err="1"/>
              <a:t>một</a:t>
            </a:r>
            <a:r>
              <a:rPr lang="en-US"/>
              <a:t> </a:t>
            </a:r>
            <a:r>
              <a:rPr lang="en-US" err="1"/>
              <a:t>truy</a:t>
            </a:r>
            <a:r>
              <a:rPr lang="en-US"/>
              <a:t> </a:t>
            </a:r>
            <a:r>
              <a:rPr lang="en-US" err="1"/>
              <a:t>vấn</a:t>
            </a:r>
            <a:r>
              <a:rPr lang="en-US"/>
              <a:t> Q </a:t>
            </a:r>
            <a:r>
              <a:rPr lang="en-US" err="1"/>
              <a:t>cụ</a:t>
            </a:r>
            <a:r>
              <a:rPr lang="en-US"/>
              <a:t> </a:t>
            </a:r>
            <a:r>
              <a:rPr lang="en-US" err="1"/>
              <a:t>thể</a:t>
            </a:r>
            <a:r>
              <a:rPr lang="en-US"/>
              <a:t>, </a:t>
            </a:r>
            <a:r>
              <a:rPr lang="en-US" err="1"/>
              <a:t>thì</a:t>
            </a:r>
            <a:r>
              <a:rPr lang="en-US"/>
              <a:t> </a:t>
            </a:r>
            <a:r>
              <a:rPr lang="en-US" err="1"/>
              <a:t>chúng</a:t>
            </a:r>
            <a:r>
              <a:rPr lang="en-US"/>
              <a:t> </a:t>
            </a:r>
            <a:r>
              <a:rPr lang="en-US" err="1"/>
              <a:t>tôi</a:t>
            </a:r>
            <a:r>
              <a:rPr lang="en-US"/>
              <a:t> </a:t>
            </a:r>
            <a:r>
              <a:rPr lang="en-US" err="1"/>
              <a:t>phân</a:t>
            </a:r>
            <a:r>
              <a:rPr lang="en-US"/>
              <a:t> </a:t>
            </a:r>
            <a:r>
              <a:rPr lang="en-US" err="1"/>
              <a:t>loại</a:t>
            </a:r>
            <a:r>
              <a:rPr lang="en-US"/>
              <a:t> Q </a:t>
            </a:r>
            <a:r>
              <a:rPr lang="en-US" err="1"/>
              <a:t>là</a:t>
            </a:r>
            <a:r>
              <a:rPr lang="en-US"/>
              <a:t> </a:t>
            </a:r>
            <a:r>
              <a:rPr lang="en-US" err="1"/>
              <a:t>một</a:t>
            </a:r>
            <a:r>
              <a:rPr lang="en-US"/>
              <a:t> </a:t>
            </a:r>
            <a:r>
              <a:rPr lang="en-US" err="1"/>
              <a:t>mẫu</a:t>
            </a:r>
            <a:r>
              <a:rPr lang="en-US"/>
              <a:t> </a:t>
            </a:r>
            <a:r>
              <a:rPr lang="en-US" err="1"/>
              <a:t>không</a:t>
            </a:r>
            <a:r>
              <a:rPr lang="en-US"/>
              <a:t> </a:t>
            </a:r>
            <a:r>
              <a:rPr lang="en-US" err="1"/>
              <a:t>nói</a:t>
            </a:r>
            <a:r>
              <a:rPr lang="en-US"/>
              <a:t>, </a:t>
            </a:r>
            <a:r>
              <a:rPr lang="en-US" err="1"/>
              <a:t>ngược</a:t>
            </a:r>
            <a:r>
              <a:rPr lang="en-US"/>
              <a:t> </a:t>
            </a:r>
            <a:r>
              <a:rPr lang="en-US" err="1"/>
              <a:t>lại</a:t>
            </a:r>
            <a:r>
              <a:rPr lang="en-US"/>
              <a:t>, Q </a:t>
            </a:r>
            <a:r>
              <a:rPr lang="en-US" err="1"/>
              <a:t>được</a:t>
            </a:r>
            <a:r>
              <a:rPr lang="en-US"/>
              <a:t> </a:t>
            </a:r>
            <a:r>
              <a:rPr lang="en-US" err="1"/>
              <a:t>phân</a:t>
            </a:r>
            <a:r>
              <a:rPr lang="en-US"/>
              <a:t> </a:t>
            </a:r>
            <a:r>
              <a:rPr lang="en-US" err="1"/>
              <a:t>loại</a:t>
            </a:r>
            <a:r>
              <a:rPr lang="en-US"/>
              <a:t> </a:t>
            </a:r>
            <a:r>
              <a:rPr lang="en-US" err="1"/>
              <a:t>là</a:t>
            </a:r>
            <a:r>
              <a:rPr lang="en-US"/>
              <a:t> </a:t>
            </a:r>
            <a:r>
              <a:rPr lang="en-US" err="1"/>
              <a:t>mẫu</a:t>
            </a:r>
            <a:r>
              <a:rPr lang="en-US"/>
              <a:t> </a:t>
            </a:r>
            <a:r>
              <a:rPr lang="en-US" err="1"/>
              <a:t>nói</a:t>
            </a:r>
            <a:r>
              <a:rPr lang="en-US"/>
              <a:t>. Khi </a:t>
            </a:r>
            <a:r>
              <a:rPr lang="en-US" err="1"/>
              <a:t>đã</a:t>
            </a:r>
            <a:r>
              <a:rPr lang="en-US"/>
              <a:t> </a:t>
            </a:r>
            <a:r>
              <a:rPr lang="en-US" err="1"/>
              <a:t>nhận</a:t>
            </a:r>
            <a:r>
              <a:rPr lang="en-US"/>
              <a:t> </a:t>
            </a:r>
            <a:r>
              <a:rPr lang="en-US" err="1"/>
              <a:t>được</a:t>
            </a:r>
            <a:r>
              <a:rPr lang="en-US"/>
              <a:t> </a:t>
            </a:r>
            <a:r>
              <a:rPr lang="en-US" err="1"/>
              <a:t>vectơ</a:t>
            </a:r>
            <a:r>
              <a:rPr lang="en-US"/>
              <a:t> </a:t>
            </a:r>
            <a:r>
              <a:rPr lang="en-US" err="1"/>
              <a:t>dự</a:t>
            </a:r>
            <a:r>
              <a:rPr lang="en-US"/>
              <a:t> </a:t>
            </a:r>
            <a:r>
              <a:rPr lang="en-US" err="1"/>
              <a:t>đoán</a:t>
            </a:r>
            <a:r>
              <a:rPr lang="en-US"/>
              <a:t> </a:t>
            </a:r>
            <a:r>
              <a:rPr lang="en-US" err="1"/>
              <a:t>nhãn</a:t>
            </a:r>
            <a:r>
              <a:rPr lang="en-US"/>
              <a:t>, </a:t>
            </a:r>
            <a:r>
              <a:rPr lang="en-US" err="1"/>
              <a:t>chúng</a:t>
            </a:r>
            <a:r>
              <a:rPr lang="en-US"/>
              <a:t> </a:t>
            </a:r>
            <a:r>
              <a:rPr lang="en-US" err="1"/>
              <a:t>tôi</a:t>
            </a:r>
            <a:r>
              <a:rPr lang="en-US"/>
              <a:t> </a:t>
            </a:r>
            <a:r>
              <a:rPr lang="en-US" err="1"/>
              <a:t>lọc</a:t>
            </a:r>
            <a:r>
              <a:rPr lang="en-US"/>
              <a:t> </a:t>
            </a:r>
            <a:r>
              <a:rPr lang="en-US" err="1"/>
              <a:t>vectơ</a:t>
            </a:r>
            <a:r>
              <a:rPr lang="en-US"/>
              <a:t> </a:t>
            </a:r>
            <a:r>
              <a:rPr lang="en-US" err="1"/>
              <a:t>đầu</a:t>
            </a:r>
            <a:r>
              <a:rPr lang="en-US"/>
              <a:t> </a:t>
            </a:r>
            <a:r>
              <a:rPr lang="en-US" err="1"/>
              <a:t>ra</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bộ</a:t>
            </a:r>
            <a:r>
              <a:rPr lang="en-US"/>
              <a:t> </a:t>
            </a:r>
            <a:r>
              <a:rPr lang="en-US" err="1"/>
              <a:t>lọc</a:t>
            </a:r>
            <a:r>
              <a:rPr lang="en-US"/>
              <a:t> </a:t>
            </a:r>
            <a:r>
              <a:rPr lang="en-US" err="1"/>
              <a:t>trung</a:t>
            </a:r>
            <a:r>
              <a:rPr lang="en-US"/>
              <a:t> </a:t>
            </a:r>
            <a:r>
              <a:rPr lang="en-US" err="1"/>
              <a:t>vị</a:t>
            </a:r>
            <a:r>
              <a:rPr lang="en-US"/>
              <a:t> </a:t>
            </a:r>
            <a:r>
              <a:rPr lang="en-US" err="1"/>
              <a:t>để</a:t>
            </a:r>
            <a:r>
              <a:rPr lang="en-US"/>
              <a:t> </a:t>
            </a:r>
            <a:r>
              <a:rPr lang="en-US" err="1"/>
              <a:t>sửa</a:t>
            </a:r>
            <a:r>
              <a:rPr lang="en-US"/>
              <a:t> </a:t>
            </a:r>
            <a:r>
              <a:rPr lang="en-US" err="1"/>
              <a:t>các</a:t>
            </a:r>
            <a:r>
              <a:rPr lang="en-US"/>
              <a:t> </a:t>
            </a:r>
            <a:r>
              <a:rPr lang="en-US" err="1"/>
              <a:t>lỗi</a:t>
            </a:r>
            <a:r>
              <a:rPr lang="en-US"/>
              <a:t> </a:t>
            </a:r>
            <a:r>
              <a:rPr lang="en-US" err="1"/>
              <a:t>phân</a:t>
            </a:r>
            <a:r>
              <a:rPr lang="en-US"/>
              <a:t> </a:t>
            </a:r>
            <a:r>
              <a:rPr lang="en-US" err="1"/>
              <a:t>loại</a:t>
            </a:r>
            <a:r>
              <a:rPr lang="en-US"/>
              <a:t> </a:t>
            </a:r>
            <a:r>
              <a:rPr lang="en-US" err="1"/>
              <a:t>cô</a:t>
            </a:r>
            <a:r>
              <a:rPr lang="en-US"/>
              <a:t> </a:t>
            </a:r>
            <a:r>
              <a:rPr lang="en-US" err="1"/>
              <a:t>lập</a:t>
            </a:r>
            <a:r>
              <a:rPr lang="en-US"/>
              <a:t>.</a:t>
            </a:r>
          </a:p>
          <a:p>
            <a:r>
              <a:rPr lang="en-US"/>
              <a:t>Trong </a:t>
            </a:r>
            <a:r>
              <a:rPr lang="en-US" err="1"/>
              <a:t>trường</a:t>
            </a:r>
            <a:r>
              <a:rPr lang="en-US"/>
              <a:t> </a:t>
            </a:r>
            <a:r>
              <a:rPr lang="en-US" err="1"/>
              <a:t>hợp</a:t>
            </a:r>
            <a:r>
              <a:rPr lang="en-US"/>
              <a:t> </a:t>
            </a:r>
            <a:r>
              <a:rPr lang="en-US" err="1"/>
              <a:t>của</a:t>
            </a:r>
            <a:r>
              <a:rPr lang="en-US"/>
              <a:t> </a:t>
            </a:r>
            <a:r>
              <a:rPr lang="en-US" err="1"/>
              <a:t>chúng</a:t>
            </a:r>
            <a:r>
              <a:rPr lang="en-US"/>
              <a:t> </a:t>
            </a:r>
            <a:r>
              <a:rPr lang="en-US" err="1"/>
              <a:t>tôi</a:t>
            </a:r>
            <a:r>
              <a:rPr lang="en-US"/>
              <a:t>, </a:t>
            </a:r>
            <a:r>
              <a:rPr lang="en-US" err="1"/>
              <a:t>việc</a:t>
            </a:r>
            <a:r>
              <a:rPr lang="en-US"/>
              <a:t> </a:t>
            </a:r>
            <a:r>
              <a:rPr lang="en-US" err="1"/>
              <a:t>lựa</a:t>
            </a:r>
            <a:r>
              <a:rPr lang="en-US"/>
              <a:t> </a:t>
            </a:r>
            <a:r>
              <a:rPr lang="en-US" err="1"/>
              <a:t>chọn</a:t>
            </a:r>
            <a:r>
              <a:rPr lang="en-US"/>
              <a:t> </a:t>
            </a:r>
            <a:r>
              <a:rPr lang="en-US" err="1"/>
              <a:t>một</a:t>
            </a:r>
            <a:r>
              <a:rPr lang="en-US"/>
              <a:t> </a:t>
            </a:r>
            <a:r>
              <a:rPr lang="en-US" err="1"/>
              <a:t>giá</a:t>
            </a:r>
            <a:r>
              <a:rPr lang="en-US"/>
              <a:t> </a:t>
            </a:r>
            <a:r>
              <a:rPr lang="en-US" err="1"/>
              <a:t>trị</a:t>
            </a:r>
            <a:r>
              <a:rPr lang="en-US"/>
              <a:t> T </a:t>
            </a:r>
            <a:r>
              <a:rPr lang="en-US" err="1"/>
              <a:t>tốt</a:t>
            </a:r>
            <a:r>
              <a:rPr lang="en-US"/>
              <a:t> </a:t>
            </a:r>
            <a:r>
              <a:rPr lang="en-US" err="1"/>
              <a:t>là</a:t>
            </a:r>
            <a:r>
              <a:rPr lang="en-US"/>
              <a:t> </a:t>
            </a:r>
            <a:r>
              <a:rPr lang="en-US" err="1"/>
              <a:t>quan</a:t>
            </a:r>
            <a:r>
              <a:rPr lang="en-US"/>
              <a:t> </a:t>
            </a:r>
            <a:r>
              <a:rPr lang="en-US" err="1"/>
              <a:t>trọng</a:t>
            </a:r>
            <a:r>
              <a:rPr lang="en-US"/>
              <a:t> </a:t>
            </a:r>
            <a:r>
              <a:rPr lang="en-US" err="1"/>
              <a:t>để</a:t>
            </a:r>
            <a:r>
              <a:rPr lang="en-US"/>
              <a:t> </a:t>
            </a:r>
            <a:r>
              <a:rPr lang="en-US" err="1"/>
              <a:t>đạt</a:t>
            </a:r>
            <a:r>
              <a:rPr lang="en-US"/>
              <a:t> </a:t>
            </a:r>
            <a:r>
              <a:rPr lang="en-US" err="1"/>
              <a:t>được</a:t>
            </a:r>
            <a:r>
              <a:rPr lang="en-US"/>
              <a:t> </a:t>
            </a:r>
            <a:r>
              <a:rPr lang="en-US" err="1"/>
              <a:t>hiệu</a:t>
            </a:r>
            <a:r>
              <a:rPr lang="en-US"/>
              <a:t> </a:t>
            </a:r>
            <a:r>
              <a:rPr lang="en-US" err="1"/>
              <a:t>suất</a:t>
            </a:r>
            <a:r>
              <a:rPr lang="en-US"/>
              <a:t> </a:t>
            </a:r>
            <a:r>
              <a:rPr lang="en-US" err="1"/>
              <a:t>phân</a:t>
            </a:r>
            <a:r>
              <a:rPr lang="en-US"/>
              <a:t> </a:t>
            </a:r>
            <a:r>
              <a:rPr lang="en-US" err="1"/>
              <a:t>loại</a:t>
            </a:r>
            <a:r>
              <a:rPr lang="en-US"/>
              <a:t> </a:t>
            </a:r>
            <a:r>
              <a:rPr lang="en-US" err="1"/>
              <a:t>tốt</a:t>
            </a:r>
            <a:r>
              <a:rPr lang="en-US"/>
              <a:t>. </a:t>
            </a:r>
            <a:r>
              <a:rPr lang="en-US" err="1"/>
              <a:t>Để</a:t>
            </a:r>
            <a:r>
              <a:rPr lang="en-US"/>
              <a:t> </a:t>
            </a:r>
            <a:r>
              <a:rPr lang="en-US" err="1"/>
              <a:t>tìm</a:t>
            </a:r>
            <a:r>
              <a:rPr lang="en-US"/>
              <a:t> </a:t>
            </a:r>
            <a:r>
              <a:rPr lang="en-US" err="1"/>
              <a:t>kiếm</a:t>
            </a:r>
            <a:r>
              <a:rPr lang="en-US"/>
              <a:t> </a:t>
            </a:r>
            <a:r>
              <a:rPr lang="en-US" err="1"/>
              <a:t>sự</a:t>
            </a:r>
            <a:r>
              <a:rPr lang="en-US"/>
              <a:t> </a:t>
            </a:r>
            <a:r>
              <a:rPr lang="en-US" err="1"/>
              <a:t>lựa</a:t>
            </a:r>
            <a:r>
              <a:rPr lang="en-US"/>
              <a:t> </a:t>
            </a:r>
            <a:r>
              <a:rPr lang="en-US" err="1"/>
              <a:t>chọn</a:t>
            </a:r>
            <a:r>
              <a:rPr lang="en-US"/>
              <a:t> </a:t>
            </a:r>
            <a:r>
              <a:rPr lang="en-US" err="1"/>
              <a:t>tối</a:t>
            </a:r>
            <a:r>
              <a:rPr lang="en-US"/>
              <a:t> </a:t>
            </a:r>
            <a:r>
              <a:rPr lang="en-US" err="1"/>
              <a:t>ưu</a:t>
            </a:r>
            <a:r>
              <a:rPr lang="en-US"/>
              <a:t> </a:t>
            </a:r>
            <a:r>
              <a:rPr lang="en-US" err="1"/>
              <a:t>của</a:t>
            </a:r>
            <a:r>
              <a:rPr lang="en-US"/>
              <a:t> T, </a:t>
            </a:r>
            <a:r>
              <a:rPr lang="en-US" err="1"/>
              <a:t>chúng</a:t>
            </a:r>
            <a:r>
              <a:rPr lang="en-US"/>
              <a:t> </a:t>
            </a:r>
            <a:r>
              <a:rPr lang="en-US" err="1"/>
              <a:t>tôi</a:t>
            </a:r>
            <a:r>
              <a:rPr lang="en-US"/>
              <a:t> </a:t>
            </a:r>
            <a:r>
              <a:rPr lang="en-US" err="1"/>
              <a:t>thực</a:t>
            </a:r>
            <a:r>
              <a:rPr lang="en-US"/>
              <a:t> </a:t>
            </a:r>
            <a:r>
              <a:rPr lang="en-US" err="1"/>
              <a:t>hiện</a:t>
            </a:r>
            <a:r>
              <a:rPr lang="en-US"/>
              <a:t> </a:t>
            </a:r>
            <a:r>
              <a:rPr lang="en-US" err="1"/>
              <a:t>xác</a:t>
            </a:r>
            <a:r>
              <a:rPr lang="en-US"/>
              <a:t> </a:t>
            </a:r>
            <a:r>
              <a:rPr lang="en-US" err="1"/>
              <a:t>thực</a:t>
            </a:r>
            <a:r>
              <a:rPr lang="en-US"/>
              <a:t> </a:t>
            </a:r>
            <a:r>
              <a:rPr lang="en-US" err="1"/>
              <a:t>chéo</a:t>
            </a:r>
            <a:r>
              <a:rPr lang="en-US"/>
              <a:t> </a:t>
            </a:r>
            <a:r>
              <a:rPr lang="en-US" err="1"/>
              <a:t>trên</a:t>
            </a:r>
            <a:r>
              <a:rPr lang="en-US"/>
              <a:t> </a:t>
            </a:r>
            <a:r>
              <a:rPr lang="en-US" err="1"/>
              <a:t>các</a:t>
            </a:r>
            <a:r>
              <a:rPr lang="en-US"/>
              <a:t> </a:t>
            </a:r>
            <a:r>
              <a:rPr lang="en-US" err="1"/>
              <a:t>chuỗi</a:t>
            </a:r>
            <a:r>
              <a:rPr lang="en-US"/>
              <a:t> </a:t>
            </a:r>
            <a:r>
              <a:rPr lang="en-US" err="1"/>
              <a:t>huấn</a:t>
            </a:r>
            <a:r>
              <a:rPr lang="en-US"/>
              <a:t> </a:t>
            </a:r>
            <a:r>
              <a:rPr lang="en-US" err="1"/>
              <a:t>luyện</a:t>
            </a:r>
            <a:r>
              <a:rPr lang="en-US"/>
              <a:t>, </a:t>
            </a:r>
            <a:r>
              <a:rPr lang="en-US" err="1"/>
              <a:t>chọn</a:t>
            </a:r>
            <a:r>
              <a:rPr lang="en-US"/>
              <a:t> </a:t>
            </a:r>
            <a:r>
              <a:rPr lang="en-US" err="1"/>
              <a:t>giá</a:t>
            </a:r>
            <a:r>
              <a:rPr lang="en-US"/>
              <a:t> </a:t>
            </a:r>
            <a:r>
              <a:rPr lang="en-US" err="1"/>
              <a:t>trị</a:t>
            </a:r>
            <a:r>
              <a:rPr lang="en-US"/>
              <a:t> </a:t>
            </a:r>
            <a:r>
              <a:rPr lang="en-US" err="1"/>
              <a:t>tối</a:t>
            </a:r>
            <a:r>
              <a:rPr lang="en-US"/>
              <a:t> </a:t>
            </a:r>
            <a:r>
              <a:rPr lang="en-US" err="1"/>
              <a:t>đa</a:t>
            </a:r>
            <a:r>
              <a:rPr lang="en-US"/>
              <a:t> </a:t>
            </a:r>
            <a:r>
              <a:rPr lang="en-US" err="1"/>
              <a:t>hóa</a:t>
            </a:r>
            <a:r>
              <a:rPr lang="en-US"/>
              <a:t> </a:t>
            </a:r>
            <a:r>
              <a:rPr lang="en-US" err="1"/>
              <a:t>nhiệm</a:t>
            </a:r>
            <a:r>
              <a:rPr lang="en-US"/>
              <a:t> </a:t>
            </a:r>
            <a:r>
              <a:rPr lang="en-US" err="1"/>
              <a:t>vụ</a:t>
            </a:r>
            <a:r>
              <a:rPr lang="en-US"/>
              <a:t> </a:t>
            </a:r>
            <a:r>
              <a:rPr lang="en-US" err="1"/>
              <a:t>phân</a:t>
            </a:r>
            <a:r>
              <a:rPr lang="en-US"/>
              <a:t> </a:t>
            </a:r>
            <a:r>
              <a:rPr lang="en-US" err="1"/>
              <a:t>loại</a:t>
            </a:r>
            <a:r>
              <a:rPr lang="en-US"/>
              <a:t> </a:t>
            </a:r>
            <a:r>
              <a:rPr lang="en-US" err="1"/>
              <a:t>trên</a:t>
            </a:r>
            <a:r>
              <a:rPr lang="en-US"/>
              <a:t> </a:t>
            </a:r>
            <a:r>
              <a:rPr lang="en-US" err="1"/>
              <a:t>một</a:t>
            </a:r>
            <a:r>
              <a:rPr lang="en-US"/>
              <a:t> </a:t>
            </a:r>
            <a:r>
              <a:rPr lang="en-US" err="1"/>
              <a:t>tập</a:t>
            </a:r>
            <a:r>
              <a:rPr lang="en-US"/>
              <a:t> con </a:t>
            </a:r>
            <a:r>
              <a:rPr lang="en-US" err="1"/>
              <a:t>xác</a:t>
            </a:r>
            <a:r>
              <a:rPr lang="en-US"/>
              <a:t> </a:t>
            </a:r>
            <a:r>
              <a:rPr lang="en-US" err="1"/>
              <a:t>thực</a:t>
            </a:r>
            <a:r>
              <a:rPr lang="en-US"/>
              <a:t>. </a:t>
            </a:r>
            <a:r>
              <a:rPr lang="en-US" err="1"/>
              <a:t>Hình</a:t>
            </a:r>
            <a:r>
              <a:rPr lang="en-US"/>
              <a:t> 3 </a:t>
            </a:r>
            <a:r>
              <a:rPr lang="en-US" err="1"/>
              <a:t>hiển</a:t>
            </a:r>
            <a:r>
              <a:rPr lang="en-US"/>
              <a:t> </a:t>
            </a:r>
            <a:r>
              <a:rPr lang="en-US" err="1"/>
              <a:t>thị</a:t>
            </a:r>
            <a:r>
              <a:rPr lang="en-US"/>
              <a:t> </a:t>
            </a:r>
            <a:r>
              <a:rPr lang="en-US" err="1"/>
              <a:t>một</a:t>
            </a:r>
            <a:r>
              <a:rPr lang="en-US"/>
              <a:t> </a:t>
            </a:r>
            <a:r>
              <a:rPr lang="en-US" err="1"/>
              <a:t>ví</a:t>
            </a:r>
            <a:r>
              <a:rPr lang="en-US"/>
              <a:t> </a:t>
            </a:r>
            <a:r>
              <a:rPr lang="en-US" err="1"/>
              <a:t>dụ</a:t>
            </a:r>
            <a:r>
              <a:rPr lang="en-US"/>
              <a:t> </a:t>
            </a:r>
            <a:r>
              <a:rPr lang="en-US" err="1"/>
              <a:t>về</a:t>
            </a:r>
            <a:r>
              <a:rPr lang="en-US"/>
              <a:t> </a:t>
            </a:r>
            <a:r>
              <a:rPr lang="en-US" err="1"/>
              <a:t>việc</a:t>
            </a:r>
            <a:r>
              <a:rPr lang="en-US"/>
              <a:t> </a:t>
            </a:r>
            <a:r>
              <a:rPr lang="en-US" err="1"/>
              <a:t>phân</a:t>
            </a:r>
            <a:r>
              <a:rPr lang="en-US"/>
              <a:t> </a:t>
            </a:r>
            <a:r>
              <a:rPr lang="en-US" err="1"/>
              <a:t>loại</a:t>
            </a:r>
            <a:r>
              <a:rPr lang="en-US"/>
              <a:t> </a:t>
            </a:r>
            <a:r>
              <a:rPr lang="en-US" err="1"/>
              <a:t>các</a:t>
            </a:r>
            <a:r>
              <a:rPr lang="en-US"/>
              <a:t> </a:t>
            </a:r>
            <a:r>
              <a:rPr lang="en-US" err="1"/>
              <a:t>chuỗi</a:t>
            </a:r>
            <a:r>
              <a:rPr lang="en-US"/>
              <a:t> </a:t>
            </a:r>
            <a:r>
              <a:rPr lang="en-US" err="1"/>
              <a:t>dữ</a:t>
            </a:r>
            <a:r>
              <a:rPr lang="en-US"/>
              <a:t> </a:t>
            </a:r>
            <a:r>
              <a:rPr lang="en-US" err="1"/>
              <a:t>liệu</a:t>
            </a:r>
            <a:r>
              <a:rPr lang="en-US"/>
              <a:t> {Q} </a:t>
            </a:r>
            <a:r>
              <a:rPr lang="en-US" err="1"/>
              <a:t>cho</a:t>
            </a:r>
            <a:r>
              <a:rPr lang="en-US"/>
              <a:t> </a:t>
            </a:r>
            <a:r>
              <a:rPr lang="en-US" err="1"/>
              <a:t>một</a:t>
            </a:r>
            <a:r>
              <a:rPr lang="en-US"/>
              <a:t> </a:t>
            </a:r>
            <a:r>
              <a:rPr lang="en-US" err="1"/>
              <a:t>người</a:t>
            </a:r>
            <a:r>
              <a:rPr lang="en-US"/>
              <a:t> </a:t>
            </a:r>
            <a:r>
              <a:rPr lang="en-US" err="1"/>
              <a:t>nói</a:t>
            </a:r>
            <a:r>
              <a:rPr lang="en-US"/>
              <a:t> </a:t>
            </a:r>
            <a:r>
              <a:rPr lang="en-US" err="1"/>
              <a:t>trong</a:t>
            </a:r>
            <a:r>
              <a:rPr lang="en-US"/>
              <a:t> </a:t>
            </a:r>
            <a:r>
              <a:rPr lang="en-US" err="1"/>
              <a:t>một</a:t>
            </a:r>
            <a:r>
              <a:rPr lang="en-US"/>
              <a:t> </a:t>
            </a:r>
            <a:r>
              <a:rPr lang="en-US" err="1"/>
              <a:t>cuộc</a:t>
            </a:r>
            <a:r>
              <a:rPr lang="en-US"/>
              <a:t> </a:t>
            </a:r>
            <a:r>
              <a:rPr lang="en-US" err="1"/>
              <a:t>trò</a:t>
            </a:r>
            <a:r>
              <a:rPr lang="en-US"/>
              <a:t> </a:t>
            </a:r>
            <a:r>
              <a:rPr lang="en-US" err="1"/>
              <a:t>chuyện</a:t>
            </a:r>
            <a:r>
              <a:rPr lang="en-US"/>
              <a:t>. </a:t>
            </a:r>
            <a:r>
              <a:rPr lang="en-US" err="1"/>
              <a:t>Các</a:t>
            </a:r>
            <a:r>
              <a:rPr lang="en-US"/>
              <a:t> </a:t>
            </a:r>
            <a:r>
              <a:rPr lang="en-US" err="1"/>
              <a:t>điểm</a:t>
            </a:r>
            <a:r>
              <a:rPr lang="en-US"/>
              <a:t> </a:t>
            </a:r>
            <a:r>
              <a:rPr lang="en-US" err="1"/>
              <a:t>vuông</a:t>
            </a:r>
            <a:r>
              <a:rPr lang="en-US"/>
              <a:t> </a:t>
            </a:r>
            <a:r>
              <a:rPr lang="en-US" err="1"/>
              <a:t>là</a:t>
            </a:r>
            <a:r>
              <a:rPr lang="en-US"/>
              <a:t> </a:t>
            </a:r>
            <a:r>
              <a:rPr lang="en-US" err="1"/>
              <a:t>nhãn</a:t>
            </a:r>
            <a:r>
              <a:rPr lang="en-US"/>
              <a:t> </a:t>
            </a:r>
            <a:r>
              <a:rPr lang="en-US" err="1"/>
              <a:t>thực</a:t>
            </a:r>
            <a:r>
              <a:rPr lang="en-US"/>
              <a:t> </a:t>
            </a:r>
            <a:r>
              <a:rPr lang="en-US" err="1"/>
              <a:t>tế</a:t>
            </a:r>
            <a:r>
              <a:rPr lang="en-US"/>
              <a:t> </a:t>
            </a:r>
            <a:r>
              <a:rPr lang="en-US" err="1"/>
              <a:t>tương</a:t>
            </a:r>
            <a:r>
              <a:rPr lang="en-US"/>
              <a:t> </a:t>
            </a:r>
            <a:r>
              <a:rPr lang="en-US" err="1"/>
              <a:t>ứng</a:t>
            </a:r>
            <a:r>
              <a:rPr lang="en-US"/>
              <a:t> </a:t>
            </a:r>
            <a:r>
              <a:rPr lang="en-US" err="1"/>
              <a:t>với</a:t>
            </a:r>
            <a:r>
              <a:rPr lang="en-US"/>
              <a:t> </a:t>
            </a:r>
            <a:r>
              <a:rPr lang="en-US" err="1"/>
              <a:t>các</a:t>
            </a:r>
            <a:r>
              <a:rPr lang="en-US"/>
              <a:t> </a:t>
            </a:r>
            <a:r>
              <a:rPr lang="en-US" err="1"/>
              <a:t>mẫu</a:t>
            </a:r>
            <a:r>
              <a:rPr lang="en-US"/>
              <a:t> </a:t>
            </a:r>
            <a:r>
              <a:rPr lang="en-US" err="1"/>
              <a:t>nói</a:t>
            </a:r>
            <a:r>
              <a:rPr lang="en-US"/>
              <a:t>, </a:t>
            </a:r>
            <a:r>
              <a:rPr lang="en-US" err="1"/>
              <a:t>và</a:t>
            </a:r>
            <a:r>
              <a:rPr lang="en-US"/>
              <a:t> </a:t>
            </a:r>
            <a:r>
              <a:rPr lang="en-US" err="1"/>
              <a:t>các</a:t>
            </a:r>
            <a:r>
              <a:rPr lang="en-US"/>
              <a:t> </a:t>
            </a:r>
            <a:r>
              <a:rPr lang="en-US" err="1"/>
              <a:t>điểm</a:t>
            </a:r>
            <a:r>
              <a:rPr lang="en-US"/>
              <a:t> tam </a:t>
            </a:r>
            <a:r>
              <a:rPr lang="en-US" err="1"/>
              <a:t>giác</a:t>
            </a:r>
            <a:r>
              <a:rPr lang="en-US"/>
              <a:t> </a:t>
            </a:r>
            <a:r>
              <a:rPr lang="en-US" err="1"/>
              <a:t>là</a:t>
            </a:r>
            <a:r>
              <a:rPr lang="en-US"/>
              <a:t> </a:t>
            </a:r>
            <a:r>
              <a:rPr lang="en-US" err="1"/>
              <a:t>nhãn</a:t>
            </a:r>
            <a:r>
              <a:rPr lang="en-US"/>
              <a:t> </a:t>
            </a:r>
            <a:r>
              <a:rPr lang="en-US" err="1"/>
              <a:t>cho</a:t>
            </a:r>
            <a:r>
              <a:rPr lang="en-US"/>
              <a:t> </a:t>
            </a:r>
            <a:r>
              <a:rPr lang="en-US" err="1"/>
              <a:t>các</a:t>
            </a:r>
            <a:r>
              <a:rPr lang="en-US"/>
              <a:t> </a:t>
            </a:r>
            <a:r>
              <a:rPr lang="en-US" err="1"/>
              <a:t>mẫu</a:t>
            </a:r>
            <a:r>
              <a:rPr lang="en-US"/>
              <a:t> </a:t>
            </a:r>
            <a:r>
              <a:rPr lang="en-US" err="1"/>
              <a:t>không</a:t>
            </a:r>
            <a:r>
              <a:rPr lang="en-US"/>
              <a:t> </a:t>
            </a:r>
            <a:r>
              <a:rPr lang="en-US" err="1"/>
              <a:t>nói</a:t>
            </a:r>
            <a:r>
              <a:rPr lang="en-US"/>
              <a:t>. </a:t>
            </a:r>
            <a:r>
              <a:rPr lang="en-US" err="1"/>
              <a:t>Một</a:t>
            </a:r>
            <a:r>
              <a:rPr lang="en-US"/>
              <a:t> </a:t>
            </a:r>
            <a:r>
              <a:rPr lang="en-US" err="1"/>
              <a:t>ngưỡng</a:t>
            </a:r>
            <a:r>
              <a:rPr lang="en-US"/>
              <a:t> </a:t>
            </a:r>
            <a:r>
              <a:rPr lang="en-US" err="1"/>
              <a:t>gần</a:t>
            </a:r>
            <a:r>
              <a:rPr lang="en-US"/>
              <a:t> 0.01 </a:t>
            </a:r>
            <a:r>
              <a:rPr lang="en-US" err="1"/>
              <a:t>trong</a:t>
            </a:r>
            <a:r>
              <a:rPr lang="en-US"/>
              <a:t> </a:t>
            </a:r>
            <a:r>
              <a:rPr lang="en-US" err="1"/>
              <a:t>bước</a:t>
            </a:r>
            <a:r>
              <a:rPr lang="en-US"/>
              <a:t> </a:t>
            </a:r>
            <a:r>
              <a:rPr lang="en-US" err="1"/>
              <a:t>huấn</a:t>
            </a:r>
            <a:r>
              <a:rPr lang="en-US"/>
              <a:t> </a:t>
            </a:r>
            <a:r>
              <a:rPr lang="en-US" err="1"/>
              <a:t>luyện</a:t>
            </a:r>
            <a:r>
              <a:rPr lang="en-US"/>
              <a:t> chia </a:t>
            </a:r>
            <a:r>
              <a:rPr lang="en-US" err="1"/>
              <a:t>đúng</a:t>
            </a:r>
            <a:r>
              <a:rPr lang="en-US"/>
              <a:t> </a:t>
            </a:r>
            <a:r>
              <a:rPr lang="en-US" err="1"/>
              <a:t>cả</a:t>
            </a:r>
            <a:r>
              <a:rPr lang="en-US"/>
              <a:t> </a:t>
            </a:r>
            <a:r>
              <a:rPr lang="en-US" err="1"/>
              <a:t>hai</a:t>
            </a:r>
            <a:r>
              <a:rPr lang="en-US"/>
              <a:t> </a:t>
            </a:r>
            <a:r>
              <a:rPr lang="en-US" err="1"/>
              <a:t>mẫu</a:t>
            </a:r>
            <a:r>
              <a:rPr lang="en-US"/>
              <a:t> </a:t>
            </a:r>
            <a:r>
              <a:rPr lang="en-US" err="1"/>
              <a:t>trong</a:t>
            </a:r>
            <a:r>
              <a:rPr lang="en-US"/>
              <a:t> </a:t>
            </a:r>
            <a:r>
              <a:rPr lang="en-US" err="1"/>
              <a:t>bước</a:t>
            </a:r>
            <a:r>
              <a:rPr lang="en-US"/>
              <a:t> </a:t>
            </a:r>
            <a:r>
              <a:rPr lang="en-US" err="1"/>
              <a:t>kiểm</a:t>
            </a:r>
            <a:r>
              <a:rPr lang="en-US"/>
              <a:t> </a:t>
            </a:r>
            <a:r>
              <a:rPr lang="en-US" err="1"/>
              <a:t>tra</a:t>
            </a:r>
            <a:r>
              <a:rPr lang="en-US"/>
              <a:t>.</a:t>
            </a:r>
            <a:endParaRPr lang="vi-VN"/>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1548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14999"/>
              </a:lnSpc>
            </a:pPr>
            <a:r>
              <a:rPr lang="en-US" err="1">
                <a:sym typeface="Arial"/>
              </a:rPr>
              <a:t>sau</a:t>
            </a:r>
            <a:r>
              <a:rPr lang="en-US">
                <a:sym typeface="Arial"/>
              </a:rPr>
              <a:t> </a:t>
            </a:r>
            <a:r>
              <a:rPr lang="en-US" err="1">
                <a:sym typeface="Arial"/>
              </a:rPr>
              <a:t>khi</a:t>
            </a:r>
            <a:r>
              <a:rPr lang="en-US">
                <a:sym typeface="Arial"/>
              </a:rPr>
              <a:t> </a:t>
            </a:r>
            <a:r>
              <a:rPr lang="en-US" err="1">
                <a:sym typeface="Arial"/>
              </a:rPr>
              <a:t>chúng</a:t>
            </a:r>
            <a:r>
              <a:rPr lang="en-US">
                <a:sym typeface="Arial"/>
              </a:rPr>
              <a:t> ta </a:t>
            </a:r>
            <a:r>
              <a:rPr lang="en-US" err="1">
                <a:sym typeface="Arial"/>
              </a:rPr>
              <a:t>đã</a:t>
            </a:r>
            <a:r>
              <a:rPr lang="en-US">
                <a:sym typeface="Arial"/>
              </a:rPr>
              <a:t> </a:t>
            </a:r>
            <a:r>
              <a:rPr lang="en-US" err="1">
                <a:sym typeface="Arial"/>
              </a:rPr>
              <a:t>nói</a:t>
            </a:r>
            <a:r>
              <a:rPr lang="en-US">
                <a:sym typeface="Arial"/>
              </a:rPr>
              <a:t> </a:t>
            </a:r>
            <a:r>
              <a:rPr lang="en-US" err="1">
                <a:sym typeface="Arial"/>
              </a:rPr>
              <a:t>về</a:t>
            </a:r>
            <a:r>
              <a:rPr lang="en-US">
                <a:sym typeface="Arial"/>
              </a:rPr>
              <a:t> </a:t>
            </a:r>
            <a:r>
              <a:rPr lang="en-US" err="1">
                <a:sym typeface="Arial"/>
              </a:rPr>
              <a:t>tín</a:t>
            </a:r>
            <a:r>
              <a:rPr lang="en-US">
                <a:sym typeface="Arial"/>
              </a:rPr>
              <a:t> </a:t>
            </a:r>
            <a:r>
              <a:rPr lang="en-US" err="1">
                <a:sym typeface="Arial"/>
              </a:rPr>
              <a:t>hiệu</a:t>
            </a:r>
            <a:r>
              <a:rPr lang="en-US">
                <a:sym typeface="Arial"/>
              </a:rPr>
              <a:t> </a:t>
            </a:r>
            <a:r>
              <a:rPr lang="en-US" err="1">
                <a:sym typeface="Arial"/>
              </a:rPr>
              <a:t>âm</a:t>
            </a:r>
            <a:r>
              <a:rPr lang="en-US">
                <a:sym typeface="Arial"/>
              </a:rPr>
              <a:t> </a:t>
            </a:r>
            <a:r>
              <a:rPr lang="en-US" err="1">
                <a:sym typeface="Arial"/>
              </a:rPr>
              <a:t>thanh</a:t>
            </a:r>
            <a:r>
              <a:rPr lang="en-US">
                <a:sym typeface="Arial"/>
              </a:rPr>
              <a:t> </a:t>
            </a:r>
            <a:r>
              <a:rPr lang="en-US" err="1">
                <a:sym typeface="Arial"/>
              </a:rPr>
              <a:t>và</a:t>
            </a:r>
            <a:r>
              <a:rPr lang="en-US">
                <a:sym typeface="Arial"/>
              </a:rPr>
              <a:t> </a:t>
            </a:r>
            <a:r>
              <a:rPr lang="en-US" err="1">
                <a:sym typeface="Arial"/>
              </a:rPr>
              <a:t>hình</a:t>
            </a:r>
            <a:r>
              <a:rPr lang="en-US">
                <a:sym typeface="Arial"/>
              </a:rPr>
              <a:t> </a:t>
            </a:r>
            <a:r>
              <a:rPr lang="en-US" err="1">
                <a:sym typeface="Arial"/>
              </a:rPr>
              <a:t>ảnh</a:t>
            </a:r>
            <a:r>
              <a:rPr lang="en-US">
                <a:sym typeface="Arial"/>
              </a:rPr>
              <a:t> </a:t>
            </a:r>
            <a:r>
              <a:rPr lang="en-US" err="1">
                <a:sym typeface="Arial"/>
              </a:rPr>
              <a:t>trong</a:t>
            </a:r>
            <a:r>
              <a:rPr lang="en-US">
                <a:sym typeface="Arial"/>
              </a:rPr>
              <a:t> speaking and non-speaking patterns =&gt; </a:t>
            </a:r>
            <a:r>
              <a:rPr lang="en-US" sz="1100" err="1">
                <a:latin typeface="Arial"/>
                <a:ea typeface="Arial"/>
                <a:cs typeface="Arial"/>
                <a:sym typeface="Arial"/>
              </a:rPr>
              <a:t>Cụ</a:t>
            </a:r>
            <a:r>
              <a:rPr lang="en-US" sz="1100">
                <a:latin typeface="Arial"/>
                <a:ea typeface="Arial"/>
                <a:cs typeface="Arial"/>
                <a:sym typeface="Arial"/>
              </a:rPr>
              <a:t> </a:t>
            </a:r>
            <a:r>
              <a:rPr lang="en-US" sz="1100" err="1">
                <a:latin typeface="Arial"/>
                <a:ea typeface="Arial"/>
                <a:cs typeface="Arial"/>
                <a:sym typeface="Arial"/>
              </a:rPr>
              <a:t>thể</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a:t>
            </a:r>
            <a:r>
              <a:rPr lang="en-US" sz="1100" err="1">
                <a:latin typeface="Arial"/>
                <a:ea typeface="Arial"/>
                <a:cs typeface="Arial"/>
                <a:sym typeface="Arial"/>
              </a:rPr>
              <a:t>bài</a:t>
            </a:r>
            <a:r>
              <a:rPr lang="en-US" sz="1100">
                <a:latin typeface="Arial"/>
                <a:ea typeface="Arial"/>
                <a:cs typeface="Arial"/>
                <a:sym typeface="Arial"/>
              </a:rPr>
              <a:t> </a:t>
            </a:r>
            <a:r>
              <a:rPr lang="en-US" sz="1100" err="1">
                <a:latin typeface="Arial"/>
                <a:ea typeface="Arial"/>
                <a:cs typeface="Arial"/>
                <a:sym typeface="Arial"/>
              </a:rPr>
              <a:t>báo</a:t>
            </a:r>
            <a:r>
              <a:rPr lang="en-US" sz="1100">
                <a:latin typeface="Arial"/>
                <a:ea typeface="Arial"/>
                <a:cs typeface="Arial"/>
                <a:sym typeface="Arial"/>
              </a:rPr>
              <a:t> </a:t>
            </a:r>
            <a:r>
              <a:rPr lang="en-US" sz="1100" err="1">
                <a:latin typeface="Arial"/>
                <a:ea typeface="Arial"/>
                <a:cs typeface="Arial"/>
                <a:sym typeface="Arial"/>
              </a:rPr>
              <a:t>này</a:t>
            </a:r>
            <a:r>
              <a:rPr lang="en-US" sz="1100">
                <a:latin typeface="Arial"/>
                <a:ea typeface="Arial"/>
                <a:cs typeface="Arial"/>
                <a:sym typeface="Arial"/>
              </a:rPr>
              <a:t> </a:t>
            </a:r>
            <a:r>
              <a:rPr lang="en-US" sz="1100" err="1">
                <a:latin typeface="Arial"/>
                <a:ea typeface="Arial"/>
                <a:cs typeface="Arial"/>
                <a:sym typeface="Arial"/>
              </a:rPr>
              <a:t>chúng</a:t>
            </a:r>
            <a:r>
              <a:rPr lang="en-US" sz="1100">
                <a:latin typeface="Arial"/>
                <a:ea typeface="Arial"/>
                <a:cs typeface="Arial"/>
                <a:sym typeface="Arial"/>
              </a:rPr>
              <a:t> ta </a:t>
            </a:r>
            <a:r>
              <a:rPr lang="en-US" sz="1100" err="1">
                <a:latin typeface="Arial"/>
                <a:ea typeface="Arial"/>
                <a:cs typeface="Arial"/>
                <a:sym typeface="Arial"/>
              </a:rPr>
              <a:t>sẽ</a:t>
            </a:r>
            <a:r>
              <a:rPr lang="en-US" sz="1100">
                <a:latin typeface="Arial"/>
                <a:ea typeface="Arial"/>
                <a:cs typeface="Arial"/>
                <a:sym typeface="Arial"/>
              </a:rPr>
              <a:t> </a:t>
            </a:r>
            <a:r>
              <a:rPr lang="en-US" sz="1100" err="1">
                <a:latin typeface="Arial"/>
                <a:ea typeface="Arial"/>
                <a:cs typeface="Arial"/>
                <a:sym typeface="Arial"/>
              </a:rPr>
              <a:t>được</a:t>
            </a:r>
            <a:r>
              <a:rPr lang="en-US" sz="1100">
                <a:latin typeface="Arial"/>
                <a:ea typeface="Arial"/>
                <a:cs typeface="Arial"/>
                <a:sym typeface="Arial"/>
              </a:rPr>
              <a:t> </a:t>
            </a:r>
            <a:r>
              <a:rPr lang="en-US" sz="1100" err="1">
                <a:latin typeface="Arial"/>
                <a:ea typeface="Arial"/>
                <a:cs typeface="Arial"/>
                <a:sym typeface="Arial"/>
              </a:rPr>
              <a:t>sử</a:t>
            </a:r>
            <a:r>
              <a:rPr lang="en-US" sz="1100">
                <a:latin typeface="Arial"/>
                <a:ea typeface="Arial"/>
                <a:cs typeface="Arial"/>
                <a:sym typeface="Arial"/>
              </a:rPr>
              <a:t> </a:t>
            </a:r>
            <a:r>
              <a:rPr lang="en-US" sz="1100" err="1">
                <a:latin typeface="Arial"/>
                <a:ea typeface="Arial"/>
                <a:cs typeface="Arial"/>
                <a:sym typeface="Arial"/>
              </a:rPr>
              <a:t>dụng</a:t>
            </a:r>
            <a:r>
              <a:rPr lang="en-US" sz="1100">
                <a:latin typeface="Arial"/>
                <a:ea typeface="Arial"/>
                <a:cs typeface="Arial"/>
                <a:sym typeface="Arial"/>
              </a:rPr>
              <a:t> </a:t>
            </a:r>
            <a:r>
              <a:rPr lang="en-US" sz="1100" err="1">
                <a:latin typeface="Arial"/>
                <a:ea typeface="Arial"/>
                <a:cs typeface="Arial"/>
                <a:sym typeface="Arial"/>
              </a:rPr>
              <a:t>để</a:t>
            </a:r>
            <a:r>
              <a:rPr lang="en-US" sz="1100">
                <a:latin typeface="Arial"/>
                <a:ea typeface="Arial"/>
                <a:cs typeface="Arial"/>
                <a:sym typeface="Arial"/>
              </a:rPr>
              <a:t> </a:t>
            </a:r>
            <a:r>
              <a:rPr lang="en-US" sz="1100" err="1">
                <a:latin typeface="Arial"/>
                <a:ea typeface="Arial"/>
                <a:cs typeface="Arial"/>
                <a:sym typeface="Arial"/>
              </a:rPr>
              <a:t>mà</a:t>
            </a:r>
            <a:r>
              <a:rPr lang="en-US" sz="1100">
                <a:latin typeface="Arial"/>
                <a:ea typeface="Arial"/>
                <a:cs typeface="Arial"/>
                <a:sym typeface="Arial"/>
              </a:rPr>
              <a:t> </a:t>
            </a:r>
            <a:r>
              <a:rPr lang="en-US" sz="1100" err="1">
                <a:latin typeface="Arial"/>
                <a:ea typeface="Arial"/>
                <a:cs typeface="Arial"/>
                <a:sym typeface="Arial"/>
              </a:rPr>
              <a:t>tích</a:t>
            </a:r>
            <a:r>
              <a:rPr lang="en-US" sz="1100">
                <a:latin typeface="Arial"/>
                <a:ea typeface="Arial"/>
                <a:cs typeface="Arial"/>
                <a:sym typeface="Arial"/>
              </a:rPr>
              <a:t> </a:t>
            </a:r>
            <a:r>
              <a:rPr lang="en-US" sz="1100" err="1">
                <a:latin typeface="Arial"/>
                <a:ea typeface="Arial"/>
                <a:cs typeface="Arial"/>
                <a:sym typeface="Arial"/>
              </a:rPr>
              <a:t>hợp</a:t>
            </a:r>
            <a:r>
              <a:rPr lang="en-US" sz="1100">
                <a:latin typeface="Arial"/>
                <a:ea typeface="Arial"/>
                <a:cs typeface="Arial"/>
                <a:sym typeface="Arial"/>
              </a:rPr>
              <a:t> </a:t>
            </a:r>
            <a:r>
              <a:rPr lang="en-US" sz="1100" err="1">
                <a:latin typeface="Arial"/>
                <a:ea typeface="Arial"/>
                <a:cs typeface="Arial"/>
                <a:sym typeface="Arial"/>
              </a:rPr>
              <a:t>cả</a:t>
            </a:r>
            <a:r>
              <a:rPr lang="en-US" sz="1100">
                <a:latin typeface="Arial"/>
                <a:ea typeface="Arial"/>
                <a:cs typeface="Arial"/>
                <a:sym typeface="Arial"/>
              </a:rPr>
              <a:t> </a:t>
            </a:r>
            <a:r>
              <a:rPr lang="en-US" sz="1100" err="1">
                <a:latin typeface="Arial"/>
                <a:ea typeface="Arial"/>
                <a:cs typeface="Arial"/>
                <a:sym typeface="Arial"/>
              </a:rPr>
              <a:t>âm</a:t>
            </a:r>
            <a:r>
              <a:rPr lang="en-US" sz="1100">
                <a:latin typeface="Arial"/>
                <a:ea typeface="Arial"/>
                <a:cs typeface="Arial"/>
                <a:sym typeface="Arial"/>
              </a:rPr>
              <a:t> </a:t>
            </a:r>
            <a:r>
              <a:rPr lang="en-US" sz="1100" err="1">
                <a:latin typeface="Arial"/>
                <a:ea typeface="Arial"/>
                <a:cs typeface="Arial"/>
                <a:sym typeface="Arial"/>
              </a:rPr>
              <a:t>thanh</a:t>
            </a:r>
            <a:r>
              <a:rPr lang="en-US" sz="1100">
                <a:latin typeface="Arial"/>
                <a:ea typeface="Arial"/>
                <a:cs typeface="Arial"/>
                <a:sym typeface="Arial"/>
              </a:rPr>
              <a:t> </a:t>
            </a:r>
            <a:r>
              <a:rPr lang="en-US" sz="1100" err="1">
                <a:latin typeface="Arial"/>
                <a:ea typeface="Arial"/>
                <a:cs typeface="Arial"/>
                <a:sym typeface="Arial"/>
              </a:rPr>
              <a:t>và</a:t>
            </a:r>
            <a:r>
              <a:rPr lang="en-US" sz="1100">
                <a:latin typeface="Arial"/>
                <a:ea typeface="Arial"/>
                <a:cs typeface="Arial"/>
                <a:sym typeface="Arial"/>
              </a:rPr>
              <a:t> </a:t>
            </a:r>
            <a:r>
              <a:rPr lang="en-US" sz="1100" err="1">
                <a:latin typeface="Arial"/>
                <a:ea typeface="Arial"/>
                <a:cs typeface="Arial"/>
                <a:sym typeface="Arial"/>
              </a:rPr>
              <a:t>hình</a:t>
            </a:r>
            <a:r>
              <a:rPr lang="en-US" sz="1100">
                <a:latin typeface="Arial"/>
                <a:ea typeface="Arial"/>
                <a:cs typeface="Arial"/>
                <a:sym typeface="Arial"/>
              </a:rPr>
              <a:t> </a:t>
            </a:r>
            <a:r>
              <a:rPr lang="en-US" sz="1100" err="1">
                <a:latin typeface="Arial"/>
                <a:ea typeface="Arial"/>
                <a:cs typeface="Arial"/>
                <a:sym typeface="Arial"/>
              </a:rPr>
              <a:t>ảnh</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video </a:t>
            </a:r>
            <a:r>
              <a:rPr lang="en-US" sz="1100" err="1">
                <a:latin typeface="Arial"/>
                <a:ea typeface="Arial"/>
                <a:cs typeface="Arial"/>
                <a:sym typeface="Arial"/>
              </a:rPr>
              <a:t>để</a:t>
            </a:r>
            <a:r>
              <a:rPr lang="en-US" sz="1100">
                <a:latin typeface="Arial"/>
                <a:ea typeface="Arial"/>
                <a:cs typeface="Arial"/>
                <a:sym typeface="Arial"/>
              </a:rPr>
              <a:t> </a:t>
            </a:r>
            <a:r>
              <a:rPr lang="en-US" sz="1100" err="1">
                <a:latin typeface="Arial"/>
                <a:ea typeface="Arial"/>
                <a:cs typeface="Arial"/>
                <a:sym typeface="Arial"/>
              </a:rPr>
              <a:t>cải</a:t>
            </a:r>
            <a:r>
              <a:rPr lang="en-US" sz="1100">
                <a:latin typeface="Arial"/>
                <a:ea typeface="Arial"/>
                <a:cs typeface="Arial"/>
                <a:sym typeface="Arial"/>
              </a:rPr>
              <a:t> </a:t>
            </a:r>
            <a:r>
              <a:rPr lang="en-US" sz="1100" err="1">
                <a:latin typeface="Arial"/>
                <a:ea typeface="Arial"/>
                <a:cs typeface="Arial"/>
                <a:sym typeface="Arial"/>
              </a:rPr>
              <a:t>thiện</a:t>
            </a:r>
            <a:r>
              <a:rPr lang="en-US" sz="1100">
                <a:latin typeface="Arial"/>
                <a:ea typeface="Arial"/>
                <a:cs typeface="Arial"/>
                <a:sym typeface="Arial"/>
              </a:rPr>
              <a:t> </a:t>
            </a:r>
            <a:r>
              <a:rPr lang="en-US" sz="1100" err="1">
                <a:latin typeface="Arial"/>
                <a:ea typeface="Arial"/>
                <a:cs typeface="Arial"/>
                <a:sym typeface="Arial"/>
              </a:rPr>
              <a:t>hiệu</a:t>
            </a:r>
            <a:r>
              <a:rPr lang="en-US" sz="1100">
                <a:latin typeface="Arial"/>
                <a:ea typeface="Arial"/>
                <a:cs typeface="Arial"/>
                <a:sym typeface="Arial"/>
              </a:rPr>
              <a:t> </a:t>
            </a:r>
            <a:r>
              <a:rPr lang="en-US" sz="1100" err="1">
                <a:latin typeface="Arial"/>
                <a:ea typeface="Arial"/>
                <a:cs typeface="Arial"/>
                <a:sym typeface="Arial"/>
              </a:rPr>
              <a:t>suất</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a:t>
            </a:r>
            <a:r>
              <a:rPr lang="en-US" sz="1100" err="1">
                <a:latin typeface="Arial"/>
                <a:ea typeface="Arial"/>
                <a:cs typeface="Arial"/>
                <a:sym typeface="Arial"/>
              </a:rPr>
              <a:t>việc</a:t>
            </a:r>
            <a:r>
              <a:rPr lang="en-US" sz="1100">
                <a:latin typeface="Arial"/>
                <a:ea typeface="Arial"/>
                <a:cs typeface="Arial"/>
                <a:sym typeface="Arial"/>
              </a:rPr>
              <a:t> </a:t>
            </a:r>
            <a:r>
              <a:rPr lang="en-US" sz="1100" err="1">
                <a:latin typeface="Arial"/>
                <a:ea typeface="Arial"/>
                <a:cs typeface="Arial"/>
                <a:sym typeface="Arial"/>
              </a:rPr>
              <a:t>nhận</a:t>
            </a:r>
            <a:r>
              <a:rPr lang="en-US" sz="1100">
                <a:latin typeface="Arial"/>
                <a:ea typeface="Arial"/>
                <a:cs typeface="Arial"/>
                <a:sym typeface="Arial"/>
              </a:rPr>
              <a:t> </a:t>
            </a:r>
            <a:r>
              <a:rPr lang="en-US" sz="1100" err="1">
                <a:latin typeface="Arial"/>
                <a:ea typeface="Arial"/>
                <a:cs typeface="Arial"/>
                <a:sym typeface="Arial"/>
              </a:rPr>
              <a:t>dạng</a:t>
            </a:r>
            <a:r>
              <a:rPr lang="en-US" sz="1100">
                <a:latin typeface="Arial"/>
                <a:ea typeface="Arial"/>
                <a:cs typeface="Arial"/>
                <a:sym typeface="Arial"/>
              </a:rPr>
              <a:t> </a:t>
            </a:r>
            <a:r>
              <a:rPr lang="en-US" sz="1100" err="1">
                <a:latin typeface="Arial"/>
                <a:ea typeface="Arial"/>
                <a:cs typeface="Arial"/>
                <a:sym typeface="Arial"/>
              </a:rPr>
              <a:t>giọng</a:t>
            </a:r>
            <a:r>
              <a:rPr lang="en-US" sz="1100">
                <a:latin typeface="Arial"/>
                <a:ea typeface="Arial"/>
                <a:cs typeface="Arial"/>
                <a:sym typeface="Arial"/>
              </a:rPr>
              <a:t> </a:t>
            </a:r>
            <a:r>
              <a:rPr lang="en-US" sz="1100" err="1">
                <a:latin typeface="Arial"/>
                <a:ea typeface="Arial"/>
                <a:cs typeface="Arial"/>
                <a:sym typeface="Arial"/>
              </a:rPr>
              <a:t>nói</a:t>
            </a:r>
            <a:endParaRPr lang="en-US" err="1">
              <a:sym typeface="Arial"/>
            </a:endParaRPr>
          </a:p>
          <a:p>
            <a:pPr marL="0" indent="0">
              <a:lnSpc>
                <a:spcPct val="114999"/>
              </a:lnSpc>
            </a:pPr>
            <a:endParaRPr lang="en-US" sz="1100">
              <a:latin typeface="Arial"/>
              <a:ea typeface="Arial"/>
              <a:cs typeface="Arial"/>
              <a:sym typeface="Arial"/>
            </a:endParaRPr>
          </a:p>
          <a:p>
            <a:pPr marL="0" indent="0">
              <a:lnSpc>
                <a:spcPct val="114999"/>
              </a:lnSpc>
            </a:pPr>
            <a:r>
              <a:rPr lang="en-US" sz="1100">
                <a:latin typeface="Arial"/>
                <a:ea typeface="Arial"/>
                <a:cs typeface="Arial"/>
                <a:sym typeface="Arial"/>
              </a:rPr>
              <a:t> </a:t>
            </a:r>
            <a:r>
              <a:rPr lang="en-US" sz="1100" err="1">
                <a:latin typeface="Arial"/>
                <a:ea typeface="Arial"/>
                <a:cs typeface="Arial"/>
                <a:sym typeface="Arial"/>
              </a:rPr>
              <a:t>Dữ</a:t>
            </a:r>
            <a:r>
              <a:rPr lang="en-US" sz="1100">
                <a:latin typeface="Arial"/>
                <a:ea typeface="Arial"/>
                <a:cs typeface="Arial"/>
                <a:sym typeface="Arial"/>
              </a:rPr>
              <a:t> </a:t>
            </a:r>
            <a:r>
              <a:rPr lang="en-US" sz="1100" err="1">
                <a:latin typeface="Arial"/>
                <a:ea typeface="Arial"/>
                <a:cs typeface="Arial"/>
                <a:sym typeface="Arial"/>
              </a:rPr>
              <a:t>liệu</a:t>
            </a:r>
            <a:r>
              <a:rPr lang="en-US" sz="1100">
                <a:latin typeface="Arial"/>
                <a:ea typeface="Arial"/>
                <a:cs typeface="Arial"/>
                <a:sym typeface="Arial"/>
              </a:rPr>
              <a:t> </a:t>
            </a:r>
            <a:r>
              <a:rPr lang="en-US" sz="1100" err="1">
                <a:latin typeface="Arial"/>
                <a:ea typeface="Arial"/>
                <a:cs typeface="Arial"/>
                <a:sym typeface="Arial"/>
              </a:rPr>
              <a:t>của</a:t>
            </a:r>
            <a:r>
              <a:rPr lang="en-US" sz="1100">
                <a:latin typeface="Arial"/>
                <a:ea typeface="Arial"/>
                <a:cs typeface="Arial"/>
                <a:sym typeface="Arial"/>
              </a:rPr>
              <a:t> </a:t>
            </a:r>
            <a:r>
              <a:rPr lang="en-US" sz="1100" err="1">
                <a:latin typeface="Arial"/>
                <a:ea typeface="Arial"/>
                <a:cs typeface="Arial"/>
                <a:sym typeface="Arial"/>
              </a:rPr>
              <a:t>chúng</a:t>
            </a:r>
            <a:r>
              <a:rPr lang="en-US" sz="1100">
                <a:latin typeface="Arial"/>
                <a:ea typeface="Arial"/>
                <a:cs typeface="Arial"/>
                <a:sym typeface="Arial"/>
              </a:rPr>
              <a:t> ta </a:t>
            </a:r>
            <a:r>
              <a:rPr lang="en-US" sz="1100" err="1">
                <a:latin typeface="Arial"/>
                <a:ea typeface="Arial"/>
                <a:cs typeface="Arial"/>
                <a:sym typeface="Arial"/>
              </a:rPr>
              <a:t>đến</a:t>
            </a:r>
            <a:r>
              <a:rPr lang="en-US" sz="1100">
                <a:latin typeface="Arial"/>
                <a:ea typeface="Arial"/>
                <a:cs typeface="Arial"/>
                <a:sym typeface="Arial"/>
              </a:rPr>
              <a:t> </a:t>
            </a:r>
            <a:r>
              <a:rPr lang="en-US" sz="1100" err="1">
                <a:latin typeface="Arial"/>
                <a:ea typeface="Arial"/>
                <a:cs typeface="Arial"/>
                <a:sym typeface="Arial"/>
              </a:rPr>
              <a:t>từ</a:t>
            </a:r>
            <a:r>
              <a:rPr lang="en-US" sz="1100">
                <a:latin typeface="Arial"/>
                <a:ea typeface="Arial"/>
                <a:cs typeface="Arial"/>
                <a:sym typeface="Arial"/>
              </a:rPr>
              <a:t> </a:t>
            </a:r>
            <a:r>
              <a:rPr lang="en-US" sz="1100" err="1">
                <a:latin typeface="Arial"/>
                <a:ea typeface="Arial"/>
                <a:cs typeface="Arial"/>
                <a:sym typeface="Arial"/>
              </a:rPr>
              <a:t>các</a:t>
            </a:r>
            <a:r>
              <a:rPr lang="en-US" sz="1100">
                <a:latin typeface="Arial"/>
                <a:ea typeface="Arial"/>
                <a:cs typeface="Arial"/>
                <a:sym typeface="Arial"/>
              </a:rPr>
              <a:t> </a:t>
            </a:r>
            <a:r>
              <a:rPr lang="en-US" sz="1100" err="1">
                <a:latin typeface="Arial"/>
                <a:ea typeface="Arial"/>
                <a:cs typeface="Arial"/>
                <a:sym typeface="Arial"/>
              </a:rPr>
              <a:t>mối</a:t>
            </a:r>
            <a:r>
              <a:rPr lang="en-US" sz="1100">
                <a:latin typeface="Arial"/>
                <a:ea typeface="Arial"/>
                <a:cs typeface="Arial"/>
                <a:sym typeface="Arial"/>
              </a:rPr>
              <a:t> </a:t>
            </a:r>
            <a:r>
              <a:rPr lang="en-US" sz="1100" err="1">
                <a:latin typeface="Arial"/>
                <a:ea typeface="Arial"/>
                <a:cs typeface="Arial"/>
                <a:sym typeface="Arial"/>
              </a:rPr>
              <a:t>liên</a:t>
            </a:r>
            <a:r>
              <a:rPr lang="en-US" sz="1100">
                <a:latin typeface="Arial"/>
                <a:ea typeface="Arial"/>
                <a:cs typeface="Arial"/>
                <a:sym typeface="Arial"/>
              </a:rPr>
              <a:t> </a:t>
            </a:r>
            <a:r>
              <a:rPr lang="en-US" sz="1100" err="1">
                <a:latin typeface="Arial"/>
                <a:ea typeface="Arial"/>
                <a:cs typeface="Arial"/>
                <a:sym typeface="Arial"/>
              </a:rPr>
              <a:t>kết</a:t>
            </a:r>
            <a:r>
              <a:rPr lang="en-US" sz="1100">
                <a:latin typeface="Arial"/>
                <a:ea typeface="Arial"/>
                <a:cs typeface="Arial"/>
                <a:sym typeface="Arial"/>
              </a:rPr>
              <a:t>/ </a:t>
            </a:r>
            <a:r>
              <a:rPr lang="en-US" sz="1100" err="1">
                <a:latin typeface="Arial"/>
                <a:ea typeface="Arial"/>
                <a:cs typeface="Arial"/>
                <a:sym typeface="Arial"/>
              </a:rPr>
              <a:t>liên</a:t>
            </a:r>
            <a:r>
              <a:rPr lang="en-US" sz="1100">
                <a:latin typeface="Arial"/>
                <a:ea typeface="Arial"/>
                <a:cs typeface="Arial"/>
                <a:sym typeface="Arial"/>
              </a:rPr>
              <a:t> </a:t>
            </a:r>
            <a:r>
              <a:rPr lang="en-US" sz="1100" err="1">
                <a:latin typeface="Arial"/>
                <a:ea typeface="Arial"/>
                <a:cs typeface="Arial"/>
                <a:sym typeface="Arial"/>
              </a:rPr>
              <a:t>hệ</a:t>
            </a:r>
            <a:r>
              <a:rPr lang="en-US" sz="1100">
                <a:latin typeface="Arial"/>
                <a:ea typeface="Arial"/>
                <a:cs typeface="Arial"/>
                <a:sym typeface="Arial"/>
              </a:rPr>
              <a:t> </a:t>
            </a:r>
            <a:r>
              <a:rPr lang="en-US" sz="1100" err="1">
                <a:latin typeface="Arial"/>
                <a:ea typeface="Arial"/>
                <a:cs typeface="Arial"/>
                <a:sym typeface="Arial"/>
              </a:rPr>
              <a:t>trong</a:t>
            </a:r>
            <a:r>
              <a:rPr lang="en-US" sz="1100">
                <a:latin typeface="Arial"/>
                <a:ea typeface="Arial"/>
                <a:cs typeface="Arial"/>
                <a:sym typeface="Arial"/>
              </a:rPr>
              <a:t> </a:t>
            </a:r>
            <a:r>
              <a:rPr lang="en-US" sz="1100" err="1">
                <a:latin typeface="Arial"/>
                <a:ea typeface="Arial"/>
                <a:cs typeface="Arial"/>
                <a:sym typeface="Arial"/>
              </a:rPr>
              <a:t>thời</a:t>
            </a:r>
            <a:r>
              <a:rPr lang="en-US" sz="1100">
                <a:latin typeface="Arial"/>
                <a:ea typeface="Arial"/>
                <a:cs typeface="Arial"/>
                <a:sym typeface="Arial"/>
              </a:rPr>
              <a:t> </a:t>
            </a:r>
            <a:r>
              <a:rPr lang="en-US" sz="1100" err="1">
                <a:latin typeface="Arial"/>
                <a:ea typeface="Arial"/>
                <a:cs typeface="Arial"/>
                <a:sym typeface="Arial"/>
              </a:rPr>
              <a:t>gian</a:t>
            </a:r>
            <a:r>
              <a:rPr lang="en-US" sz="1100">
                <a:latin typeface="Arial"/>
                <a:ea typeface="Arial"/>
                <a:cs typeface="Arial"/>
                <a:sym typeface="Arial"/>
              </a:rPr>
              <a:t> </a:t>
            </a:r>
            <a:r>
              <a:rPr lang="en-US" sz="1100" err="1">
                <a:latin typeface="Arial"/>
                <a:ea typeface="Arial"/>
                <a:cs typeface="Arial"/>
                <a:sym typeface="Arial"/>
              </a:rPr>
              <a:t>thực</a:t>
            </a:r>
            <a:r>
              <a:rPr lang="en-US" sz="1100">
                <a:latin typeface="Arial"/>
                <a:ea typeface="Arial"/>
                <a:cs typeface="Arial"/>
                <a:sym typeface="Arial"/>
              </a:rPr>
              <a:t> =&gt; </a:t>
            </a:r>
            <a:r>
              <a:rPr lang="en-US" sz="1100" err="1">
                <a:latin typeface="Arial"/>
                <a:ea typeface="Arial"/>
                <a:cs typeface="Arial"/>
                <a:sym typeface="Arial"/>
              </a:rPr>
              <a:t>để</a:t>
            </a:r>
            <a:r>
              <a:rPr lang="en-US" sz="1100">
                <a:latin typeface="Arial"/>
                <a:ea typeface="Arial"/>
                <a:cs typeface="Arial"/>
                <a:sym typeface="Arial"/>
              </a:rPr>
              <a:t> </a:t>
            </a:r>
            <a:r>
              <a:rPr lang="en-US" sz="1100" err="1">
                <a:latin typeface="Arial"/>
                <a:ea typeface="Arial"/>
                <a:cs typeface="Arial"/>
                <a:sym typeface="Arial"/>
              </a:rPr>
              <a:t>xử</a:t>
            </a:r>
            <a:r>
              <a:rPr lang="en-US" sz="1100">
                <a:latin typeface="Arial"/>
                <a:ea typeface="Arial"/>
                <a:cs typeface="Arial"/>
                <a:sym typeface="Arial"/>
              </a:rPr>
              <a:t> </a:t>
            </a:r>
            <a:r>
              <a:rPr lang="en-US" sz="1100" err="1">
                <a:latin typeface="Arial"/>
                <a:ea typeface="Arial"/>
                <a:cs typeface="Arial"/>
                <a:sym typeface="Arial"/>
              </a:rPr>
              <a:t>lý</a:t>
            </a:r>
            <a:r>
              <a:rPr lang="en-US" sz="1100">
                <a:latin typeface="Arial"/>
                <a:ea typeface="Arial"/>
                <a:cs typeface="Arial"/>
                <a:sym typeface="Arial"/>
              </a:rPr>
              <a:t> </a:t>
            </a:r>
            <a:r>
              <a:rPr lang="en-US" sz="1100" err="1">
                <a:latin typeface="Arial"/>
                <a:ea typeface="Arial"/>
                <a:cs typeface="Arial"/>
                <a:sym typeface="Arial"/>
              </a:rPr>
              <a:t>thì</a:t>
            </a:r>
            <a:r>
              <a:rPr lang="en-US" sz="1100">
                <a:latin typeface="Arial"/>
                <a:ea typeface="Arial"/>
                <a:cs typeface="Arial"/>
                <a:sym typeface="Arial"/>
              </a:rPr>
              <a:t> </a:t>
            </a:r>
            <a:r>
              <a:rPr lang="en-US" sz="1100" err="1">
                <a:latin typeface="Arial"/>
                <a:ea typeface="Arial"/>
                <a:cs typeface="Arial"/>
                <a:sym typeface="Arial"/>
              </a:rPr>
              <a:t>sử</a:t>
            </a:r>
            <a:r>
              <a:rPr lang="en-US" sz="1100">
                <a:latin typeface="Arial"/>
                <a:ea typeface="Arial"/>
                <a:cs typeface="Arial"/>
                <a:sym typeface="Arial"/>
              </a:rPr>
              <a:t> </a:t>
            </a:r>
            <a:r>
              <a:rPr lang="en-US" sz="1100" err="1">
                <a:latin typeface="Arial"/>
                <a:ea typeface="Arial"/>
                <a:cs typeface="Arial"/>
                <a:sym typeface="Arial"/>
              </a:rPr>
              <a:t>dụng</a:t>
            </a:r>
            <a:r>
              <a:rPr lang="en-US" sz="1100">
                <a:latin typeface="Arial"/>
                <a:ea typeface="Arial"/>
                <a:cs typeface="Arial"/>
                <a:sym typeface="Arial"/>
              </a:rPr>
              <a:t> pp </a:t>
            </a:r>
            <a:r>
              <a:rPr lang="en-US" sz="1100"/>
              <a:t>Stacked Sequential Learning</a:t>
            </a:r>
            <a:endParaRPr lang="en-US"/>
          </a:p>
          <a:p>
            <a:pPr marL="0" lvl="0" indent="0" algn="l" rtl="0">
              <a:lnSpc>
                <a:spcPct val="100000"/>
              </a:lnSpc>
              <a:spcBef>
                <a:spcPts val="0"/>
              </a:spcBef>
              <a:spcAft>
                <a:spcPts val="0"/>
              </a:spcAft>
              <a:buSzPts val="1400"/>
              <a:buNone/>
            </a:pPr>
            <a:endParaRPr lang="vi-VN"/>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0704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indent="0">
              <a:lnSpc>
                <a:spcPct val="114999"/>
              </a:lnSpc>
            </a:pPr>
            <a:r>
              <a:rPr lang="en-US">
                <a:sym typeface="Arial"/>
              </a:rPr>
              <a:t>classification of audio and video sequences in speaking and non-speaking patterns </a:t>
            </a:r>
            <a:br>
              <a:rPr lang="en-US">
                <a:sym typeface="Arial"/>
              </a:rPr>
            </a:br>
            <a:endParaRPr lang="en-US"/>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61430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d19a3b9ad5_1_21: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43" name="Google Shape;143;g2d19a3b9ad5_1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20408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d19a3b9ad5_1_2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51" name="Google Shape;151;g2d19a3b9ad5_1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871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19a3b9ad5_1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indent="0"/>
            <a:r>
              <a:rPr lang="en-US"/>
              <a:t>A small window might not capture enough context, while a large window might introduce irrelevant information.</a:t>
            </a:r>
          </a:p>
          <a:p>
            <a:pPr marL="0" indent="0"/>
            <a:endParaRPr lang="en-US"/>
          </a:p>
          <a:p>
            <a:pPr marL="0" indent="0"/>
            <a:r>
              <a:rPr lang="en-US"/>
              <a:t>As a result of this procedure, we take into account both audio and visual features together and their temporal relations</a:t>
            </a:r>
          </a:p>
          <a:p>
            <a:pPr marL="0" indent="0"/>
            <a:r>
              <a:rPr lang="en-US"/>
              <a:t>in the training stage </a:t>
            </a:r>
            <a:r>
              <a:rPr lang="en-US" sz="1800" b="0" i="0" u="none" strike="noStrike">
                <a:solidFill>
                  <a:srgbClr val="000000"/>
                </a:solidFill>
                <a:effectLst/>
                <a:latin typeface="Arial" panose="020B0604020202020204" pitchFamily="34" charset="0"/>
              </a:rPr>
              <a:t>leading to improved video classification performance.</a:t>
            </a:r>
            <a:endParaRPr lang="en-US"/>
          </a:p>
        </p:txBody>
      </p:sp>
      <p:sp>
        <p:nvSpPr>
          <p:cNvPr id="161" name="Google Shape;161;g2d19a3b9ad5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72875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d19a3b9ad5_1_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indent="0">
              <a:lnSpc>
                <a:spcPct val="114999"/>
              </a:lnSpc>
            </a:pPr>
            <a:r>
              <a:rPr lang="vi-VN" sz="1100">
                <a:latin typeface="Arial"/>
                <a:cs typeface="Arial"/>
              </a:rPr>
              <a:t>Sử dụng pp này hỗ trợ tích hợp và liên kết phần </a:t>
            </a:r>
            <a:r>
              <a:rPr lang="vi-VN" sz="1100" err="1">
                <a:latin typeface="Arial"/>
                <a:cs typeface="Arial"/>
              </a:rPr>
              <a:t>audio</a:t>
            </a:r>
            <a:r>
              <a:rPr lang="vi-VN" sz="1100">
                <a:latin typeface="Arial"/>
                <a:cs typeface="Arial"/>
              </a:rPr>
              <a:t> tương ứng với giọng đang nói dựa trên những thông tin được cung cấp từ </a:t>
            </a:r>
            <a:r>
              <a:rPr lang="vi-VN" sz="1100" err="1">
                <a:latin typeface="Arial"/>
                <a:cs typeface="Arial"/>
              </a:rPr>
              <a:t>visual</a:t>
            </a:r>
            <a:r>
              <a:rPr lang="vi-VN" sz="1100">
                <a:latin typeface="Arial"/>
                <a:cs typeface="Arial"/>
              </a:rPr>
              <a:t> </a:t>
            </a:r>
            <a:r>
              <a:rPr lang="vi-VN" sz="1100" err="1">
                <a:latin typeface="Arial"/>
                <a:cs typeface="Arial"/>
              </a:rPr>
              <a:t>features</a:t>
            </a:r>
          </a:p>
          <a:p>
            <a:pPr marL="0" indent="0"/>
            <a:endParaRPr lang="en-US" sz="1800">
              <a:latin typeface="Arial"/>
              <a:cs typeface="Arial"/>
            </a:endParaRPr>
          </a:p>
          <a:p>
            <a:pPr marL="0" indent="0"/>
            <a:r>
              <a:rPr lang="en-US"/>
              <a:t>In this case, the 61.99 of accuracy is obtained because of a high number of non-speech classifications (near 80%) , meanwhile the speech detection is near 40%. </a:t>
            </a:r>
          </a:p>
          <a:p>
            <a:pPr marL="0" indent="0"/>
            <a:endParaRPr lang="en-US"/>
          </a:p>
          <a:p>
            <a:pPr marL="0" indent="0"/>
            <a:r>
              <a:rPr lang="en-US" err="1"/>
              <a:t>Kết</a:t>
            </a:r>
            <a:r>
              <a:rPr lang="en-US"/>
              <a:t> </a:t>
            </a:r>
            <a:r>
              <a:rPr lang="en-US" err="1"/>
              <a:t>quả</a:t>
            </a:r>
            <a:r>
              <a:rPr lang="en-US"/>
              <a:t> </a:t>
            </a:r>
            <a:r>
              <a:rPr lang="en-US" err="1"/>
              <a:t>thứ</a:t>
            </a:r>
            <a:r>
              <a:rPr lang="en-US"/>
              <a:t> 2 </a:t>
            </a:r>
            <a:r>
              <a:rPr lang="en-US" err="1"/>
              <a:t>là</a:t>
            </a:r>
            <a:r>
              <a:rPr lang="en-US"/>
              <a:t> do </a:t>
            </a:r>
            <a:r>
              <a:rPr lang="en-US" err="1"/>
              <a:t>phần</a:t>
            </a:r>
            <a:r>
              <a:rPr lang="en-US"/>
              <a:t> non speech classification </a:t>
            </a:r>
            <a:r>
              <a:rPr lang="en-US" err="1"/>
              <a:t>chiếm</a:t>
            </a:r>
            <a:r>
              <a:rPr lang="en-US"/>
              <a:t> </a:t>
            </a:r>
            <a:r>
              <a:rPr lang="en-US" err="1"/>
              <a:t>tới</a:t>
            </a:r>
            <a:r>
              <a:rPr lang="en-US"/>
              <a:t> </a:t>
            </a:r>
            <a:r>
              <a:rPr lang="en-US" err="1"/>
              <a:t>tận</a:t>
            </a:r>
            <a:r>
              <a:rPr lang="en-US"/>
              <a:t> 80%, </a:t>
            </a:r>
            <a:r>
              <a:rPr lang="en-US" err="1"/>
              <a:t>trong</a:t>
            </a:r>
            <a:r>
              <a:rPr lang="en-US"/>
              <a:t> </a:t>
            </a:r>
            <a:r>
              <a:rPr lang="en-US" err="1"/>
              <a:t>khi</a:t>
            </a:r>
            <a:r>
              <a:rPr lang="en-US"/>
              <a:t> speech classification </a:t>
            </a:r>
            <a:r>
              <a:rPr lang="en-US" err="1"/>
              <a:t>chỉ</a:t>
            </a:r>
            <a:r>
              <a:rPr lang="en-US"/>
              <a:t> chiếm gần 40%</a:t>
            </a:r>
          </a:p>
          <a:p>
            <a:pPr marL="0" indent="0"/>
            <a:r>
              <a:rPr lang="en-US" err="1"/>
              <a:t>Kết</a:t>
            </a:r>
            <a:r>
              <a:rPr lang="en-US"/>
              <a:t> </a:t>
            </a:r>
            <a:r>
              <a:rPr lang="en-US" err="1"/>
              <a:t>quả</a:t>
            </a:r>
            <a:r>
              <a:rPr lang="en-US"/>
              <a:t> </a:t>
            </a:r>
            <a:r>
              <a:rPr lang="en-US" err="1"/>
              <a:t>cuối</a:t>
            </a:r>
            <a:r>
              <a:rPr lang="en-US"/>
              <a:t> </a:t>
            </a:r>
            <a:r>
              <a:rPr lang="en-US" err="1"/>
              <a:t>là</a:t>
            </a:r>
            <a:r>
              <a:rPr lang="en-US"/>
              <a:t> do ở </a:t>
            </a:r>
            <a:r>
              <a:rPr lang="en-US" err="1"/>
              <a:t>các</a:t>
            </a:r>
            <a:r>
              <a:rPr lang="en-US"/>
              <a:t> </a:t>
            </a:r>
            <a:r>
              <a:rPr lang="en-US" err="1"/>
              <a:t>phân</a:t>
            </a:r>
            <a:r>
              <a:rPr lang="en-US"/>
              <a:t> </a:t>
            </a:r>
            <a:r>
              <a:rPr lang="en-US" err="1"/>
              <a:t>lớp</a:t>
            </a:r>
            <a:r>
              <a:rPr lang="en-US"/>
              <a:t> </a:t>
            </a:r>
            <a:r>
              <a:rPr lang="en-US" err="1"/>
              <a:t>khác</a:t>
            </a:r>
            <a:r>
              <a:rPr lang="en-US"/>
              <a:t> </a:t>
            </a:r>
            <a:r>
              <a:rPr lang="en-US" err="1"/>
              <a:t>nhau</a:t>
            </a:r>
            <a:r>
              <a:rPr lang="en-US"/>
              <a:t>, </a:t>
            </a:r>
            <a:r>
              <a:rPr lang="en-US" err="1"/>
              <a:t>nó</a:t>
            </a:r>
            <a:r>
              <a:rPr lang="en-US"/>
              <a:t> </a:t>
            </a:r>
            <a:r>
              <a:rPr lang="en-US" err="1"/>
              <a:t>đều</a:t>
            </a:r>
            <a:r>
              <a:rPr lang="en-US"/>
              <a:t> </a:t>
            </a:r>
            <a:r>
              <a:rPr lang="en-US" err="1"/>
              <a:t>sử</a:t>
            </a:r>
            <a:r>
              <a:rPr lang="en-US"/>
              <a:t> </a:t>
            </a:r>
            <a:r>
              <a:rPr lang="en-US" err="1"/>
              <a:t>dụng</a:t>
            </a:r>
            <a:r>
              <a:rPr lang="en-US"/>
              <a:t> </a:t>
            </a:r>
            <a:r>
              <a:rPr lang="en-US" err="1"/>
              <a:t>chung</a:t>
            </a:r>
            <a:r>
              <a:rPr lang="en-US"/>
              <a:t> </a:t>
            </a:r>
            <a:r>
              <a:rPr lang="en-US" err="1"/>
              <a:t>các</a:t>
            </a:r>
            <a:r>
              <a:rPr lang="en-US"/>
              <a:t> labels </a:t>
            </a:r>
            <a:r>
              <a:rPr lang="en-US" err="1"/>
              <a:t>dẫn</a:t>
            </a:r>
            <a:r>
              <a:rPr lang="en-US"/>
              <a:t> </a:t>
            </a:r>
            <a:r>
              <a:rPr lang="en-US" err="1"/>
              <a:t>đến</a:t>
            </a:r>
            <a:r>
              <a:rPr lang="en-US"/>
              <a:t> </a:t>
            </a:r>
            <a:r>
              <a:rPr lang="en-US" err="1"/>
              <a:t>kết</a:t>
            </a:r>
            <a:r>
              <a:rPr lang="en-US"/>
              <a:t> </a:t>
            </a:r>
            <a:r>
              <a:rPr lang="en-US" err="1"/>
              <a:t>quả</a:t>
            </a:r>
            <a:r>
              <a:rPr lang="en-US"/>
              <a:t> </a:t>
            </a:r>
            <a:r>
              <a:rPr lang="en-US" err="1"/>
              <a:t>bị</a:t>
            </a:r>
            <a:r>
              <a:rPr lang="en-US"/>
              <a:t> sai sót</a:t>
            </a:r>
            <a:br>
              <a:rPr lang="en-US"/>
            </a:br>
            <a:endParaRPr lang="en-US"/>
          </a:p>
          <a:p>
            <a:pPr marL="0" indent="0"/>
            <a:br>
              <a:rPr lang="en-US"/>
            </a:br>
            <a:endParaRPr lang="en-US"/>
          </a:p>
        </p:txBody>
      </p:sp>
      <p:sp>
        <p:nvSpPr>
          <p:cNvPr id="161" name="Google Shape;161;g2d19a3b9ad5_1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36155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d19a3b9ad5_1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SzPts val="1100"/>
              <a:buNone/>
            </a:pPr>
            <a:endParaRPr sz="1100">
              <a:latin typeface="Arial"/>
              <a:ea typeface="Arial"/>
              <a:cs typeface="Arial"/>
              <a:sym typeface="Arial"/>
            </a:endParaRPr>
          </a:p>
          <a:p>
            <a:pPr marL="0" lvl="0" indent="0" algn="l" rtl="0">
              <a:lnSpc>
                <a:spcPct val="100000"/>
              </a:lnSpc>
              <a:spcBef>
                <a:spcPts val="0"/>
              </a:spcBef>
              <a:spcAft>
                <a:spcPts val="0"/>
              </a:spcAft>
              <a:buSzPts val="1400"/>
              <a:buNone/>
            </a:pPr>
            <a:endParaRPr/>
          </a:p>
        </p:txBody>
      </p:sp>
      <p:sp>
        <p:nvSpPr>
          <p:cNvPr id="129" name="Google Shape;129;g2d19a3b9ad5_1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7862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50620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23</a:t>
            </a:fld>
            <a:endParaRPr/>
          </a:p>
        </p:txBody>
      </p:sp>
    </p:spTree>
    <p:extLst>
      <p:ext uri="{BB962C8B-B14F-4D97-AF65-F5344CB8AC3E}">
        <p14:creationId xmlns:p14="http://schemas.microsoft.com/office/powerpoint/2010/main" val="22636456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24</a:t>
            </a:fld>
            <a:endParaRPr/>
          </a:p>
        </p:txBody>
      </p:sp>
    </p:spTree>
    <p:extLst>
      <p:ext uri="{BB962C8B-B14F-4D97-AF65-F5344CB8AC3E}">
        <p14:creationId xmlns:p14="http://schemas.microsoft.com/office/powerpoint/2010/main" val="24882639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25</a:t>
            </a:fld>
            <a:endParaRPr/>
          </a:p>
        </p:txBody>
      </p:sp>
    </p:spTree>
    <p:extLst>
      <p:ext uri="{BB962C8B-B14F-4D97-AF65-F5344CB8AC3E}">
        <p14:creationId xmlns:p14="http://schemas.microsoft.com/office/powerpoint/2010/main" val="3501778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26</a:t>
            </a:fld>
            <a:endParaRPr/>
          </a:p>
        </p:txBody>
      </p:sp>
    </p:spTree>
    <p:extLst>
      <p:ext uri="{BB962C8B-B14F-4D97-AF65-F5344CB8AC3E}">
        <p14:creationId xmlns:p14="http://schemas.microsoft.com/office/powerpoint/2010/main" val="3022114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27</a:t>
            </a:fld>
            <a:endParaRPr/>
          </a:p>
        </p:txBody>
      </p:sp>
    </p:spTree>
    <p:extLst>
      <p:ext uri="{BB962C8B-B14F-4D97-AF65-F5344CB8AC3E}">
        <p14:creationId xmlns:p14="http://schemas.microsoft.com/office/powerpoint/2010/main" val="20618525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28</a:t>
            </a:fld>
            <a:endParaRPr/>
          </a:p>
        </p:txBody>
      </p:sp>
    </p:spTree>
    <p:extLst>
      <p:ext uri="{BB962C8B-B14F-4D97-AF65-F5344CB8AC3E}">
        <p14:creationId xmlns:p14="http://schemas.microsoft.com/office/powerpoint/2010/main" val="2043039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29</a:t>
            </a:fld>
            <a:endParaRPr/>
          </a:p>
        </p:txBody>
      </p:sp>
    </p:spTree>
    <p:extLst>
      <p:ext uri="{BB962C8B-B14F-4D97-AF65-F5344CB8AC3E}">
        <p14:creationId xmlns:p14="http://schemas.microsoft.com/office/powerpoint/2010/main" val="26809124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30</a:t>
            </a:fld>
            <a:endParaRPr/>
          </a:p>
        </p:txBody>
      </p:sp>
    </p:spTree>
    <p:extLst>
      <p:ext uri="{BB962C8B-B14F-4D97-AF65-F5344CB8AC3E}">
        <p14:creationId xmlns:p14="http://schemas.microsoft.com/office/powerpoint/2010/main" val="23726739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173865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31</a:t>
            </a:fld>
            <a:endParaRPr/>
          </a:p>
        </p:txBody>
      </p:sp>
    </p:spTree>
    <p:extLst>
      <p:ext uri="{BB962C8B-B14F-4D97-AF65-F5344CB8AC3E}">
        <p14:creationId xmlns:p14="http://schemas.microsoft.com/office/powerpoint/2010/main" val="4255652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877185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33</a:t>
            </a:fld>
            <a:endParaRPr/>
          </a:p>
        </p:txBody>
      </p:sp>
    </p:spTree>
    <p:extLst>
      <p:ext uri="{BB962C8B-B14F-4D97-AF65-F5344CB8AC3E}">
        <p14:creationId xmlns:p14="http://schemas.microsoft.com/office/powerpoint/2010/main" val="27222515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34</a:t>
            </a:fld>
            <a:endParaRPr/>
          </a:p>
        </p:txBody>
      </p:sp>
    </p:spTree>
    <p:extLst>
      <p:ext uri="{BB962C8B-B14F-4D97-AF65-F5344CB8AC3E}">
        <p14:creationId xmlns:p14="http://schemas.microsoft.com/office/powerpoint/2010/main" val="1000416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35</a:t>
            </a:fld>
            <a:endParaRPr/>
          </a:p>
        </p:txBody>
      </p:sp>
    </p:spTree>
    <p:extLst>
      <p:ext uri="{BB962C8B-B14F-4D97-AF65-F5344CB8AC3E}">
        <p14:creationId xmlns:p14="http://schemas.microsoft.com/office/powerpoint/2010/main" val="13050852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49142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37</a:t>
            </a:fld>
            <a:endParaRPr/>
          </a:p>
        </p:txBody>
      </p:sp>
    </p:spTree>
    <p:extLst>
      <p:ext uri="{BB962C8B-B14F-4D97-AF65-F5344CB8AC3E}">
        <p14:creationId xmlns:p14="http://schemas.microsoft.com/office/powerpoint/2010/main" val="8534441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9" name="Google Shape;1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39335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 name="Google Shape;11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endParaRPr/>
          </a:p>
        </p:txBody>
      </p:sp>
      <p:sp>
        <p:nvSpPr>
          <p:cNvPr id="115" name="Google Shape;11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extLst>
      <p:ext uri="{BB962C8B-B14F-4D97-AF65-F5344CB8AC3E}">
        <p14:creationId xmlns:p14="http://schemas.microsoft.com/office/powerpoint/2010/main" val="109594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2" name="Google Shape;12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4605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Để</a:t>
            </a:r>
            <a:r>
              <a:rPr lang="en-US"/>
              <a:t> </a:t>
            </a:r>
            <a:r>
              <a:rPr lang="en-US" err="1"/>
              <a:t>có</a:t>
            </a:r>
            <a:r>
              <a:rPr lang="en-US"/>
              <a:t> </a:t>
            </a:r>
            <a:r>
              <a:rPr lang="en-US" err="1"/>
              <a:t>được</a:t>
            </a:r>
            <a:r>
              <a:rPr lang="en-US"/>
              <a:t> </a:t>
            </a:r>
            <a:r>
              <a:rPr lang="en-US" err="1"/>
              <a:t>cấu</a:t>
            </a:r>
            <a:r>
              <a:rPr lang="en-US"/>
              <a:t> </a:t>
            </a:r>
            <a:r>
              <a:rPr lang="en-US" err="1"/>
              <a:t>trúc</a:t>
            </a:r>
            <a:r>
              <a:rPr lang="en-US"/>
              <a:t> </a:t>
            </a:r>
            <a:r>
              <a:rPr lang="en-US" err="1"/>
              <a:t>âm</a:t>
            </a:r>
            <a:r>
              <a:rPr lang="en-US"/>
              <a:t> </a:t>
            </a:r>
            <a:r>
              <a:rPr lang="en-US" err="1"/>
              <a:t>thanh</a:t>
            </a:r>
            <a:r>
              <a:rPr lang="en-US"/>
              <a:t>, </a:t>
            </a:r>
            <a:r>
              <a:rPr lang="en-US" err="1"/>
              <a:t>chúng</a:t>
            </a:r>
            <a:r>
              <a:rPr lang="en-US"/>
              <a:t> </a:t>
            </a:r>
            <a:r>
              <a:rPr lang="en-US" err="1"/>
              <a:t>tôi</a:t>
            </a:r>
            <a:r>
              <a:rPr lang="en-US"/>
              <a:t> </a:t>
            </a:r>
            <a:r>
              <a:rPr lang="en-US" err="1"/>
              <a:t>sử</a:t>
            </a:r>
            <a:r>
              <a:rPr lang="en-US"/>
              <a:t> </a:t>
            </a:r>
            <a:r>
              <a:rPr lang="en-US" err="1"/>
              <a:t>dụng</a:t>
            </a:r>
            <a:r>
              <a:rPr lang="en-US"/>
              <a:t> </a:t>
            </a:r>
            <a:r>
              <a:rPr lang="en-US" err="1"/>
              <a:t>một</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dựa</a:t>
            </a:r>
            <a:r>
              <a:rPr lang="en-US"/>
              <a:t> </a:t>
            </a:r>
            <a:r>
              <a:rPr lang="en-US" err="1"/>
              <a:t>trên</a:t>
            </a:r>
            <a:r>
              <a:rPr lang="en-US"/>
              <a:t> </a:t>
            </a:r>
            <a:r>
              <a:rPr lang="en-US" err="1"/>
              <a:t>phương</a:t>
            </a:r>
            <a:r>
              <a:rPr lang="en-US"/>
              <a:t> </a:t>
            </a:r>
            <a:r>
              <a:rPr lang="en-US" err="1"/>
              <a:t>pháp</a:t>
            </a:r>
            <a:r>
              <a:rPr lang="en-US"/>
              <a:t> </a:t>
            </a:r>
            <a:r>
              <a:rPr lang="en-US" err="1"/>
              <a:t>được</a:t>
            </a:r>
            <a:r>
              <a:rPr lang="en-US"/>
              <a:t> </a:t>
            </a:r>
            <a:r>
              <a:rPr lang="en-US" err="1"/>
              <a:t>trình</a:t>
            </a:r>
            <a:r>
              <a:rPr lang="en-US"/>
              <a:t> </a:t>
            </a:r>
            <a:r>
              <a:rPr lang="en-US" err="1"/>
              <a:t>bày</a:t>
            </a:r>
            <a:r>
              <a:rPr lang="en-US"/>
              <a:t> </a:t>
            </a:r>
            <a:r>
              <a:rPr lang="en-US" err="1"/>
              <a:t>trong</a:t>
            </a:r>
            <a:r>
              <a:rPr lang="en-US"/>
              <a:t> [11]. Theo </a:t>
            </a:r>
            <a:r>
              <a:rPr lang="en-US" err="1"/>
              <a:t>đó</a:t>
            </a:r>
            <a:r>
              <a:rPr lang="en-US"/>
              <a:t>, </a:t>
            </a:r>
            <a:r>
              <a:rPr lang="en-US" err="1"/>
              <a:t>kênh</a:t>
            </a:r>
            <a:r>
              <a:rPr lang="en-US"/>
              <a:t> </a:t>
            </a:r>
            <a:r>
              <a:rPr lang="en-US" err="1"/>
              <a:t>đầu</a:t>
            </a:r>
            <a:r>
              <a:rPr lang="en-US"/>
              <a:t> </a:t>
            </a:r>
            <a:r>
              <a:rPr lang="en-US" err="1"/>
              <a:t>vào</a:t>
            </a:r>
            <a:r>
              <a:rPr lang="en-US"/>
              <a:t> </a:t>
            </a:r>
            <a:r>
              <a:rPr lang="en-US" err="1"/>
              <a:t>âm</a:t>
            </a:r>
            <a:r>
              <a:rPr lang="en-US"/>
              <a:t> </a:t>
            </a:r>
            <a:r>
              <a:rPr lang="en-US" err="1"/>
              <a:t>thanh</a:t>
            </a:r>
            <a:r>
              <a:rPr lang="en-US"/>
              <a:t> mono </a:t>
            </a:r>
            <a:r>
              <a:rPr lang="en-US" err="1"/>
              <a:t>được</a:t>
            </a:r>
            <a:r>
              <a:rPr lang="en-US"/>
              <a:t> </a:t>
            </a:r>
            <a:r>
              <a:rPr lang="en-US" err="1"/>
              <a:t>phân</a:t>
            </a:r>
            <a:r>
              <a:rPr lang="en-US"/>
              <a:t> </a:t>
            </a:r>
            <a:r>
              <a:rPr lang="en-US" err="1"/>
              <a:t>đoạn</a:t>
            </a:r>
            <a:r>
              <a:rPr lang="en-US"/>
              <a:t> </a:t>
            </a:r>
            <a:r>
              <a:rPr lang="en-US" err="1"/>
              <a:t>thành</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khối</a:t>
            </a:r>
            <a:r>
              <a:rPr lang="en-US"/>
              <a:t> </a:t>
            </a:r>
            <a:r>
              <a:rPr lang="en-US" err="1"/>
              <a:t>khác</a:t>
            </a:r>
            <a:r>
              <a:rPr lang="en-US"/>
              <a:t> </a:t>
            </a:r>
            <a:r>
              <a:rPr lang="en-US" err="1"/>
              <a:t>nhau</a:t>
            </a:r>
            <a:r>
              <a:rPr lang="en-US"/>
              <a:t> </a:t>
            </a:r>
            <a:r>
              <a:rPr lang="en-US" err="1"/>
              <a:t>dựa</a:t>
            </a:r>
            <a:r>
              <a:rPr lang="en-US"/>
              <a:t> </a:t>
            </a:r>
            <a:r>
              <a:rPr lang="en-US" err="1"/>
              <a:t>trên</a:t>
            </a:r>
            <a:r>
              <a:rPr lang="en-US"/>
              <a:t> </a:t>
            </a:r>
            <a:r>
              <a:rPr lang="en-US" err="1"/>
              <a:t>đặc</a:t>
            </a:r>
            <a:r>
              <a:rPr lang="en-US"/>
              <a:t> </a:t>
            </a:r>
            <a:r>
              <a:rPr lang="en-US" err="1"/>
              <a:t>điểm</a:t>
            </a:r>
            <a:r>
              <a:rPr lang="en-US"/>
              <a:t> </a:t>
            </a:r>
            <a:r>
              <a:rPr lang="en-US" err="1"/>
              <a:t>nói</a:t>
            </a:r>
            <a:r>
              <a:rPr lang="en-US"/>
              <a:t>. Trong </a:t>
            </a:r>
            <a:r>
              <a:rPr lang="en-US" err="1"/>
              <a:t>phần</a:t>
            </a:r>
            <a:r>
              <a:rPr lang="en-US"/>
              <a:t> </a:t>
            </a:r>
            <a:r>
              <a:rPr lang="en-US" err="1"/>
              <a:t>này</a:t>
            </a:r>
            <a:r>
              <a:rPr lang="en-US"/>
              <a:t>, </a:t>
            </a:r>
            <a:r>
              <a:rPr lang="en-US" err="1"/>
              <a:t>chúng</a:t>
            </a:r>
            <a:r>
              <a:rPr lang="en-US"/>
              <a:t> </a:t>
            </a:r>
            <a:r>
              <a:rPr lang="en-US" err="1"/>
              <a:t>tôi</a:t>
            </a:r>
            <a:r>
              <a:rPr lang="en-US"/>
              <a:t> </a:t>
            </a:r>
            <a:r>
              <a:rPr lang="en-US" err="1"/>
              <a:t>giới</a:t>
            </a:r>
            <a:r>
              <a:rPr lang="en-US"/>
              <a:t> </a:t>
            </a:r>
            <a:r>
              <a:rPr lang="en-US" err="1"/>
              <a:t>thiệu</a:t>
            </a:r>
            <a:r>
              <a:rPr lang="en-US"/>
              <a:t> </a:t>
            </a:r>
            <a:r>
              <a:rPr lang="en-US" err="1"/>
              <a:t>xử</a:t>
            </a:r>
            <a:r>
              <a:rPr lang="en-US"/>
              <a:t> </a:t>
            </a:r>
            <a:r>
              <a:rPr lang="en-US" err="1"/>
              <a:t>lý</a:t>
            </a:r>
            <a:r>
              <a:rPr lang="en-US"/>
              <a:t> </a:t>
            </a:r>
            <a:r>
              <a:rPr lang="en-US" err="1"/>
              <a:t>âm</a:t>
            </a:r>
            <a:r>
              <a:rPr lang="en-US"/>
              <a:t> </a:t>
            </a:r>
            <a:r>
              <a:rPr lang="en-US" err="1"/>
              <a:t>thanh</a:t>
            </a:r>
            <a:r>
              <a:rPr lang="en-US"/>
              <a:t> </a:t>
            </a:r>
            <a:r>
              <a:rPr lang="en-US" err="1"/>
              <a:t>và</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Các</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cổ</a:t>
            </a:r>
            <a:r>
              <a:rPr lang="en-US"/>
              <a:t> </a:t>
            </a:r>
            <a:r>
              <a:rPr lang="en-US" err="1"/>
              <a:t>điển</a:t>
            </a:r>
            <a:r>
              <a:rPr lang="en-US"/>
              <a:t> </a:t>
            </a:r>
            <a:r>
              <a:rPr lang="en-US" err="1"/>
              <a:t>trong</a:t>
            </a:r>
            <a:r>
              <a:rPr lang="en-US"/>
              <a:t> </a:t>
            </a:r>
            <a:r>
              <a:rPr lang="en-US" err="1"/>
              <a:t>văn</a:t>
            </a:r>
            <a:r>
              <a:rPr lang="en-US"/>
              <a:t> </a:t>
            </a:r>
            <a:r>
              <a:rPr lang="en-US" err="1"/>
              <a:t>chương</a:t>
            </a:r>
            <a:r>
              <a:rPr lang="en-US"/>
              <a:t> </a:t>
            </a:r>
            <a:r>
              <a:rPr lang="en-US" err="1"/>
              <a:t>chỉ</a:t>
            </a:r>
            <a:r>
              <a:rPr lang="en-US"/>
              <a:t> </a:t>
            </a:r>
            <a:r>
              <a:rPr lang="en-US" err="1"/>
              <a:t>dựa</a:t>
            </a:r>
            <a:r>
              <a:rPr lang="en-US"/>
              <a:t> </a:t>
            </a:r>
            <a:r>
              <a:rPr lang="en-US" err="1"/>
              <a:t>trên</a:t>
            </a:r>
            <a:r>
              <a:rPr lang="en-US"/>
              <a:t> </a:t>
            </a:r>
            <a:r>
              <a:rPr lang="en-US" err="1"/>
              <a:t>các</a:t>
            </a:r>
            <a:r>
              <a:rPr lang="en-US"/>
              <a:t> </a:t>
            </a:r>
            <a:r>
              <a:rPr lang="en-US" err="1"/>
              <a:t>đặc</a:t>
            </a:r>
            <a:r>
              <a:rPr lang="en-US"/>
              <a:t> </a:t>
            </a:r>
            <a:r>
              <a:rPr lang="en-US" err="1"/>
              <a:t>điểm</a:t>
            </a:r>
            <a:r>
              <a:rPr lang="en-US"/>
              <a:t> </a:t>
            </a:r>
            <a:r>
              <a:rPr lang="en-US" err="1"/>
              <a:t>âm</a:t>
            </a:r>
            <a:r>
              <a:rPr lang="en-US"/>
              <a:t> </a:t>
            </a:r>
            <a:r>
              <a:rPr lang="en-US" err="1"/>
              <a:t>thanh</a:t>
            </a:r>
            <a:r>
              <a:rPr lang="en-US"/>
              <a:t> [15], </a:t>
            </a:r>
            <a:r>
              <a:rPr lang="en-US" err="1"/>
              <a:t>và</a:t>
            </a:r>
            <a:r>
              <a:rPr lang="en-US"/>
              <a:t> </a:t>
            </a:r>
            <a:r>
              <a:rPr lang="en-US" err="1"/>
              <a:t>không</a:t>
            </a:r>
            <a:r>
              <a:rPr lang="en-US"/>
              <a:t> </a:t>
            </a:r>
            <a:r>
              <a:rPr lang="en-US" err="1"/>
              <a:t>cần</a:t>
            </a:r>
            <a:r>
              <a:rPr lang="en-US"/>
              <a:t> </a:t>
            </a:r>
            <a:r>
              <a:rPr lang="en-US" err="1"/>
              <a:t>thông</a:t>
            </a:r>
            <a:r>
              <a:rPr lang="en-US"/>
              <a:t> tin </a:t>
            </a:r>
            <a:r>
              <a:rPr lang="en-US" err="1"/>
              <a:t>trước</a:t>
            </a:r>
            <a:r>
              <a:rPr lang="en-US"/>
              <a:t> </a:t>
            </a:r>
            <a:r>
              <a:rPr lang="en-US" err="1"/>
              <a:t>về</a:t>
            </a:r>
            <a:r>
              <a:rPr lang="en-US"/>
              <a:t> </a:t>
            </a:r>
            <a:r>
              <a:rPr lang="en-US" err="1"/>
              <a:t>số</a:t>
            </a:r>
            <a:r>
              <a:rPr lang="en-US"/>
              <a:t> </a:t>
            </a:r>
            <a:r>
              <a:rPr lang="en-US" err="1"/>
              <a:t>lượng</a:t>
            </a:r>
            <a:r>
              <a:rPr lang="en-US"/>
              <a:t> </a:t>
            </a:r>
            <a:r>
              <a:rPr lang="en-US" err="1"/>
              <a:t>người</a:t>
            </a:r>
            <a:r>
              <a:rPr lang="en-US"/>
              <a:t> </a:t>
            </a:r>
            <a:r>
              <a:rPr lang="en-US" err="1"/>
              <a:t>nói</a:t>
            </a:r>
            <a:r>
              <a:rPr lang="en-US"/>
              <a:t> </a:t>
            </a:r>
            <a:r>
              <a:rPr lang="en-US" err="1"/>
              <a:t>hoặc</a:t>
            </a:r>
            <a:r>
              <a:rPr lang="en-US"/>
              <a:t> </a:t>
            </a:r>
            <a:r>
              <a:rPr lang="en-US" err="1"/>
              <a:t>giọng</a:t>
            </a:r>
            <a:r>
              <a:rPr lang="en-US"/>
              <a:t> </a:t>
            </a:r>
            <a:r>
              <a:rPr lang="en-US" err="1"/>
              <a:t>của</a:t>
            </a:r>
            <a:r>
              <a:rPr lang="en-US"/>
              <a:t> </a:t>
            </a:r>
            <a:r>
              <a:rPr lang="en-US" err="1"/>
              <a:t>họ</a:t>
            </a:r>
            <a:r>
              <a:rPr lang="en-US"/>
              <a:t>. </a:t>
            </a:r>
            <a:r>
              <a:rPr lang="en-US" err="1"/>
              <a:t>Kết</a:t>
            </a:r>
            <a:r>
              <a:rPr lang="en-US"/>
              <a:t> </a:t>
            </a:r>
            <a:r>
              <a:rPr lang="en-US" err="1"/>
              <a:t>quả</a:t>
            </a:r>
            <a:r>
              <a:rPr lang="en-US"/>
              <a:t> </a:t>
            </a:r>
            <a:r>
              <a:rPr lang="en-US" err="1"/>
              <a:t>cuối</a:t>
            </a:r>
            <a:r>
              <a:rPr lang="en-US"/>
              <a:t> </a:t>
            </a:r>
            <a:r>
              <a:rPr lang="en-US" err="1"/>
              <a:t>cùng</a:t>
            </a:r>
            <a:r>
              <a:rPr lang="en-US"/>
              <a:t> </a:t>
            </a:r>
            <a:r>
              <a:rPr lang="en-US" err="1"/>
              <a:t>của</a:t>
            </a:r>
            <a:r>
              <a:rPr lang="en-US"/>
              <a:t> </a:t>
            </a:r>
            <a:r>
              <a:rPr lang="en-US" err="1"/>
              <a:t>quá</a:t>
            </a:r>
            <a:r>
              <a:rPr lang="en-US"/>
              <a:t> </a:t>
            </a:r>
            <a:r>
              <a:rPr lang="en-US" err="1"/>
              <a:t>trình</a:t>
            </a:r>
            <a:r>
              <a:rPr lang="en-US"/>
              <a:t> </a:t>
            </a:r>
            <a:r>
              <a:rPr lang="en-US" err="1"/>
              <a:t>nhật</a:t>
            </a:r>
            <a:r>
              <a:rPr lang="en-US"/>
              <a:t> </a:t>
            </a:r>
            <a:r>
              <a:rPr lang="en-US" err="1"/>
              <a:t>ký</a:t>
            </a:r>
            <a:r>
              <a:rPr lang="en-US"/>
              <a:t> </a:t>
            </a:r>
            <a:r>
              <a:rPr lang="en-US" err="1"/>
              <a:t>là</a:t>
            </a:r>
            <a:r>
              <a:rPr lang="en-US"/>
              <a:t> </a:t>
            </a:r>
            <a:r>
              <a:rPr lang="en-US" err="1"/>
              <a:t>một</a:t>
            </a:r>
            <a:r>
              <a:rPr lang="en-US"/>
              <a:t> </a:t>
            </a:r>
            <a:r>
              <a:rPr lang="en-US" err="1"/>
              <a:t>phân</a:t>
            </a:r>
            <a:r>
              <a:rPr lang="en-US"/>
              <a:t> </a:t>
            </a:r>
            <a:r>
              <a:rPr lang="en-US" err="1"/>
              <a:t>đoạn</a:t>
            </a:r>
            <a:r>
              <a:rPr lang="en-US"/>
              <a:t> </a:t>
            </a:r>
            <a:r>
              <a:rPr lang="en-US" err="1"/>
              <a:t>của</a:t>
            </a:r>
            <a:r>
              <a:rPr lang="en-US"/>
              <a:t> </a:t>
            </a:r>
            <a:r>
              <a:rPr lang="en-US" err="1"/>
              <a:t>âm</a:t>
            </a:r>
            <a:r>
              <a:rPr lang="en-US"/>
              <a:t> </a:t>
            </a:r>
            <a:r>
              <a:rPr lang="en-US" err="1"/>
              <a:t>thanh</a:t>
            </a:r>
            <a:r>
              <a:rPr lang="en-US"/>
              <a:t> </a:t>
            </a:r>
            <a:r>
              <a:rPr lang="en-US" err="1"/>
              <a:t>đầu</a:t>
            </a:r>
            <a:r>
              <a:rPr lang="en-US"/>
              <a:t> </a:t>
            </a:r>
            <a:r>
              <a:rPr lang="en-US" err="1"/>
              <a:t>vào</a:t>
            </a:r>
            <a:r>
              <a:rPr lang="en-US"/>
              <a:t> </a:t>
            </a:r>
            <a:r>
              <a:rPr lang="en-US" err="1"/>
              <a:t>thành</a:t>
            </a:r>
            <a:r>
              <a:rPr lang="en-US"/>
              <a:t> </a:t>
            </a:r>
            <a:r>
              <a:rPr lang="en-US" err="1"/>
              <a:t>một</a:t>
            </a:r>
            <a:r>
              <a:rPr lang="en-US"/>
              <a:t> </a:t>
            </a:r>
            <a:r>
              <a:rPr lang="en-US" err="1"/>
              <a:t>số</a:t>
            </a:r>
            <a:r>
              <a:rPr lang="en-US"/>
              <a:t> </a:t>
            </a:r>
            <a:r>
              <a:rPr lang="en-US" err="1"/>
              <a:t>cụm</a:t>
            </a:r>
            <a:r>
              <a:rPr lang="en-US"/>
              <a:t> </a:t>
            </a:r>
            <a:r>
              <a:rPr lang="en-US" err="1"/>
              <a:t>khác</a:t>
            </a:r>
            <a:r>
              <a:rPr lang="en-US"/>
              <a:t> </a:t>
            </a:r>
            <a:r>
              <a:rPr lang="en-US" err="1"/>
              <a:t>nhau</a:t>
            </a:r>
            <a:r>
              <a:rPr lang="en-US"/>
              <a:t> </a:t>
            </a:r>
            <a:r>
              <a:rPr lang="en-US" err="1"/>
              <a:t>trong</a:t>
            </a:r>
            <a:r>
              <a:rPr lang="en-US"/>
              <a:t> </a:t>
            </a:r>
            <a:r>
              <a:rPr lang="en-US" err="1"/>
              <a:t>đó</a:t>
            </a:r>
            <a:r>
              <a:rPr lang="en-US"/>
              <a:t> </a:t>
            </a:r>
            <a:r>
              <a:rPr lang="en-US" err="1"/>
              <a:t>các</a:t>
            </a:r>
            <a:r>
              <a:rPr lang="en-US"/>
              <a:t> </a:t>
            </a:r>
            <a:r>
              <a:rPr lang="en-US" err="1"/>
              <a:t>đặc</a:t>
            </a:r>
            <a:r>
              <a:rPr lang="en-US"/>
              <a:t> </a:t>
            </a:r>
            <a:r>
              <a:rPr lang="en-US" err="1"/>
              <a:t>điểm</a:t>
            </a:r>
            <a:r>
              <a:rPr lang="en-US"/>
              <a:t> </a:t>
            </a:r>
            <a:r>
              <a:rPr lang="en-US" err="1"/>
              <a:t>của</a:t>
            </a:r>
            <a:r>
              <a:rPr lang="en-US"/>
              <a:t> </a:t>
            </a:r>
            <a:r>
              <a:rPr lang="en-US" err="1"/>
              <a:t>người</a:t>
            </a:r>
            <a:r>
              <a:rPr lang="en-US"/>
              <a:t> </a:t>
            </a:r>
            <a:r>
              <a:rPr lang="en-US" err="1"/>
              <a:t>nói</a:t>
            </a:r>
            <a:r>
              <a:rPr lang="en-US"/>
              <a:t> </a:t>
            </a:r>
            <a:r>
              <a:rPr lang="en-US" err="1"/>
              <a:t>là</a:t>
            </a:r>
            <a:r>
              <a:rPr lang="en-US"/>
              <a:t> </a:t>
            </a:r>
            <a:r>
              <a:rPr lang="en-US" err="1"/>
              <a:t>đồng</a:t>
            </a:r>
            <a:r>
              <a:rPr lang="en-US"/>
              <a:t> </a:t>
            </a:r>
            <a:r>
              <a:rPr lang="en-US" err="1"/>
              <a:t>nhất</a:t>
            </a:r>
            <a:r>
              <a:rPr lang="en-US"/>
              <a:t>. </a:t>
            </a:r>
            <a:r>
              <a:rPr lang="en-US" err="1"/>
              <a:t>Các</a:t>
            </a:r>
            <a:r>
              <a:rPr lang="en-US"/>
              <a:t> </a:t>
            </a:r>
            <a:r>
              <a:rPr lang="en-US" err="1"/>
              <a:t>cụm</a:t>
            </a:r>
            <a:r>
              <a:rPr lang="en-US"/>
              <a:t> </a:t>
            </a:r>
            <a:r>
              <a:rPr lang="en-US" err="1"/>
              <a:t>đó</a:t>
            </a:r>
            <a:r>
              <a:rPr lang="en-US"/>
              <a:t> </a:t>
            </a:r>
            <a:r>
              <a:rPr lang="en-US" err="1"/>
              <a:t>phải</a:t>
            </a:r>
            <a:r>
              <a:rPr lang="en-US"/>
              <a:t> </a:t>
            </a:r>
            <a:r>
              <a:rPr lang="en-US" err="1"/>
              <a:t>được</a:t>
            </a:r>
            <a:r>
              <a:rPr lang="en-US"/>
              <a:t> </a:t>
            </a:r>
            <a:r>
              <a:rPr lang="en-US" err="1"/>
              <a:t>gán</a:t>
            </a:r>
            <a:r>
              <a:rPr lang="en-US"/>
              <a:t> </a:t>
            </a:r>
            <a:r>
              <a:rPr lang="en-US" err="1"/>
              <a:t>sau</a:t>
            </a:r>
            <a:r>
              <a:rPr lang="en-US"/>
              <a:t> </a:t>
            </a:r>
            <a:r>
              <a:rPr lang="en-US" err="1"/>
              <a:t>bằng</a:t>
            </a:r>
            <a:r>
              <a:rPr lang="en-US"/>
              <a:t> </a:t>
            </a:r>
            <a:r>
              <a:rPr lang="en-US" err="1"/>
              <a:t>dấu</a:t>
            </a:r>
            <a:r>
              <a:rPr lang="en-US"/>
              <a:t> </a:t>
            </a:r>
            <a:r>
              <a:rPr lang="en-US" err="1"/>
              <a:t>gợi</a:t>
            </a:r>
            <a:r>
              <a:rPr lang="en-US"/>
              <a:t> </a:t>
            </a:r>
            <a:r>
              <a:rPr lang="en-US" err="1"/>
              <a:t>mắt</a:t>
            </a:r>
            <a:r>
              <a:rPr lang="en-US"/>
              <a:t> </a:t>
            </a:r>
            <a:r>
              <a:rPr lang="en-US" err="1"/>
              <a:t>cho</a:t>
            </a:r>
            <a:r>
              <a:rPr lang="en-US"/>
              <a:t> </a:t>
            </a:r>
            <a:r>
              <a:rPr lang="en-US" err="1"/>
              <a:t>mỗi</a:t>
            </a:r>
            <a:r>
              <a:rPr lang="en-US"/>
              <a:t> </a:t>
            </a:r>
            <a:r>
              <a:rPr lang="en-US" err="1"/>
              <a:t>người</a:t>
            </a:r>
            <a:r>
              <a:rPr lang="en-US"/>
              <a:t> </a:t>
            </a:r>
            <a:r>
              <a:rPr lang="en-US" err="1"/>
              <a:t>nói</a:t>
            </a:r>
            <a:r>
              <a:rPr lang="en-US"/>
              <a:t>.</a:t>
            </a:r>
            <a:endParaRPr lang="vi-VN"/>
          </a:p>
          <a:p>
            <a:r>
              <a:rPr lang="en-US" err="1"/>
              <a:t>Giải</a:t>
            </a:r>
            <a:r>
              <a:rPr lang="en-US"/>
              <a:t> </a:t>
            </a:r>
            <a:r>
              <a:rPr lang="en-US" err="1"/>
              <a:t>thích</a:t>
            </a:r>
            <a:r>
              <a:rPr lang="en-US"/>
              <a:t>: </a:t>
            </a:r>
            <a:endParaRPr lang="vi-VN"/>
          </a:p>
          <a:p>
            <a:r>
              <a:rPr lang="en-US" err="1"/>
              <a:t>Phương</a:t>
            </a:r>
            <a:r>
              <a:rPr lang="en-US"/>
              <a:t> </a:t>
            </a:r>
            <a:r>
              <a:rPr lang="en-US" err="1"/>
              <a:t>pháp</a:t>
            </a:r>
            <a:r>
              <a:rPr lang="en-US"/>
              <a:t> </a:t>
            </a:r>
            <a:r>
              <a:rPr lang="en-US" err="1"/>
              <a:t>nhật</a:t>
            </a:r>
            <a:r>
              <a:rPr lang="en-US"/>
              <a:t> </a:t>
            </a:r>
            <a:r>
              <a:rPr lang="en-US" err="1"/>
              <a:t>ký</a:t>
            </a:r>
            <a:r>
              <a:rPr lang="en-US"/>
              <a:t> </a:t>
            </a:r>
            <a:r>
              <a:rPr lang="en-US" err="1"/>
              <a:t>là</a:t>
            </a:r>
            <a:r>
              <a:rPr lang="en-US"/>
              <a:t> </a:t>
            </a:r>
            <a:r>
              <a:rPr lang="en-US" err="1"/>
              <a:t>Diarization</a:t>
            </a:r>
            <a:r>
              <a:rPr lang="en-US"/>
              <a:t> scheme </a:t>
            </a:r>
            <a:r>
              <a:rPr lang="en-US" err="1"/>
              <a:t>là</a:t>
            </a:r>
            <a:r>
              <a:rPr lang="en-US"/>
              <a:t> </a:t>
            </a:r>
            <a:r>
              <a:rPr lang="en-US" err="1"/>
              <a:t>một</a:t>
            </a:r>
            <a:r>
              <a:rPr lang="en-US"/>
              <a:t> </a:t>
            </a:r>
            <a:r>
              <a:rPr lang="en-US" err="1"/>
              <a:t>phương</a:t>
            </a:r>
            <a:r>
              <a:rPr lang="en-US"/>
              <a:t> </a:t>
            </a:r>
            <a:r>
              <a:rPr lang="en-US" err="1"/>
              <a:t>pháp</a:t>
            </a:r>
            <a:r>
              <a:rPr lang="en-US"/>
              <a:t> </a:t>
            </a:r>
            <a:r>
              <a:rPr lang="en-US" err="1"/>
              <a:t>hoặc</a:t>
            </a:r>
            <a:r>
              <a:rPr lang="en-US"/>
              <a:t> </a:t>
            </a:r>
            <a:r>
              <a:rPr lang="en-US" err="1"/>
              <a:t>kế</a:t>
            </a:r>
            <a:r>
              <a:rPr lang="en-US"/>
              <a:t> </a:t>
            </a:r>
            <a:r>
              <a:rPr lang="en-US" err="1"/>
              <a:t>hoạch</a:t>
            </a:r>
            <a:r>
              <a:rPr lang="en-US"/>
              <a:t> </a:t>
            </a:r>
            <a:r>
              <a:rPr lang="en-US" err="1"/>
              <a:t>được</a:t>
            </a:r>
            <a:r>
              <a:rPr lang="en-US"/>
              <a:t> </a:t>
            </a:r>
            <a:r>
              <a:rPr lang="en-US" err="1"/>
              <a:t>sử</a:t>
            </a:r>
            <a:r>
              <a:rPr lang="en-US"/>
              <a:t> </a:t>
            </a:r>
            <a:r>
              <a:rPr lang="en-US" err="1"/>
              <a:t>dụng</a:t>
            </a:r>
            <a:r>
              <a:rPr lang="en-US"/>
              <a:t> </a:t>
            </a:r>
            <a:r>
              <a:rPr lang="en-US" err="1"/>
              <a:t>để</a:t>
            </a:r>
            <a:r>
              <a:rPr lang="en-US"/>
              <a:t> </a:t>
            </a:r>
            <a:r>
              <a:rPr lang="en-US" err="1"/>
              <a:t>thực</a:t>
            </a:r>
            <a:r>
              <a:rPr lang="en-US"/>
              <a:t> </a:t>
            </a:r>
            <a:r>
              <a:rPr lang="en-US" err="1"/>
              <a:t>hiện</a:t>
            </a:r>
            <a:r>
              <a:rPr lang="en-US"/>
              <a:t> </a:t>
            </a:r>
            <a:r>
              <a:rPr lang="en-US" err="1"/>
              <a:t>quá</a:t>
            </a:r>
            <a:r>
              <a:rPr lang="en-US"/>
              <a:t> </a:t>
            </a:r>
            <a:r>
              <a:rPr lang="en-US" err="1"/>
              <a:t>trình</a:t>
            </a:r>
            <a:r>
              <a:rPr lang="en-US"/>
              <a:t> </a:t>
            </a:r>
            <a:r>
              <a:rPr lang="en-US" err="1"/>
              <a:t>diarization</a:t>
            </a:r>
            <a:r>
              <a:rPr lang="en-US"/>
              <a:t>. </a:t>
            </a:r>
            <a:r>
              <a:rPr lang="en-US" err="1"/>
              <a:t>Diarization</a:t>
            </a:r>
            <a:r>
              <a:rPr lang="en-US"/>
              <a:t> </a:t>
            </a:r>
            <a:r>
              <a:rPr lang="en-US" err="1"/>
              <a:t>là</a:t>
            </a:r>
            <a:r>
              <a:rPr lang="en-US"/>
              <a:t> </a:t>
            </a:r>
            <a:r>
              <a:rPr lang="en-US" err="1"/>
              <a:t>quá</a:t>
            </a:r>
            <a:r>
              <a:rPr lang="en-US"/>
              <a:t> </a:t>
            </a:r>
            <a:r>
              <a:rPr lang="en-US" err="1"/>
              <a:t>trình</a:t>
            </a:r>
            <a:r>
              <a:rPr lang="en-US"/>
              <a:t> </a:t>
            </a:r>
            <a:r>
              <a:rPr lang="en-US" err="1"/>
              <a:t>tự</a:t>
            </a:r>
            <a:r>
              <a:rPr lang="en-US"/>
              <a:t> </a:t>
            </a:r>
            <a:r>
              <a:rPr lang="en-US" err="1"/>
              <a:t>động</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các</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phân</a:t>
            </a:r>
            <a:r>
              <a:rPr lang="en-US"/>
              <a:t> chia </a:t>
            </a:r>
            <a:r>
              <a:rPr lang="en-US" err="1"/>
              <a:t>chúng</a:t>
            </a:r>
            <a:r>
              <a:rPr lang="en-US"/>
              <a:t> </a:t>
            </a:r>
            <a:r>
              <a:rPr lang="en-US" err="1"/>
              <a:t>thành</a:t>
            </a:r>
            <a:r>
              <a:rPr lang="en-US"/>
              <a:t> </a:t>
            </a:r>
            <a:r>
              <a:rPr lang="en-US" err="1"/>
              <a:t>các</a:t>
            </a:r>
            <a:r>
              <a:rPr lang="en-US"/>
              <a:t> </a:t>
            </a:r>
            <a:r>
              <a:rPr lang="en-US" err="1"/>
              <a:t>phần</a:t>
            </a:r>
            <a:r>
              <a:rPr lang="en-US"/>
              <a:t> </a:t>
            </a:r>
            <a:r>
              <a:rPr lang="en-US" err="1"/>
              <a:t>có</a:t>
            </a:r>
            <a:r>
              <a:rPr lang="en-US"/>
              <a:t> </a:t>
            </a:r>
            <a:r>
              <a:rPr lang="en-US" err="1"/>
              <a:t>chứa</a:t>
            </a:r>
            <a:r>
              <a:rPr lang="en-US"/>
              <a:t> </a:t>
            </a:r>
            <a:r>
              <a:rPr lang="en-US" err="1"/>
              <a:t>các</a:t>
            </a:r>
            <a:r>
              <a:rPr lang="en-US"/>
              <a:t> </a:t>
            </a:r>
            <a:r>
              <a:rPr lang="en-US" err="1"/>
              <a:t>phần</a:t>
            </a:r>
            <a:r>
              <a:rPr lang="en-US"/>
              <a:t> </a:t>
            </a:r>
            <a:r>
              <a:rPr lang="en-US" err="1"/>
              <a:t>nói</a:t>
            </a:r>
            <a:r>
              <a:rPr lang="en-US"/>
              <a:t> </a:t>
            </a:r>
            <a:r>
              <a:rPr lang="en-US" err="1"/>
              <a:t>của</a:t>
            </a:r>
            <a:r>
              <a:rPr lang="en-US"/>
              <a:t> </a:t>
            </a:r>
            <a:r>
              <a:rPr lang="en-US" err="1"/>
              <a:t>các</a:t>
            </a:r>
            <a:r>
              <a:rPr lang="en-US"/>
              <a:t> </a:t>
            </a:r>
            <a:r>
              <a:rPr lang="en-US" err="1"/>
              <a:t>người</a:t>
            </a:r>
            <a:r>
              <a:rPr lang="en-US"/>
              <a:t> </a:t>
            </a:r>
            <a:r>
              <a:rPr lang="en-US" err="1"/>
              <a:t>nói</a:t>
            </a:r>
            <a:r>
              <a:rPr lang="en-US"/>
              <a:t> </a:t>
            </a:r>
            <a:r>
              <a:rPr lang="en-US" err="1"/>
              <a:t>khác</a:t>
            </a:r>
            <a:r>
              <a:rPr lang="en-US"/>
              <a:t> </a:t>
            </a:r>
            <a:r>
              <a:rPr lang="en-US" err="1"/>
              <a:t>nhau</a:t>
            </a:r>
            <a:r>
              <a:rPr lang="en-US"/>
              <a:t>. </a:t>
            </a:r>
            <a:r>
              <a:rPr lang="en-US" err="1"/>
              <a:t>Diarization</a:t>
            </a:r>
            <a:r>
              <a:rPr lang="en-US"/>
              <a:t> scheme </a:t>
            </a:r>
            <a:r>
              <a:rPr lang="en-US" err="1"/>
              <a:t>mô</a:t>
            </a:r>
            <a:r>
              <a:rPr lang="en-US"/>
              <a:t> </a:t>
            </a:r>
            <a:r>
              <a:rPr lang="en-US" err="1"/>
              <a:t>tả</a:t>
            </a:r>
            <a:r>
              <a:rPr lang="en-US"/>
              <a:t> </a:t>
            </a:r>
            <a:r>
              <a:rPr lang="en-US" err="1"/>
              <a:t>cách</a:t>
            </a:r>
            <a:r>
              <a:rPr lang="en-US"/>
              <a:t> </a:t>
            </a:r>
            <a:r>
              <a:rPr lang="en-US" err="1"/>
              <a:t>thức</a:t>
            </a:r>
            <a:r>
              <a:rPr lang="en-US"/>
              <a:t> </a:t>
            </a:r>
            <a:r>
              <a:rPr lang="en-US" err="1"/>
              <a:t>diarization</a:t>
            </a:r>
            <a:r>
              <a:rPr lang="en-US"/>
              <a:t> </a:t>
            </a:r>
            <a:r>
              <a:rPr lang="en-US" err="1"/>
              <a:t>được</a:t>
            </a:r>
            <a:r>
              <a:rPr lang="en-US"/>
              <a:t> </a:t>
            </a:r>
            <a:r>
              <a:rPr lang="en-US" err="1"/>
              <a:t>thực</a:t>
            </a:r>
            <a:r>
              <a:rPr lang="en-US"/>
              <a:t> </a:t>
            </a:r>
            <a:r>
              <a:rPr lang="en-US" err="1"/>
              <a:t>hiện</a:t>
            </a:r>
            <a:r>
              <a:rPr lang="en-US"/>
              <a:t>, bao </a:t>
            </a:r>
            <a:r>
              <a:rPr lang="en-US" err="1"/>
              <a:t>gồm</a:t>
            </a:r>
            <a:r>
              <a:rPr lang="en-US"/>
              <a:t> </a:t>
            </a:r>
            <a:r>
              <a:rPr lang="en-US" err="1"/>
              <a:t>các</a:t>
            </a:r>
            <a:r>
              <a:rPr lang="en-US"/>
              <a:t> </a:t>
            </a:r>
            <a:r>
              <a:rPr lang="en-US" err="1"/>
              <a:t>bước</a:t>
            </a:r>
            <a:r>
              <a:rPr lang="en-US"/>
              <a:t> </a:t>
            </a:r>
            <a:r>
              <a:rPr lang="en-US" err="1"/>
              <a:t>cụ</a:t>
            </a:r>
            <a:r>
              <a:rPr lang="en-US"/>
              <a:t> </a:t>
            </a:r>
            <a:r>
              <a:rPr lang="en-US" err="1"/>
              <a:t>thể</a:t>
            </a:r>
            <a:r>
              <a:rPr lang="en-US"/>
              <a:t>, </a:t>
            </a:r>
            <a:r>
              <a:rPr lang="en-US" err="1"/>
              <a:t>các</a:t>
            </a:r>
            <a:r>
              <a:rPr lang="en-US"/>
              <a:t> </a:t>
            </a:r>
            <a:r>
              <a:rPr lang="en-US" err="1"/>
              <a:t>thuật</a:t>
            </a:r>
            <a:r>
              <a:rPr lang="en-US"/>
              <a:t> </a:t>
            </a:r>
            <a:r>
              <a:rPr lang="en-US" err="1"/>
              <a:t>toán</a:t>
            </a:r>
            <a:r>
              <a:rPr lang="en-US"/>
              <a:t> </a:t>
            </a:r>
            <a:r>
              <a:rPr lang="en-US" err="1"/>
              <a:t>và</a:t>
            </a:r>
            <a:r>
              <a:rPr lang="en-US"/>
              <a:t> </a:t>
            </a:r>
            <a:r>
              <a:rPr lang="en-US" err="1"/>
              <a:t>các</a:t>
            </a:r>
            <a:r>
              <a:rPr lang="en-US"/>
              <a:t> </a:t>
            </a:r>
            <a:r>
              <a:rPr lang="en-US" err="1"/>
              <a:t>quy</a:t>
            </a:r>
            <a:r>
              <a:rPr lang="en-US"/>
              <a:t> </a:t>
            </a:r>
            <a:r>
              <a:rPr lang="en-US" err="1"/>
              <a:t>tắc</a:t>
            </a:r>
            <a:r>
              <a:rPr lang="en-US"/>
              <a:t> </a:t>
            </a:r>
            <a:r>
              <a:rPr lang="en-US" err="1"/>
              <a:t>xác</a:t>
            </a:r>
            <a:r>
              <a:rPr lang="en-US"/>
              <a:t> </a:t>
            </a:r>
            <a:r>
              <a:rPr lang="en-US" err="1"/>
              <a:t>định</a:t>
            </a:r>
            <a:r>
              <a:rPr lang="en-US"/>
              <a:t> </a:t>
            </a:r>
            <a:r>
              <a:rPr lang="en-US" err="1"/>
              <a:t>người</a:t>
            </a:r>
            <a:r>
              <a:rPr lang="en-US"/>
              <a:t> </a:t>
            </a:r>
            <a:r>
              <a:rPr lang="en-US" err="1"/>
              <a:t>nói</a:t>
            </a:r>
            <a:r>
              <a:rPr lang="en-US"/>
              <a:t> </a:t>
            </a:r>
            <a:r>
              <a:rPr lang="en-US" err="1"/>
              <a:t>và</a:t>
            </a:r>
            <a:r>
              <a:rPr lang="en-US"/>
              <a:t> </a:t>
            </a:r>
            <a:r>
              <a:rPr lang="en-US" err="1"/>
              <a:t>biên</a:t>
            </a:r>
            <a:r>
              <a:rPr lang="en-US"/>
              <a:t> </a:t>
            </a:r>
            <a:r>
              <a:rPr lang="en-US" err="1"/>
              <a:t>giới</a:t>
            </a:r>
            <a:r>
              <a:rPr lang="en-US"/>
              <a:t> </a:t>
            </a:r>
            <a:r>
              <a:rPr lang="en-US" err="1"/>
              <a:t>của</a:t>
            </a:r>
            <a:r>
              <a:rPr lang="en-US"/>
              <a:t> </a:t>
            </a:r>
            <a:r>
              <a:rPr lang="en-US" err="1"/>
              <a:t>họ</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a:t>
            </a:r>
            <a:endParaRPr lang="vi-VN"/>
          </a:p>
          <a:p>
            <a:r>
              <a:rPr lang="en-US"/>
              <a:t>Classical </a:t>
            </a:r>
            <a:r>
              <a:rPr lang="en-US" err="1"/>
              <a:t>diarization</a:t>
            </a:r>
            <a:r>
              <a:rPr lang="en-US"/>
              <a:t> approaches </a:t>
            </a:r>
            <a:r>
              <a:rPr lang="en-US" err="1"/>
              <a:t>là</a:t>
            </a:r>
            <a:r>
              <a:rPr lang="en-US"/>
              <a:t> </a:t>
            </a:r>
            <a:r>
              <a:rPr lang="en-US" err="1"/>
              <a:t>các</a:t>
            </a:r>
            <a:r>
              <a:rPr lang="en-US"/>
              <a:t> </a:t>
            </a:r>
            <a:r>
              <a:rPr lang="en-US" err="1"/>
              <a:t>phương</a:t>
            </a:r>
            <a:r>
              <a:rPr lang="en-US"/>
              <a:t> </a:t>
            </a:r>
            <a:r>
              <a:rPr lang="en-US" err="1"/>
              <a:t>pháp</a:t>
            </a:r>
            <a:r>
              <a:rPr lang="en-US"/>
              <a:t> </a:t>
            </a:r>
            <a:r>
              <a:rPr lang="en-US" err="1"/>
              <a:t>truyền</a:t>
            </a:r>
            <a:r>
              <a:rPr lang="en-US"/>
              <a:t> </a:t>
            </a:r>
            <a:r>
              <a:rPr lang="en-US" err="1"/>
              <a:t>thống</a:t>
            </a:r>
            <a:r>
              <a:rPr lang="en-US"/>
              <a:t> </a:t>
            </a:r>
            <a:r>
              <a:rPr lang="en-US" err="1"/>
              <a:t>trong</a:t>
            </a:r>
            <a:r>
              <a:rPr lang="en-US"/>
              <a:t> </a:t>
            </a:r>
            <a:r>
              <a:rPr lang="en-US" err="1"/>
              <a:t>diarization</a:t>
            </a:r>
            <a:r>
              <a:rPr lang="en-US"/>
              <a:t>, </a:t>
            </a:r>
            <a:r>
              <a:rPr lang="en-US" err="1"/>
              <a:t>thường</a:t>
            </a:r>
            <a:r>
              <a:rPr lang="en-US"/>
              <a:t> </a:t>
            </a:r>
            <a:r>
              <a:rPr lang="en-US" err="1"/>
              <a:t>sử</a:t>
            </a:r>
            <a:r>
              <a:rPr lang="en-US"/>
              <a:t> </a:t>
            </a:r>
            <a:r>
              <a:rPr lang="en-US" err="1"/>
              <a:t>dụng</a:t>
            </a:r>
            <a:r>
              <a:rPr lang="en-US"/>
              <a:t> </a:t>
            </a:r>
            <a:r>
              <a:rPr lang="en-US" err="1"/>
              <a:t>các</a:t>
            </a:r>
            <a:r>
              <a:rPr lang="en-US"/>
              <a:t> </a:t>
            </a:r>
            <a:r>
              <a:rPr lang="en-US" err="1"/>
              <a:t>kỹ</a:t>
            </a:r>
            <a:r>
              <a:rPr lang="en-US"/>
              <a:t> </a:t>
            </a:r>
            <a:r>
              <a:rPr lang="en-US" err="1"/>
              <a:t>thuật</a:t>
            </a:r>
            <a:r>
              <a:rPr lang="en-US"/>
              <a:t> </a:t>
            </a:r>
            <a:r>
              <a:rPr lang="en-US" err="1"/>
              <a:t>và</a:t>
            </a:r>
            <a:r>
              <a:rPr lang="en-US"/>
              <a:t> </a:t>
            </a:r>
            <a:r>
              <a:rPr lang="en-US" err="1"/>
              <a:t>thuật</a:t>
            </a:r>
            <a:r>
              <a:rPr lang="en-US"/>
              <a:t> </a:t>
            </a:r>
            <a:r>
              <a:rPr lang="en-US" err="1"/>
              <a:t>toán</a:t>
            </a:r>
            <a:r>
              <a:rPr lang="en-US"/>
              <a:t> </a:t>
            </a:r>
            <a:r>
              <a:rPr lang="en-US" err="1"/>
              <a:t>cơ</a:t>
            </a:r>
            <a:r>
              <a:rPr lang="en-US"/>
              <a:t> </a:t>
            </a:r>
            <a:r>
              <a:rPr lang="en-US" err="1"/>
              <a:t>bản</a:t>
            </a:r>
            <a:r>
              <a:rPr lang="en-US"/>
              <a:t> </a:t>
            </a:r>
            <a:r>
              <a:rPr lang="en-US" err="1"/>
              <a:t>đã</a:t>
            </a:r>
            <a:r>
              <a:rPr lang="en-US"/>
              <a:t> </a:t>
            </a:r>
            <a:r>
              <a:rPr lang="en-US" err="1"/>
              <a:t>được</a:t>
            </a:r>
            <a:r>
              <a:rPr lang="en-US"/>
              <a:t> </a:t>
            </a:r>
            <a:r>
              <a:rPr lang="en-US" err="1"/>
              <a:t>thiết</a:t>
            </a:r>
            <a:r>
              <a:rPr lang="en-US"/>
              <a:t> </a:t>
            </a:r>
            <a:r>
              <a:rPr lang="en-US" err="1"/>
              <a:t>kế</a:t>
            </a:r>
            <a:r>
              <a:rPr lang="en-US"/>
              <a:t> </a:t>
            </a:r>
            <a:r>
              <a:rPr lang="en-US" err="1"/>
              <a:t>từ</a:t>
            </a:r>
            <a:r>
              <a:rPr lang="en-US"/>
              <a:t> </a:t>
            </a:r>
            <a:r>
              <a:rPr lang="en-US" err="1"/>
              <a:t>trước</a:t>
            </a:r>
            <a:r>
              <a:rPr lang="en-US"/>
              <a:t> </a:t>
            </a:r>
            <a:r>
              <a:rPr lang="en-US" err="1"/>
              <a:t>để</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Các</a:t>
            </a:r>
            <a:r>
              <a:rPr lang="en-US"/>
              <a:t> </a:t>
            </a:r>
            <a:r>
              <a:rPr lang="en-US" err="1"/>
              <a:t>phương</a:t>
            </a:r>
            <a:r>
              <a:rPr lang="en-US"/>
              <a:t> </a:t>
            </a:r>
            <a:r>
              <a:rPr lang="en-US" err="1"/>
              <a:t>pháp</a:t>
            </a:r>
            <a:r>
              <a:rPr lang="en-US"/>
              <a:t> </a:t>
            </a:r>
            <a:r>
              <a:rPr lang="en-US" err="1"/>
              <a:t>này</a:t>
            </a:r>
            <a:r>
              <a:rPr lang="en-US"/>
              <a:t> </a:t>
            </a:r>
            <a:r>
              <a:rPr lang="en-US" err="1"/>
              <a:t>thường</a:t>
            </a:r>
            <a:r>
              <a:rPr lang="en-US"/>
              <a:t> bao </a:t>
            </a:r>
            <a:r>
              <a:rPr lang="en-US" err="1"/>
              <a:t>gồm</a:t>
            </a:r>
            <a:r>
              <a:rPr lang="en-US"/>
              <a:t> </a:t>
            </a:r>
            <a:r>
              <a:rPr lang="en-US" err="1"/>
              <a:t>việc</a:t>
            </a:r>
            <a:r>
              <a:rPr lang="en-US"/>
              <a:t> </a:t>
            </a:r>
            <a:r>
              <a:rPr lang="en-US" err="1"/>
              <a:t>sử</a:t>
            </a:r>
            <a:r>
              <a:rPr lang="en-US"/>
              <a:t> </a:t>
            </a:r>
            <a:r>
              <a:rPr lang="en-US" err="1"/>
              <a:t>dụng</a:t>
            </a:r>
            <a:r>
              <a:rPr lang="en-US"/>
              <a:t> </a:t>
            </a:r>
            <a:r>
              <a:rPr lang="en-US" err="1"/>
              <a:t>các</a:t>
            </a:r>
            <a:r>
              <a:rPr lang="en-US"/>
              <a:t> </a:t>
            </a:r>
            <a:r>
              <a:rPr lang="en-US" err="1"/>
              <a:t>đặc</a:t>
            </a:r>
            <a:r>
              <a:rPr lang="en-US"/>
              <a:t> </a:t>
            </a:r>
            <a:r>
              <a:rPr lang="en-US" err="1"/>
              <a:t>trưng</a:t>
            </a:r>
            <a:r>
              <a:rPr lang="en-US"/>
              <a:t> </a:t>
            </a:r>
            <a:r>
              <a:rPr lang="en-US" err="1"/>
              <a:t>âm</a:t>
            </a:r>
            <a:r>
              <a:rPr lang="en-US"/>
              <a:t> </a:t>
            </a:r>
            <a:r>
              <a:rPr lang="en-US" err="1"/>
              <a:t>thanh</a:t>
            </a:r>
            <a:r>
              <a:rPr lang="en-US"/>
              <a:t> </a:t>
            </a:r>
            <a:r>
              <a:rPr lang="en-US" err="1"/>
              <a:t>như</a:t>
            </a:r>
            <a:r>
              <a:rPr lang="en-US"/>
              <a:t> MFCC (Mel-frequency cepstral coefficients), </a:t>
            </a:r>
            <a:r>
              <a:rPr lang="en-US" err="1"/>
              <a:t>phương</a:t>
            </a:r>
            <a:r>
              <a:rPr lang="en-US"/>
              <a:t> </a:t>
            </a:r>
            <a:r>
              <a:rPr lang="en-US" err="1"/>
              <a:t>pháp</a:t>
            </a:r>
            <a:r>
              <a:rPr lang="en-US"/>
              <a:t> </a:t>
            </a:r>
            <a:r>
              <a:rPr lang="en-US" err="1"/>
              <a:t>phân</a:t>
            </a:r>
            <a:r>
              <a:rPr lang="en-US"/>
              <a:t> </a:t>
            </a:r>
            <a:r>
              <a:rPr lang="en-US" err="1"/>
              <a:t>loại</a:t>
            </a:r>
            <a:r>
              <a:rPr lang="en-US"/>
              <a:t> </a:t>
            </a:r>
            <a:r>
              <a:rPr lang="en-US" err="1"/>
              <a:t>như</a:t>
            </a:r>
            <a:r>
              <a:rPr lang="en-US"/>
              <a:t> Gaussian Mixture Models (GMMs), </a:t>
            </a:r>
            <a:r>
              <a:rPr lang="en-US" err="1"/>
              <a:t>kỹ</a:t>
            </a:r>
            <a:r>
              <a:rPr lang="en-US"/>
              <a:t> </a:t>
            </a:r>
            <a:r>
              <a:rPr lang="en-US" err="1"/>
              <a:t>thuật</a:t>
            </a:r>
            <a:r>
              <a:rPr lang="en-US"/>
              <a:t> </a:t>
            </a:r>
            <a:r>
              <a:rPr lang="en-US" err="1"/>
              <a:t>cắt</a:t>
            </a:r>
            <a:r>
              <a:rPr lang="en-US"/>
              <a:t> </a:t>
            </a:r>
            <a:r>
              <a:rPr lang="en-US" err="1"/>
              <a:t>ghép</a:t>
            </a:r>
            <a:r>
              <a:rPr lang="en-US"/>
              <a:t> (clustering), </a:t>
            </a:r>
            <a:r>
              <a:rPr lang="en-US" err="1"/>
              <a:t>và</a:t>
            </a:r>
            <a:r>
              <a:rPr lang="en-US"/>
              <a:t> </a:t>
            </a:r>
            <a:r>
              <a:rPr lang="en-US" err="1"/>
              <a:t>các</a:t>
            </a:r>
            <a:r>
              <a:rPr lang="en-US"/>
              <a:t> </a:t>
            </a:r>
            <a:r>
              <a:rPr lang="en-US" err="1"/>
              <a:t>thuật</a:t>
            </a:r>
            <a:r>
              <a:rPr lang="en-US"/>
              <a:t> </a:t>
            </a:r>
            <a:r>
              <a:rPr lang="en-US" err="1"/>
              <a:t>toán</a:t>
            </a:r>
            <a:r>
              <a:rPr lang="en-US"/>
              <a:t> </a:t>
            </a:r>
            <a:r>
              <a:rPr lang="en-US" err="1"/>
              <a:t>như</a:t>
            </a:r>
            <a:r>
              <a:rPr lang="en-US"/>
              <a:t> Dynamic Time Warping (DTW) </a:t>
            </a:r>
            <a:r>
              <a:rPr lang="en-US" err="1"/>
              <a:t>để</a:t>
            </a:r>
            <a:r>
              <a:rPr lang="en-US"/>
              <a:t> </a:t>
            </a:r>
            <a:r>
              <a:rPr lang="en-US" err="1"/>
              <a:t>tạo</a:t>
            </a:r>
            <a:r>
              <a:rPr lang="en-US"/>
              <a:t> </a:t>
            </a:r>
            <a:r>
              <a:rPr lang="en-US" err="1"/>
              <a:t>ra</a:t>
            </a:r>
            <a:r>
              <a:rPr lang="en-US"/>
              <a:t> </a:t>
            </a:r>
            <a:r>
              <a:rPr lang="en-US" err="1"/>
              <a:t>các</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giữa</a:t>
            </a:r>
            <a:r>
              <a:rPr lang="en-US"/>
              <a:t> </a:t>
            </a:r>
            <a:r>
              <a:rPr lang="en-US" err="1"/>
              <a:t>các</a:t>
            </a:r>
            <a:r>
              <a:rPr lang="en-US"/>
              <a:t> </a:t>
            </a:r>
            <a:r>
              <a:rPr lang="en-US" err="1"/>
              <a:t>phần</a:t>
            </a:r>
            <a:r>
              <a:rPr lang="en-US"/>
              <a:t> </a:t>
            </a:r>
            <a:r>
              <a:rPr lang="en-US" err="1"/>
              <a:t>của</a:t>
            </a:r>
            <a:r>
              <a:rPr lang="en-US"/>
              <a:t> </a:t>
            </a:r>
            <a:r>
              <a:rPr lang="en-US" err="1"/>
              <a:t>dữ</a:t>
            </a:r>
            <a:r>
              <a:rPr lang="en-US"/>
              <a:t> </a:t>
            </a:r>
            <a:r>
              <a:rPr lang="en-US" err="1"/>
              <a:t>liệu</a:t>
            </a:r>
            <a:r>
              <a:rPr lang="en-US"/>
              <a:t>. </a:t>
            </a:r>
            <a:r>
              <a:rPr lang="en-US" err="1"/>
              <a:t>Đây</a:t>
            </a:r>
            <a:r>
              <a:rPr lang="en-US"/>
              <a:t> </a:t>
            </a:r>
            <a:r>
              <a:rPr lang="en-US" err="1"/>
              <a:t>là</a:t>
            </a:r>
            <a:r>
              <a:rPr lang="en-US"/>
              <a:t> </a:t>
            </a:r>
            <a:r>
              <a:rPr lang="en-US" err="1"/>
              <a:t>các</a:t>
            </a:r>
            <a:r>
              <a:rPr lang="en-US"/>
              <a:t> </a:t>
            </a:r>
            <a:r>
              <a:rPr lang="en-US" err="1"/>
              <a:t>phương</a:t>
            </a:r>
            <a:r>
              <a:rPr lang="en-US"/>
              <a:t> </a:t>
            </a:r>
            <a:r>
              <a:rPr lang="en-US" err="1"/>
              <a:t>pháp</a:t>
            </a:r>
            <a:r>
              <a:rPr lang="en-US"/>
              <a:t> </a:t>
            </a:r>
            <a:r>
              <a:rPr lang="en-US" err="1"/>
              <a:t>cổ</a:t>
            </a:r>
            <a:r>
              <a:rPr lang="en-US"/>
              <a:t> </a:t>
            </a:r>
            <a:r>
              <a:rPr lang="en-US" err="1"/>
              <a:t>điển</a:t>
            </a:r>
            <a:r>
              <a:rPr lang="en-US"/>
              <a:t> </a:t>
            </a:r>
            <a:r>
              <a:rPr lang="en-US" err="1"/>
              <a:t>đã</a:t>
            </a:r>
            <a:r>
              <a:rPr lang="en-US"/>
              <a:t> </a:t>
            </a:r>
            <a:r>
              <a:rPr lang="en-US" err="1"/>
              <a:t>được</a:t>
            </a:r>
            <a:r>
              <a:rPr lang="en-US"/>
              <a:t> </a:t>
            </a:r>
            <a:r>
              <a:rPr lang="en-US" err="1"/>
              <a:t>nghiên</a:t>
            </a:r>
            <a:r>
              <a:rPr lang="en-US"/>
              <a:t> </a:t>
            </a:r>
            <a:r>
              <a:rPr lang="en-US" err="1"/>
              <a:t>cứu</a:t>
            </a:r>
            <a:r>
              <a:rPr lang="en-US"/>
              <a:t> </a:t>
            </a:r>
            <a:r>
              <a:rPr lang="en-US" err="1"/>
              <a:t>và</a:t>
            </a:r>
            <a:r>
              <a:rPr lang="en-US"/>
              <a:t> </a:t>
            </a:r>
            <a:r>
              <a:rPr lang="en-US" err="1"/>
              <a:t>áp</a:t>
            </a:r>
            <a:r>
              <a:rPr lang="en-US"/>
              <a:t> </a:t>
            </a:r>
            <a:r>
              <a:rPr lang="en-US" err="1"/>
              <a:t>dụng</a:t>
            </a:r>
            <a:r>
              <a:rPr lang="en-US"/>
              <a:t> </a:t>
            </a:r>
            <a:r>
              <a:rPr lang="en-US" err="1"/>
              <a:t>trong</a:t>
            </a:r>
            <a:r>
              <a:rPr lang="en-US"/>
              <a:t> </a:t>
            </a:r>
            <a:r>
              <a:rPr lang="en-US" err="1"/>
              <a:t>một</a:t>
            </a:r>
            <a:r>
              <a:rPr lang="en-US"/>
              <a:t> </a:t>
            </a:r>
            <a:r>
              <a:rPr lang="en-US" err="1"/>
              <a:t>thời</a:t>
            </a:r>
            <a:r>
              <a:rPr lang="en-US"/>
              <a:t> </a:t>
            </a:r>
            <a:r>
              <a:rPr lang="en-US" err="1"/>
              <a:t>gian</a:t>
            </a:r>
            <a:r>
              <a:rPr lang="en-US"/>
              <a:t> </a:t>
            </a:r>
            <a:r>
              <a:rPr lang="en-US" err="1"/>
              <a:t>dài</a:t>
            </a:r>
            <a:r>
              <a:rPr lang="en-US"/>
              <a:t> </a:t>
            </a:r>
            <a:r>
              <a:rPr lang="en-US" err="1"/>
              <a:t>trong</a:t>
            </a:r>
            <a:r>
              <a:rPr lang="en-US"/>
              <a:t> </a:t>
            </a:r>
            <a:r>
              <a:rPr lang="en-US" err="1"/>
              <a:t>lĩnh</a:t>
            </a:r>
            <a:r>
              <a:rPr lang="en-US"/>
              <a:t> </a:t>
            </a:r>
            <a:r>
              <a:rPr lang="en-US" err="1"/>
              <a:t>vực</a:t>
            </a:r>
            <a:r>
              <a:rPr lang="en-US"/>
              <a:t> </a:t>
            </a:r>
            <a:r>
              <a:rPr lang="en-US" err="1"/>
              <a:t>xử</a:t>
            </a:r>
            <a:r>
              <a:rPr lang="en-US"/>
              <a:t> </a:t>
            </a:r>
            <a:r>
              <a:rPr lang="en-US" err="1"/>
              <a:t>lý</a:t>
            </a:r>
            <a:r>
              <a:rPr lang="en-US"/>
              <a:t> </a:t>
            </a:r>
            <a:r>
              <a:rPr lang="en-US" err="1"/>
              <a:t>tiếng</a:t>
            </a:r>
            <a:r>
              <a:rPr lang="en-US"/>
              <a:t> </a:t>
            </a:r>
            <a:r>
              <a:rPr lang="en-US" err="1"/>
              <a:t>nói</a:t>
            </a:r>
            <a:r>
              <a:rPr lang="en-US"/>
              <a:t> </a:t>
            </a:r>
            <a:r>
              <a:rPr lang="en-US" err="1"/>
              <a:t>và</a:t>
            </a:r>
            <a:r>
              <a:rPr lang="en-US"/>
              <a:t> </a:t>
            </a:r>
            <a:r>
              <a:rPr lang="en-US" err="1"/>
              <a:t>xử</a:t>
            </a:r>
            <a:r>
              <a:rPr lang="en-US"/>
              <a:t> </a:t>
            </a:r>
            <a:r>
              <a:rPr lang="en-US" err="1"/>
              <a:t>lý</a:t>
            </a:r>
            <a:r>
              <a:rPr lang="en-US"/>
              <a:t> </a:t>
            </a:r>
            <a:r>
              <a:rPr lang="en-US" err="1"/>
              <a:t>tín</a:t>
            </a:r>
            <a:r>
              <a:rPr lang="en-US"/>
              <a:t> </a:t>
            </a:r>
            <a:r>
              <a:rPr lang="en-US" err="1"/>
              <a:t>hiệu</a:t>
            </a:r>
            <a:r>
              <a:rPr lang="en-US"/>
              <a:t> </a:t>
            </a:r>
            <a:r>
              <a:rPr lang="en-US" err="1"/>
              <a:t>âm</a:t>
            </a:r>
            <a:r>
              <a:rPr lang="en-US"/>
              <a:t> </a:t>
            </a:r>
            <a:r>
              <a:rPr lang="en-US" err="1"/>
              <a:t>thanh</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5662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err="1"/>
              <a:t>Để</a:t>
            </a:r>
            <a:r>
              <a:rPr lang="en-US"/>
              <a:t> </a:t>
            </a:r>
            <a:r>
              <a:rPr lang="en-US" err="1"/>
              <a:t>có</a:t>
            </a:r>
            <a:r>
              <a:rPr lang="en-US"/>
              <a:t> </a:t>
            </a:r>
            <a:r>
              <a:rPr lang="en-US" err="1"/>
              <a:t>được</a:t>
            </a:r>
            <a:r>
              <a:rPr lang="en-US"/>
              <a:t> </a:t>
            </a:r>
            <a:r>
              <a:rPr lang="en-US" err="1"/>
              <a:t>cấu</a:t>
            </a:r>
            <a:r>
              <a:rPr lang="en-US"/>
              <a:t> </a:t>
            </a:r>
            <a:r>
              <a:rPr lang="en-US" err="1"/>
              <a:t>trúc</a:t>
            </a:r>
            <a:r>
              <a:rPr lang="en-US"/>
              <a:t> </a:t>
            </a:r>
            <a:r>
              <a:rPr lang="en-US" err="1"/>
              <a:t>âm</a:t>
            </a:r>
            <a:r>
              <a:rPr lang="en-US"/>
              <a:t> </a:t>
            </a:r>
            <a:r>
              <a:rPr lang="en-US" err="1"/>
              <a:t>thanh</a:t>
            </a:r>
            <a:r>
              <a:rPr lang="en-US"/>
              <a:t>, </a:t>
            </a:r>
            <a:r>
              <a:rPr lang="en-US" err="1"/>
              <a:t>chúng</a:t>
            </a:r>
            <a:r>
              <a:rPr lang="en-US"/>
              <a:t> </a:t>
            </a:r>
            <a:r>
              <a:rPr lang="en-US" err="1"/>
              <a:t>tôi</a:t>
            </a:r>
            <a:r>
              <a:rPr lang="en-US"/>
              <a:t> </a:t>
            </a:r>
            <a:r>
              <a:rPr lang="en-US" err="1"/>
              <a:t>sử</a:t>
            </a:r>
            <a:r>
              <a:rPr lang="en-US"/>
              <a:t> </a:t>
            </a:r>
            <a:r>
              <a:rPr lang="en-US" err="1"/>
              <a:t>dụng</a:t>
            </a:r>
            <a:r>
              <a:rPr lang="en-US"/>
              <a:t> </a:t>
            </a:r>
            <a:r>
              <a:rPr lang="en-US" err="1"/>
              <a:t>một</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dựa</a:t>
            </a:r>
            <a:r>
              <a:rPr lang="en-US"/>
              <a:t> </a:t>
            </a:r>
            <a:r>
              <a:rPr lang="en-US" err="1"/>
              <a:t>trên</a:t>
            </a:r>
            <a:r>
              <a:rPr lang="en-US"/>
              <a:t> </a:t>
            </a:r>
            <a:r>
              <a:rPr lang="en-US" err="1"/>
              <a:t>phương</a:t>
            </a:r>
            <a:r>
              <a:rPr lang="en-US"/>
              <a:t> </a:t>
            </a:r>
            <a:r>
              <a:rPr lang="en-US" err="1"/>
              <a:t>pháp</a:t>
            </a:r>
            <a:r>
              <a:rPr lang="en-US"/>
              <a:t> </a:t>
            </a:r>
            <a:r>
              <a:rPr lang="en-US" err="1"/>
              <a:t>được</a:t>
            </a:r>
            <a:r>
              <a:rPr lang="en-US"/>
              <a:t> </a:t>
            </a:r>
            <a:r>
              <a:rPr lang="en-US" err="1"/>
              <a:t>trình</a:t>
            </a:r>
            <a:r>
              <a:rPr lang="en-US"/>
              <a:t> </a:t>
            </a:r>
            <a:r>
              <a:rPr lang="en-US" err="1"/>
              <a:t>bày</a:t>
            </a:r>
            <a:r>
              <a:rPr lang="en-US"/>
              <a:t> </a:t>
            </a:r>
            <a:r>
              <a:rPr lang="en-US" err="1"/>
              <a:t>trong</a:t>
            </a:r>
            <a:r>
              <a:rPr lang="en-US"/>
              <a:t> [11]. Theo </a:t>
            </a:r>
            <a:r>
              <a:rPr lang="en-US" err="1"/>
              <a:t>đó</a:t>
            </a:r>
            <a:r>
              <a:rPr lang="en-US"/>
              <a:t>, </a:t>
            </a:r>
            <a:r>
              <a:rPr lang="en-US" err="1"/>
              <a:t>kênh</a:t>
            </a:r>
            <a:r>
              <a:rPr lang="en-US"/>
              <a:t> </a:t>
            </a:r>
            <a:r>
              <a:rPr lang="en-US" err="1"/>
              <a:t>đầu</a:t>
            </a:r>
            <a:r>
              <a:rPr lang="en-US"/>
              <a:t> </a:t>
            </a:r>
            <a:r>
              <a:rPr lang="en-US" err="1"/>
              <a:t>vào</a:t>
            </a:r>
            <a:r>
              <a:rPr lang="en-US"/>
              <a:t> </a:t>
            </a:r>
            <a:r>
              <a:rPr lang="en-US" err="1"/>
              <a:t>âm</a:t>
            </a:r>
            <a:r>
              <a:rPr lang="en-US"/>
              <a:t> </a:t>
            </a:r>
            <a:r>
              <a:rPr lang="en-US" err="1"/>
              <a:t>thanh</a:t>
            </a:r>
            <a:r>
              <a:rPr lang="en-US"/>
              <a:t> mono </a:t>
            </a:r>
            <a:r>
              <a:rPr lang="en-US" err="1"/>
              <a:t>được</a:t>
            </a:r>
            <a:r>
              <a:rPr lang="en-US"/>
              <a:t> </a:t>
            </a:r>
            <a:r>
              <a:rPr lang="en-US" err="1"/>
              <a:t>phân</a:t>
            </a:r>
            <a:r>
              <a:rPr lang="en-US"/>
              <a:t> </a:t>
            </a:r>
            <a:r>
              <a:rPr lang="en-US" err="1"/>
              <a:t>đoạn</a:t>
            </a:r>
            <a:r>
              <a:rPr lang="en-US"/>
              <a:t> </a:t>
            </a:r>
            <a:r>
              <a:rPr lang="en-US" err="1"/>
              <a:t>thành</a:t>
            </a:r>
            <a:r>
              <a:rPr lang="en-US"/>
              <a:t> </a:t>
            </a:r>
            <a:r>
              <a:rPr lang="en-US" err="1"/>
              <a:t>một</a:t>
            </a:r>
            <a:r>
              <a:rPr lang="en-US"/>
              <a:t> </a:t>
            </a:r>
            <a:r>
              <a:rPr lang="en-US" err="1"/>
              <a:t>tập</a:t>
            </a:r>
            <a:r>
              <a:rPr lang="en-US"/>
              <a:t> </a:t>
            </a:r>
            <a:r>
              <a:rPr lang="en-US" err="1"/>
              <a:t>hợp</a:t>
            </a:r>
            <a:r>
              <a:rPr lang="en-US"/>
              <a:t> </a:t>
            </a:r>
            <a:r>
              <a:rPr lang="en-US" err="1"/>
              <a:t>các</a:t>
            </a:r>
            <a:r>
              <a:rPr lang="en-US"/>
              <a:t> </a:t>
            </a:r>
            <a:r>
              <a:rPr lang="en-US" err="1"/>
              <a:t>khối</a:t>
            </a:r>
            <a:r>
              <a:rPr lang="en-US"/>
              <a:t> </a:t>
            </a:r>
            <a:r>
              <a:rPr lang="en-US" err="1"/>
              <a:t>khác</a:t>
            </a:r>
            <a:r>
              <a:rPr lang="en-US"/>
              <a:t> </a:t>
            </a:r>
            <a:r>
              <a:rPr lang="en-US" err="1"/>
              <a:t>nhau</a:t>
            </a:r>
            <a:r>
              <a:rPr lang="en-US"/>
              <a:t> </a:t>
            </a:r>
            <a:r>
              <a:rPr lang="en-US" err="1"/>
              <a:t>dựa</a:t>
            </a:r>
            <a:r>
              <a:rPr lang="en-US"/>
              <a:t> </a:t>
            </a:r>
            <a:r>
              <a:rPr lang="en-US" err="1"/>
              <a:t>trên</a:t>
            </a:r>
            <a:r>
              <a:rPr lang="en-US"/>
              <a:t> </a:t>
            </a:r>
            <a:r>
              <a:rPr lang="en-US" err="1"/>
              <a:t>đặc</a:t>
            </a:r>
            <a:r>
              <a:rPr lang="en-US"/>
              <a:t> </a:t>
            </a:r>
            <a:r>
              <a:rPr lang="en-US" err="1"/>
              <a:t>điểm</a:t>
            </a:r>
            <a:r>
              <a:rPr lang="en-US"/>
              <a:t> </a:t>
            </a:r>
            <a:r>
              <a:rPr lang="en-US" err="1"/>
              <a:t>nói</a:t>
            </a:r>
            <a:r>
              <a:rPr lang="en-US"/>
              <a:t>. Trong </a:t>
            </a:r>
            <a:r>
              <a:rPr lang="en-US" err="1"/>
              <a:t>phần</a:t>
            </a:r>
            <a:r>
              <a:rPr lang="en-US"/>
              <a:t> </a:t>
            </a:r>
            <a:r>
              <a:rPr lang="en-US" err="1"/>
              <a:t>này</a:t>
            </a:r>
            <a:r>
              <a:rPr lang="en-US"/>
              <a:t>, </a:t>
            </a:r>
            <a:r>
              <a:rPr lang="en-US" err="1"/>
              <a:t>chúng</a:t>
            </a:r>
            <a:r>
              <a:rPr lang="en-US"/>
              <a:t> </a:t>
            </a:r>
            <a:r>
              <a:rPr lang="en-US" err="1"/>
              <a:t>tôi</a:t>
            </a:r>
            <a:r>
              <a:rPr lang="en-US"/>
              <a:t> </a:t>
            </a:r>
            <a:r>
              <a:rPr lang="en-US" err="1"/>
              <a:t>giới</a:t>
            </a:r>
            <a:r>
              <a:rPr lang="en-US"/>
              <a:t> </a:t>
            </a:r>
            <a:r>
              <a:rPr lang="en-US" err="1"/>
              <a:t>thiệu</a:t>
            </a:r>
            <a:r>
              <a:rPr lang="en-US"/>
              <a:t> </a:t>
            </a:r>
            <a:r>
              <a:rPr lang="en-US" err="1"/>
              <a:t>xử</a:t>
            </a:r>
            <a:r>
              <a:rPr lang="en-US"/>
              <a:t> </a:t>
            </a:r>
            <a:r>
              <a:rPr lang="en-US" err="1"/>
              <a:t>lý</a:t>
            </a:r>
            <a:r>
              <a:rPr lang="en-US"/>
              <a:t> </a:t>
            </a:r>
            <a:r>
              <a:rPr lang="en-US" err="1"/>
              <a:t>âm</a:t>
            </a:r>
            <a:r>
              <a:rPr lang="en-US"/>
              <a:t> </a:t>
            </a:r>
            <a:r>
              <a:rPr lang="en-US" err="1"/>
              <a:t>thanh</a:t>
            </a:r>
            <a:r>
              <a:rPr lang="en-US"/>
              <a:t> </a:t>
            </a:r>
            <a:r>
              <a:rPr lang="en-US" err="1"/>
              <a:t>và</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Các</a:t>
            </a:r>
            <a:r>
              <a:rPr lang="en-US"/>
              <a:t> </a:t>
            </a:r>
            <a:r>
              <a:rPr lang="en-US" err="1"/>
              <a:t>phương</a:t>
            </a:r>
            <a:r>
              <a:rPr lang="en-US"/>
              <a:t> </a:t>
            </a:r>
            <a:r>
              <a:rPr lang="en-US" err="1"/>
              <a:t>pháp</a:t>
            </a:r>
            <a:r>
              <a:rPr lang="en-US"/>
              <a:t> </a:t>
            </a:r>
            <a:r>
              <a:rPr lang="en-US" err="1"/>
              <a:t>nhật</a:t>
            </a:r>
            <a:r>
              <a:rPr lang="en-US"/>
              <a:t> </a:t>
            </a:r>
            <a:r>
              <a:rPr lang="en-US" err="1"/>
              <a:t>ký</a:t>
            </a:r>
            <a:r>
              <a:rPr lang="en-US"/>
              <a:t> </a:t>
            </a:r>
            <a:r>
              <a:rPr lang="en-US" err="1"/>
              <a:t>cổ</a:t>
            </a:r>
            <a:r>
              <a:rPr lang="en-US"/>
              <a:t> </a:t>
            </a:r>
            <a:r>
              <a:rPr lang="en-US" err="1"/>
              <a:t>điển</a:t>
            </a:r>
            <a:r>
              <a:rPr lang="en-US"/>
              <a:t> </a:t>
            </a:r>
            <a:r>
              <a:rPr lang="en-US" err="1"/>
              <a:t>trong</a:t>
            </a:r>
            <a:r>
              <a:rPr lang="en-US"/>
              <a:t> </a:t>
            </a:r>
            <a:r>
              <a:rPr lang="en-US" err="1"/>
              <a:t>văn</a:t>
            </a:r>
            <a:r>
              <a:rPr lang="en-US"/>
              <a:t> </a:t>
            </a:r>
            <a:r>
              <a:rPr lang="en-US" err="1"/>
              <a:t>chương</a:t>
            </a:r>
            <a:r>
              <a:rPr lang="en-US"/>
              <a:t> </a:t>
            </a:r>
            <a:r>
              <a:rPr lang="en-US" err="1"/>
              <a:t>chỉ</a:t>
            </a:r>
            <a:r>
              <a:rPr lang="en-US"/>
              <a:t> </a:t>
            </a:r>
            <a:r>
              <a:rPr lang="en-US" err="1"/>
              <a:t>dựa</a:t>
            </a:r>
            <a:r>
              <a:rPr lang="en-US"/>
              <a:t> </a:t>
            </a:r>
            <a:r>
              <a:rPr lang="en-US" err="1"/>
              <a:t>trên</a:t>
            </a:r>
            <a:r>
              <a:rPr lang="en-US"/>
              <a:t> </a:t>
            </a:r>
            <a:r>
              <a:rPr lang="en-US" err="1"/>
              <a:t>các</a:t>
            </a:r>
            <a:r>
              <a:rPr lang="en-US"/>
              <a:t> </a:t>
            </a:r>
            <a:r>
              <a:rPr lang="en-US" err="1"/>
              <a:t>đặc</a:t>
            </a:r>
            <a:r>
              <a:rPr lang="en-US"/>
              <a:t> </a:t>
            </a:r>
            <a:r>
              <a:rPr lang="en-US" err="1"/>
              <a:t>điểm</a:t>
            </a:r>
            <a:r>
              <a:rPr lang="en-US"/>
              <a:t> </a:t>
            </a:r>
            <a:r>
              <a:rPr lang="en-US" err="1"/>
              <a:t>âm</a:t>
            </a:r>
            <a:r>
              <a:rPr lang="en-US"/>
              <a:t> </a:t>
            </a:r>
            <a:r>
              <a:rPr lang="en-US" err="1"/>
              <a:t>thanh</a:t>
            </a:r>
            <a:r>
              <a:rPr lang="en-US"/>
              <a:t> [15], </a:t>
            </a:r>
            <a:r>
              <a:rPr lang="en-US" err="1"/>
              <a:t>và</a:t>
            </a:r>
            <a:r>
              <a:rPr lang="en-US"/>
              <a:t> </a:t>
            </a:r>
            <a:r>
              <a:rPr lang="en-US" err="1"/>
              <a:t>không</a:t>
            </a:r>
            <a:r>
              <a:rPr lang="en-US"/>
              <a:t> </a:t>
            </a:r>
            <a:r>
              <a:rPr lang="en-US" err="1"/>
              <a:t>cần</a:t>
            </a:r>
            <a:r>
              <a:rPr lang="en-US"/>
              <a:t> </a:t>
            </a:r>
            <a:r>
              <a:rPr lang="en-US" err="1"/>
              <a:t>thông</a:t>
            </a:r>
            <a:r>
              <a:rPr lang="en-US"/>
              <a:t> tin </a:t>
            </a:r>
            <a:r>
              <a:rPr lang="en-US" err="1"/>
              <a:t>trước</a:t>
            </a:r>
            <a:r>
              <a:rPr lang="en-US"/>
              <a:t> </a:t>
            </a:r>
            <a:r>
              <a:rPr lang="en-US" err="1"/>
              <a:t>về</a:t>
            </a:r>
            <a:r>
              <a:rPr lang="en-US"/>
              <a:t> </a:t>
            </a:r>
            <a:r>
              <a:rPr lang="en-US" err="1"/>
              <a:t>số</a:t>
            </a:r>
            <a:r>
              <a:rPr lang="en-US"/>
              <a:t> </a:t>
            </a:r>
            <a:r>
              <a:rPr lang="en-US" err="1"/>
              <a:t>lượng</a:t>
            </a:r>
            <a:r>
              <a:rPr lang="en-US"/>
              <a:t> </a:t>
            </a:r>
            <a:r>
              <a:rPr lang="en-US" err="1"/>
              <a:t>người</a:t>
            </a:r>
            <a:r>
              <a:rPr lang="en-US"/>
              <a:t> </a:t>
            </a:r>
            <a:r>
              <a:rPr lang="en-US" err="1"/>
              <a:t>nói</a:t>
            </a:r>
            <a:r>
              <a:rPr lang="en-US"/>
              <a:t> </a:t>
            </a:r>
            <a:r>
              <a:rPr lang="en-US" err="1"/>
              <a:t>hoặc</a:t>
            </a:r>
            <a:r>
              <a:rPr lang="en-US"/>
              <a:t> </a:t>
            </a:r>
            <a:r>
              <a:rPr lang="en-US" err="1"/>
              <a:t>giọng</a:t>
            </a:r>
            <a:r>
              <a:rPr lang="en-US"/>
              <a:t> </a:t>
            </a:r>
            <a:r>
              <a:rPr lang="en-US" err="1"/>
              <a:t>của</a:t>
            </a:r>
            <a:r>
              <a:rPr lang="en-US"/>
              <a:t> </a:t>
            </a:r>
            <a:r>
              <a:rPr lang="en-US" err="1"/>
              <a:t>họ</a:t>
            </a:r>
            <a:r>
              <a:rPr lang="en-US"/>
              <a:t>. </a:t>
            </a:r>
            <a:r>
              <a:rPr lang="en-US" err="1"/>
              <a:t>Kết</a:t>
            </a:r>
            <a:r>
              <a:rPr lang="en-US"/>
              <a:t> </a:t>
            </a:r>
            <a:r>
              <a:rPr lang="en-US" err="1"/>
              <a:t>quả</a:t>
            </a:r>
            <a:r>
              <a:rPr lang="en-US"/>
              <a:t> </a:t>
            </a:r>
            <a:r>
              <a:rPr lang="en-US" err="1"/>
              <a:t>cuối</a:t>
            </a:r>
            <a:r>
              <a:rPr lang="en-US"/>
              <a:t> </a:t>
            </a:r>
            <a:r>
              <a:rPr lang="en-US" err="1"/>
              <a:t>cùng</a:t>
            </a:r>
            <a:r>
              <a:rPr lang="en-US"/>
              <a:t> </a:t>
            </a:r>
            <a:r>
              <a:rPr lang="en-US" err="1"/>
              <a:t>của</a:t>
            </a:r>
            <a:r>
              <a:rPr lang="en-US"/>
              <a:t> </a:t>
            </a:r>
            <a:r>
              <a:rPr lang="en-US" err="1"/>
              <a:t>quá</a:t>
            </a:r>
            <a:r>
              <a:rPr lang="en-US"/>
              <a:t> </a:t>
            </a:r>
            <a:r>
              <a:rPr lang="en-US" err="1"/>
              <a:t>trình</a:t>
            </a:r>
            <a:r>
              <a:rPr lang="en-US"/>
              <a:t> </a:t>
            </a:r>
            <a:r>
              <a:rPr lang="en-US" err="1"/>
              <a:t>nhật</a:t>
            </a:r>
            <a:r>
              <a:rPr lang="en-US"/>
              <a:t> </a:t>
            </a:r>
            <a:r>
              <a:rPr lang="en-US" err="1"/>
              <a:t>ký</a:t>
            </a:r>
            <a:r>
              <a:rPr lang="en-US"/>
              <a:t> </a:t>
            </a:r>
            <a:r>
              <a:rPr lang="en-US" err="1"/>
              <a:t>là</a:t>
            </a:r>
            <a:r>
              <a:rPr lang="en-US"/>
              <a:t> </a:t>
            </a:r>
            <a:r>
              <a:rPr lang="en-US" err="1"/>
              <a:t>một</a:t>
            </a:r>
            <a:r>
              <a:rPr lang="en-US"/>
              <a:t> </a:t>
            </a:r>
            <a:r>
              <a:rPr lang="en-US" err="1"/>
              <a:t>phân</a:t>
            </a:r>
            <a:r>
              <a:rPr lang="en-US"/>
              <a:t> </a:t>
            </a:r>
            <a:r>
              <a:rPr lang="en-US" err="1"/>
              <a:t>đoạn</a:t>
            </a:r>
            <a:r>
              <a:rPr lang="en-US"/>
              <a:t> </a:t>
            </a:r>
            <a:r>
              <a:rPr lang="en-US" err="1"/>
              <a:t>của</a:t>
            </a:r>
            <a:r>
              <a:rPr lang="en-US"/>
              <a:t> </a:t>
            </a:r>
            <a:r>
              <a:rPr lang="en-US" err="1"/>
              <a:t>âm</a:t>
            </a:r>
            <a:r>
              <a:rPr lang="en-US"/>
              <a:t> </a:t>
            </a:r>
            <a:r>
              <a:rPr lang="en-US" err="1"/>
              <a:t>thanh</a:t>
            </a:r>
            <a:r>
              <a:rPr lang="en-US"/>
              <a:t> </a:t>
            </a:r>
            <a:r>
              <a:rPr lang="en-US" err="1"/>
              <a:t>đầu</a:t>
            </a:r>
            <a:r>
              <a:rPr lang="en-US"/>
              <a:t> </a:t>
            </a:r>
            <a:r>
              <a:rPr lang="en-US" err="1"/>
              <a:t>vào</a:t>
            </a:r>
            <a:r>
              <a:rPr lang="en-US"/>
              <a:t> </a:t>
            </a:r>
            <a:r>
              <a:rPr lang="en-US" err="1"/>
              <a:t>thành</a:t>
            </a:r>
            <a:r>
              <a:rPr lang="en-US"/>
              <a:t> </a:t>
            </a:r>
            <a:r>
              <a:rPr lang="en-US" err="1"/>
              <a:t>một</a:t>
            </a:r>
            <a:r>
              <a:rPr lang="en-US"/>
              <a:t> </a:t>
            </a:r>
            <a:r>
              <a:rPr lang="en-US" err="1"/>
              <a:t>số</a:t>
            </a:r>
            <a:r>
              <a:rPr lang="en-US"/>
              <a:t> </a:t>
            </a:r>
            <a:r>
              <a:rPr lang="en-US" err="1"/>
              <a:t>cụm</a:t>
            </a:r>
            <a:r>
              <a:rPr lang="en-US"/>
              <a:t> </a:t>
            </a:r>
            <a:r>
              <a:rPr lang="en-US" err="1"/>
              <a:t>khác</a:t>
            </a:r>
            <a:r>
              <a:rPr lang="en-US"/>
              <a:t> </a:t>
            </a:r>
            <a:r>
              <a:rPr lang="en-US" err="1"/>
              <a:t>nhau</a:t>
            </a:r>
            <a:r>
              <a:rPr lang="en-US"/>
              <a:t> </a:t>
            </a:r>
            <a:r>
              <a:rPr lang="en-US" err="1"/>
              <a:t>trong</a:t>
            </a:r>
            <a:r>
              <a:rPr lang="en-US"/>
              <a:t> </a:t>
            </a:r>
            <a:r>
              <a:rPr lang="en-US" err="1"/>
              <a:t>đó</a:t>
            </a:r>
            <a:r>
              <a:rPr lang="en-US"/>
              <a:t> </a:t>
            </a:r>
            <a:r>
              <a:rPr lang="en-US" err="1"/>
              <a:t>các</a:t>
            </a:r>
            <a:r>
              <a:rPr lang="en-US"/>
              <a:t> </a:t>
            </a:r>
            <a:r>
              <a:rPr lang="en-US" err="1"/>
              <a:t>đặc</a:t>
            </a:r>
            <a:r>
              <a:rPr lang="en-US"/>
              <a:t> </a:t>
            </a:r>
            <a:r>
              <a:rPr lang="en-US" err="1"/>
              <a:t>điểm</a:t>
            </a:r>
            <a:r>
              <a:rPr lang="en-US"/>
              <a:t> </a:t>
            </a:r>
            <a:r>
              <a:rPr lang="en-US" err="1"/>
              <a:t>của</a:t>
            </a:r>
            <a:r>
              <a:rPr lang="en-US"/>
              <a:t> </a:t>
            </a:r>
            <a:r>
              <a:rPr lang="en-US" err="1"/>
              <a:t>người</a:t>
            </a:r>
            <a:r>
              <a:rPr lang="en-US"/>
              <a:t> </a:t>
            </a:r>
            <a:r>
              <a:rPr lang="en-US" err="1"/>
              <a:t>nói</a:t>
            </a:r>
            <a:r>
              <a:rPr lang="en-US"/>
              <a:t> </a:t>
            </a:r>
            <a:r>
              <a:rPr lang="en-US" err="1"/>
              <a:t>là</a:t>
            </a:r>
            <a:r>
              <a:rPr lang="en-US"/>
              <a:t> </a:t>
            </a:r>
            <a:r>
              <a:rPr lang="en-US" err="1"/>
              <a:t>đồng</a:t>
            </a:r>
            <a:r>
              <a:rPr lang="en-US"/>
              <a:t> </a:t>
            </a:r>
            <a:r>
              <a:rPr lang="en-US" err="1"/>
              <a:t>nhất</a:t>
            </a:r>
            <a:r>
              <a:rPr lang="en-US"/>
              <a:t>. </a:t>
            </a:r>
            <a:r>
              <a:rPr lang="en-US" err="1"/>
              <a:t>Các</a:t>
            </a:r>
            <a:r>
              <a:rPr lang="en-US"/>
              <a:t> </a:t>
            </a:r>
            <a:r>
              <a:rPr lang="en-US" err="1"/>
              <a:t>cụm</a:t>
            </a:r>
            <a:r>
              <a:rPr lang="en-US"/>
              <a:t> </a:t>
            </a:r>
            <a:r>
              <a:rPr lang="en-US" err="1"/>
              <a:t>đó</a:t>
            </a:r>
            <a:r>
              <a:rPr lang="en-US"/>
              <a:t> </a:t>
            </a:r>
            <a:r>
              <a:rPr lang="en-US" err="1"/>
              <a:t>phải</a:t>
            </a:r>
            <a:r>
              <a:rPr lang="en-US"/>
              <a:t> </a:t>
            </a:r>
            <a:r>
              <a:rPr lang="en-US" err="1"/>
              <a:t>được</a:t>
            </a:r>
            <a:r>
              <a:rPr lang="en-US"/>
              <a:t> </a:t>
            </a:r>
            <a:r>
              <a:rPr lang="en-US" err="1"/>
              <a:t>gán</a:t>
            </a:r>
            <a:r>
              <a:rPr lang="en-US"/>
              <a:t> </a:t>
            </a:r>
            <a:r>
              <a:rPr lang="en-US" err="1"/>
              <a:t>sau</a:t>
            </a:r>
            <a:r>
              <a:rPr lang="en-US"/>
              <a:t> </a:t>
            </a:r>
            <a:r>
              <a:rPr lang="en-US" err="1"/>
              <a:t>bằng</a:t>
            </a:r>
            <a:r>
              <a:rPr lang="en-US"/>
              <a:t> </a:t>
            </a:r>
            <a:r>
              <a:rPr lang="en-US" err="1"/>
              <a:t>dấu</a:t>
            </a:r>
            <a:r>
              <a:rPr lang="en-US"/>
              <a:t> </a:t>
            </a:r>
            <a:r>
              <a:rPr lang="en-US" err="1"/>
              <a:t>gợi</a:t>
            </a:r>
            <a:r>
              <a:rPr lang="en-US"/>
              <a:t> </a:t>
            </a:r>
            <a:r>
              <a:rPr lang="en-US" err="1"/>
              <a:t>mắt</a:t>
            </a:r>
            <a:r>
              <a:rPr lang="en-US"/>
              <a:t> </a:t>
            </a:r>
            <a:r>
              <a:rPr lang="en-US" err="1"/>
              <a:t>cho</a:t>
            </a:r>
            <a:r>
              <a:rPr lang="en-US"/>
              <a:t> </a:t>
            </a:r>
            <a:r>
              <a:rPr lang="en-US" err="1"/>
              <a:t>mỗi</a:t>
            </a:r>
            <a:r>
              <a:rPr lang="en-US"/>
              <a:t> </a:t>
            </a:r>
            <a:r>
              <a:rPr lang="en-US" err="1"/>
              <a:t>người</a:t>
            </a:r>
            <a:r>
              <a:rPr lang="en-US"/>
              <a:t> </a:t>
            </a:r>
            <a:r>
              <a:rPr lang="en-US" err="1"/>
              <a:t>nói</a:t>
            </a:r>
            <a:r>
              <a:rPr lang="en-US"/>
              <a:t>.</a:t>
            </a:r>
            <a:endParaRPr lang="vi-VN"/>
          </a:p>
          <a:p>
            <a:r>
              <a:rPr lang="en-US" err="1"/>
              <a:t>Giải</a:t>
            </a:r>
            <a:r>
              <a:rPr lang="en-US"/>
              <a:t> </a:t>
            </a:r>
            <a:r>
              <a:rPr lang="en-US" err="1"/>
              <a:t>thích</a:t>
            </a:r>
            <a:r>
              <a:rPr lang="en-US"/>
              <a:t>: </a:t>
            </a:r>
            <a:endParaRPr lang="vi-VN"/>
          </a:p>
          <a:p>
            <a:r>
              <a:rPr lang="en-US" err="1"/>
              <a:t>Phương</a:t>
            </a:r>
            <a:r>
              <a:rPr lang="en-US"/>
              <a:t> </a:t>
            </a:r>
            <a:r>
              <a:rPr lang="en-US" err="1"/>
              <a:t>pháp</a:t>
            </a:r>
            <a:r>
              <a:rPr lang="en-US"/>
              <a:t> </a:t>
            </a:r>
            <a:r>
              <a:rPr lang="en-US" err="1"/>
              <a:t>nhật</a:t>
            </a:r>
            <a:r>
              <a:rPr lang="en-US"/>
              <a:t> </a:t>
            </a:r>
            <a:r>
              <a:rPr lang="en-US" err="1"/>
              <a:t>ký</a:t>
            </a:r>
            <a:r>
              <a:rPr lang="en-US"/>
              <a:t> </a:t>
            </a:r>
            <a:r>
              <a:rPr lang="en-US" err="1"/>
              <a:t>là</a:t>
            </a:r>
            <a:r>
              <a:rPr lang="en-US"/>
              <a:t> </a:t>
            </a:r>
            <a:r>
              <a:rPr lang="en-US" err="1"/>
              <a:t>Diarization</a:t>
            </a:r>
            <a:r>
              <a:rPr lang="en-US"/>
              <a:t> scheme </a:t>
            </a:r>
            <a:r>
              <a:rPr lang="en-US" err="1"/>
              <a:t>là</a:t>
            </a:r>
            <a:r>
              <a:rPr lang="en-US"/>
              <a:t> </a:t>
            </a:r>
            <a:r>
              <a:rPr lang="en-US" err="1"/>
              <a:t>một</a:t>
            </a:r>
            <a:r>
              <a:rPr lang="en-US"/>
              <a:t> </a:t>
            </a:r>
            <a:r>
              <a:rPr lang="en-US" err="1"/>
              <a:t>phương</a:t>
            </a:r>
            <a:r>
              <a:rPr lang="en-US"/>
              <a:t> </a:t>
            </a:r>
            <a:r>
              <a:rPr lang="en-US" err="1"/>
              <a:t>pháp</a:t>
            </a:r>
            <a:r>
              <a:rPr lang="en-US"/>
              <a:t> </a:t>
            </a:r>
            <a:r>
              <a:rPr lang="en-US" err="1"/>
              <a:t>hoặc</a:t>
            </a:r>
            <a:r>
              <a:rPr lang="en-US"/>
              <a:t> </a:t>
            </a:r>
            <a:r>
              <a:rPr lang="en-US" err="1"/>
              <a:t>kế</a:t>
            </a:r>
            <a:r>
              <a:rPr lang="en-US"/>
              <a:t> </a:t>
            </a:r>
            <a:r>
              <a:rPr lang="en-US" err="1"/>
              <a:t>hoạch</a:t>
            </a:r>
            <a:r>
              <a:rPr lang="en-US"/>
              <a:t> </a:t>
            </a:r>
            <a:r>
              <a:rPr lang="en-US" err="1"/>
              <a:t>được</a:t>
            </a:r>
            <a:r>
              <a:rPr lang="en-US"/>
              <a:t> </a:t>
            </a:r>
            <a:r>
              <a:rPr lang="en-US" err="1"/>
              <a:t>sử</a:t>
            </a:r>
            <a:r>
              <a:rPr lang="en-US"/>
              <a:t> </a:t>
            </a:r>
            <a:r>
              <a:rPr lang="en-US" err="1"/>
              <a:t>dụng</a:t>
            </a:r>
            <a:r>
              <a:rPr lang="en-US"/>
              <a:t> </a:t>
            </a:r>
            <a:r>
              <a:rPr lang="en-US" err="1"/>
              <a:t>để</a:t>
            </a:r>
            <a:r>
              <a:rPr lang="en-US"/>
              <a:t> </a:t>
            </a:r>
            <a:r>
              <a:rPr lang="en-US" err="1"/>
              <a:t>thực</a:t>
            </a:r>
            <a:r>
              <a:rPr lang="en-US"/>
              <a:t> </a:t>
            </a:r>
            <a:r>
              <a:rPr lang="en-US" err="1"/>
              <a:t>hiện</a:t>
            </a:r>
            <a:r>
              <a:rPr lang="en-US"/>
              <a:t> </a:t>
            </a:r>
            <a:r>
              <a:rPr lang="en-US" err="1"/>
              <a:t>quá</a:t>
            </a:r>
            <a:r>
              <a:rPr lang="en-US"/>
              <a:t> </a:t>
            </a:r>
            <a:r>
              <a:rPr lang="en-US" err="1"/>
              <a:t>trình</a:t>
            </a:r>
            <a:r>
              <a:rPr lang="en-US"/>
              <a:t> </a:t>
            </a:r>
            <a:r>
              <a:rPr lang="en-US" err="1"/>
              <a:t>diarization</a:t>
            </a:r>
            <a:r>
              <a:rPr lang="en-US"/>
              <a:t>. </a:t>
            </a:r>
            <a:r>
              <a:rPr lang="en-US" err="1"/>
              <a:t>Diarization</a:t>
            </a:r>
            <a:r>
              <a:rPr lang="en-US"/>
              <a:t> </a:t>
            </a:r>
            <a:r>
              <a:rPr lang="en-US" err="1"/>
              <a:t>là</a:t>
            </a:r>
            <a:r>
              <a:rPr lang="en-US"/>
              <a:t> </a:t>
            </a:r>
            <a:r>
              <a:rPr lang="en-US" err="1"/>
              <a:t>quá</a:t>
            </a:r>
            <a:r>
              <a:rPr lang="en-US"/>
              <a:t> </a:t>
            </a:r>
            <a:r>
              <a:rPr lang="en-US" err="1"/>
              <a:t>trình</a:t>
            </a:r>
            <a:r>
              <a:rPr lang="en-US"/>
              <a:t> </a:t>
            </a:r>
            <a:r>
              <a:rPr lang="en-US" err="1"/>
              <a:t>tự</a:t>
            </a:r>
            <a:r>
              <a:rPr lang="en-US"/>
              <a:t> </a:t>
            </a:r>
            <a:r>
              <a:rPr lang="en-US" err="1"/>
              <a:t>động</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các</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phân</a:t>
            </a:r>
            <a:r>
              <a:rPr lang="en-US"/>
              <a:t> chia </a:t>
            </a:r>
            <a:r>
              <a:rPr lang="en-US" err="1"/>
              <a:t>chúng</a:t>
            </a:r>
            <a:r>
              <a:rPr lang="en-US"/>
              <a:t> </a:t>
            </a:r>
            <a:r>
              <a:rPr lang="en-US" err="1"/>
              <a:t>thành</a:t>
            </a:r>
            <a:r>
              <a:rPr lang="en-US"/>
              <a:t> </a:t>
            </a:r>
            <a:r>
              <a:rPr lang="en-US" err="1"/>
              <a:t>các</a:t>
            </a:r>
            <a:r>
              <a:rPr lang="en-US"/>
              <a:t> </a:t>
            </a:r>
            <a:r>
              <a:rPr lang="en-US" err="1"/>
              <a:t>phần</a:t>
            </a:r>
            <a:r>
              <a:rPr lang="en-US"/>
              <a:t> </a:t>
            </a:r>
            <a:r>
              <a:rPr lang="en-US" err="1"/>
              <a:t>có</a:t>
            </a:r>
            <a:r>
              <a:rPr lang="en-US"/>
              <a:t> </a:t>
            </a:r>
            <a:r>
              <a:rPr lang="en-US" err="1"/>
              <a:t>chứa</a:t>
            </a:r>
            <a:r>
              <a:rPr lang="en-US"/>
              <a:t> </a:t>
            </a:r>
            <a:r>
              <a:rPr lang="en-US" err="1"/>
              <a:t>các</a:t>
            </a:r>
            <a:r>
              <a:rPr lang="en-US"/>
              <a:t> </a:t>
            </a:r>
            <a:r>
              <a:rPr lang="en-US" err="1"/>
              <a:t>phần</a:t>
            </a:r>
            <a:r>
              <a:rPr lang="en-US"/>
              <a:t> </a:t>
            </a:r>
            <a:r>
              <a:rPr lang="en-US" err="1"/>
              <a:t>nói</a:t>
            </a:r>
            <a:r>
              <a:rPr lang="en-US"/>
              <a:t> </a:t>
            </a:r>
            <a:r>
              <a:rPr lang="en-US" err="1"/>
              <a:t>của</a:t>
            </a:r>
            <a:r>
              <a:rPr lang="en-US"/>
              <a:t> </a:t>
            </a:r>
            <a:r>
              <a:rPr lang="en-US" err="1"/>
              <a:t>các</a:t>
            </a:r>
            <a:r>
              <a:rPr lang="en-US"/>
              <a:t> </a:t>
            </a:r>
            <a:r>
              <a:rPr lang="en-US" err="1"/>
              <a:t>người</a:t>
            </a:r>
            <a:r>
              <a:rPr lang="en-US"/>
              <a:t> </a:t>
            </a:r>
            <a:r>
              <a:rPr lang="en-US" err="1"/>
              <a:t>nói</a:t>
            </a:r>
            <a:r>
              <a:rPr lang="en-US"/>
              <a:t> </a:t>
            </a:r>
            <a:r>
              <a:rPr lang="en-US" err="1"/>
              <a:t>khác</a:t>
            </a:r>
            <a:r>
              <a:rPr lang="en-US"/>
              <a:t> </a:t>
            </a:r>
            <a:r>
              <a:rPr lang="en-US" err="1"/>
              <a:t>nhau</a:t>
            </a:r>
            <a:r>
              <a:rPr lang="en-US"/>
              <a:t>. </a:t>
            </a:r>
            <a:r>
              <a:rPr lang="en-US" err="1"/>
              <a:t>Diarization</a:t>
            </a:r>
            <a:r>
              <a:rPr lang="en-US"/>
              <a:t> scheme </a:t>
            </a:r>
            <a:r>
              <a:rPr lang="en-US" err="1"/>
              <a:t>mô</a:t>
            </a:r>
            <a:r>
              <a:rPr lang="en-US"/>
              <a:t> </a:t>
            </a:r>
            <a:r>
              <a:rPr lang="en-US" err="1"/>
              <a:t>tả</a:t>
            </a:r>
            <a:r>
              <a:rPr lang="en-US"/>
              <a:t> </a:t>
            </a:r>
            <a:r>
              <a:rPr lang="en-US" err="1"/>
              <a:t>cách</a:t>
            </a:r>
            <a:r>
              <a:rPr lang="en-US"/>
              <a:t> </a:t>
            </a:r>
            <a:r>
              <a:rPr lang="en-US" err="1"/>
              <a:t>thức</a:t>
            </a:r>
            <a:r>
              <a:rPr lang="en-US"/>
              <a:t> </a:t>
            </a:r>
            <a:r>
              <a:rPr lang="en-US" err="1"/>
              <a:t>diarization</a:t>
            </a:r>
            <a:r>
              <a:rPr lang="en-US"/>
              <a:t> </a:t>
            </a:r>
            <a:r>
              <a:rPr lang="en-US" err="1"/>
              <a:t>được</a:t>
            </a:r>
            <a:r>
              <a:rPr lang="en-US"/>
              <a:t> </a:t>
            </a:r>
            <a:r>
              <a:rPr lang="en-US" err="1"/>
              <a:t>thực</a:t>
            </a:r>
            <a:r>
              <a:rPr lang="en-US"/>
              <a:t> </a:t>
            </a:r>
            <a:r>
              <a:rPr lang="en-US" err="1"/>
              <a:t>hiện</a:t>
            </a:r>
            <a:r>
              <a:rPr lang="en-US"/>
              <a:t>, bao </a:t>
            </a:r>
            <a:r>
              <a:rPr lang="en-US" err="1"/>
              <a:t>gồm</a:t>
            </a:r>
            <a:r>
              <a:rPr lang="en-US"/>
              <a:t> </a:t>
            </a:r>
            <a:r>
              <a:rPr lang="en-US" err="1"/>
              <a:t>các</a:t>
            </a:r>
            <a:r>
              <a:rPr lang="en-US"/>
              <a:t> </a:t>
            </a:r>
            <a:r>
              <a:rPr lang="en-US" err="1"/>
              <a:t>bước</a:t>
            </a:r>
            <a:r>
              <a:rPr lang="en-US"/>
              <a:t> </a:t>
            </a:r>
            <a:r>
              <a:rPr lang="en-US" err="1"/>
              <a:t>cụ</a:t>
            </a:r>
            <a:r>
              <a:rPr lang="en-US"/>
              <a:t> </a:t>
            </a:r>
            <a:r>
              <a:rPr lang="en-US" err="1"/>
              <a:t>thể</a:t>
            </a:r>
            <a:r>
              <a:rPr lang="en-US"/>
              <a:t>, </a:t>
            </a:r>
            <a:r>
              <a:rPr lang="en-US" err="1"/>
              <a:t>các</a:t>
            </a:r>
            <a:r>
              <a:rPr lang="en-US"/>
              <a:t> </a:t>
            </a:r>
            <a:r>
              <a:rPr lang="en-US" err="1"/>
              <a:t>thuật</a:t>
            </a:r>
            <a:r>
              <a:rPr lang="en-US"/>
              <a:t> </a:t>
            </a:r>
            <a:r>
              <a:rPr lang="en-US" err="1"/>
              <a:t>toán</a:t>
            </a:r>
            <a:r>
              <a:rPr lang="en-US"/>
              <a:t> </a:t>
            </a:r>
            <a:r>
              <a:rPr lang="en-US" err="1"/>
              <a:t>và</a:t>
            </a:r>
            <a:r>
              <a:rPr lang="en-US"/>
              <a:t> </a:t>
            </a:r>
            <a:r>
              <a:rPr lang="en-US" err="1"/>
              <a:t>các</a:t>
            </a:r>
            <a:r>
              <a:rPr lang="en-US"/>
              <a:t> </a:t>
            </a:r>
            <a:r>
              <a:rPr lang="en-US" err="1"/>
              <a:t>quy</a:t>
            </a:r>
            <a:r>
              <a:rPr lang="en-US"/>
              <a:t> </a:t>
            </a:r>
            <a:r>
              <a:rPr lang="en-US" err="1"/>
              <a:t>tắc</a:t>
            </a:r>
            <a:r>
              <a:rPr lang="en-US"/>
              <a:t> </a:t>
            </a:r>
            <a:r>
              <a:rPr lang="en-US" err="1"/>
              <a:t>xác</a:t>
            </a:r>
            <a:r>
              <a:rPr lang="en-US"/>
              <a:t> </a:t>
            </a:r>
            <a:r>
              <a:rPr lang="en-US" err="1"/>
              <a:t>định</a:t>
            </a:r>
            <a:r>
              <a:rPr lang="en-US"/>
              <a:t> </a:t>
            </a:r>
            <a:r>
              <a:rPr lang="en-US" err="1"/>
              <a:t>người</a:t>
            </a:r>
            <a:r>
              <a:rPr lang="en-US"/>
              <a:t> </a:t>
            </a:r>
            <a:r>
              <a:rPr lang="en-US" err="1"/>
              <a:t>nói</a:t>
            </a:r>
            <a:r>
              <a:rPr lang="en-US"/>
              <a:t> </a:t>
            </a:r>
            <a:r>
              <a:rPr lang="en-US" err="1"/>
              <a:t>và</a:t>
            </a:r>
            <a:r>
              <a:rPr lang="en-US"/>
              <a:t> </a:t>
            </a:r>
            <a:r>
              <a:rPr lang="en-US" err="1"/>
              <a:t>biên</a:t>
            </a:r>
            <a:r>
              <a:rPr lang="en-US"/>
              <a:t> </a:t>
            </a:r>
            <a:r>
              <a:rPr lang="en-US" err="1"/>
              <a:t>giới</a:t>
            </a:r>
            <a:r>
              <a:rPr lang="en-US"/>
              <a:t> </a:t>
            </a:r>
            <a:r>
              <a:rPr lang="en-US" err="1"/>
              <a:t>của</a:t>
            </a:r>
            <a:r>
              <a:rPr lang="en-US"/>
              <a:t> </a:t>
            </a:r>
            <a:r>
              <a:rPr lang="en-US" err="1"/>
              <a:t>họ</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a:t>
            </a:r>
            <a:endParaRPr lang="vi-VN"/>
          </a:p>
          <a:p>
            <a:r>
              <a:rPr lang="en-US"/>
              <a:t>Classical </a:t>
            </a:r>
            <a:r>
              <a:rPr lang="en-US" err="1"/>
              <a:t>diarization</a:t>
            </a:r>
            <a:r>
              <a:rPr lang="en-US"/>
              <a:t> approaches </a:t>
            </a:r>
            <a:r>
              <a:rPr lang="en-US" err="1"/>
              <a:t>là</a:t>
            </a:r>
            <a:r>
              <a:rPr lang="en-US"/>
              <a:t> </a:t>
            </a:r>
            <a:r>
              <a:rPr lang="en-US" err="1"/>
              <a:t>các</a:t>
            </a:r>
            <a:r>
              <a:rPr lang="en-US"/>
              <a:t> </a:t>
            </a:r>
            <a:r>
              <a:rPr lang="en-US" err="1"/>
              <a:t>phương</a:t>
            </a:r>
            <a:r>
              <a:rPr lang="en-US"/>
              <a:t> </a:t>
            </a:r>
            <a:r>
              <a:rPr lang="en-US" err="1"/>
              <a:t>pháp</a:t>
            </a:r>
            <a:r>
              <a:rPr lang="en-US"/>
              <a:t> </a:t>
            </a:r>
            <a:r>
              <a:rPr lang="en-US" err="1"/>
              <a:t>truyền</a:t>
            </a:r>
            <a:r>
              <a:rPr lang="en-US"/>
              <a:t> </a:t>
            </a:r>
            <a:r>
              <a:rPr lang="en-US" err="1"/>
              <a:t>thống</a:t>
            </a:r>
            <a:r>
              <a:rPr lang="en-US"/>
              <a:t> </a:t>
            </a:r>
            <a:r>
              <a:rPr lang="en-US" err="1"/>
              <a:t>trong</a:t>
            </a:r>
            <a:r>
              <a:rPr lang="en-US"/>
              <a:t> </a:t>
            </a:r>
            <a:r>
              <a:rPr lang="en-US" err="1"/>
              <a:t>diarization</a:t>
            </a:r>
            <a:r>
              <a:rPr lang="en-US"/>
              <a:t>, </a:t>
            </a:r>
            <a:r>
              <a:rPr lang="en-US" err="1"/>
              <a:t>thường</a:t>
            </a:r>
            <a:r>
              <a:rPr lang="en-US"/>
              <a:t> </a:t>
            </a:r>
            <a:r>
              <a:rPr lang="en-US" err="1"/>
              <a:t>sử</a:t>
            </a:r>
            <a:r>
              <a:rPr lang="en-US"/>
              <a:t> </a:t>
            </a:r>
            <a:r>
              <a:rPr lang="en-US" err="1"/>
              <a:t>dụng</a:t>
            </a:r>
            <a:r>
              <a:rPr lang="en-US"/>
              <a:t> </a:t>
            </a:r>
            <a:r>
              <a:rPr lang="en-US" err="1"/>
              <a:t>các</a:t>
            </a:r>
            <a:r>
              <a:rPr lang="en-US"/>
              <a:t> </a:t>
            </a:r>
            <a:r>
              <a:rPr lang="en-US" err="1"/>
              <a:t>kỹ</a:t>
            </a:r>
            <a:r>
              <a:rPr lang="en-US"/>
              <a:t> </a:t>
            </a:r>
            <a:r>
              <a:rPr lang="en-US" err="1"/>
              <a:t>thuật</a:t>
            </a:r>
            <a:r>
              <a:rPr lang="en-US"/>
              <a:t> </a:t>
            </a:r>
            <a:r>
              <a:rPr lang="en-US" err="1"/>
              <a:t>và</a:t>
            </a:r>
            <a:r>
              <a:rPr lang="en-US"/>
              <a:t> </a:t>
            </a:r>
            <a:r>
              <a:rPr lang="en-US" err="1"/>
              <a:t>thuật</a:t>
            </a:r>
            <a:r>
              <a:rPr lang="en-US"/>
              <a:t> </a:t>
            </a:r>
            <a:r>
              <a:rPr lang="en-US" err="1"/>
              <a:t>toán</a:t>
            </a:r>
            <a:r>
              <a:rPr lang="en-US"/>
              <a:t> </a:t>
            </a:r>
            <a:r>
              <a:rPr lang="en-US" err="1"/>
              <a:t>cơ</a:t>
            </a:r>
            <a:r>
              <a:rPr lang="en-US"/>
              <a:t> </a:t>
            </a:r>
            <a:r>
              <a:rPr lang="en-US" err="1"/>
              <a:t>bản</a:t>
            </a:r>
            <a:r>
              <a:rPr lang="en-US"/>
              <a:t> </a:t>
            </a:r>
            <a:r>
              <a:rPr lang="en-US" err="1"/>
              <a:t>đã</a:t>
            </a:r>
            <a:r>
              <a:rPr lang="en-US"/>
              <a:t> </a:t>
            </a:r>
            <a:r>
              <a:rPr lang="en-US" err="1"/>
              <a:t>được</a:t>
            </a:r>
            <a:r>
              <a:rPr lang="en-US"/>
              <a:t> </a:t>
            </a:r>
            <a:r>
              <a:rPr lang="en-US" err="1"/>
              <a:t>thiết</a:t>
            </a:r>
            <a:r>
              <a:rPr lang="en-US"/>
              <a:t> </a:t>
            </a:r>
            <a:r>
              <a:rPr lang="en-US" err="1"/>
              <a:t>kế</a:t>
            </a:r>
            <a:r>
              <a:rPr lang="en-US"/>
              <a:t> </a:t>
            </a:r>
            <a:r>
              <a:rPr lang="en-US" err="1"/>
              <a:t>từ</a:t>
            </a:r>
            <a:r>
              <a:rPr lang="en-US"/>
              <a:t> </a:t>
            </a:r>
            <a:r>
              <a:rPr lang="en-US" err="1"/>
              <a:t>trước</a:t>
            </a:r>
            <a:r>
              <a:rPr lang="en-US"/>
              <a:t> </a:t>
            </a:r>
            <a:r>
              <a:rPr lang="en-US" err="1"/>
              <a:t>để</a:t>
            </a:r>
            <a:r>
              <a:rPr lang="en-US"/>
              <a:t> </a:t>
            </a:r>
            <a:r>
              <a:rPr lang="en-US" err="1"/>
              <a:t>phân</a:t>
            </a:r>
            <a:r>
              <a:rPr lang="en-US"/>
              <a:t> </a:t>
            </a:r>
            <a:r>
              <a:rPr lang="en-US" err="1"/>
              <a:t>đoạn</a:t>
            </a:r>
            <a:r>
              <a:rPr lang="en-US"/>
              <a:t> </a:t>
            </a:r>
            <a:r>
              <a:rPr lang="en-US" err="1"/>
              <a:t>và</a:t>
            </a:r>
            <a:r>
              <a:rPr lang="en-US"/>
              <a:t> </a:t>
            </a:r>
            <a:r>
              <a:rPr lang="en-US" err="1"/>
              <a:t>nhận</a:t>
            </a:r>
            <a:r>
              <a:rPr lang="en-US"/>
              <a:t> </a:t>
            </a:r>
            <a:r>
              <a:rPr lang="en-US" err="1"/>
              <a:t>dạng</a:t>
            </a:r>
            <a:r>
              <a:rPr lang="en-US"/>
              <a:t> </a:t>
            </a:r>
            <a:r>
              <a:rPr lang="en-US" err="1"/>
              <a:t>người</a:t>
            </a:r>
            <a:r>
              <a:rPr lang="en-US"/>
              <a:t> </a:t>
            </a:r>
            <a:r>
              <a:rPr lang="en-US" err="1"/>
              <a:t>nói</a:t>
            </a:r>
            <a:r>
              <a:rPr lang="en-US"/>
              <a:t> </a:t>
            </a:r>
            <a:r>
              <a:rPr lang="en-US" err="1"/>
              <a:t>trong</a:t>
            </a:r>
            <a:r>
              <a:rPr lang="en-US"/>
              <a:t> </a:t>
            </a:r>
            <a:r>
              <a:rPr lang="en-US" err="1"/>
              <a:t>dữ</a:t>
            </a:r>
            <a:r>
              <a:rPr lang="en-US"/>
              <a:t> </a:t>
            </a:r>
            <a:r>
              <a:rPr lang="en-US" err="1"/>
              <a:t>liệu</a:t>
            </a:r>
            <a:r>
              <a:rPr lang="en-US"/>
              <a:t> </a:t>
            </a:r>
            <a:r>
              <a:rPr lang="en-US" err="1"/>
              <a:t>âm</a:t>
            </a:r>
            <a:r>
              <a:rPr lang="en-US"/>
              <a:t> </a:t>
            </a:r>
            <a:r>
              <a:rPr lang="en-US" err="1"/>
              <a:t>thanh</a:t>
            </a:r>
            <a:r>
              <a:rPr lang="en-US"/>
              <a:t> </a:t>
            </a:r>
            <a:r>
              <a:rPr lang="en-US" err="1"/>
              <a:t>hoặc</a:t>
            </a:r>
            <a:r>
              <a:rPr lang="en-US"/>
              <a:t> video. </a:t>
            </a:r>
            <a:r>
              <a:rPr lang="en-US" err="1"/>
              <a:t>Các</a:t>
            </a:r>
            <a:r>
              <a:rPr lang="en-US"/>
              <a:t> </a:t>
            </a:r>
            <a:r>
              <a:rPr lang="en-US" err="1"/>
              <a:t>phương</a:t>
            </a:r>
            <a:r>
              <a:rPr lang="en-US"/>
              <a:t> </a:t>
            </a:r>
            <a:r>
              <a:rPr lang="en-US" err="1"/>
              <a:t>pháp</a:t>
            </a:r>
            <a:r>
              <a:rPr lang="en-US"/>
              <a:t> </a:t>
            </a:r>
            <a:r>
              <a:rPr lang="en-US" err="1"/>
              <a:t>này</a:t>
            </a:r>
            <a:r>
              <a:rPr lang="en-US"/>
              <a:t> </a:t>
            </a:r>
            <a:r>
              <a:rPr lang="en-US" err="1"/>
              <a:t>thường</a:t>
            </a:r>
            <a:r>
              <a:rPr lang="en-US"/>
              <a:t> bao </a:t>
            </a:r>
            <a:r>
              <a:rPr lang="en-US" err="1"/>
              <a:t>gồm</a:t>
            </a:r>
            <a:r>
              <a:rPr lang="en-US"/>
              <a:t> </a:t>
            </a:r>
            <a:r>
              <a:rPr lang="en-US" err="1"/>
              <a:t>việc</a:t>
            </a:r>
            <a:r>
              <a:rPr lang="en-US"/>
              <a:t> </a:t>
            </a:r>
            <a:r>
              <a:rPr lang="en-US" err="1"/>
              <a:t>sử</a:t>
            </a:r>
            <a:r>
              <a:rPr lang="en-US"/>
              <a:t> </a:t>
            </a:r>
            <a:r>
              <a:rPr lang="en-US" err="1"/>
              <a:t>dụng</a:t>
            </a:r>
            <a:r>
              <a:rPr lang="en-US"/>
              <a:t> </a:t>
            </a:r>
            <a:r>
              <a:rPr lang="en-US" err="1"/>
              <a:t>các</a:t>
            </a:r>
            <a:r>
              <a:rPr lang="en-US"/>
              <a:t> </a:t>
            </a:r>
            <a:r>
              <a:rPr lang="en-US" err="1"/>
              <a:t>đặc</a:t>
            </a:r>
            <a:r>
              <a:rPr lang="en-US"/>
              <a:t> </a:t>
            </a:r>
            <a:r>
              <a:rPr lang="en-US" err="1"/>
              <a:t>trưng</a:t>
            </a:r>
            <a:r>
              <a:rPr lang="en-US"/>
              <a:t> </a:t>
            </a:r>
            <a:r>
              <a:rPr lang="en-US" err="1"/>
              <a:t>âm</a:t>
            </a:r>
            <a:r>
              <a:rPr lang="en-US"/>
              <a:t> </a:t>
            </a:r>
            <a:r>
              <a:rPr lang="en-US" err="1"/>
              <a:t>thanh</a:t>
            </a:r>
            <a:r>
              <a:rPr lang="en-US"/>
              <a:t> </a:t>
            </a:r>
            <a:r>
              <a:rPr lang="en-US" err="1"/>
              <a:t>như</a:t>
            </a:r>
            <a:r>
              <a:rPr lang="en-US"/>
              <a:t> MFCC (Mel-frequency cepstral coefficients), </a:t>
            </a:r>
            <a:r>
              <a:rPr lang="en-US" err="1"/>
              <a:t>phương</a:t>
            </a:r>
            <a:r>
              <a:rPr lang="en-US"/>
              <a:t> </a:t>
            </a:r>
            <a:r>
              <a:rPr lang="en-US" err="1"/>
              <a:t>pháp</a:t>
            </a:r>
            <a:r>
              <a:rPr lang="en-US"/>
              <a:t> </a:t>
            </a:r>
            <a:r>
              <a:rPr lang="en-US" err="1"/>
              <a:t>phân</a:t>
            </a:r>
            <a:r>
              <a:rPr lang="en-US"/>
              <a:t> </a:t>
            </a:r>
            <a:r>
              <a:rPr lang="en-US" err="1"/>
              <a:t>loại</a:t>
            </a:r>
            <a:r>
              <a:rPr lang="en-US"/>
              <a:t> </a:t>
            </a:r>
            <a:r>
              <a:rPr lang="en-US" err="1"/>
              <a:t>như</a:t>
            </a:r>
            <a:r>
              <a:rPr lang="en-US"/>
              <a:t> Gaussian Mixture Models (GMMs), </a:t>
            </a:r>
            <a:r>
              <a:rPr lang="en-US" err="1"/>
              <a:t>kỹ</a:t>
            </a:r>
            <a:r>
              <a:rPr lang="en-US"/>
              <a:t> </a:t>
            </a:r>
            <a:r>
              <a:rPr lang="en-US" err="1"/>
              <a:t>thuật</a:t>
            </a:r>
            <a:r>
              <a:rPr lang="en-US"/>
              <a:t> </a:t>
            </a:r>
            <a:r>
              <a:rPr lang="en-US" err="1"/>
              <a:t>cắt</a:t>
            </a:r>
            <a:r>
              <a:rPr lang="en-US"/>
              <a:t> </a:t>
            </a:r>
            <a:r>
              <a:rPr lang="en-US" err="1"/>
              <a:t>ghép</a:t>
            </a:r>
            <a:r>
              <a:rPr lang="en-US"/>
              <a:t> (clustering), </a:t>
            </a:r>
            <a:r>
              <a:rPr lang="en-US" err="1"/>
              <a:t>và</a:t>
            </a:r>
            <a:r>
              <a:rPr lang="en-US"/>
              <a:t> </a:t>
            </a:r>
            <a:r>
              <a:rPr lang="en-US" err="1"/>
              <a:t>các</a:t>
            </a:r>
            <a:r>
              <a:rPr lang="en-US"/>
              <a:t> </a:t>
            </a:r>
            <a:r>
              <a:rPr lang="en-US" err="1"/>
              <a:t>thuật</a:t>
            </a:r>
            <a:r>
              <a:rPr lang="en-US"/>
              <a:t> </a:t>
            </a:r>
            <a:r>
              <a:rPr lang="en-US" err="1"/>
              <a:t>toán</a:t>
            </a:r>
            <a:r>
              <a:rPr lang="en-US"/>
              <a:t> </a:t>
            </a:r>
            <a:r>
              <a:rPr lang="en-US" err="1"/>
              <a:t>như</a:t>
            </a:r>
            <a:r>
              <a:rPr lang="en-US"/>
              <a:t> Dynamic Time Warping (DTW) </a:t>
            </a:r>
            <a:r>
              <a:rPr lang="en-US" err="1"/>
              <a:t>để</a:t>
            </a:r>
            <a:r>
              <a:rPr lang="en-US"/>
              <a:t> </a:t>
            </a:r>
            <a:r>
              <a:rPr lang="en-US" err="1"/>
              <a:t>tạo</a:t>
            </a:r>
            <a:r>
              <a:rPr lang="en-US"/>
              <a:t> </a:t>
            </a:r>
            <a:r>
              <a:rPr lang="en-US" err="1"/>
              <a:t>ra</a:t>
            </a:r>
            <a:r>
              <a:rPr lang="en-US"/>
              <a:t> </a:t>
            </a:r>
            <a:r>
              <a:rPr lang="en-US" err="1"/>
              <a:t>các</a:t>
            </a:r>
            <a:r>
              <a:rPr lang="en-US"/>
              <a:t> </a:t>
            </a:r>
            <a:r>
              <a:rPr lang="en-US" err="1"/>
              <a:t>đường</a:t>
            </a:r>
            <a:r>
              <a:rPr lang="en-US"/>
              <a:t> </a:t>
            </a:r>
            <a:r>
              <a:rPr lang="en-US" err="1"/>
              <a:t>cong</a:t>
            </a:r>
            <a:r>
              <a:rPr lang="en-US"/>
              <a:t> </a:t>
            </a:r>
            <a:r>
              <a:rPr lang="en-US" err="1"/>
              <a:t>biến</a:t>
            </a:r>
            <a:r>
              <a:rPr lang="en-US"/>
              <a:t> </a:t>
            </a:r>
            <a:r>
              <a:rPr lang="en-US" err="1"/>
              <a:t>đổi</a:t>
            </a:r>
            <a:r>
              <a:rPr lang="en-US"/>
              <a:t> </a:t>
            </a:r>
            <a:r>
              <a:rPr lang="en-US" err="1"/>
              <a:t>giữa</a:t>
            </a:r>
            <a:r>
              <a:rPr lang="en-US"/>
              <a:t> </a:t>
            </a:r>
            <a:r>
              <a:rPr lang="en-US" err="1"/>
              <a:t>các</a:t>
            </a:r>
            <a:r>
              <a:rPr lang="en-US"/>
              <a:t> </a:t>
            </a:r>
            <a:r>
              <a:rPr lang="en-US" err="1"/>
              <a:t>phần</a:t>
            </a:r>
            <a:r>
              <a:rPr lang="en-US"/>
              <a:t> </a:t>
            </a:r>
            <a:r>
              <a:rPr lang="en-US" err="1"/>
              <a:t>của</a:t>
            </a:r>
            <a:r>
              <a:rPr lang="en-US"/>
              <a:t> </a:t>
            </a:r>
            <a:r>
              <a:rPr lang="en-US" err="1"/>
              <a:t>dữ</a:t>
            </a:r>
            <a:r>
              <a:rPr lang="en-US"/>
              <a:t> </a:t>
            </a:r>
            <a:r>
              <a:rPr lang="en-US" err="1"/>
              <a:t>liệu</a:t>
            </a:r>
            <a:r>
              <a:rPr lang="en-US"/>
              <a:t>. </a:t>
            </a:r>
            <a:r>
              <a:rPr lang="en-US" err="1"/>
              <a:t>Đây</a:t>
            </a:r>
            <a:r>
              <a:rPr lang="en-US"/>
              <a:t> </a:t>
            </a:r>
            <a:r>
              <a:rPr lang="en-US" err="1"/>
              <a:t>là</a:t>
            </a:r>
            <a:r>
              <a:rPr lang="en-US"/>
              <a:t> </a:t>
            </a:r>
            <a:r>
              <a:rPr lang="en-US" err="1"/>
              <a:t>các</a:t>
            </a:r>
            <a:r>
              <a:rPr lang="en-US"/>
              <a:t> </a:t>
            </a:r>
            <a:r>
              <a:rPr lang="en-US" err="1"/>
              <a:t>phương</a:t>
            </a:r>
            <a:r>
              <a:rPr lang="en-US"/>
              <a:t> </a:t>
            </a:r>
            <a:r>
              <a:rPr lang="en-US" err="1"/>
              <a:t>pháp</a:t>
            </a:r>
            <a:r>
              <a:rPr lang="en-US"/>
              <a:t> </a:t>
            </a:r>
            <a:r>
              <a:rPr lang="en-US" err="1"/>
              <a:t>cổ</a:t>
            </a:r>
            <a:r>
              <a:rPr lang="en-US"/>
              <a:t> </a:t>
            </a:r>
            <a:r>
              <a:rPr lang="en-US" err="1"/>
              <a:t>điển</a:t>
            </a:r>
            <a:r>
              <a:rPr lang="en-US"/>
              <a:t> </a:t>
            </a:r>
            <a:r>
              <a:rPr lang="en-US" err="1"/>
              <a:t>đã</a:t>
            </a:r>
            <a:r>
              <a:rPr lang="en-US"/>
              <a:t> </a:t>
            </a:r>
            <a:r>
              <a:rPr lang="en-US" err="1"/>
              <a:t>được</a:t>
            </a:r>
            <a:r>
              <a:rPr lang="en-US"/>
              <a:t> </a:t>
            </a:r>
            <a:r>
              <a:rPr lang="en-US" err="1"/>
              <a:t>nghiên</a:t>
            </a:r>
            <a:r>
              <a:rPr lang="en-US"/>
              <a:t> </a:t>
            </a:r>
            <a:r>
              <a:rPr lang="en-US" err="1"/>
              <a:t>cứu</a:t>
            </a:r>
            <a:r>
              <a:rPr lang="en-US"/>
              <a:t> </a:t>
            </a:r>
            <a:r>
              <a:rPr lang="en-US" err="1"/>
              <a:t>và</a:t>
            </a:r>
            <a:r>
              <a:rPr lang="en-US"/>
              <a:t> </a:t>
            </a:r>
            <a:r>
              <a:rPr lang="en-US" err="1"/>
              <a:t>áp</a:t>
            </a:r>
            <a:r>
              <a:rPr lang="en-US"/>
              <a:t> </a:t>
            </a:r>
            <a:r>
              <a:rPr lang="en-US" err="1"/>
              <a:t>dụng</a:t>
            </a:r>
            <a:r>
              <a:rPr lang="en-US"/>
              <a:t> </a:t>
            </a:r>
            <a:r>
              <a:rPr lang="en-US" err="1"/>
              <a:t>trong</a:t>
            </a:r>
            <a:r>
              <a:rPr lang="en-US"/>
              <a:t> </a:t>
            </a:r>
            <a:r>
              <a:rPr lang="en-US" err="1"/>
              <a:t>một</a:t>
            </a:r>
            <a:r>
              <a:rPr lang="en-US"/>
              <a:t> </a:t>
            </a:r>
            <a:r>
              <a:rPr lang="en-US" err="1"/>
              <a:t>thời</a:t>
            </a:r>
            <a:r>
              <a:rPr lang="en-US"/>
              <a:t> </a:t>
            </a:r>
            <a:r>
              <a:rPr lang="en-US" err="1"/>
              <a:t>gian</a:t>
            </a:r>
            <a:r>
              <a:rPr lang="en-US"/>
              <a:t> </a:t>
            </a:r>
            <a:r>
              <a:rPr lang="en-US" err="1"/>
              <a:t>dài</a:t>
            </a:r>
            <a:r>
              <a:rPr lang="en-US"/>
              <a:t> </a:t>
            </a:r>
            <a:r>
              <a:rPr lang="en-US" err="1"/>
              <a:t>trong</a:t>
            </a:r>
            <a:r>
              <a:rPr lang="en-US"/>
              <a:t> </a:t>
            </a:r>
            <a:r>
              <a:rPr lang="en-US" err="1"/>
              <a:t>lĩnh</a:t>
            </a:r>
            <a:r>
              <a:rPr lang="en-US"/>
              <a:t> </a:t>
            </a:r>
            <a:r>
              <a:rPr lang="en-US" err="1"/>
              <a:t>vực</a:t>
            </a:r>
            <a:r>
              <a:rPr lang="en-US"/>
              <a:t> </a:t>
            </a:r>
            <a:r>
              <a:rPr lang="en-US" err="1"/>
              <a:t>xử</a:t>
            </a:r>
            <a:r>
              <a:rPr lang="en-US"/>
              <a:t> </a:t>
            </a:r>
            <a:r>
              <a:rPr lang="en-US" err="1"/>
              <a:t>lý</a:t>
            </a:r>
            <a:r>
              <a:rPr lang="en-US"/>
              <a:t> </a:t>
            </a:r>
            <a:r>
              <a:rPr lang="en-US" err="1"/>
              <a:t>tiếng</a:t>
            </a:r>
            <a:r>
              <a:rPr lang="en-US"/>
              <a:t> </a:t>
            </a:r>
            <a:r>
              <a:rPr lang="en-US" err="1"/>
              <a:t>nói</a:t>
            </a:r>
            <a:r>
              <a:rPr lang="en-US"/>
              <a:t> </a:t>
            </a:r>
            <a:r>
              <a:rPr lang="en-US" err="1"/>
              <a:t>và</a:t>
            </a:r>
            <a:r>
              <a:rPr lang="en-US"/>
              <a:t> </a:t>
            </a:r>
            <a:r>
              <a:rPr lang="en-US" err="1"/>
              <a:t>xử</a:t>
            </a:r>
            <a:r>
              <a:rPr lang="en-US"/>
              <a:t> </a:t>
            </a:r>
            <a:r>
              <a:rPr lang="en-US" err="1"/>
              <a:t>lý</a:t>
            </a:r>
            <a:r>
              <a:rPr lang="en-US"/>
              <a:t> </a:t>
            </a:r>
            <a:r>
              <a:rPr lang="en-US" err="1"/>
              <a:t>tín</a:t>
            </a:r>
            <a:r>
              <a:rPr lang="en-US"/>
              <a:t> </a:t>
            </a:r>
            <a:r>
              <a:rPr lang="en-US" err="1"/>
              <a:t>hiệu</a:t>
            </a:r>
            <a:r>
              <a:rPr lang="en-US"/>
              <a:t> </a:t>
            </a:r>
            <a:r>
              <a:rPr lang="en-US" err="1"/>
              <a:t>âm</a:t>
            </a:r>
            <a:r>
              <a:rPr lang="en-US"/>
              <a:t> </a:t>
            </a:r>
            <a:r>
              <a:rPr lang="en-US" err="1"/>
              <a:t>thanh</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9574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r>
              <a:rPr lang="en-US"/>
              <a:t>Khi </a:t>
            </a:r>
            <a:r>
              <a:rPr lang="en-US" err="1"/>
              <a:t>dữ</a:t>
            </a:r>
            <a:r>
              <a:rPr lang="en-US"/>
              <a:t> </a:t>
            </a:r>
            <a:r>
              <a:rPr lang="en-US" err="1"/>
              <a:t>liệu</a:t>
            </a:r>
            <a:r>
              <a:rPr lang="en-US"/>
              <a:t> </a:t>
            </a:r>
            <a:r>
              <a:rPr lang="en-US" err="1"/>
              <a:t>âm</a:t>
            </a:r>
            <a:r>
              <a:rPr lang="en-US"/>
              <a:t> </a:t>
            </a:r>
            <a:r>
              <a:rPr lang="en-US" err="1"/>
              <a:t>thanh</a:t>
            </a:r>
            <a:r>
              <a:rPr lang="en-US"/>
              <a:t> </a:t>
            </a:r>
            <a:r>
              <a:rPr lang="en-US" err="1"/>
              <a:t>được</a:t>
            </a:r>
            <a:r>
              <a:rPr lang="en-US"/>
              <a:t> </a:t>
            </a:r>
            <a:r>
              <a:rPr lang="en-US" err="1"/>
              <a:t>mã</a:t>
            </a:r>
            <a:r>
              <a:rPr lang="en-US"/>
              <a:t> </a:t>
            </a:r>
            <a:r>
              <a:rPr lang="en-US" err="1"/>
              <a:t>hóa</a:t>
            </a:r>
            <a:r>
              <a:rPr lang="en-US"/>
              <a:t> </a:t>
            </a:r>
            <a:r>
              <a:rPr lang="en-US" err="1"/>
              <a:t>một</a:t>
            </a:r>
            <a:r>
              <a:rPr lang="en-US"/>
              <a:t> </a:t>
            </a:r>
            <a:r>
              <a:rPr lang="en-US" err="1"/>
              <a:t>cách</a:t>
            </a:r>
            <a:r>
              <a:rPr lang="en-US"/>
              <a:t> </a:t>
            </a:r>
            <a:r>
              <a:rPr lang="en-US" err="1"/>
              <a:t>chính</a:t>
            </a:r>
            <a:r>
              <a:rPr lang="en-US"/>
              <a:t> </a:t>
            </a:r>
            <a:r>
              <a:rPr lang="en-US" err="1"/>
              <a:t>xác</a:t>
            </a:r>
            <a:r>
              <a:rPr lang="en-US"/>
              <a:t> </a:t>
            </a:r>
            <a:r>
              <a:rPr lang="en-US" err="1"/>
              <a:t>thông</a:t>
            </a:r>
            <a:r>
              <a:rPr lang="en-US"/>
              <a:t> qua </a:t>
            </a:r>
            <a:r>
              <a:rPr lang="en-US" err="1"/>
              <a:t>bộ</a:t>
            </a:r>
            <a:r>
              <a:rPr lang="en-US"/>
              <a:t> </a:t>
            </a:r>
            <a:r>
              <a:rPr lang="en-US" err="1"/>
              <a:t>tính</a:t>
            </a:r>
            <a:r>
              <a:rPr lang="en-US"/>
              <a:t> </a:t>
            </a:r>
            <a:r>
              <a:rPr lang="en-US" err="1"/>
              <a:t>năng</a:t>
            </a:r>
            <a:r>
              <a:rPr lang="en-US"/>
              <a:t> </a:t>
            </a:r>
            <a:r>
              <a:rPr lang="en-US" err="1"/>
              <a:t>mở</a:t>
            </a:r>
            <a:r>
              <a:rPr lang="en-US"/>
              <a:t> </a:t>
            </a:r>
            <a:r>
              <a:rPr lang="en-US" err="1"/>
              <a:t>rộng</a:t>
            </a:r>
            <a:r>
              <a:rPr lang="en-US"/>
              <a:t>, </a:t>
            </a:r>
            <a:r>
              <a:rPr lang="en-US" err="1"/>
              <a:t>một</a:t>
            </a:r>
            <a:r>
              <a:rPr lang="en-US"/>
              <a:t> </a:t>
            </a:r>
            <a:r>
              <a:rPr lang="en-US" err="1"/>
              <a:t>quy</a:t>
            </a:r>
            <a:r>
              <a:rPr lang="en-US"/>
              <a:t> </a:t>
            </a:r>
            <a:r>
              <a:rPr lang="en-US" err="1"/>
              <a:t>trình</a:t>
            </a:r>
            <a:r>
              <a:rPr lang="en-US"/>
              <a:t> </a:t>
            </a:r>
            <a:r>
              <a:rPr lang="en-US" err="1"/>
              <a:t>phân</a:t>
            </a:r>
            <a:r>
              <a:rPr lang="en-US"/>
              <a:t> </a:t>
            </a:r>
            <a:r>
              <a:rPr lang="en-US" err="1"/>
              <a:t>đoạn</a:t>
            </a:r>
            <a:r>
              <a:rPr lang="en-US"/>
              <a:t> </a:t>
            </a:r>
            <a:r>
              <a:rPr lang="en-US" err="1"/>
              <a:t>âm</a:t>
            </a:r>
            <a:r>
              <a:rPr lang="en-US"/>
              <a:t> </a:t>
            </a:r>
            <a:r>
              <a:rPr lang="en-US" err="1"/>
              <a:t>thanh</a:t>
            </a:r>
            <a:r>
              <a:rPr lang="en-US"/>
              <a:t> </a:t>
            </a:r>
            <a:r>
              <a:rPr lang="en-US" err="1"/>
              <a:t>dựa</a:t>
            </a:r>
            <a:r>
              <a:rPr lang="en-US"/>
              <a:t> </a:t>
            </a:r>
            <a:r>
              <a:rPr lang="en-US" err="1"/>
              <a:t>trên</a:t>
            </a:r>
            <a:r>
              <a:rPr lang="en-US"/>
              <a:t> </a:t>
            </a:r>
            <a:r>
              <a:rPr lang="en-US" err="1"/>
              <a:t>Tiêu</a:t>
            </a:r>
            <a:r>
              <a:rPr lang="en-US"/>
              <a:t> </a:t>
            </a:r>
            <a:r>
              <a:rPr lang="en-US" err="1"/>
              <a:t>chí</a:t>
            </a:r>
            <a:r>
              <a:rPr lang="en-US"/>
              <a:t> Thông tin Bayesian (BIC), </a:t>
            </a:r>
            <a:r>
              <a:rPr lang="en-US" err="1"/>
              <a:t>theo</a:t>
            </a:r>
            <a:r>
              <a:rPr lang="en-US"/>
              <a:t> </a:t>
            </a:r>
            <a:r>
              <a:rPr lang="en-US" err="1"/>
              <a:t>các</a:t>
            </a:r>
            <a:r>
              <a:rPr lang="en-US"/>
              <a:t> </a:t>
            </a:r>
            <a:r>
              <a:rPr lang="en-US" err="1"/>
              <a:t>bước</a:t>
            </a:r>
            <a:r>
              <a:rPr lang="en-US"/>
              <a:t> </a:t>
            </a:r>
            <a:r>
              <a:rPr lang="en-US" err="1"/>
              <a:t>được</a:t>
            </a:r>
            <a:r>
              <a:rPr lang="en-US"/>
              <a:t> </a:t>
            </a:r>
            <a:r>
              <a:rPr lang="en-US" err="1"/>
              <a:t>đề</a:t>
            </a:r>
            <a:r>
              <a:rPr lang="en-US"/>
              <a:t> </a:t>
            </a:r>
            <a:r>
              <a:rPr lang="en-US" err="1"/>
              <a:t>xuất</a:t>
            </a:r>
            <a:r>
              <a:rPr lang="en-US"/>
              <a:t> </a:t>
            </a:r>
            <a:r>
              <a:rPr lang="en-US" err="1"/>
              <a:t>trong</a:t>
            </a:r>
            <a:r>
              <a:rPr lang="en-US"/>
              <a:t> [11], </a:t>
            </a:r>
            <a:r>
              <a:rPr lang="en-US" err="1"/>
              <a:t>được</a:t>
            </a:r>
            <a:r>
              <a:rPr lang="en-US"/>
              <a:t> </a:t>
            </a:r>
            <a:r>
              <a:rPr lang="en-US" err="1"/>
              <a:t>thực</a:t>
            </a:r>
            <a:r>
              <a:rPr lang="en-US"/>
              <a:t> </a:t>
            </a:r>
            <a:r>
              <a:rPr lang="en-US" err="1"/>
              <a:t>hiện</a:t>
            </a:r>
            <a:r>
              <a:rPr lang="en-US"/>
              <a:t>.</a:t>
            </a:r>
            <a:endParaRPr lang="vi-VN"/>
          </a:p>
          <a:p>
            <a:r>
              <a:rPr lang="en-US" err="1"/>
              <a:t>Đầu</a:t>
            </a:r>
            <a:r>
              <a:rPr lang="en-US"/>
              <a:t> </a:t>
            </a:r>
            <a:r>
              <a:rPr lang="en-US" err="1"/>
              <a:t>tiên</a:t>
            </a:r>
            <a:r>
              <a:rPr lang="en-US"/>
              <a:t>, </a:t>
            </a:r>
            <a:r>
              <a:rPr lang="en-US" err="1"/>
              <a:t>một</a:t>
            </a:r>
            <a:r>
              <a:rPr lang="en-US"/>
              <a:t> </a:t>
            </a:r>
            <a:r>
              <a:rPr lang="en-US" err="1"/>
              <a:t>phân</a:t>
            </a:r>
            <a:r>
              <a:rPr lang="en-US"/>
              <a:t> </a:t>
            </a:r>
            <a:r>
              <a:rPr lang="en-US" err="1"/>
              <a:t>đoạn</a:t>
            </a:r>
            <a:r>
              <a:rPr lang="en-US"/>
              <a:t> </a:t>
            </a:r>
            <a:r>
              <a:rPr lang="en-US" err="1"/>
              <a:t>thô</a:t>
            </a:r>
            <a:r>
              <a:rPr lang="en-US"/>
              <a:t> </a:t>
            </a:r>
            <a:r>
              <a:rPr lang="en-US" err="1"/>
              <a:t>được</a:t>
            </a:r>
            <a:r>
              <a:rPr lang="en-US"/>
              <a:t> </a:t>
            </a:r>
            <a:r>
              <a:rPr lang="en-US" err="1"/>
              <a:t>tạo</a:t>
            </a:r>
            <a:r>
              <a:rPr lang="en-US"/>
              <a:t> </a:t>
            </a:r>
            <a:r>
              <a:rPr lang="en-US" err="1"/>
              <a:t>ra</a:t>
            </a:r>
            <a:r>
              <a:rPr lang="en-US"/>
              <a:t> </a:t>
            </a:r>
            <a:r>
              <a:rPr lang="en-US" err="1"/>
              <a:t>dựa</a:t>
            </a:r>
            <a:r>
              <a:rPr lang="en-US"/>
              <a:t> </a:t>
            </a:r>
            <a:r>
              <a:rPr lang="en-US" err="1"/>
              <a:t>trên</a:t>
            </a:r>
            <a:r>
              <a:rPr lang="en-US"/>
              <a:t> </a:t>
            </a:r>
            <a:r>
              <a:rPr lang="en-US" err="1"/>
              <a:t>Tỷ</a:t>
            </a:r>
            <a:r>
              <a:rPr lang="en-US"/>
              <a:t> </a:t>
            </a:r>
            <a:r>
              <a:rPr lang="en-US" err="1"/>
              <a:t>số</a:t>
            </a:r>
            <a:r>
              <a:rPr lang="en-US"/>
              <a:t> </a:t>
            </a:r>
            <a:r>
              <a:rPr lang="en-US" err="1"/>
              <a:t>Ưu</a:t>
            </a:r>
            <a:r>
              <a:rPr lang="en-US"/>
              <a:t> </a:t>
            </a:r>
            <a:r>
              <a:rPr lang="en-US" err="1"/>
              <a:t>tiên</a:t>
            </a:r>
            <a:r>
              <a:rPr lang="en-US"/>
              <a:t> </a:t>
            </a:r>
            <a:r>
              <a:rPr lang="en-US" err="1"/>
              <a:t>Tích</a:t>
            </a:r>
            <a:r>
              <a:rPr lang="en-US"/>
              <a:t> </a:t>
            </a:r>
            <a:r>
              <a:rPr lang="en-US" err="1"/>
              <a:t>luỹ</a:t>
            </a:r>
            <a:r>
              <a:rPr lang="en-US"/>
              <a:t>, </a:t>
            </a:r>
            <a:r>
              <a:rPr lang="en-US" err="1"/>
              <a:t>tính</a:t>
            </a:r>
            <a:r>
              <a:rPr lang="en-US"/>
              <a:t> </a:t>
            </a:r>
            <a:r>
              <a:rPr lang="en-US" err="1"/>
              <a:t>toán</a:t>
            </a:r>
            <a:r>
              <a:rPr lang="en-US"/>
              <a:t> qua </a:t>
            </a:r>
            <a:r>
              <a:rPr lang="en-US" err="1"/>
              <a:t>hai</a:t>
            </a:r>
            <a:r>
              <a:rPr lang="en-US"/>
              <a:t> </a:t>
            </a:r>
            <a:r>
              <a:rPr lang="en-US" err="1"/>
              <a:t>cửa</a:t>
            </a:r>
            <a:r>
              <a:rPr lang="en-US"/>
              <a:t> </a:t>
            </a:r>
            <a:r>
              <a:rPr lang="en-US" err="1"/>
              <a:t>sổ</a:t>
            </a:r>
            <a:r>
              <a:rPr lang="en-US"/>
              <a:t> </a:t>
            </a:r>
            <a:r>
              <a:rPr lang="en-US" err="1"/>
              <a:t>liên</a:t>
            </a:r>
            <a:r>
              <a:rPr lang="en-US"/>
              <a:t> </a:t>
            </a:r>
            <a:r>
              <a:rPr lang="en-US" err="1"/>
              <a:t>tiếp</a:t>
            </a:r>
            <a:r>
              <a:rPr lang="en-US"/>
              <a:t> </a:t>
            </a:r>
            <a:r>
              <a:rPr lang="en-US" err="1"/>
              <a:t>mỗi</a:t>
            </a:r>
            <a:r>
              <a:rPr lang="en-US"/>
              <a:t> </a:t>
            </a:r>
            <a:r>
              <a:rPr lang="en-US" err="1"/>
              <a:t>cửa</a:t>
            </a:r>
            <a:r>
              <a:rPr lang="en-US"/>
              <a:t> </a:t>
            </a:r>
            <a:r>
              <a:rPr lang="en-US" err="1"/>
              <a:t>sổ</a:t>
            </a:r>
            <a:r>
              <a:rPr lang="en-US"/>
              <a:t> </a:t>
            </a:r>
            <a:r>
              <a:rPr lang="en-US" err="1"/>
              <a:t>có</a:t>
            </a:r>
            <a:r>
              <a:rPr lang="en-US"/>
              <a:t> </a:t>
            </a:r>
            <a:r>
              <a:rPr lang="en-US" err="1"/>
              <a:t>độ</a:t>
            </a:r>
            <a:r>
              <a:rPr lang="en-US"/>
              <a:t> </a:t>
            </a:r>
            <a:r>
              <a:rPr lang="en-US" err="1"/>
              <a:t>dài</a:t>
            </a:r>
            <a:r>
              <a:rPr lang="en-US"/>
              <a:t> 2.5 </a:t>
            </a:r>
            <a:r>
              <a:rPr lang="en-US" err="1"/>
              <a:t>giây</a:t>
            </a:r>
            <a:r>
              <a:rPr lang="en-US"/>
              <a:t>. </a:t>
            </a:r>
            <a:r>
              <a:rPr lang="en-US" err="1"/>
              <a:t>Mỗi</a:t>
            </a:r>
            <a:r>
              <a:rPr lang="en-US"/>
              <a:t> </a:t>
            </a:r>
            <a:r>
              <a:rPr lang="en-US" err="1"/>
              <a:t>khối</a:t>
            </a:r>
            <a:r>
              <a:rPr lang="en-US"/>
              <a:t> </a:t>
            </a:r>
            <a:r>
              <a:rPr lang="en-US" err="1"/>
              <a:t>được</a:t>
            </a:r>
            <a:r>
              <a:rPr lang="en-US"/>
              <a:t> </a:t>
            </a:r>
            <a:r>
              <a:rPr lang="en-US" err="1"/>
              <a:t>biểu</a:t>
            </a:r>
            <a:r>
              <a:rPr lang="en-US"/>
              <a:t> </a:t>
            </a:r>
            <a:r>
              <a:rPr lang="en-US" err="1"/>
              <a:t>diễn</a:t>
            </a:r>
            <a:r>
              <a:rPr lang="en-US"/>
              <a:t> </a:t>
            </a:r>
            <a:r>
              <a:rPr lang="en-US" err="1"/>
              <a:t>bằng</a:t>
            </a:r>
            <a:r>
              <a:rPr lang="en-US"/>
              <a:t> </a:t>
            </a:r>
            <a:r>
              <a:rPr lang="en-US" err="1"/>
              <a:t>một</a:t>
            </a:r>
            <a:r>
              <a:rPr lang="en-US"/>
              <a:t> </a:t>
            </a:r>
            <a:r>
              <a:rPr lang="en-US" err="1"/>
              <a:t>phân</a:t>
            </a:r>
            <a:r>
              <a:rPr lang="en-US"/>
              <a:t> </a:t>
            </a:r>
            <a:r>
              <a:rPr lang="en-US" err="1"/>
              <a:t>phối</a:t>
            </a:r>
            <a:r>
              <a:rPr lang="en-US"/>
              <a:t> Gaussian </a:t>
            </a:r>
            <a:r>
              <a:rPr lang="en-US" err="1"/>
              <a:t>toàn</a:t>
            </a:r>
            <a:r>
              <a:rPr lang="en-US"/>
              <a:t> </a:t>
            </a:r>
            <a:r>
              <a:rPr lang="en-US" err="1"/>
              <a:t>phương</a:t>
            </a:r>
            <a:r>
              <a:rPr lang="en-US"/>
              <a:t> </a:t>
            </a:r>
            <a:r>
              <a:rPr lang="en-US" err="1"/>
              <a:t>trên</a:t>
            </a:r>
            <a:r>
              <a:rPr lang="en-US"/>
              <a:t> </a:t>
            </a:r>
            <a:r>
              <a:rPr lang="en-US" err="1"/>
              <a:t>các</a:t>
            </a:r>
            <a:r>
              <a:rPr lang="en-US"/>
              <a:t> </a:t>
            </a:r>
            <a:r>
              <a:rPr lang="en-US" err="1"/>
              <a:t>đặc</a:t>
            </a:r>
            <a:r>
              <a:rPr lang="en-US"/>
              <a:t> </a:t>
            </a:r>
            <a:r>
              <a:rPr lang="en-US" err="1"/>
              <a:t>trưng</a:t>
            </a:r>
            <a:r>
              <a:rPr lang="en-US"/>
              <a:t> </a:t>
            </a:r>
            <a:r>
              <a:rPr lang="en-US" err="1"/>
              <a:t>được</a:t>
            </a:r>
            <a:r>
              <a:rPr lang="en-US"/>
              <a:t> </a:t>
            </a:r>
            <a:r>
              <a:rPr lang="en-US" err="1"/>
              <a:t>trích</a:t>
            </a:r>
            <a:r>
              <a:rPr lang="en-US"/>
              <a:t> </a:t>
            </a:r>
            <a:r>
              <a:rPr lang="en-US" err="1"/>
              <a:t>xuất</a:t>
            </a:r>
            <a:r>
              <a:rPr lang="en-US"/>
              <a:t>. </a:t>
            </a:r>
            <a:r>
              <a:rPr lang="en-US" err="1"/>
              <a:t>Quá</a:t>
            </a:r>
            <a:r>
              <a:rPr lang="en-US"/>
              <a:t> </a:t>
            </a:r>
            <a:r>
              <a:rPr lang="en-US" err="1"/>
              <a:t>trình</a:t>
            </a:r>
            <a:r>
              <a:rPr lang="en-US"/>
              <a:t> </a:t>
            </a:r>
            <a:r>
              <a:rPr lang="en-US" err="1"/>
              <a:t>này</a:t>
            </a:r>
            <a:r>
              <a:rPr lang="en-US"/>
              <a:t> </a:t>
            </a:r>
            <a:r>
              <a:rPr lang="en-US" err="1"/>
              <a:t>tạo</a:t>
            </a:r>
            <a:r>
              <a:rPr lang="en-US"/>
              <a:t> </a:t>
            </a:r>
            <a:r>
              <a:rPr lang="en-US" err="1"/>
              <a:t>ra</a:t>
            </a:r>
            <a:r>
              <a:rPr lang="en-US"/>
              <a:t> </a:t>
            </a:r>
            <a:r>
              <a:rPr lang="en-US" err="1"/>
              <a:t>một</a:t>
            </a:r>
            <a:r>
              <a:rPr lang="en-US"/>
              <a:t> </a:t>
            </a:r>
            <a:r>
              <a:rPr lang="en-US" err="1"/>
              <a:t>phân</a:t>
            </a:r>
            <a:r>
              <a:rPr lang="en-US"/>
              <a:t> </a:t>
            </a:r>
            <a:r>
              <a:rPr lang="en-US" err="1"/>
              <a:t>đoạn</a:t>
            </a:r>
            <a:r>
              <a:rPr lang="en-US"/>
              <a:t> </a:t>
            </a:r>
            <a:r>
              <a:rPr lang="en-US" err="1"/>
              <a:t>quá</a:t>
            </a:r>
            <a:r>
              <a:rPr lang="en-US"/>
              <a:t> </a:t>
            </a:r>
            <a:r>
              <a:rPr lang="en-US" err="1"/>
              <a:t>mức</a:t>
            </a:r>
            <a:r>
              <a:rPr lang="en-US"/>
              <a:t> </a:t>
            </a:r>
            <a:r>
              <a:rPr lang="en-US" err="1"/>
              <a:t>của</a:t>
            </a:r>
            <a:r>
              <a:rPr lang="en-US"/>
              <a:t> </a:t>
            </a:r>
            <a:r>
              <a:rPr lang="en-US" err="1"/>
              <a:t>âm</a:t>
            </a:r>
            <a:r>
              <a:rPr lang="en-US"/>
              <a:t> </a:t>
            </a:r>
            <a:r>
              <a:rPr lang="en-US" err="1"/>
              <a:t>thanh</a:t>
            </a:r>
            <a:r>
              <a:rPr lang="en-US"/>
              <a:t> </a:t>
            </a:r>
            <a:r>
              <a:rPr lang="en-US" err="1"/>
              <a:t>thành</a:t>
            </a:r>
            <a:r>
              <a:rPr lang="en-US"/>
              <a:t> </a:t>
            </a:r>
            <a:r>
              <a:rPr lang="en-US" err="1"/>
              <a:t>các</a:t>
            </a:r>
            <a:r>
              <a:rPr lang="en-US"/>
              <a:t> </a:t>
            </a:r>
            <a:r>
              <a:rPr lang="en-US" err="1"/>
              <a:t>khối</a:t>
            </a:r>
            <a:r>
              <a:rPr lang="en-US"/>
              <a:t> </a:t>
            </a:r>
            <a:r>
              <a:rPr lang="en-US" err="1"/>
              <a:t>nhỏ</a:t>
            </a:r>
            <a:r>
              <a:rPr lang="en-US"/>
              <a:t> </a:t>
            </a:r>
            <a:r>
              <a:rPr lang="en-US" err="1"/>
              <a:t>đồng</a:t>
            </a:r>
            <a:r>
              <a:rPr lang="en-US"/>
              <a:t> </a:t>
            </a:r>
            <a:r>
              <a:rPr lang="en-US" err="1"/>
              <a:t>nhất</a:t>
            </a:r>
            <a:r>
              <a:rPr lang="en-US"/>
              <a:t>.</a:t>
            </a:r>
          </a:p>
          <a:p>
            <a:r>
              <a:rPr lang="en-US" err="1"/>
              <a:t>Bước</a:t>
            </a:r>
            <a:r>
              <a:rPr lang="en-US"/>
              <a:t> </a:t>
            </a:r>
            <a:r>
              <a:rPr lang="en-US" err="1"/>
              <a:t>thứ</a:t>
            </a:r>
            <a:r>
              <a:rPr lang="en-US"/>
              <a:t> </a:t>
            </a:r>
            <a:r>
              <a:rPr lang="en-US" err="1"/>
              <a:t>hai</a:t>
            </a:r>
            <a:r>
              <a:rPr lang="en-US"/>
              <a:t> bao </a:t>
            </a:r>
            <a:r>
              <a:rPr lang="en-US" err="1"/>
              <a:t>gồm</a:t>
            </a:r>
            <a:r>
              <a:rPr lang="en-US"/>
              <a:t> </a:t>
            </a:r>
            <a:r>
              <a:rPr lang="en-US" err="1"/>
              <a:t>một</a:t>
            </a:r>
            <a:r>
              <a:rPr lang="en-US"/>
              <a:t> </a:t>
            </a:r>
            <a:r>
              <a:rPr lang="en-US" err="1"/>
              <a:t>phân</a:t>
            </a:r>
            <a:r>
              <a:rPr lang="en-US"/>
              <a:t> </a:t>
            </a:r>
            <a:r>
              <a:rPr lang="en-US" err="1"/>
              <a:t>cụm</a:t>
            </a:r>
            <a:r>
              <a:rPr lang="en-US"/>
              <a:t> </a:t>
            </a:r>
            <a:r>
              <a:rPr lang="en-US" err="1"/>
              <a:t>phân</a:t>
            </a:r>
            <a:r>
              <a:rPr lang="en-US"/>
              <a:t> </a:t>
            </a:r>
            <a:r>
              <a:rPr lang="en-US" err="1"/>
              <a:t>cấp</a:t>
            </a:r>
            <a:r>
              <a:rPr lang="en-US"/>
              <a:t> </a:t>
            </a:r>
            <a:r>
              <a:rPr lang="en-US" err="1"/>
              <a:t>trên</a:t>
            </a:r>
            <a:r>
              <a:rPr lang="en-US"/>
              <a:t> </a:t>
            </a:r>
            <a:r>
              <a:rPr lang="en-US" err="1"/>
              <a:t>các</a:t>
            </a:r>
            <a:r>
              <a:rPr lang="en-US"/>
              <a:t> </a:t>
            </a:r>
            <a:r>
              <a:rPr lang="en-US" err="1"/>
              <a:t>đoạn</a:t>
            </a:r>
            <a:r>
              <a:rPr lang="en-US"/>
              <a:t>. Ban </a:t>
            </a:r>
            <a:r>
              <a:rPr lang="en-US" err="1"/>
              <a:t>đầu</a:t>
            </a:r>
            <a:r>
              <a:rPr lang="en-US"/>
              <a:t>, </a:t>
            </a:r>
            <a:r>
              <a:rPr lang="en-US" err="1"/>
              <a:t>mỗi</a:t>
            </a:r>
            <a:r>
              <a:rPr lang="en-US"/>
              <a:t> </a:t>
            </a:r>
            <a:r>
              <a:rPr lang="en-US" err="1"/>
              <a:t>đoạn</a:t>
            </a:r>
            <a:r>
              <a:rPr lang="en-US"/>
              <a:t> </a:t>
            </a:r>
            <a:r>
              <a:rPr lang="en-US" err="1"/>
              <a:t>được</a:t>
            </a:r>
            <a:r>
              <a:rPr lang="en-US"/>
              <a:t> </a:t>
            </a:r>
            <a:r>
              <a:rPr lang="en-US" err="1"/>
              <a:t>coi</a:t>
            </a:r>
            <a:r>
              <a:rPr lang="en-US"/>
              <a:t> </a:t>
            </a:r>
            <a:r>
              <a:rPr lang="en-US" err="1"/>
              <a:t>là</a:t>
            </a:r>
            <a:r>
              <a:rPr lang="en-US"/>
              <a:t> </a:t>
            </a:r>
            <a:r>
              <a:rPr lang="en-US" err="1"/>
              <a:t>một</a:t>
            </a:r>
            <a:r>
              <a:rPr lang="en-US"/>
              <a:t> </a:t>
            </a:r>
            <a:r>
              <a:rPr lang="en-US" err="1"/>
              <a:t>cụm</a:t>
            </a:r>
            <a:r>
              <a:rPr lang="en-US"/>
              <a:t> </a:t>
            </a:r>
            <a:r>
              <a:rPr lang="en-US" err="1"/>
              <a:t>và</a:t>
            </a:r>
            <a:r>
              <a:rPr lang="en-US"/>
              <a:t> </a:t>
            </a:r>
            <a:r>
              <a:rPr lang="en-US" err="1"/>
              <a:t>tại</a:t>
            </a:r>
            <a:r>
              <a:rPr lang="en-US"/>
              <a:t> </a:t>
            </a:r>
            <a:r>
              <a:rPr lang="en-US" err="1"/>
              <a:t>mỗi</a:t>
            </a:r>
            <a:r>
              <a:rPr lang="en-US"/>
              <a:t> </a:t>
            </a:r>
            <a:r>
              <a:rPr lang="en-US" err="1"/>
              <a:t>vòng</a:t>
            </a:r>
            <a:r>
              <a:rPr lang="en-US"/>
              <a:t> </a:t>
            </a:r>
            <a:r>
              <a:rPr lang="en-US" err="1"/>
              <a:t>lặp</a:t>
            </a:r>
            <a:r>
              <a:rPr lang="en-US"/>
              <a:t> </a:t>
            </a:r>
            <a:r>
              <a:rPr lang="en-US" err="1"/>
              <a:t>của</a:t>
            </a:r>
            <a:r>
              <a:rPr lang="en-US"/>
              <a:t> </a:t>
            </a:r>
            <a:r>
              <a:rPr lang="en-US" err="1"/>
              <a:t>quá</a:t>
            </a:r>
            <a:r>
              <a:rPr lang="en-US"/>
              <a:t> </a:t>
            </a:r>
            <a:r>
              <a:rPr lang="en-US" err="1"/>
              <a:t>trình</a:t>
            </a:r>
            <a:r>
              <a:rPr lang="en-US"/>
              <a:t> </a:t>
            </a:r>
            <a:r>
              <a:rPr lang="en-US" err="1"/>
              <a:t>phân</a:t>
            </a:r>
            <a:r>
              <a:rPr lang="en-US"/>
              <a:t> </a:t>
            </a:r>
            <a:r>
              <a:rPr lang="en-US" err="1"/>
              <a:t>cụm</a:t>
            </a:r>
            <a:r>
              <a:rPr lang="en-US"/>
              <a:t>, </a:t>
            </a:r>
            <a:r>
              <a:rPr lang="en-US" err="1"/>
              <a:t>hai</a:t>
            </a:r>
            <a:r>
              <a:rPr lang="en-US"/>
              <a:t> </a:t>
            </a:r>
            <a:r>
              <a:rPr lang="en-US" err="1"/>
              <a:t>cụm</a:t>
            </a:r>
            <a:r>
              <a:rPr lang="en-US"/>
              <a:t> </a:t>
            </a:r>
            <a:r>
              <a:rPr lang="en-US" err="1"/>
              <a:t>tương</a:t>
            </a:r>
            <a:r>
              <a:rPr lang="en-US"/>
              <a:t> </a:t>
            </a:r>
            <a:r>
              <a:rPr lang="en-US" err="1"/>
              <a:t>tự</a:t>
            </a:r>
            <a:r>
              <a:rPr lang="en-US"/>
              <a:t> </a:t>
            </a:r>
            <a:r>
              <a:rPr lang="en-US" err="1"/>
              <a:t>nhất</a:t>
            </a:r>
            <a:r>
              <a:rPr lang="en-US"/>
              <a:t> </a:t>
            </a:r>
            <a:r>
              <a:rPr lang="en-US" err="1"/>
              <a:t>được</a:t>
            </a:r>
            <a:r>
              <a:rPr lang="en-US"/>
              <a:t> </a:t>
            </a:r>
            <a:r>
              <a:rPr lang="en-US" err="1"/>
              <a:t>hợp</a:t>
            </a:r>
            <a:r>
              <a:rPr lang="en-US"/>
              <a:t> </a:t>
            </a:r>
            <a:r>
              <a:rPr lang="en-US" err="1"/>
              <a:t>nhất</a:t>
            </a:r>
            <a:r>
              <a:rPr lang="en-US"/>
              <a:t>, </a:t>
            </a:r>
            <a:r>
              <a:rPr lang="en-US" err="1"/>
              <a:t>cho</a:t>
            </a:r>
            <a:r>
              <a:rPr lang="en-US"/>
              <a:t> </a:t>
            </a:r>
            <a:r>
              <a:rPr lang="en-US" err="1"/>
              <a:t>đến</a:t>
            </a:r>
            <a:r>
              <a:rPr lang="en-US"/>
              <a:t> </a:t>
            </a:r>
            <a:r>
              <a:rPr lang="en-US" err="1"/>
              <a:t>khi</a:t>
            </a:r>
            <a:r>
              <a:rPr lang="en-US"/>
              <a:t> </a:t>
            </a:r>
            <a:r>
              <a:rPr lang="en-US" err="1"/>
              <a:t>tiêu</a:t>
            </a:r>
            <a:r>
              <a:rPr lang="en-US"/>
              <a:t> </a:t>
            </a:r>
            <a:r>
              <a:rPr lang="en-US" err="1"/>
              <a:t>chí</a:t>
            </a:r>
            <a:r>
              <a:rPr lang="en-US"/>
              <a:t> </a:t>
            </a:r>
            <a:r>
              <a:rPr lang="en-US" err="1"/>
              <a:t>dừng</a:t>
            </a:r>
            <a:r>
              <a:rPr lang="en-US"/>
              <a:t> BIC </a:t>
            </a:r>
            <a:r>
              <a:rPr lang="en-US" err="1"/>
              <a:t>được</a:t>
            </a:r>
            <a:r>
              <a:rPr lang="en-US"/>
              <a:t> </a:t>
            </a:r>
            <a:r>
              <a:rPr lang="en-US" err="1"/>
              <a:t>đạt</a:t>
            </a:r>
            <a:r>
              <a:rPr lang="en-US"/>
              <a:t> </a:t>
            </a:r>
            <a:r>
              <a:rPr lang="en-US" err="1"/>
              <a:t>được</a:t>
            </a:r>
            <a:r>
              <a:rPr lang="en-US"/>
              <a:t>. </a:t>
            </a:r>
            <a:r>
              <a:rPr lang="en-US" err="1"/>
              <a:t>Như</a:t>
            </a:r>
            <a:r>
              <a:rPr lang="en-US"/>
              <a:t> </a:t>
            </a:r>
            <a:r>
              <a:rPr lang="en-US" err="1"/>
              <a:t>trong</a:t>
            </a:r>
            <a:r>
              <a:rPr lang="en-US"/>
              <a:t> </a:t>
            </a:r>
            <a:r>
              <a:rPr lang="en-US" err="1"/>
              <a:t>bước</a:t>
            </a:r>
            <a:r>
              <a:rPr lang="en-US"/>
              <a:t> </a:t>
            </a:r>
            <a:r>
              <a:rPr lang="en-US" err="1"/>
              <a:t>trước</a:t>
            </a:r>
            <a:r>
              <a:rPr lang="en-US"/>
              <a:t>, </a:t>
            </a:r>
            <a:r>
              <a:rPr lang="en-US" err="1"/>
              <a:t>mỗi</a:t>
            </a:r>
            <a:r>
              <a:rPr lang="en-US"/>
              <a:t> </a:t>
            </a:r>
            <a:r>
              <a:rPr lang="en-US" err="1"/>
              <a:t>cụm</a:t>
            </a:r>
            <a:r>
              <a:rPr lang="en-US"/>
              <a:t> </a:t>
            </a:r>
            <a:r>
              <a:rPr lang="en-US" err="1"/>
              <a:t>được</a:t>
            </a:r>
            <a:r>
              <a:rPr lang="en-US"/>
              <a:t> </a:t>
            </a:r>
            <a:r>
              <a:rPr lang="en-US" err="1"/>
              <a:t>mô</a:t>
            </a:r>
            <a:r>
              <a:rPr lang="en-US"/>
              <a:t> </a:t>
            </a:r>
            <a:r>
              <a:rPr lang="en-US" err="1"/>
              <a:t>hình</a:t>
            </a:r>
            <a:r>
              <a:rPr lang="en-US"/>
              <a:t> </a:t>
            </a:r>
            <a:r>
              <a:rPr lang="en-US" err="1"/>
              <a:t>hóa</a:t>
            </a:r>
            <a:r>
              <a:rPr lang="en-US"/>
              <a:t> </a:t>
            </a:r>
            <a:r>
              <a:rPr lang="en-US" err="1"/>
              <a:t>thông</a:t>
            </a:r>
            <a:r>
              <a:rPr lang="en-US"/>
              <a:t> qua </a:t>
            </a:r>
            <a:r>
              <a:rPr lang="en-US" err="1"/>
              <a:t>một</a:t>
            </a:r>
            <a:r>
              <a:rPr lang="en-US"/>
              <a:t> </a:t>
            </a:r>
            <a:r>
              <a:rPr lang="en-US" err="1"/>
              <a:t>phân</a:t>
            </a:r>
            <a:r>
              <a:rPr lang="en-US"/>
              <a:t> </a:t>
            </a:r>
            <a:r>
              <a:rPr lang="en-US" err="1"/>
              <a:t>phối</a:t>
            </a:r>
            <a:r>
              <a:rPr lang="en-US"/>
              <a:t> Gaussian </a:t>
            </a:r>
            <a:r>
              <a:rPr lang="en-US" err="1"/>
              <a:t>toàn</a:t>
            </a:r>
            <a:r>
              <a:rPr lang="en-US"/>
              <a:t> </a:t>
            </a:r>
            <a:r>
              <a:rPr lang="en-US" err="1"/>
              <a:t>phương</a:t>
            </a:r>
            <a:r>
              <a:rPr lang="en-US"/>
              <a:t>. </a:t>
            </a:r>
            <a:r>
              <a:rPr lang="en-US" err="1"/>
              <a:t>Một</a:t>
            </a:r>
            <a:r>
              <a:rPr lang="en-US"/>
              <a:t> </a:t>
            </a:r>
            <a:r>
              <a:rPr lang="en-US" err="1"/>
              <a:t>lần</a:t>
            </a:r>
            <a:r>
              <a:rPr lang="en-US"/>
              <a:t> </a:t>
            </a:r>
            <a:r>
              <a:rPr lang="en-US" err="1"/>
              <a:t>phân</a:t>
            </a:r>
            <a:r>
              <a:rPr lang="en-US"/>
              <a:t> </a:t>
            </a:r>
            <a:r>
              <a:rPr lang="en-US" err="1"/>
              <a:t>cụm</a:t>
            </a:r>
            <a:r>
              <a:rPr lang="en-US"/>
              <a:t> </a:t>
            </a:r>
            <a:r>
              <a:rPr lang="en-US" err="1"/>
              <a:t>đầu</a:t>
            </a:r>
            <a:r>
              <a:rPr lang="en-US"/>
              <a:t> </a:t>
            </a:r>
            <a:r>
              <a:rPr lang="en-US" err="1"/>
              <a:t>tiên</a:t>
            </a:r>
            <a:r>
              <a:rPr lang="en-US"/>
              <a:t> </a:t>
            </a:r>
            <a:r>
              <a:rPr lang="en-US" err="1"/>
              <a:t>chỉ</a:t>
            </a:r>
            <a:r>
              <a:rPr lang="en-US"/>
              <a:t> </a:t>
            </a:r>
            <a:r>
              <a:rPr lang="en-US" err="1"/>
              <a:t>được</a:t>
            </a:r>
            <a:r>
              <a:rPr lang="en-US"/>
              <a:t> </a:t>
            </a:r>
            <a:r>
              <a:rPr lang="en-US" err="1"/>
              <a:t>thực</a:t>
            </a:r>
            <a:r>
              <a:rPr lang="en-US"/>
              <a:t> </a:t>
            </a:r>
            <a:r>
              <a:rPr lang="en-US" err="1"/>
              <a:t>hiện</a:t>
            </a:r>
            <a:r>
              <a:rPr lang="en-US"/>
              <a:t> </a:t>
            </a:r>
            <a:r>
              <a:rPr lang="en-US" err="1"/>
              <a:t>trên</a:t>
            </a:r>
            <a:r>
              <a:rPr lang="en-US"/>
              <a:t> </a:t>
            </a:r>
            <a:r>
              <a:rPr lang="en-US" err="1"/>
              <a:t>các</a:t>
            </a:r>
            <a:r>
              <a:rPr lang="en-US"/>
              <a:t> </a:t>
            </a:r>
            <a:r>
              <a:rPr lang="en-US" err="1"/>
              <a:t>cửa</a:t>
            </a:r>
            <a:r>
              <a:rPr lang="en-US"/>
              <a:t> </a:t>
            </a:r>
            <a:r>
              <a:rPr lang="en-US" err="1"/>
              <a:t>sổ</a:t>
            </a:r>
            <a:r>
              <a:rPr lang="en-US"/>
              <a:t> </a:t>
            </a:r>
            <a:r>
              <a:rPr lang="en-US" err="1"/>
              <a:t>kề</a:t>
            </a:r>
            <a:r>
              <a:rPr lang="en-US"/>
              <a:t> </a:t>
            </a:r>
            <a:r>
              <a:rPr lang="en-US" err="1"/>
              <a:t>nhau</a:t>
            </a:r>
            <a:r>
              <a:rPr lang="en-US"/>
              <a:t> </a:t>
            </a:r>
            <a:r>
              <a:rPr lang="en-US" err="1"/>
              <a:t>để</a:t>
            </a:r>
            <a:r>
              <a:rPr lang="en-US"/>
              <a:t> </a:t>
            </a:r>
            <a:r>
              <a:rPr lang="en-US" err="1"/>
              <a:t>giảm</a:t>
            </a:r>
            <a:r>
              <a:rPr lang="en-US"/>
              <a:t> </a:t>
            </a:r>
            <a:r>
              <a:rPr lang="en-US" err="1"/>
              <a:t>thiểu</a:t>
            </a:r>
            <a:r>
              <a:rPr lang="en-US"/>
              <a:t> </a:t>
            </a:r>
            <a:r>
              <a:rPr lang="en-US" err="1"/>
              <a:t>thời</a:t>
            </a:r>
            <a:r>
              <a:rPr lang="en-US"/>
              <a:t> </a:t>
            </a:r>
            <a:r>
              <a:rPr lang="en-US" err="1"/>
              <a:t>gian</a:t>
            </a:r>
            <a:r>
              <a:rPr lang="en-US"/>
              <a:t> </a:t>
            </a:r>
            <a:r>
              <a:rPr lang="en-US" err="1"/>
              <a:t>phân</a:t>
            </a:r>
            <a:r>
              <a:rPr lang="en-US"/>
              <a:t> </a:t>
            </a:r>
            <a:r>
              <a:rPr lang="en-US" err="1"/>
              <a:t>cụm</a:t>
            </a:r>
            <a:r>
              <a:rPr lang="en-US"/>
              <a:t>.</a:t>
            </a:r>
            <a:endParaRPr lang="vi-VN"/>
          </a:p>
          <a:p>
            <a:r>
              <a:rPr lang="en-US" err="1"/>
              <a:t>Cuối</a:t>
            </a:r>
            <a:r>
              <a:rPr lang="en-US"/>
              <a:t> </a:t>
            </a:r>
            <a:r>
              <a:rPr lang="en-US" err="1"/>
              <a:t>cùng</a:t>
            </a:r>
            <a:r>
              <a:rPr lang="en-US"/>
              <a:t>, </a:t>
            </a:r>
            <a:r>
              <a:rPr lang="en-US" err="1"/>
              <a:t>một</a:t>
            </a:r>
            <a:r>
              <a:rPr lang="en-US"/>
              <a:t> </a:t>
            </a:r>
            <a:r>
              <a:rPr lang="en-US" err="1"/>
              <a:t>giải</a:t>
            </a:r>
            <a:r>
              <a:rPr lang="en-US"/>
              <a:t> </a:t>
            </a:r>
            <a:r>
              <a:rPr lang="en-US" err="1"/>
              <a:t>mã</a:t>
            </a:r>
            <a:r>
              <a:rPr lang="en-US"/>
              <a:t> Viterbi </a:t>
            </a:r>
            <a:r>
              <a:rPr lang="en-US" err="1"/>
              <a:t>được</a:t>
            </a:r>
            <a:r>
              <a:rPr lang="en-US"/>
              <a:t> </a:t>
            </a:r>
            <a:r>
              <a:rPr lang="en-US" err="1"/>
              <a:t>thực</a:t>
            </a:r>
            <a:r>
              <a:rPr lang="en-US"/>
              <a:t> </a:t>
            </a:r>
            <a:r>
              <a:rPr lang="en-US" err="1"/>
              <a:t>hiện</a:t>
            </a:r>
            <a:r>
              <a:rPr lang="en-US"/>
              <a:t> </a:t>
            </a:r>
            <a:r>
              <a:rPr lang="en-US" err="1"/>
              <a:t>để</a:t>
            </a:r>
            <a:r>
              <a:rPr lang="en-US"/>
              <a:t> </a:t>
            </a:r>
            <a:r>
              <a:rPr lang="en-US" err="1"/>
              <a:t>điều</a:t>
            </a:r>
            <a:r>
              <a:rPr lang="en-US"/>
              <a:t> </a:t>
            </a:r>
            <a:r>
              <a:rPr lang="en-US" err="1"/>
              <a:t>chỉnh</a:t>
            </a:r>
            <a:r>
              <a:rPr lang="en-US"/>
              <a:t> </a:t>
            </a:r>
            <a:r>
              <a:rPr lang="en-US" err="1"/>
              <a:t>các</a:t>
            </a:r>
            <a:r>
              <a:rPr lang="en-US"/>
              <a:t> </a:t>
            </a:r>
            <a:r>
              <a:rPr lang="en-US" err="1"/>
              <a:t>ranh</a:t>
            </a:r>
            <a:r>
              <a:rPr lang="en-US"/>
              <a:t> </a:t>
            </a:r>
            <a:r>
              <a:rPr lang="en-US" err="1"/>
              <a:t>giới</a:t>
            </a:r>
            <a:r>
              <a:rPr lang="en-US"/>
              <a:t> </a:t>
            </a:r>
            <a:r>
              <a:rPr lang="en-US" err="1"/>
              <a:t>đoạn</a:t>
            </a:r>
            <a:r>
              <a:rPr lang="en-US"/>
              <a:t>. </a:t>
            </a:r>
            <a:r>
              <a:rPr lang="en-US" err="1"/>
              <a:t>Cụm</a:t>
            </a:r>
            <a:r>
              <a:rPr lang="en-US"/>
              <a:t> </a:t>
            </a:r>
            <a:r>
              <a:rPr lang="en-US" err="1"/>
              <a:t>được</a:t>
            </a:r>
            <a:r>
              <a:rPr lang="en-US"/>
              <a:t> </a:t>
            </a:r>
            <a:r>
              <a:rPr lang="en-US" err="1"/>
              <a:t>mô</a:t>
            </a:r>
            <a:r>
              <a:rPr lang="en-US"/>
              <a:t> </a:t>
            </a:r>
            <a:r>
              <a:rPr lang="en-US" err="1"/>
              <a:t>hình</a:t>
            </a:r>
            <a:r>
              <a:rPr lang="en-US"/>
              <a:t> </a:t>
            </a:r>
            <a:r>
              <a:rPr lang="en-US" err="1"/>
              <a:t>bằng</a:t>
            </a:r>
            <a:r>
              <a:rPr lang="en-US"/>
              <a:t> </a:t>
            </a:r>
            <a:r>
              <a:rPr lang="en-US" err="1"/>
              <a:t>cách</a:t>
            </a:r>
            <a:r>
              <a:rPr lang="en-US"/>
              <a:t> </a:t>
            </a:r>
            <a:r>
              <a:rPr lang="en-US" err="1"/>
              <a:t>sử</a:t>
            </a:r>
            <a:r>
              <a:rPr lang="en-US"/>
              <a:t> </a:t>
            </a:r>
            <a:r>
              <a:rPr lang="en-US" err="1"/>
              <a:t>dụng</a:t>
            </a:r>
            <a:r>
              <a:rPr lang="en-US"/>
              <a:t> </a:t>
            </a:r>
            <a:r>
              <a:rPr lang="en-US" err="1"/>
              <a:t>Mô</a:t>
            </a:r>
            <a:r>
              <a:rPr lang="en-US"/>
              <a:t> </a:t>
            </a:r>
            <a:r>
              <a:rPr lang="en-US" err="1"/>
              <a:t>hình</a:t>
            </a:r>
            <a:r>
              <a:rPr lang="en-US"/>
              <a:t> Markov </a:t>
            </a:r>
            <a:r>
              <a:rPr lang="en-US" err="1"/>
              <a:t>ẩn</a:t>
            </a:r>
            <a:r>
              <a:rPr lang="en-US"/>
              <a:t> </a:t>
            </a:r>
            <a:r>
              <a:rPr lang="en-US" err="1"/>
              <a:t>Một</a:t>
            </a:r>
            <a:r>
              <a:rPr lang="en-US"/>
              <a:t> </a:t>
            </a:r>
            <a:r>
              <a:rPr lang="en-US" err="1"/>
              <a:t>trạng</a:t>
            </a:r>
            <a:r>
              <a:rPr lang="en-US"/>
              <a:t> </a:t>
            </a:r>
            <a:r>
              <a:rPr lang="en-US" err="1"/>
              <a:t>thái</a:t>
            </a:r>
            <a:r>
              <a:rPr lang="en-US"/>
              <a:t> </a:t>
            </a:r>
            <a:r>
              <a:rPr lang="en-US" err="1"/>
              <a:t>chứa</a:t>
            </a:r>
            <a:r>
              <a:rPr lang="en-US"/>
              <a:t> </a:t>
            </a:r>
            <a:r>
              <a:rPr lang="en-US" err="1"/>
              <a:t>một</a:t>
            </a:r>
            <a:r>
              <a:rPr lang="en-US"/>
              <a:t> </a:t>
            </a:r>
            <a:r>
              <a:rPr lang="en-US" err="1"/>
              <a:t>phân</a:t>
            </a:r>
            <a:r>
              <a:rPr lang="en-US"/>
              <a:t> </a:t>
            </a:r>
            <a:r>
              <a:rPr lang="en-US" err="1"/>
              <a:t>phối</a:t>
            </a:r>
            <a:r>
              <a:rPr lang="en-US"/>
              <a:t> GMM </a:t>
            </a:r>
            <a:r>
              <a:rPr lang="en-US" err="1"/>
              <a:t>đường</a:t>
            </a:r>
            <a:r>
              <a:rPr lang="en-US"/>
              <a:t> </a:t>
            </a:r>
            <a:r>
              <a:rPr lang="en-US" err="1"/>
              <a:t>chéo</a:t>
            </a:r>
            <a:r>
              <a:rPr lang="en-US"/>
              <a:t> </a:t>
            </a:r>
            <a:r>
              <a:rPr lang="en-US" err="1"/>
              <a:t>của</a:t>
            </a:r>
            <a:r>
              <a:rPr lang="en-US"/>
              <a:t> 8 </a:t>
            </a:r>
            <a:r>
              <a:rPr lang="en-US" err="1"/>
              <a:t>thành</a:t>
            </a:r>
            <a:r>
              <a:rPr lang="en-US"/>
              <a:t> </a:t>
            </a:r>
            <a:r>
              <a:rPr lang="en-US" err="1"/>
              <a:t>phần</a:t>
            </a:r>
            <a:r>
              <a:rPr lang="en-US"/>
              <a:t>.</a:t>
            </a:r>
            <a:endParaRPr lang="vi-VN"/>
          </a:p>
          <a:p>
            <a:br>
              <a:rPr lang="en-US"/>
            </a:br>
            <a:endParaRPr lang="en-US"/>
          </a:p>
        </p:txBody>
      </p:sp>
      <p:sp>
        <p:nvSpPr>
          <p:cNvPr id="4" name="Chỗ dành sẵn cho Số hiệu Bản chiếu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423467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9"/>
        <p:cNvGrpSpPr/>
        <p:nvPr/>
      </p:nvGrpSpPr>
      <p:grpSpPr>
        <a:xfrm>
          <a:off x="0" y="0"/>
          <a:ext cx="0" cy="0"/>
          <a:chOff x="0" y="0"/>
          <a:chExt cx="0" cy="0"/>
        </a:xfrm>
      </p:grpSpPr>
      <p:sp>
        <p:nvSpPr>
          <p:cNvPr id="20" name="Google Shape;20;p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6"/>
          <p:cNvSpPr txBox="1">
            <a:spLocks noGrp="1"/>
          </p:cNvSpPr>
          <p:nvPr>
            <p:ph type="ctrTitle"/>
          </p:nvPr>
        </p:nvSpPr>
        <p:spPr>
          <a:xfrm>
            <a:off x="1097280" y="1270001"/>
            <a:ext cx="10058400" cy="3055112"/>
          </a:xfrm>
          <a:prstGeom prst="rect">
            <a:avLst/>
          </a:prstGeom>
          <a:noFill/>
          <a:ln>
            <a:noFill/>
          </a:ln>
        </p:spPr>
        <p:txBody>
          <a:bodyPr spcFirstLastPara="1" wrap="square" lIns="91425" tIns="45700" rIns="91425" bIns="45700" anchor="ctr" anchorCtr="0">
            <a:normAutofit/>
          </a:bodyPr>
          <a:lstStyle>
            <a:lvl1pPr lvl="0" algn="ctr">
              <a:lnSpc>
                <a:spcPct val="85000"/>
              </a:lnSpc>
              <a:spcBef>
                <a:spcPts val="0"/>
              </a:spcBef>
              <a:spcAft>
                <a:spcPts val="0"/>
              </a:spcAft>
              <a:buClr>
                <a:srgbClr val="262626"/>
              </a:buClr>
              <a:buSzPts val="6800"/>
              <a:buFont typeface="Times New Roman"/>
              <a:buNone/>
              <a:defRPr sz="68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6"/>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1200"/>
              </a:spcBef>
              <a:spcAft>
                <a:spcPts val="0"/>
              </a:spcAft>
              <a:buSzPts val="2500"/>
              <a:buNone/>
              <a:defRPr sz="2500" cap="none">
                <a:solidFill>
                  <a:schemeClr val="dk2"/>
                </a:solidFill>
                <a:latin typeface="Times New Roman"/>
                <a:ea typeface="Times New Roman"/>
                <a:cs typeface="Times New Roman"/>
                <a:sym typeface="Times New Roman"/>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24" name="Google Shape;24;p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6"/>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pic>
        <p:nvPicPr>
          <p:cNvPr id="28" name="Google Shape;28;p6" descr="C:\Users\Administrator\Desktop\thesis-slide\uit-logo.png"/>
          <p:cNvPicPr preferRelativeResize="0"/>
          <p:nvPr/>
        </p:nvPicPr>
        <p:blipFill rotWithShape="1">
          <a:blip r:embed="rId2">
            <a:alphaModFix/>
          </a:blip>
          <a:srcRect/>
          <a:stretch/>
        </p:blipFill>
        <p:spPr>
          <a:xfrm>
            <a:off x="1998980" y="-63500"/>
            <a:ext cx="1333500" cy="1333500"/>
          </a:xfrm>
          <a:prstGeom prst="rect">
            <a:avLst/>
          </a:prstGeom>
          <a:noFill/>
          <a:ln>
            <a:noFill/>
          </a:ln>
        </p:spPr>
      </p:pic>
      <p:cxnSp>
        <p:nvCxnSpPr>
          <p:cNvPr id="29" name="Google Shape;29;p6"/>
          <p:cNvCxnSpPr/>
          <p:nvPr/>
        </p:nvCxnSpPr>
        <p:spPr>
          <a:xfrm>
            <a:off x="1142732" y="1217145"/>
            <a:ext cx="9966960" cy="0"/>
          </a:xfrm>
          <a:prstGeom prst="straightConnector1">
            <a:avLst/>
          </a:prstGeom>
          <a:noFill/>
          <a:ln w="9525" cap="flat" cmpd="sng">
            <a:solidFill>
              <a:srgbClr val="7F7F7F"/>
            </a:solidFill>
            <a:prstDash val="solid"/>
            <a:round/>
            <a:headEnd type="none" w="sm" len="sm"/>
            <a:tailEnd type="none" w="sm" len="sm"/>
          </a:ln>
        </p:spPr>
      </p:cxnSp>
      <p:sp>
        <p:nvSpPr>
          <p:cNvPr id="30" name="Google Shape;30;p6"/>
          <p:cNvSpPr txBox="1"/>
          <p:nvPr/>
        </p:nvSpPr>
        <p:spPr>
          <a:xfrm>
            <a:off x="3419070" y="237065"/>
            <a:ext cx="7315200"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31479F"/>
                </a:solidFill>
                <a:latin typeface="Times New Roman"/>
                <a:ea typeface="Times New Roman"/>
                <a:cs typeface="Times New Roman"/>
                <a:sym typeface="Times New Roman"/>
              </a:rPr>
              <a:t>ĐẠI HỌC QUỐC GIA THÀNH PHỐ HỒ CHÍ MINH</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200"/>
              <a:buFont typeface="Arial"/>
              <a:buNone/>
            </a:pPr>
            <a:r>
              <a:rPr lang="en-US" sz="2200" b="1" i="0" u="none" strike="noStrike" cap="none">
                <a:solidFill>
                  <a:srgbClr val="31479F"/>
                </a:solidFill>
                <a:latin typeface="Times New Roman"/>
                <a:ea typeface="Times New Roman"/>
                <a:cs typeface="Times New Roman"/>
                <a:sym typeface="Times New Roman"/>
              </a:rPr>
              <a:t>TRƯỜNG ĐẠI HỌC CÔNG NGHỆ THÔNG TIN</a:t>
            </a:r>
            <a:endParaRPr sz="1400" b="0" i="0" u="none" strike="noStrike" cap="none">
              <a:solidFill>
                <a:srgbClr val="000000"/>
              </a:solidFill>
              <a:latin typeface="Arial"/>
              <a:ea typeface="Arial"/>
              <a:cs typeface="Arial"/>
              <a:sym typeface="Arial"/>
            </a:endParaRPr>
          </a:p>
        </p:txBody>
      </p:sp>
    </p:spTree>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1"/>
        <p:cNvGrpSpPr/>
        <p:nvPr/>
      </p:nvGrpSpPr>
      <p:grpSpPr>
        <a:xfrm>
          <a:off x="0" y="0"/>
          <a:ext cx="0" cy="0"/>
          <a:chOff x="0" y="0"/>
          <a:chExt cx="0" cy="0"/>
        </a:xfrm>
      </p:grpSpPr>
      <p:sp>
        <p:nvSpPr>
          <p:cNvPr id="92" name="Google Shape;92;p15"/>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5"/>
          <p:cNvSpPr txBox="1">
            <a:spLocks noGrp="1"/>
          </p:cNvSpPr>
          <p:nvPr>
            <p:ph type="body" idx="1"/>
          </p:nvPr>
        </p:nvSpPr>
        <p:spPr>
          <a:xfrm rot="5400000">
            <a:off x="3647965" y="-2143235"/>
            <a:ext cx="4883369" cy="11722100"/>
          </a:xfrm>
          <a:prstGeom prst="rect">
            <a:avLst/>
          </a:prstGeom>
          <a:noFill/>
          <a:ln>
            <a:noFill/>
          </a:ln>
        </p:spPr>
        <p:txBody>
          <a:bodyPr spcFirstLastPara="1" wrap="square" lIns="45700" tIns="0" rIns="45700" bIns="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1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1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97"/>
        <p:cNvGrpSpPr/>
        <p:nvPr/>
      </p:nvGrpSpPr>
      <p:grpSpPr>
        <a:xfrm>
          <a:off x="0" y="0"/>
          <a:ext cx="0" cy="0"/>
          <a:chOff x="0" y="0"/>
          <a:chExt cx="0" cy="0"/>
        </a:xfrm>
      </p:grpSpPr>
      <p:sp>
        <p:nvSpPr>
          <p:cNvPr id="98" name="Google Shape;98;p16"/>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16"/>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txBox="1">
            <a:spLocks noGrp="1"/>
          </p:cNvSpPr>
          <p:nvPr>
            <p:ph type="title"/>
          </p:nvPr>
        </p:nvSpPr>
        <p:spPr>
          <a:xfrm rot="5400000">
            <a:off x="7160640" y="1979039"/>
            <a:ext cx="5757421" cy="2628900"/>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16"/>
          <p:cNvSpPr txBox="1">
            <a:spLocks noGrp="1"/>
          </p:cNvSpPr>
          <p:nvPr>
            <p:ph type="body" idx="1"/>
          </p:nvPr>
        </p:nvSpPr>
        <p:spPr>
          <a:xfrm rot="5400000">
            <a:off x="1826639" y="-573661"/>
            <a:ext cx="5757422" cy="7734300"/>
          </a:xfrm>
          <a:prstGeom prst="rect">
            <a:avLst/>
          </a:prstGeom>
          <a:noFill/>
          <a:ln>
            <a:noFill/>
          </a:ln>
        </p:spPr>
        <p:txBody>
          <a:bodyPr spcFirstLastPara="1" wrap="square" lIns="45700" tIns="0" rIns="45700" bIns="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102" name="Google Shape;102;p16"/>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16"/>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55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7"/>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34" name="Google Shape;34;p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7"/>
        <p:cNvGrpSpPr/>
        <p:nvPr/>
      </p:nvGrpSpPr>
      <p:grpSpPr>
        <a:xfrm>
          <a:off x="0" y="0"/>
          <a:ext cx="0" cy="0"/>
          <a:chOff x="0" y="0"/>
          <a:chExt cx="0" cy="0"/>
        </a:xfrm>
      </p:grpSpPr>
      <p:sp>
        <p:nvSpPr>
          <p:cNvPr id="38" name="Google Shape;38;p8"/>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8"/>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3"/>
        <p:cNvGrpSpPr/>
        <p:nvPr/>
      </p:nvGrpSpPr>
      <p:grpSpPr>
        <a:xfrm>
          <a:off x="0" y="0"/>
          <a:ext cx="0" cy="0"/>
          <a:chOff x="0" y="0"/>
          <a:chExt cx="0" cy="0"/>
        </a:xfrm>
      </p:grpSpPr>
      <p:sp>
        <p:nvSpPr>
          <p:cNvPr id="44" name="Google Shape;44;p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Google Shape;45;p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9"/>
          <p:cNvSpPr txBox="1">
            <a:spLocks noGrp="1"/>
          </p:cNvSpPr>
          <p:nvPr>
            <p:ph type="title"/>
          </p:nvPr>
        </p:nvSpPr>
        <p:spPr>
          <a:xfrm>
            <a:off x="1097280" y="758953"/>
            <a:ext cx="10058400" cy="1255378"/>
          </a:xfrm>
          <a:prstGeom prst="rect">
            <a:avLst/>
          </a:prstGeom>
          <a:noFill/>
          <a:ln>
            <a:noFill/>
          </a:ln>
        </p:spPr>
        <p:txBody>
          <a:bodyPr spcFirstLastPara="1" wrap="square" lIns="91425" tIns="45700" rIns="91425" bIns="45700" anchor="b" anchorCtr="0">
            <a:noAutofit/>
          </a:bodyPr>
          <a:lstStyle>
            <a:lvl1pPr lvl="0" algn="l">
              <a:lnSpc>
                <a:spcPct val="85000"/>
              </a:lnSpc>
              <a:spcBef>
                <a:spcPts val="0"/>
              </a:spcBef>
              <a:spcAft>
                <a:spcPts val="0"/>
              </a:spcAft>
              <a:buClr>
                <a:srgbClr val="262626"/>
              </a:buClr>
              <a:buSzPts val="7000"/>
              <a:buFont typeface="Times New Roman"/>
              <a:buNone/>
              <a:defRPr sz="7000" b="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9"/>
          <p:cNvSpPr txBox="1">
            <a:spLocks noGrp="1"/>
          </p:cNvSpPr>
          <p:nvPr>
            <p:ph type="body" idx="1"/>
          </p:nvPr>
        </p:nvSpPr>
        <p:spPr>
          <a:xfrm>
            <a:off x="1097280" y="2166726"/>
            <a:ext cx="10058400" cy="3429402"/>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1200"/>
              </a:spcBef>
              <a:spcAft>
                <a:spcPts val="0"/>
              </a:spcAft>
              <a:buSzPts val="6800"/>
              <a:buNone/>
              <a:defRPr sz="6800" cap="none">
                <a:solidFill>
                  <a:schemeClr val="dk2"/>
                </a:solidFill>
                <a:latin typeface="Times New Roman"/>
                <a:ea typeface="Times New Roman"/>
                <a:cs typeface="Times New Roman"/>
                <a:sym typeface="Times New Roman"/>
              </a:defRPr>
            </a:lvl1pPr>
            <a:lvl2pPr marL="914400" lvl="1" indent="-228600" algn="just">
              <a:lnSpc>
                <a:spcPct val="90000"/>
              </a:lnSpc>
              <a:spcBef>
                <a:spcPts val="200"/>
              </a:spcBef>
              <a:spcAft>
                <a:spcPts val="0"/>
              </a:spcAft>
              <a:buSzPts val="1800"/>
              <a:buNone/>
              <a:defRPr sz="1800">
                <a:solidFill>
                  <a:srgbClr val="888888"/>
                </a:solidFill>
              </a:defRPr>
            </a:lvl2pPr>
            <a:lvl3pPr marL="1371600" lvl="2" indent="-228600" algn="just">
              <a:lnSpc>
                <a:spcPct val="90000"/>
              </a:lnSpc>
              <a:spcBef>
                <a:spcPts val="400"/>
              </a:spcBef>
              <a:spcAft>
                <a:spcPts val="0"/>
              </a:spcAft>
              <a:buSzPts val="1600"/>
              <a:buNone/>
              <a:defRPr sz="1600">
                <a:solidFill>
                  <a:srgbClr val="888888"/>
                </a:solidFill>
              </a:defRPr>
            </a:lvl3pPr>
            <a:lvl4pPr marL="1828800" lvl="3" indent="-228600" algn="just">
              <a:lnSpc>
                <a:spcPct val="90000"/>
              </a:lnSpc>
              <a:spcBef>
                <a:spcPts val="400"/>
              </a:spcBef>
              <a:spcAft>
                <a:spcPts val="0"/>
              </a:spcAft>
              <a:buSzPts val="1400"/>
              <a:buNone/>
              <a:defRPr sz="1400">
                <a:solidFill>
                  <a:srgbClr val="888888"/>
                </a:solidFill>
              </a:defRPr>
            </a:lvl4pPr>
            <a:lvl5pPr marL="2286000" lvl="4" indent="-228600" algn="just">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48" name="Google Shape;48;p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51" name="Google Shape;51;p9"/>
          <p:cNvCxnSpPr/>
          <p:nvPr/>
        </p:nvCxnSpPr>
        <p:spPr>
          <a:xfrm>
            <a:off x="1207658" y="2090528"/>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transition spd="slow">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2"/>
        <p:cNvGrpSpPr/>
        <p:nvPr/>
      </p:nvGrpSpPr>
      <p:grpSpPr>
        <a:xfrm>
          <a:off x="0" y="0"/>
          <a:ext cx="0" cy="0"/>
          <a:chOff x="0" y="0"/>
          <a:chExt cx="0" cy="0"/>
        </a:xfrm>
      </p:grpSpPr>
      <p:sp>
        <p:nvSpPr>
          <p:cNvPr id="53" name="Google Shape;53;p10"/>
          <p:cNvSpPr txBox="1">
            <a:spLocks noGrp="1"/>
          </p:cNvSpPr>
          <p:nvPr>
            <p:ph type="title"/>
          </p:nvPr>
        </p:nvSpPr>
        <p:spPr>
          <a:xfrm>
            <a:off x="1097280" y="286604"/>
            <a:ext cx="10058400" cy="968440"/>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10"/>
          <p:cNvSpPr txBox="1">
            <a:spLocks noGrp="1"/>
          </p:cNvSpPr>
          <p:nvPr>
            <p:ph type="body" idx="1"/>
          </p:nvPr>
        </p:nvSpPr>
        <p:spPr>
          <a:xfrm>
            <a:off x="1097279" y="1346199"/>
            <a:ext cx="4937760" cy="4522895"/>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5" name="Google Shape;55;p10"/>
          <p:cNvSpPr txBox="1">
            <a:spLocks noGrp="1"/>
          </p:cNvSpPr>
          <p:nvPr>
            <p:ph type="body" idx="2"/>
          </p:nvPr>
        </p:nvSpPr>
        <p:spPr>
          <a:xfrm>
            <a:off x="6217920" y="1346200"/>
            <a:ext cx="4937760" cy="4522895"/>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6" name="Google Shape;56;p1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1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1"/>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just">
              <a:lnSpc>
                <a:spcPct val="90000"/>
              </a:lnSpc>
              <a:spcBef>
                <a:spcPts val="1200"/>
              </a:spcBef>
              <a:spcAft>
                <a:spcPts val="0"/>
              </a:spcAft>
              <a:buSzPts val="2000"/>
              <a:buNone/>
              <a:defRPr sz="2000" b="0" cap="none">
                <a:solidFill>
                  <a:schemeClr val="dk2"/>
                </a:solidFill>
              </a:defRPr>
            </a:lvl1pPr>
            <a:lvl2pPr marL="914400" lvl="1" indent="-228600" algn="just">
              <a:lnSpc>
                <a:spcPct val="90000"/>
              </a:lnSpc>
              <a:spcBef>
                <a:spcPts val="200"/>
              </a:spcBef>
              <a:spcAft>
                <a:spcPts val="0"/>
              </a:spcAft>
              <a:buSzPts val="2000"/>
              <a:buNone/>
              <a:defRPr sz="2000" b="1"/>
            </a:lvl2pPr>
            <a:lvl3pPr marL="1371600" lvl="2" indent="-228600" algn="just">
              <a:lnSpc>
                <a:spcPct val="90000"/>
              </a:lnSpc>
              <a:spcBef>
                <a:spcPts val="400"/>
              </a:spcBef>
              <a:spcAft>
                <a:spcPts val="0"/>
              </a:spcAft>
              <a:buSzPts val="1800"/>
              <a:buNone/>
              <a:defRPr sz="1800" b="1"/>
            </a:lvl3pPr>
            <a:lvl4pPr marL="1828800" lvl="3" indent="-228600" algn="just">
              <a:lnSpc>
                <a:spcPct val="90000"/>
              </a:lnSpc>
              <a:spcBef>
                <a:spcPts val="400"/>
              </a:spcBef>
              <a:spcAft>
                <a:spcPts val="0"/>
              </a:spcAft>
              <a:buSzPts val="1600"/>
              <a:buNone/>
              <a:defRPr sz="1600" b="1"/>
            </a:lvl4pPr>
            <a:lvl5pPr marL="2286000" lvl="4" indent="-228600" algn="just">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2" name="Google Shape;62;p11"/>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3" name="Google Shape;63;p11"/>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just">
              <a:lnSpc>
                <a:spcPct val="90000"/>
              </a:lnSpc>
              <a:spcBef>
                <a:spcPts val="1200"/>
              </a:spcBef>
              <a:spcAft>
                <a:spcPts val="0"/>
              </a:spcAft>
              <a:buSzPts val="2000"/>
              <a:buNone/>
              <a:defRPr sz="2000" b="0" cap="none">
                <a:solidFill>
                  <a:schemeClr val="dk2"/>
                </a:solidFill>
              </a:defRPr>
            </a:lvl1pPr>
            <a:lvl2pPr marL="914400" lvl="1" indent="-228600" algn="just">
              <a:lnSpc>
                <a:spcPct val="90000"/>
              </a:lnSpc>
              <a:spcBef>
                <a:spcPts val="200"/>
              </a:spcBef>
              <a:spcAft>
                <a:spcPts val="0"/>
              </a:spcAft>
              <a:buSzPts val="2000"/>
              <a:buNone/>
              <a:defRPr sz="2000" b="1"/>
            </a:lvl2pPr>
            <a:lvl3pPr marL="1371600" lvl="2" indent="-228600" algn="just">
              <a:lnSpc>
                <a:spcPct val="90000"/>
              </a:lnSpc>
              <a:spcBef>
                <a:spcPts val="400"/>
              </a:spcBef>
              <a:spcAft>
                <a:spcPts val="0"/>
              </a:spcAft>
              <a:buSzPts val="1800"/>
              <a:buNone/>
              <a:defRPr sz="1800" b="1"/>
            </a:lvl3pPr>
            <a:lvl4pPr marL="1828800" lvl="3" indent="-228600" algn="just">
              <a:lnSpc>
                <a:spcPct val="90000"/>
              </a:lnSpc>
              <a:spcBef>
                <a:spcPts val="400"/>
              </a:spcBef>
              <a:spcAft>
                <a:spcPts val="0"/>
              </a:spcAft>
              <a:buSzPts val="1600"/>
              <a:buNone/>
              <a:defRPr sz="1600" b="1"/>
            </a:lvl4pPr>
            <a:lvl5pPr marL="2286000" lvl="4" indent="-228600" algn="just">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64" name="Google Shape;64;p11"/>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65" name="Google Shape;65;p1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3"/>
        <p:cNvGrpSpPr/>
        <p:nvPr/>
      </p:nvGrpSpPr>
      <p:grpSpPr>
        <a:xfrm>
          <a:off x="0" y="0"/>
          <a:ext cx="0" cy="0"/>
          <a:chOff x="0" y="0"/>
          <a:chExt cx="0" cy="0"/>
        </a:xfrm>
      </p:grpSpPr>
      <p:sp>
        <p:nvSpPr>
          <p:cNvPr id="74" name="Google Shape;74;p13"/>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3"/>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3"/>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Times New Roman"/>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3"/>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just">
              <a:lnSpc>
                <a:spcPct val="90000"/>
              </a:lnSpc>
              <a:spcBef>
                <a:spcPts val="1200"/>
              </a:spcBef>
              <a:spcAft>
                <a:spcPts val="0"/>
              </a:spcAft>
              <a:buSzPts val="1800"/>
              <a:buChar char=" "/>
              <a:defRPr/>
            </a:lvl1pPr>
            <a:lvl2pPr marL="914400" lvl="1" indent="-342900" algn="just">
              <a:lnSpc>
                <a:spcPct val="90000"/>
              </a:lnSpc>
              <a:spcBef>
                <a:spcPts val="200"/>
              </a:spcBef>
              <a:spcAft>
                <a:spcPts val="0"/>
              </a:spcAft>
              <a:buSzPts val="1800"/>
              <a:buChar char="◦"/>
              <a:defRPr/>
            </a:lvl2pPr>
            <a:lvl3pPr marL="1371600" lvl="2" indent="-342900" algn="just">
              <a:lnSpc>
                <a:spcPct val="90000"/>
              </a:lnSpc>
              <a:spcBef>
                <a:spcPts val="400"/>
              </a:spcBef>
              <a:spcAft>
                <a:spcPts val="0"/>
              </a:spcAft>
              <a:buSzPts val="1800"/>
              <a:buChar char="◦"/>
              <a:defRPr/>
            </a:lvl3pPr>
            <a:lvl4pPr marL="1828800" lvl="3" indent="-342900" algn="just">
              <a:lnSpc>
                <a:spcPct val="90000"/>
              </a:lnSpc>
              <a:spcBef>
                <a:spcPts val="400"/>
              </a:spcBef>
              <a:spcAft>
                <a:spcPts val="0"/>
              </a:spcAft>
              <a:buSzPts val="1800"/>
              <a:buChar char="◦"/>
              <a:defRPr/>
            </a:lvl4pPr>
            <a:lvl5pPr marL="2286000" lvl="4" indent="-342900" algn="just">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8" name="Google Shape;78;p13"/>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just">
              <a:lnSpc>
                <a:spcPct val="90000"/>
              </a:lnSpc>
              <a:spcBef>
                <a:spcPts val="1200"/>
              </a:spcBef>
              <a:spcAft>
                <a:spcPts val="0"/>
              </a:spcAft>
              <a:buSzPts val="1500"/>
              <a:buNone/>
              <a:defRPr sz="1500">
                <a:solidFill>
                  <a:srgbClr val="FFFFFF"/>
                </a:solidFill>
              </a:defRPr>
            </a:lvl1pPr>
            <a:lvl2pPr marL="914400" lvl="1" indent="-228600" algn="just">
              <a:lnSpc>
                <a:spcPct val="90000"/>
              </a:lnSpc>
              <a:spcBef>
                <a:spcPts val="200"/>
              </a:spcBef>
              <a:spcAft>
                <a:spcPts val="0"/>
              </a:spcAft>
              <a:buSzPts val="1200"/>
              <a:buNone/>
              <a:defRPr sz="1200"/>
            </a:lvl2pPr>
            <a:lvl3pPr marL="1371600" lvl="2" indent="-228600" algn="just">
              <a:lnSpc>
                <a:spcPct val="90000"/>
              </a:lnSpc>
              <a:spcBef>
                <a:spcPts val="400"/>
              </a:spcBef>
              <a:spcAft>
                <a:spcPts val="0"/>
              </a:spcAft>
              <a:buSzPts val="1000"/>
              <a:buNone/>
              <a:defRPr sz="1000"/>
            </a:lvl3pPr>
            <a:lvl4pPr marL="1828800" lvl="3" indent="-228600" algn="just">
              <a:lnSpc>
                <a:spcPct val="90000"/>
              </a:lnSpc>
              <a:spcBef>
                <a:spcPts val="400"/>
              </a:spcBef>
              <a:spcAft>
                <a:spcPts val="0"/>
              </a:spcAft>
              <a:buSzPts val="900"/>
              <a:buNone/>
              <a:defRPr sz="900"/>
            </a:lvl4pPr>
            <a:lvl5pPr marL="2286000" lvl="4" indent="-228600" algn="just">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9" name="Google Shape;79;p13"/>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chemeClr val="dk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2"/>
        <p:cNvGrpSpPr/>
        <p:nvPr/>
      </p:nvGrpSpPr>
      <p:grpSpPr>
        <a:xfrm>
          <a:off x="0" y="0"/>
          <a:ext cx="0" cy="0"/>
          <a:chOff x="0" y="0"/>
          <a:chExt cx="0" cy="0"/>
        </a:xfrm>
      </p:grpSpPr>
      <p:sp>
        <p:nvSpPr>
          <p:cNvPr id="83" name="Google Shape;83;p14"/>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4"/>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4"/>
          <p:cNvSpPr txBox="1">
            <a:spLocks noGrp="1"/>
          </p:cNvSpPr>
          <p:nvPr>
            <p:ph type="title"/>
          </p:nvPr>
        </p:nvSpPr>
        <p:spPr>
          <a:xfrm>
            <a:off x="1097280" y="5074920"/>
            <a:ext cx="10113264"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Times New Roman"/>
              <a:buNone/>
              <a:defRPr sz="3600" b="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4"/>
          <p:cNvSpPr>
            <a:spLocks noGrp="1"/>
          </p:cNvSpPr>
          <p:nvPr>
            <p:ph type="pic" idx="2"/>
          </p:nvPr>
        </p:nvSpPr>
        <p:spPr>
          <a:xfrm>
            <a:off x="15" y="0"/>
            <a:ext cx="12191985" cy="4915076"/>
          </a:xfrm>
          <a:prstGeom prst="rect">
            <a:avLst/>
          </a:prstGeom>
          <a:noFill/>
          <a:ln>
            <a:noFill/>
          </a:ln>
        </p:spPr>
      </p:sp>
      <p:sp>
        <p:nvSpPr>
          <p:cNvPr id="87" name="Google Shape;87;p14"/>
          <p:cNvSpPr txBox="1">
            <a:spLocks noGrp="1"/>
          </p:cNvSpPr>
          <p:nvPr>
            <p:ph type="body" idx="1"/>
          </p:nvPr>
        </p:nvSpPr>
        <p:spPr>
          <a:xfrm>
            <a:off x="1097280" y="5907023"/>
            <a:ext cx="10113264" cy="594360"/>
          </a:xfrm>
          <a:prstGeom prst="rect">
            <a:avLst/>
          </a:prstGeom>
          <a:noFill/>
          <a:ln>
            <a:noFill/>
          </a:ln>
        </p:spPr>
        <p:txBody>
          <a:bodyPr spcFirstLastPara="1" wrap="square" lIns="91425" tIns="0" rIns="91425" bIns="0" anchor="t" anchorCtr="0">
            <a:normAutofit/>
          </a:bodyPr>
          <a:lstStyle>
            <a:lvl1pPr marL="457200" lvl="0" indent="-228600" algn="just">
              <a:lnSpc>
                <a:spcPct val="90000"/>
              </a:lnSpc>
              <a:spcBef>
                <a:spcPts val="0"/>
              </a:spcBef>
              <a:spcAft>
                <a:spcPts val="0"/>
              </a:spcAft>
              <a:buSzPts val="1500"/>
              <a:buNone/>
              <a:defRPr sz="1500">
                <a:solidFill>
                  <a:srgbClr val="FFFFFF"/>
                </a:solidFill>
              </a:defRPr>
            </a:lvl1pPr>
            <a:lvl2pPr marL="914400" lvl="1" indent="-228600" algn="just">
              <a:lnSpc>
                <a:spcPct val="90000"/>
              </a:lnSpc>
              <a:spcBef>
                <a:spcPts val="600"/>
              </a:spcBef>
              <a:spcAft>
                <a:spcPts val="0"/>
              </a:spcAft>
              <a:buSzPts val="1200"/>
              <a:buNone/>
              <a:defRPr sz="1200"/>
            </a:lvl2pPr>
            <a:lvl3pPr marL="1371600" lvl="2" indent="-228600" algn="just">
              <a:lnSpc>
                <a:spcPct val="90000"/>
              </a:lnSpc>
              <a:spcBef>
                <a:spcPts val="400"/>
              </a:spcBef>
              <a:spcAft>
                <a:spcPts val="0"/>
              </a:spcAft>
              <a:buSzPts val="1000"/>
              <a:buNone/>
              <a:defRPr sz="1000"/>
            </a:lvl3pPr>
            <a:lvl4pPr marL="1828800" lvl="3" indent="-228600" algn="just">
              <a:lnSpc>
                <a:spcPct val="90000"/>
              </a:lnSpc>
              <a:spcBef>
                <a:spcPts val="400"/>
              </a:spcBef>
              <a:spcAft>
                <a:spcPts val="0"/>
              </a:spcAft>
              <a:buSzPts val="900"/>
              <a:buNone/>
              <a:defRPr sz="900"/>
            </a:lvl4pPr>
            <a:lvl5pPr marL="2286000" lvl="4" indent="-228600" algn="just">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8" name="Google Shape;88;p1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ransition spd="slow">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5"/>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 name="Google Shape;11;p5"/>
          <p:cNvSpPr/>
          <p:nvPr/>
        </p:nvSpPr>
        <p:spPr>
          <a:xfrm>
            <a:off x="0" y="6334316"/>
            <a:ext cx="12192000" cy="65998"/>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5"/>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lvl1pPr marR="0" lvl="0" algn="l" rtl="0">
              <a:lnSpc>
                <a:spcPct val="85000"/>
              </a:lnSpc>
              <a:spcBef>
                <a:spcPts val="0"/>
              </a:spcBef>
              <a:spcAft>
                <a:spcPts val="0"/>
              </a:spcAft>
              <a:buClr>
                <a:srgbClr val="3F3F3F"/>
              </a:buClr>
              <a:buSzPts val="5500"/>
              <a:buFont typeface="Times New Roman"/>
              <a:buNone/>
              <a:defRPr sz="5500" b="0" i="0" u="none" strike="noStrike" cap="none">
                <a:solidFill>
                  <a:srgbClr val="3F3F3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5"/>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lvl1pPr marL="457200" marR="0" lvl="0" indent="-406400" algn="just" rtl="0">
              <a:lnSpc>
                <a:spcPct val="90000"/>
              </a:lnSpc>
              <a:spcBef>
                <a:spcPts val="1200"/>
              </a:spcBef>
              <a:spcAft>
                <a:spcPts val="0"/>
              </a:spcAft>
              <a:buClr>
                <a:schemeClr val="accent1"/>
              </a:buClr>
              <a:buSzPts val="2800"/>
              <a:buFont typeface="Calibri"/>
              <a:buChar char=" "/>
              <a:defRPr sz="2800" b="0" i="0" u="none" strike="noStrike" cap="none">
                <a:solidFill>
                  <a:srgbClr val="3F3F3F"/>
                </a:solidFill>
                <a:latin typeface="Times New Roman"/>
                <a:ea typeface="Times New Roman"/>
                <a:cs typeface="Times New Roman"/>
                <a:sym typeface="Times New Roman"/>
              </a:defRPr>
            </a:lvl1pPr>
            <a:lvl2pPr marL="914400" marR="0" lvl="1" indent="-387350" algn="just" rtl="0">
              <a:lnSpc>
                <a:spcPct val="90000"/>
              </a:lnSpc>
              <a:spcBef>
                <a:spcPts val="2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2pPr>
            <a:lvl3pPr marL="1371600" marR="0" lvl="2" indent="-387350" algn="just" rtl="0">
              <a:lnSpc>
                <a:spcPct val="90000"/>
              </a:lnSpc>
              <a:spcBef>
                <a:spcPts val="4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3pPr>
            <a:lvl4pPr marL="1828800" marR="0" lvl="3" indent="-387350" algn="just" rtl="0">
              <a:lnSpc>
                <a:spcPct val="90000"/>
              </a:lnSpc>
              <a:spcBef>
                <a:spcPts val="4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4pPr>
            <a:lvl5pPr marL="2286000" marR="0" lvl="4" indent="-387350" algn="just" rtl="0">
              <a:lnSpc>
                <a:spcPct val="90000"/>
              </a:lnSpc>
              <a:spcBef>
                <a:spcPts val="400"/>
              </a:spcBef>
              <a:spcAft>
                <a:spcPts val="0"/>
              </a:spcAft>
              <a:buClr>
                <a:schemeClr val="accent1"/>
              </a:buClr>
              <a:buSzPts val="2500"/>
              <a:buFont typeface="Calibri"/>
              <a:buChar char="◦"/>
              <a:defRPr sz="2500" b="0" i="0" u="none" strike="noStrike" cap="none">
                <a:solidFill>
                  <a:srgbClr val="3F3F3F"/>
                </a:solidFill>
                <a:latin typeface="Times New Roman"/>
                <a:ea typeface="Times New Roman"/>
                <a:cs typeface="Times New Roman"/>
                <a:sym typeface="Times New Roman"/>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4" name="Google Shape;14;p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00" b="1"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5" name="Google Shape;15;p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900" b="0" i="0" u="none" strike="noStrike" cap="none">
                <a:solidFill>
                  <a:srgbClr val="FFFFFF"/>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800"/>
              <a:buFont typeface="Arial"/>
              <a:buNone/>
              <a:defRPr sz="1800" b="1" i="0" u="none" strike="noStrike" cap="none">
                <a:solidFill>
                  <a:srgbClr val="FFFFFF"/>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17" name="Google Shape;17;p5"/>
          <p:cNvCxnSpPr/>
          <p:nvPr/>
        </p:nvCxnSpPr>
        <p:spPr>
          <a:xfrm>
            <a:off x="228600" y="1217145"/>
            <a:ext cx="11722100" cy="0"/>
          </a:xfrm>
          <a:prstGeom prst="straightConnector1">
            <a:avLst/>
          </a:prstGeom>
          <a:noFill/>
          <a:ln w="9525" cap="flat" cmpd="sng">
            <a:solidFill>
              <a:srgbClr val="7F7F7F"/>
            </a:solidFill>
            <a:prstDash val="solid"/>
            <a:round/>
            <a:headEnd type="none" w="sm" len="sm"/>
            <a:tailEnd type="none" w="sm" len="sm"/>
          </a:ln>
        </p:spPr>
      </p:cxnSp>
      <p:pic>
        <p:nvPicPr>
          <p:cNvPr id="18" name="Google Shape;18;p5" descr="C:\Users\Administrator\Desktop\thesis-slide\uit-logo.png"/>
          <p:cNvPicPr preferRelativeResize="0"/>
          <p:nvPr/>
        </p:nvPicPr>
        <p:blipFill rotWithShape="1">
          <a:blip r:embed="rId13">
            <a:alphaModFix/>
          </a:blip>
          <a:srcRect/>
          <a:stretch/>
        </p:blipFill>
        <p:spPr>
          <a:xfrm>
            <a:off x="228600" y="213071"/>
            <a:ext cx="898909" cy="89890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push/>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openclipart.org/detail/65443"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pixabay.com/ko/vectors/%EA%B5%AC%EB%A6%84-%EB%82%A0%EC%94%A8-%EA%B8%B0%ED%9B%84-%EB%B9%84-%EC%A0%81-%EC%9A%B4-159946/"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pixabay.com/ko/vectors/%EA%B5%AC%EB%A6%84-%EB%82%A0%EC%94%A8-%EA%B8%B0%ED%9B%84-%EB%B9%84-%EC%A0%81-%EC%9A%B4-159946/" TargetMode="Externa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1097280" y="1923144"/>
            <a:ext cx="10058400" cy="1242678"/>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85000"/>
              </a:lnSpc>
              <a:spcBef>
                <a:spcPts val="0"/>
              </a:spcBef>
              <a:spcAft>
                <a:spcPts val="0"/>
              </a:spcAft>
              <a:buClr>
                <a:srgbClr val="262626"/>
              </a:buClr>
              <a:buSzPts val="5400"/>
              <a:buFont typeface="Times New Roman"/>
              <a:buNone/>
            </a:pPr>
            <a:r>
              <a:rPr lang="en-US" sz="5400" b="1"/>
              <a:t>KHAI THÁC DỮ LIỆU TRUYỀN THÔNG XÃ HỘI</a:t>
            </a:r>
            <a:br>
              <a:rPr lang="en-US" sz="5400"/>
            </a:br>
            <a:endParaRPr/>
          </a:p>
        </p:txBody>
      </p:sp>
      <p:sp>
        <p:nvSpPr>
          <p:cNvPr id="111" name="Google Shape;111;p1"/>
          <p:cNvSpPr txBox="1">
            <a:spLocks noGrp="1"/>
          </p:cNvSpPr>
          <p:nvPr>
            <p:ph type="subTitle" idx="1"/>
          </p:nvPr>
        </p:nvSpPr>
        <p:spPr>
          <a:xfrm>
            <a:off x="1097280" y="5221053"/>
            <a:ext cx="10058400" cy="1143000"/>
          </a:xfrm>
          <a:prstGeom prst="rect">
            <a:avLst/>
          </a:prstGeom>
          <a:noFill/>
          <a:ln>
            <a:noFill/>
          </a:ln>
        </p:spPr>
        <p:txBody>
          <a:bodyPr spcFirstLastPara="1" wrap="square" lIns="91425" tIns="45700" rIns="91425" bIns="45700" anchor="b" anchorCtr="0">
            <a:noAutofit/>
          </a:bodyPr>
          <a:lstStyle/>
          <a:p>
            <a:pPr marL="0" lvl="0" indent="0" rtl="0">
              <a:lnSpc>
                <a:spcPct val="90000"/>
              </a:lnSpc>
              <a:spcBef>
                <a:spcPts val="0"/>
              </a:spcBef>
              <a:spcAft>
                <a:spcPts val="0"/>
              </a:spcAft>
              <a:buSzPts val="2500"/>
              <a:buNone/>
            </a:pPr>
            <a:r>
              <a:rPr lang="en-US" sz="2800" b="1" err="1"/>
              <a:t>Năm</a:t>
            </a:r>
            <a:r>
              <a:rPr lang="en-US" sz="2800" b="1"/>
              <a:t> </a:t>
            </a:r>
            <a:r>
              <a:rPr lang="en-US" sz="2800" b="1" err="1"/>
              <a:t>phát</a:t>
            </a:r>
            <a:r>
              <a:rPr lang="en-US" sz="2800" b="1"/>
              <a:t> </a:t>
            </a:r>
            <a:r>
              <a:rPr lang="en-US" sz="2800" b="1" err="1"/>
              <a:t>hành</a:t>
            </a:r>
            <a:r>
              <a:rPr lang="en-US" sz="2800" b="1"/>
              <a:t>: 2010</a:t>
            </a:r>
          </a:p>
          <a:p>
            <a:pPr marL="0" lvl="0" indent="0" rtl="0">
              <a:lnSpc>
                <a:spcPct val="90000"/>
              </a:lnSpc>
              <a:spcBef>
                <a:spcPts val="0"/>
              </a:spcBef>
              <a:spcAft>
                <a:spcPts val="0"/>
              </a:spcAft>
              <a:buSzPts val="2500"/>
              <a:buNone/>
            </a:pPr>
            <a:r>
              <a:rPr lang="vi-VN" sz="2800" b="1"/>
              <a:t>Hội nghị quốc tế về giao diện đa phương thức và Hội thảo về học máy cho tương tác đa phương thức</a:t>
            </a:r>
            <a:endParaRPr lang="en-US" sz="2800" b="1"/>
          </a:p>
          <a:p>
            <a:pPr marL="0" lvl="0" indent="0" rtl="0">
              <a:lnSpc>
                <a:spcPct val="90000"/>
              </a:lnSpc>
              <a:spcBef>
                <a:spcPts val="0"/>
              </a:spcBef>
              <a:spcAft>
                <a:spcPts val="0"/>
              </a:spcAft>
              <a:buSzPts val="2500"/>
              <a:buNone/>
            </a:pPr>
            <a:endParaRPr lang="en-US" sz="2800"/>
          </a:p>
          <a:p>
            <a:pPr marL="0" lvl="0" indent="0" rtl="0">
              <a:lnSpc>
                <a:spcPct val="90000"/>
              </a:lnSpc>
              <a:spcBef>
                <a:spcPts val="0"/>
              </a:spcBef>
              <a:spcAft>
                <a:spcPts val="0"/>
              </a:spcAft>
              <a:buSzPts val="2500"/>
              <a:buNone/>
            </a:pPr>
            <a:r>
              <a:rPr lang="en-US" sz="2800"/>
              <a:t>GVHD: TS. </a:t>
            </a:r>
            <a:r>
              <a:rPr lang="en-US" sz="2800" err="1"/>
              <a:t>Nguyễn</a:t>
            </a:r>
            <a:r>
              <a:rPr lang="en-US" sz="2800"/>
              <a:t> Văn </a:t>
            </a:r>
            <a:r>
              <a:rPr lang="en-US" sz="2800" err="1"/>
              <a:t>Kiệt</a:t>
            </a:r>
            <a:endParaRPr lang="en-US" sz="2800"/>
          </a:p>
        </p:txBody>
      </p:sp>
      <p:sp>
        <p:nvSpPr>
          <p:cNvPr id="2" name="TextBox 1">
            <a:extLst>
              <a:ext uri="{FF2B5EF4-FFF2-40B4-BE49-F238E27FC236}">
                <a16:creationId xmlns:a16="http://schemas.microsoft.com/office/drawing/2014/main" id="{D439CACB-A477-F05C-8507-61A4815D180B}"/>
              </a:ext>
            </a:extLst>
          </p:cNvPr>
          <p:cNvSpPr txBox="1"/>
          <p:nvPr/>
        </p:nvSpPr>
        <p:spPr>
          <a:xfrm>
            <a:off x="1097280" y="3095045"/>
            <a:ext cx="10058400" cy="954107"/>
          </a:xfrm>
          <a:prstGeom prst="rect">
            <a:avLst/>
          </a:prstGeom>
          <a:noFill/>
        </p:spPr>
        <p:txBody>
          <a:bodyPr wrap="square" rtlCol="0">
            <a:spAutoFit/>
          </a:bodyPr>
          <a:lstStyle/>
          <a:p>
            <a:pPr algn="ctr"/>
            <a:r>
              <a:rPr lang="en-US" sz="2800" i="1" u="sng" err="1">
                <a:latin typeface="Times New Roman" panose="02020603050405020304" pitchFamily="18" charset="0"/>
                <a:ea typeface="Tahoma" panose="020B0604030504040204" pitchFamily="34" charset="0"/>
                <a:cs typeface="Times New Roman" panose="02020603050405020304" pitchFamily="18" charset="0"/>
              </a:rPr>
              <a:t>Đề</a:t>
            </a:r>
            <a:r>
              <a:rPr lang="en-US" sz="2800" i="1" u="sng">
                <a:latin typeface="Times New Roman" panose="02020603050405020304" pitchFamily="18" charset="0"/>
                <a:ea typeface="Tahoma" panose="020B0604030504040204" pitchFamily="34" charset="0"/>
                <a:cs typeface="Times New Roman" panose="02020603050405020304" pitchFamily="18" charset="0"/>
              </a:rPr>
              <a:t> </a:t>
            </a:r>
            <a:r>
              <a:rPr lang="en-US" sz="2800" i="1" u="sng" err="1">
                <a:latin typeface="Times New Roman" panose="02020603050405020304" pitchFamily="18" charset="0"/>
                <a:ea typeface="Tahoma" panose="020B0604030504040204" pitchFamily="34" charset="0"/>
                <a:cs typeface="Times New Roman" panose="02020603050405020304" pitchFamily="18" charset="0"/>
              </a:rPr>
              <a:t>tài</a:t>
            </a:r>
            <a:r>
              <a:rPr lang="en-US" sz="2800">
                <a:latin typeface="Times New Roman" panose="02020603050405020304" pitchFamily="18" charset="0"/>
                <a:ea typeface="Tahoma" panose="020B0604030504040204" pitchFamily="34" charset="0"/>
                <a:cs typeface="Times New Roman" panose="02020603050405020304" pitchFamily="18" charset="0"/>
              </a:rPr>
              <a:t>: </a:t>
            </a:r>
            <a:r>
              <a:rPr lang="en-US" sz="2800" b="1">
                <a:latin typeface="Times New Roman" panose="02020603050405020304" pitchFamily="18" charset="0"/>
                <a:ea typeface="Tahoma" panose="020B0604030504040204" pitchFamily="34" charset="0"/>
                <a:cs typeface="Times New Roman" panose="02020603050405020304" pitchFamily="18" charset="0"/>
              </a:rPr>
              <a:t>Modelling and Analyzing Multimodal Dyadic Interactions Using Social Networks</a:t>
            </a:r>
          </a:p>
        </p:txBody>
      </p:sp>
      <p:cxnSp>
        <p:nvCxnSpPr>
          <p:cNvPr id="3" name="Straight Connector 2">
            <a:extLst>
              <a:ext uri="{FF2B5EF4-FFF2-40B4-BE49-F238E27FC236}">
                <a16:creationId xmlns:a16="http://schemas.microsoft.com/office/drawing/2014/main" id="{4D089CFF-ADE9-9806-C4BA-0E99F14E2BB6}"/>
              </a:ext>
            </a:extLst>
          </p:cNvPr>
          <p:cNvCxnSpPr>
            <a:cxnSpLocks/>
          </p:cNvCxnSpPr>
          <p:nvPr/>
        </p:nvCxnSpPr>
        <p:spPr>
          <a:xfrm>
            <a:off x="4983996" y="2931609"/>
            <a:ext cx="222400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Google Shape;126;p3">
            <a:extLst>
              <a:ext uri="{FF2B5EF4-FFF2-40B4-BE49-F238E27FC236}">
                <a16:creationId xmlns:a16="http://schemas.microsoft.com/office/drawing/2014/main" id="{BEEC352B-9E8A-D383-C343-A488A576ED1B}"/>
              </a:ext>
            </a:extLst>
          </p:cNvPr>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r>
              <a:rPr lang="en-US"/>
              <a:t>1</a:t>
            </a:r>
            <a:endParaRPr/>
          </a:p>
        </p:txBody>
      </p:sp>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10</a:t>
            </a:fld>
            <a:endParaRPr lang="en-US"/>
          </a:p>
        </p:txBody>
      </p:sp>
      <p:sp>
        <p:nvSpPr>
          <p:cNvPr id="3" name="Hộp Văn bản 2">
            <a:extLst>
              <a:ext uri="{FF2B5EF4-FFF2-40B4-BE49-F238E27FC236}">
                <a16:creationId xmlns:a16="http://schemas.microsoft.com/office/drawing/2014/main" id="{EF18D679-8654-AF18-B143-65AF8F272470}"/>
              </a:ext>
            </a:extLst>
          </p:cNvPr>
          <p:cNvSpPr txBox="1"/>
          <p:nvPr/>
        </p:nvSpPr>
        <p:spPr>
          <a:xfrm>
            <a:off x="554966" y="1460739"/>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dirty="0" err="1">
                <a:latin typeface="Times New Roman"/>
              </a:rPr>
              <a:t>Tín</a:t>
            </a:r>
            <a:r>
              <a:rPr lang="en-US" sz="2800" dirty="0">
                <a:latin typeface="Times New Roman"/>
              </a:rPr>
              <a:t> </a:t>
            </a:r>
            <a:r>
              <a:rPr lang="en-US" sz="2800" dirty="0" err="1">
                <a:latin typeface="Times New Roman"/>
              </a:rPr>
              <a:t>hiệu</a:t>
            </a:r>
            <a:r>
              <a:rPr lang="en-US" sz="2800" dirty="0">
                <a:latin typeface="Times New Roman"/>
              </a:rPr>
              <a:t> </a:t>
            </a:r>
            <a:r>
              <a:rPr lang="en-US" sz="2800" dirty="0" err="1">
                <a:latin typeface="Times New Roman"/>
              </a:rPr>
              <a:t>âm</a:t>
            </a:r>
            <a:r>
              <a:rPr lang="en-US" sz="2800" dirty="0">
                <a:latin typeface="Times New Roman"/>
              </a:rPr>
              <a:t> </a:t>
            </a:r>
            <a:r>
              <a:rPr lang="en-US" sz="2800" dirty="0" err="1">
                <a:latin typeface="Times New Roman"/>
              </a:rPr>
              <a:t>thanh</a:t>
            </a:r>
            <a:endParaRPr lang="en-US" sz="2800" dirty="0">
              <a:latin typeface="Times New Roman"/>
            </a:endParaRPr>
          </a:p>
        </p:txBody>
      </p:sp>
      <p:sp>
        <p:nvSpPr>
          <p:cNvPr id="9" name="Hộp Văn bản 8">
            <a:extLst>
              <a:ext uri="{FF2B5EF4-FFF2-40B4-BE49-F238E27FC236}">
                <a16:creationId xmlns:a16="http://schemas.microsoft.com/office/drawing/2014/main" id="{726056D6-A255-88B5-E2BB-DB978148CA9D}"/>
              </a:ext>
            </a:extLst>
          </p:cNvPr>
          <p:cNvSpPr txBox="1"/>
          <p:nvPr/>
        </p:nvSpPr>
        <p:spPr>
          <a:xfrm>
            <a:off x="554965" y="2193984"/>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Phân</a:t>
            </a:r>
            <a:r>
              <a:rPr lang="en-US" sz="2800">
                <a:latin typeface="Times New Roman"/>
              </a:rPr>
              <a:t> </a:t>
            </a:r>
            <a:r>
              <a:rPr lang="en-US" sz="2800" err="1">
                <a:latin typeface="Times New Roman"/>
              </a:rPr>
              <a:t>đoạn</a:t>
            </a:r>
            <a:r>
              <a:rPr lang="en-US" sz="2800">
                <a:latin typeface="Times New Roman"/>
              </a:rPr>
              <a:t> </a:t>
            </a:r>
            <a:r>
              <a:rPr lang="en-US" sz="2800" err="1">
                <a:latin typeface="Times New Roman"/>
              </a:rPr>
              <a:t>người</a:t>
            </a:r>
            <a:r>
              <a:rPr lang="en-US" sz="2800">
                <a:latin typeface="Times New Roman"/>
              </a:rPr>
              <a:t> </a:t>
            </a:r>
            <a:r>
              <a:rPr lang="en-US" sz="2800" err="1">
                <a:latin typeface="Times New Roman"/>
              </a:rPr>
              <a:t>nói</a:t>
            </a:r>
            <a:endParaRPr lang="en-US" sz="2800">
              <a:latin typeface="Times New Roman"/>
            </a:endParaRPr>
          </a:p>
        </p:txBody>
      </p:sp>
      <p:graphicFrame>
        <p:nvGraphicFramePr>
          <p:cNvPr id="1964" name="Sơ đồ 1963">
            <a:extLst>
              <a:ext uri="{FF2B5EF4-FFF2-40B4-BE49-F238E27FC236}">
                <a16:creationId xmlns:a16="http://schemas.microsoft.com/office/drawing/2014/main" id="{BE54CFAB-F4B4-CC57-F194-7FCB3CA715B2}"/>
              </a:ext>
            </a:extLst>
          </p:cNvPr>
          <p:cNvGraphicFramePr/>
          <p:nvPr>
            <p:extLst>
              <p:ext uri="{D42A27DB-BD31-4B8C-83A1-F6EECF244321}">
                <p14:modId xmlns:p14="http://schemas.microsoft.com/office/powerpoint/2010/main" val="626789797"/>
              </p:ext>
            </p:extLst>
          </p:nvPr>
        </p:nvGraphicFramePr>
        <p:xfrm>
          <a:off x="4356340" y="1715218"/>
          <a:ext cx="7418716" cy="45921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50687547"/>
      </p:ext>
    </p:extLst>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11</a:t>
            </a:fld>
            <a:endParaRPr lang="en-US"/>
          </a:p>
        </p:txBody>
      </p:sp>
      <p:sp>
        <p:nvSpPr>
          <p:cNvPr id="6" name="Hộp Văn bản 5">
            <a:extLst>
              <a:ext uri="{FF2B5EF4-FFF2-40B4-BE49-F238E27FC236}">
                <a16:creationId xmlns:a16="http://schemas.microsoft.com/office/drawing/2014/main" id="{47DCE093-554E-AB6A-8F78-154D952DEE64}"/>
              </a:ext>
            </a:extLst>
          </p:cNvPr>
          <p:cNvSpPr txBox="1"/>
          <p:nvPr/>
        </p:nvSpPr>
        <p:spPr>
          <a:xfrm>
            <a:off x="713114" y="1460737"/>
            <a:ext cx="616501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Trích</a:t>
            </a:r>
            <a:r>
              <a:rPr lang="en-US" sz="2800">
                <a:latin typeface="Times New Roman"/>
              </a:rPr>
              <a:t> </a:t>
            </a:r>
            <a:r>
              <a:rPr lang="en-US" sz="2800" err="1">
                <a:latin typeface="Times New Roman"/>
              </a:rPr>
              <a:t>xuất</a:t>
            </a:r>
            <a:r>
              <a:rPr lang="en-US" sz="2800">
                <a:latin typeface="Times New Roman"/>
              </a:rPr>
              <a:t> </a:t>
            </a:r>
            <a:r>
              <a:rPr lang="en-US" sz="2800" err="1">
                <a:latin typeface="Times New Roman"/>
              </a:rPr>
              <a:t>đặc</a:t>
            </a:r>
            <a:r>
              <a:rPr lang="en-US" sz="2800">
                <a:latin typeface="Times New Roman"/>
              </a:rPr>
              <a:t> </a:t>
            </a:r>
            <a:r>
              <a:rPr lang="en-US" sz="2800" err="1">
                <a:latin typeface="Times New Roman"/>
              </a:rPr>
              <a:t>trưng</a:t>
            </a:r>
            <a:r>
              <a:rPr lang="en-US" sz="2800">
                <a:latin typeface="Times New Roman"/>
              </a:rPr>
              <a:t> </a:t>
            </a:r>
            <a:r>
              <a:rPr lang="en-US" sz="2800" err="1">
                <a:latin typeface="Times New Roman"/>
              </a:rPr>
              <a:t>tín</a:t>
            </a:r>
            <a:r>
              <a:rPr lang="en-US" sz="2800">
                <a:latin typeface="Times New Roman"/>
              </a:rPr>
              <a:t> </a:t>
            </a:r>
            <a:r>
              <a:rPr lang="en-US" sz="2800" err="1">
                <a:latin typeface="Times New Roman"/>
              </a:rPr>
              <a:t>hiệu</a:t>
            </a:r>
            <a:r>
              <a:rPr lang="en-US" sz="2800">
                <a:latin typeface="Times New Roman"/>
              </a:rPr>
              <a:t> </a:t>
            </a:r>
            <a:r>
              <a:rPr lang="en-US" sz="2800" err="1">
                <a:latin typeface="Times New Roman"/>
              </a:rPr>
              <a:t>hình</a:t>
            </a:r>
            <a:r>
              <a:rPr lang="en-US" sz="2800">
                <a:latin typeface="Times New Roman"/>
              </a:rPr>
              <a:t> </a:t>
            </a:r>
            <a:r>
              <a:rPr lang="en-US" sz="2800" err="1">
                <a:latin typeface="Times New Roman"/>
              </a:rPr>
              <a:t>ảnh</a:t>
            </a:r>
            <a:endParaRPr lang="en-US" sz="2800">
              <a:latin typeface="Times New Roman"/>
            </a:endParaRPr>
          </a:p>
        </p:txBody>
      </p:sp>
      <p:pic>
        <p:nvPicPr>
          <p:cNvPr id="10" name="Hình ảnh 9" descr="Ảnh có chứa Mặt người, ảnh chụp màn hình, người, đàn ông&#10;&#10;Mô tả được tạo tự động">
            <a:extLst>
              <a:ext uri="{FF2B5EF4-FFF2-40B4-BE49-F238E27FC236}">
                <a16:creationId xmlns:a16="http://schemas.microsoft.com/office/drawing/2014/main" id="{863C1213-DDFB-5806-99F4-7F1C69CC7AE9}"/>
              </a:ext>
            </a:extLst>
          </p:cNvPr>
          <p:cNvPicPr>
            <a:picLocks noChangeAspect="1"/>
          </p:cNvPicPr>
          <p:nvPr/>
        </p:nvPicPr>
        <p:blipFill>
          <a:blip r:embed="rId3"/>
          <a:stretch>
            <a:fillRect/>
          </a:stretch>
        </p:blipFill>
        <p:spPr>
          <a:xfrm>
            <a:off x="713298" y="1977965"/>
            <a:ext cx="10520988" cy="4210407"/>
          </a:xfrm>
          <a:prstGeom prst="rect">
            <a:avLst/>
          </a:prstGeom>
        </p:spPr>
      </p:pic>
    </p:spTree>
    <p:extLst>
      <p:ext uri="{BB962C8B-B14F-4D97-AF65-F5344CB8AC3E}">
        <p14:creationId xmlns:p14="http://schemas.microsoft.com/office/powerpoint/2010/main" val="2795086033"/>
      </p:ext>
    </p:extLst>
  </p:cSld>
  <p:clrMapOvr>
    <a:masterClrMapping/>
  </p:clrMapOvr>
  <p:transition spd="slow">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12</a:t>
            </a:fld>
            <a:endParaRPr lang="en-US"/>
          </a:p>
        </p:txBody>
      </p:sp>
      <p:sp>
        <p:nvSpPr>
          <p:cNvPr id="6" name="Hộp Văn bản 5">
            <a:extLst>
              <a:ext uri="{FF2B5EF4-FFF2-40B4-BE49-F238E27FC236}">
                <a16:creationId xmlns:a16="http://schemas.microsoft.com/office/drawing/2014/main" id="{47DCE093-554E-AB6A-8F78-154D952DEE64}"/>
              </a:ext>
            </a:extLst>
          </p:cNvPr>
          <p:cNvSpPr txBox="1"/>
          <p:nvPr/>
        </p:nvSpPr>
        <p:spPr>
          <a:xfrm>
            <a:off x="353681" y="3286661"/>
            <a:ext cx="350370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Phân</a:t>
            </a:r>
            <a:r>
              <a:rPr lang="en-US" sz="2800">
                <a:latin typeface="Times New Roman"/>
              </a:rPr>
              <a:t> </a:t>
            </a:r>
            <a:r>
              <a:rPr lang="en-US" sz="2800" err="1">
                <a:latin typeface="Times New Roman"/>
              </a:rPr>
              <a:t>loại</a:t>
            </a:r>
            <a:r>
              <a:rPr lang="en-US" sz="2800">
                <a:latin typeface="Times New Roman"/>
              </a:rPr>
              <a:t> </a:t>
            </a:r>
            <a:r>
              <a:rPr lang="en-US" sz="2800" err="1">
                <a:latin typeface="Times New Roman"/>
              </a:rPr>
              <a:t>giọng</a:t>
            </a:r>
            <a:r>
              <a:rPr lang="en-US" sz="2800">
                <a:latin typeface="Times New Roman"/>
              </a:rPr>
              <a:t> </a:t>
            </a:r>
            <a:r>
              <a:rPr lang="en-US" sz="2800" err="1">
                <a:latin typeface="Times New Roman"/>
              </a:rPr>
              <a:t>nói</a:t>
            </a:r>
            <a:endParaRPr lang="en-US" sz="2800">
              <a:latin typeface="Times New Roman"/>
            </a:endParaRPr>
          </a:p>
        </p:txBody>
      </p:sp>
      <p:sp>
        <p:nvSpPr>
          <p:cNvPr id="5" name="Hộp Văn bản 4">
            <a:extLst>
              <a:ext uri="{FF2B5EF4-FFF2-40B4-BE49-F238E27FC236}">
                <a16:creationId xmlns:a16="http://schemas.microsoft.com/office/drawing/2014/main" id="{35670D75-43B2-F141-736B-86C5A14A6136}"/>
              </a:ext>
            </a:extLst>
          </p:cNvPr>
          <p:cNvSpPr txBox="1"/>
          <p:nvPr/>
        </p:nvSpPr>
        <p:spPr>
          <a:xfrm>
            <a:off x="5705078" y="4216389"/>
            <a:ext cx="5201727"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Kỹ</a:t>
            </a:r>
            <a:r>
              <a:rPr lang="en-US" sz="2800">
                <a:latin typeface="Times New Roman"/>
              </a:rPr>
              <a:t> </a:t>
            </a:r>
            <a:r>
              <a:rPr lang="en-US" sz="2800" err="1">
                <a:latin typeface="Times New Roman"/>
              </a:rPr>
              <a:t>thuật</a:t>
            </a:r>
            <a:r>
              <a:rPr lang="en-US" sz="2800">
                <a:latin typeface="Times New Roman"/>
              </a:rPr>
              <a:t> </a:t>
            </a:r>
            <a:r>
              <a:rPr lang="en-US" sz="2800" err="1">
                <a:latin typeface="Times New Roman"/>
              </a:rPr>
              <a:t>Đường</a:t>
            </a:r>
            <a:r>
              <a:rPr lang="en-US" sz="2800">
                <a:latin typeface="Times New Roman"/>
              </a:rPr>
              <a:t> </a:t>
            </a:r>
            <a:r>
              <a:rPr lang="en-US" sz="2800" err="1">
                <a:latin typeface="Times New Roman"/>
              </a:rPr>
              <a:t>cong</a:t>
            </a:r>
            <a:r>
              <a:rPr lang="en-US" sz="2800">
                <a:latin typeface="Times New Roman"/>
              </a:rPr>
              <a:t> </a:t>
            </a:r>
            <a:r>
              <a:rPr lang="en-US" sz="2800" err="1">
                <a:latin typeface="Times New Roman"/>
              </a:rPr>
              <a:t>thời</a:t>
            </a:r>
            <a:r>
              <a:rPr lang="en-US" sz="2800">
                <a:latin typeface="Times New Roman"/>
              </a:rPr>
              <a:t> </a:t>
            </a:r>
            <a:r>
              <a:rPr lang="en-US" sz="2800" err="1">
                <a:latin typeface="Times New Roman"/>
              </a:rPr>
              <a:t>gian</a:t>
            </a:r>
            <a:r>
              <a:rPr lang="en-US" sz="2800">
                <a:latin typeface="Times New Roman"/>
              </a:rPr>
              <a:t> </a:t>
            </a:r>
            <a:r>
              <a:rPr lang="en-US" sz="2800" err="1">
                <a:latin typeface="Times New Roman"/>
              </a:rPr>
              <a:t>động</a:t>
            </a:r>
            <a:r>
              <a:rPr lang="en-US" sz="2800">
                <a:latin typeface="Times New Roman"/>
              </a:rPr>
              <a:t> (Dynamic Time Warping)</a:t>
            </a:r>
          </a:p>
        </p:txBody>
      </p:sp>
      <p:sp>
        <p:nvSpPr>
          <p:cNvPr id="8" name="Hộp Văn bản 7">
            <a:extLst>
              <a:ext uri="{FF2B5EF4-FFF2-40B4-BE49-F238E27FC236}">
                <a16:creationId xmlns:a16="http://schemas.microsoft.com/office/drawing/2014/main" id="{80D6114A-AAA0-A1E0-277A-91F671873F16}"/>
              </a:ext>
            </a:extLst>
          </p:cNvPr>
          <p:cNvSpPr txBox="1"/>
          <p:nvPr/>
        </p:nvSpPr>
        <p:spPr>
          <a:xfrm>
            <a:off x="5705078" y="1973571"/>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Mô</a:t>
            </a:r>
            <a:r>
              <a:rPr lang="en-US" sz="2800">
                <a:latin typeface="Times New Roman"/>
              </a:rPr>
              <a:t> </a:t>
            </a:r>
            <a:r>
              <a:rPr lang="en-US" sz="2800" err="1">
                <a:latin typeface="Times New Roman"/>
              </a:rPr>
              <a:t>hình</a:t>
            </a:r>
            <a:r>
              <a:rPr lang="en-US" sz="2800">
                <a:latin typeface="Times New Roman"/>
              </a:rPr>
              <a:t> </a:t>
            </a:r>
            <a:r>
              <a:rPr lang="en-US" sz="2800" err="1">
                <a:latin typeface="Times New Roman"/>
              </a:rPr>
              <a:t>lập</a:t>
            </a:r>
            <a:r>
              <a:rPr lang="en-US" sz="2800">
                <a:latin typeface="Times New Roman"/>
              </a:rPr>
              <a:t> </a:t>
            </a:r>
            <a:r>
              <a:rPr lang="en-US" sz="2800" err="1">
                <a:latin typeface="Times New Roman"/>
              </a:rPr>
              <a:t>trình</a:t>
            </a:r>
            <a:r>
              <a:rPr lang="en-US" sz="2800">
                <a:latin typeface="Times New Roman"/>
              </a:rPr>
              <a:t> </a:t>
            </a:r>
            <a:r>
              <a:rPr lang="en-US" sz="2800" err="1">
                <a:latin typeface="Times New Roman"/>
              </a:rPr>
              <a:t>tự</a:t>
            </a:r>
            <a:r>
              <a:rPr lang="en-US" sz="2800">
                <a:latin typeface="Times New Roman"/>
              </a:rPr>
              <a:t> </a:t>
            </a:r>
            <a:r>
              <a:rPr lang="en-US" sz="2800" err="1">
                <a:latin typeface="Times New Roman"/>
              </a:rPr>
              <a:t>động</a:t>
            </a:r>
            <a:endParaRPr lang="en-US" sz="2800">
              <a:latin typeface="Times New Roman"/>
            </a:endParaRPr>
          </a:p>
        </p:txBody>
      </p:sp>
      <p:cxnSp>
        <p:nvCxnSpPr>
          <p:cNvPr id="11" name="Đường kết nối Mũi tên Thẳng 10">
            <a:extLst>
              <a:ext uri="{FF2B5EF4-FFF2-40B4-BE49-F238E27FC236}">
                <a16:creationId xmlns:a16="http://schemas.microsoft.com/office/drawing/2014/main" id="{4EB08773-E6C6-001F-0235-4E0D2EAC3CA5}"/>
              </a:ext>
            </a:extLst>
          </p:cNvPr>
          <p:cNvCxnSpPr/>
          <p:nvPr/>
        </p:nvCxnSpPr>
        <p:spPr>
          <a:xfrm flipV="1">
            <a:off x="3921895" y="2283064"/>
            <a:ext cx="1581508" cy="126520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 name="Đường kết nối Mũi tên Thẳng 12">
            <a:extLst>
              <a:ext uri="{FF2B5EF4-FFF2-40B4-BE49-F238E27FC236}">
                <a16:creationId xmlns:a16="http://schemas.microsoft.com/office/drawing/2014/main" id="{C6B03B06-4E66-A773-16D8-C4FF1A7F5777}"/>
              </a:ext>
            </a:extLst>
          </p:cNvPr>
          <p:cNvCxnSpPr/>
          <p:nvPr/>
        </p:nvCxnSpPr>
        <p:spPr>
          <a:xfrm>
            <a:off x="3902313" y="3548271"/>
            <a:ext cx="1581510" cy="877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Tiêu đề 1">
            <a:extLst>
              <a:ext uri="{FF2B5EF4-FFF2-40B4-BE49-F238E27FC236}">
                <a16:creationId xmlns:a16="http://schemas.microsoft.com/office/drawing/2014/main" id="{DB0920D0-9DAE-CA4D-F8B6-95D3BC8CD369}"/>
              </a:ext>
            </a:extLst>
          </p:cNvPr>
          <p:cNvSpPr>
            <a:spLocks noGrp="1"/>
          </p:cNvSpPr>
          <p:nvPr>
            <p:ph type="title"/>
          </p:nvPr>
        </p:nvSpPr>
        <p:spPr>
          <a:xfrm>
            <a:off x="1182254" y="286603"/>
            <a:ext cx="10768445" cy="881797"/>
          </a:xfrm>
        </p:spPr>
        <p:txBody>
          <a:bodyPr>
            <a:normAutofit/>
          </a:bodyPr>
          <a:lstStyle/>
          <a:p>
            <a:r>
              <a:rPr lang="vi-VN" sz="4800" b="1"/>
              <a:t>Trích xuất tín hiệu thị giác và hợp nhất</a:t>
            </a:r>
          </a:p>
        </p:txBody>
      </p:sp>
    </p:spTree>
    <p:extLst>
      <p:ext uri="{BB962C8B-B14F-4D97-AF65-F5344CB8AC3E}">
        <p14:creationId xmlns:p14="http://schemas.microsoft.com/office/powerpoint/2010/main" val="3751629250"/>
      </p:ext>
    </p:extLst>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13</a:t>
            </a:fld>
            <a:endParaRPr lang="en-US"/>
          </a:p>
        </p:txBody>
      </p:sp>
      <p:sp>
        <p:nvSpPr>
          <p:cNvPr id="9" name="Tiêu đề 1">
            <a:extLst>
              <a:ext uri="{FF2B5EF4-FFF2-40B4-BE49-F238E27FC236}">
                <a16:creationId xmlns:a16="http://schemas.microsoft.com/office/drawing/2014/main" id="{DB0920D0-9DAE-CA4D-F8B6-95D3BC8CD369}"/>
              </a:ext>
            </a:extLst>
          </p:cNvPr>
          <p:cNvSpPr>
            <a:spLocks noGrp="1"/>
          </p:cNvSpPr>
          <p:nvPr>
            <p:ph type="title"/>
          </p:nvPr>
        </p:nvSpPr>
        <p:spPr>
          <a:xfrm>
            <a:off x="1182254" y="286603"/>
            <a:ext cx="10768445" cy="881797"/>
          </a:xfrm>
        </p:spPr>
        <p:txBody>
          <a:bodyPr>
            <a:normAutofit/>
          </a:bodyPr>
          <a:lstStyle/>
          <a:p>
            <a:r>
              <a:rPr lang="vi-VN" sz="4800" b="1"/>
              <a:t>Trích xuất tín hiệu thị giác và hợp nhất</a:t>
            </a:r>
          </a:p>
        </p:txBody>
      </p:sp>
      <p:pic>
        <p:nvPicPr>
          <p:cNvPr id="2" name="Hình ảnh 1" descr="Ảnh có chứa văn bản, biểu đồ, ảnh chụp màn hình, bản đồ&#10;&#10;Mô tả được tự động tạo">
            <a:extLst>
              <a:ext uri="{FF2B5EF4-FFF2-40B4-BE49-F238E27FC236}">
                <a16:creationId xmlns:a16="http://schemas.microsoft.com/office/drawing/2014/main" id="{39E09E98-6CC8-13A0-B345-4232A82F22F0}"/>
              </a:ext>
            </a:extLst>
          </p:cNvPr>
          <p:cNvPicPr>
            <a:picLocks noChangeAspect="1"/>
          </p:cNvPicPr>
          <p:nvPr/>
        </p:nvPicPr>
        <p:blipFill>
          <a:blip r:embed="rId3"/>
          <a:stretch>
            <a:fillRect/>
          </a:stretch>
        </p:blipFill>
        <p:spPr>
          <a:xfrm>
            <a:off x="4507482" y="1297556"/>
            <a:ext cx="7691526" cy="4895489"/>
          </a:xfrm>
          <a:prstGeom prst="rect">
            <a:avLst/>
          </a:prstGeom>
        </p:spPr>
      </p:pic>
      <p:pic>
        <p:nvPicPr>
          <p:cNvPr id="3" name="Hình ảnh 2" descr="Ảnh có chứa bản phác thảo, Phông chữ, màu trắng, Nghệ thuật vẽ nét đơn&#10;&#10;Mô tả được tự động tạo">
            <a:extLst>
              <a:ext uri="{FF2B5EF4-FFF2-40B4-BE49-F238E27FC236}">
                <a16:creationId xmlns:a16="http://schemas.microsoft.com/office/drawing/2014/main" id="{28DF3BE5-FECF-02D2-406F-72BC08F6BD2A}"/>
              </a:ext>
            </a:extLst>
          </p:cNvPr>
          <p:cNvPicPr>
            <a:picLocks noChangeAspect="1"/>
          </p:cNvPicPr>
          <p:nvPr/>
        </p:nvPicPr>
        <p:blipFill>
          <a:blip r:embed="rId4"/>
          <a:stretch>
            <a:fillRect/>
          </a:stretch>
        </p:blipFill>
        <p:spPr>
          <a:xfrm>
            <a:off x="229139" y="3425226"/>
            <a:ext cx="4286250" cy="1847850"/>
          </a:xfrm>
          <a:prstGeom prst="rect">
            <a:avLst/>
          </a:prstGeom>
        </p:spPr>
      </p:pic>
      <p:sp>
        <p:nvSpPr>
          <p:cNvPr id="10" name="Hộp Văn bản 9">
            <a:extLst>
              <a:ext uri="{FF2B5EF4-FFF2-40B4-BE49-F238E27FC236}">
                <a16:creationId xmlns:a16="http://schemas.microsoft.com/office/drawing/2014/main" id="{AFB47E96-9661-C562-DA2F-940908F6C206}"/>
              </a:ext>
            </a:extLst>
          </p:cNvPr>
          <p:cNvSpPr txBox="1"/>
          <p:nvPr/>
        </p:nvSpPr>
        <p:spPr>
          <a:xfrm>
            <a:off x="371078" y="1714728"/>
            <a:ext cx="4008407"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Kỹ</a:t>
            </a:r>
            <a:r>
              <a:rPr lang="en-US" sz="2800">
                <a:latin typeface="Times New Roman"/>
              </a:rPr>
              <a:t> </a:t>
            </a:r>
            <a:r>
              <a:rPr lang="en-US" sz="2800" err="1">
                <a:latin typeface="Times New Roman"/>
              </a:rPr>
              <a:t>thuật</a:t>
            </a:r>
            <a:r>
              <a:rPr lang="en-US" sz="2800">
                <a:latin typeface="Times New Roman"/>
              </a:rPr>
              <a:t> </a:t>
            </a:r>
            <a:r>
              <a:rPr lang="en-US" sz="2800" err="1">
                <a:latin typeface="Times New Roman"/>
              </a:rPr>
              <a:t>Đường</a:t>
            </a:r>
            <a:r>
              <a:rPr lang="en-US" sz="2800">
                <a:latin typeface="Times New Roman"/>
              </a:rPr>
              <a:t> </a:t>
            </a:r>
            <a:r>
              <a:rPr lang="en-US" sz="2800" err="1">
                <a:latin typeface="Times New Roman"/>
              </a:rPr>
              <a:t>cong</a:t>
            </a:r>
            <a:r>
              <a:rPr lang="en-US" sz="2800">
                <a:latin typeface="Times New Roman"/>
              </a:rPr>
              <a:t> </a:t>
            </a:r>
            <a:r>
              <a:rPr lang="en-US" sz="2800" err="1">
                <a:latin typeface="Times New Roman"/>
              </a:rPr>
              <a:t>thời</a:t>
            </a:r>
            <a:r>
              <a:rPr lang="en-US" sz="2800">
                <a:latin typeface="Times New Roman"/>
              </a:rPr>
              <a:t> </a:t>
            </a:r>
            <a:r>
              <a:rPr lang="en-US" sz="2800" err="1">
                <a:latin typeface="Times New Roman"/>
              </a:rPr>
              <a:t>gian</a:t>
            </a:r>
            <a:r>
              <a:rPr lang="en-US" sz="2800">
                <a:latin typeface="Times New Roman"/>
              </a:rPr>
              <a:t> </a:t>
            </a:r>
            <a:r>
              <a:rPr lang="en-US" sz="2800" err="1">
                <a:latin typeface="Times New Roman"/>
              </a:rPr>
              <a:t>động</a:t>
            </a:r>
            <a:r>
              <a:rPr lang="en-US" sz="2800">
                <a:latin typeface="Times New Roman"/>
              </a:rPr>
              <a:t> (Dynamic Time Warping)</a:t>
            </a:r>
          </a:p>
        </p:txBody>
      </p:sp>
    </p:spTree>
    <p:extLst>
      <p:ext uri="{BB962C8B-B14F-4D97-AF65-F5344CB8AC3E}">
        <p14:creationId xmlns:p14="http://schemas.microsoft.com/office/powerpoint/2010/main" val="1887315143"/>
      </p:ext>
    </p:extLst>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
        <p:nvSpPr>
          <p:cNvPr id="125" name="Google Shape;125;p3"/>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Autofit/>
          </a:bodyPr>
          <a:lstStyle/>
          <a:p>
            <a:pPr indent="-381000" algn="l">
              <a:lnSpc>
                <a:spcPct val="115000"/>
              </a:lnSpc>
              <a:spcBef>
                <a:spcPts val="0"/>
              </a:spcBef>
              <a:buClr>
                <a:schemeClr val="dk1"/>
              </a:buClr>
              <a:buSzPts val="2400"/>
              <a:buFont typeface="Arial"/>
              <a:buChar char="❖"/>
            </a:pPr>
            <a:r>
              <a:rPr lang="en-US">
                <a:solidFill>
                  <a:schemeClr val="dk1"/>
                </a:solidFill>
                <a:cs typeface="Arial"/>
                <a:sym typeface="Arial"/>
              </a:rPr>
              <a:t> </a:t>
            </a:r>
            <a:r>
              <a:rPr lang="en-US"/>
              <a:t>Stacked Sequential Learning </a:t>
            </a:r>
            <a:r>
              <a:rPr lang="en-US" err="1"/>
              <a:t>là</a:t>
            </a:r>
            <a:r>
              <a:rPr lang="en-US"/>
              <a:t> </a:t>
            </a:r>
            <a:r>
              <a:rPr lang="en-US" err="1"/>
              <a:t>gì</a:t>
            </a:r>
            <a:r>
              <a:rPr lang="en-US"/>
              <a:t> ?</a:t>
            </a:r>
            <a:endParaRPr lang="vi-VN">
              <a:solidFill>
                <a:schemeClr val="dk1"/>
              </a:solidFill>
              <a:ea typeface="Arial"/>
              <a:cs typeface="Arial"/>
            </a:endParaRPr>
          </a:p>
          <a:p>
            <a:pPr marL="457200" lvl="0" indent="-381000" algn="l" rtl="0">
              <a:lnSpc>
                <a:spcPct val="115000"/>
              </a:lnSpc>
              <a:spcBef>
                <a:spcPts val="0"/>
              </a:spcBef>
              <a:spcAft>
                <a:spcPts val="0"/>
              </a:spcAft>
              <a:buClr>
                <a:schemeClr val="dk1"/>
              </a:buClr>
              <a:buSzPts val="2400"/>
              <a:buFont typeface="Arial"/>
              <a:buChar char="❖"/>
            </a:pPr>
            <a:r>
              <a:rPr lang="en-US">
                <a:solidFill>
                  <a:schemeClr val="dk1"/>
                </a:solidFill>
                <a:ea typeface="Arial"/>
                <a:cs typeface="Arial"/>
                <a:sym typeface="Arial"/>
              </a:rPr>
              <a:t>L</a:t>
            </a:r>
            <a:r>
              <a:rPr lang="vi-VN">
                <a:solidFill>
                  <a:schemeClr val="dk1"/>
                </a:solidFill>
                <a:ea typeface="Arial"/>
                <a:cs typeface="Arial"/>
                <a:sym typeface="Arial"/>
              </a:rPr>
              <a:t>à một phương pháp trong machine learning và deep learning được sử dụng để xử lý dữ liệu dạng chuỗi (sequence data) như văn bản, âm thanh, hoặc chuỗi theo thời gian. Phương pháp này kết hợp nhiều mô hình học máy hay mạng nơ-ron để xây dựng một hệ thống phức tạp có khả năng học được các đặc trưng phức tạp từ dữ liệu chuỗi</a:t>
            </a:r>
            <a:r>
              <a:rPr lang="en-US">
                <a:solidFill>
                  <a:schemeClr val="dk1"/>
                </a:solidFill>
                <a:ea typeface="Arial"/>
                <a:cs typeface="Arial"/>
                <a:sym typeface="Arial"/>
              </a:rPr>
              <a:t>.</a:t>
            </a:r>
            <a:endParaRPr lang="vi-VN">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Giúp nó có khả năng học các mô hình phức tạp và hiệu quả hơn so với việc sử dụng một mô hình đơn lẻ. Điều này thường dẫn đến kết quả tốt hơn trong các tác vụ như dự đoán chuỗi thời gian, dịch máy, hoặc phân loại văn bản.</a:t>
            </a:r>
            <a:endParaRPr lang="vi-VN" sz="2800">
              <a:solidFill>
                <a:schemeClr val="dk1"/>
              </a:solidFill>
              <a:ea typeface="Arial"/>
              <a:cs typeface="Arial"/>
            </a:endParaRPr>
          </a:p>
          <a:p>
            <a:pPr marL="914400" lvl="0" indent="0" algn="l" rtl="0">
              <a:lnSpc>
                <a:spcPct val="115000"/>
              </a:lnSpc>
              <a:spcBef>
                <a:spcPts val="0"/>
              </a:spcBef>
              <a:spcAft>
                <a:spcPts val="0"/>
              </a:spcAft>
              <a:buNone/>
            </a:pPr>
            <a:endParaRPr lang="vi-VN">
              <a:solidFill>
                <a:schemeClr val="dk1"/>
              </a:solidFill>
              <a:ea typeface="Arial"/>
              <a:cs typeface="Arial"/>
            </a:endParaRPr>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14</a:t>
            </a:fld>
            <a:endParaRPr/>
          </a:p>
        </p:txBody>
      </p:sp>
    </p:spTree>
    <p:extLst>
      <p:ext uri="{BB962C8B-B14F-4D97-AF65-F5344CB8AC3E}">
        <p14:creationId xmlns:p14="http://schemas.microsoft.com/office/powerpoint/2010/main" val="2702367732"/>
      </p:ext>
    </p:extLst>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15</a:t>
            </a:fld>
            <a:endParaRPr/>
          </a:p>
        </p:txBody>
      </p:sp>
      <p:pic>
        <p:nvPicPr>
          <p:cNvPr id="4" name="Hình ảnh 3" descr="Ảnh có chứa văn bản, bản đồ, biểu đồ&#10;&#10;Mô tả được tự động tạo">
            <a:extLst>
              <a:ext uri="{FF2B5EF4-FFF2-40B4-BE49-F238E27FC236}">
                <a16:creationId xmlns:a16="http://schemas.microsoft.com/office/drawing/2014/main" id="{6E2284C5-FC72-DC18-4F41-E27BCDCF3930}"/>
              </a:ext>
            </a:extLst>
          </p:cNvPr>
          <p:cNvPicPr>
            <a:picLocks noChangeAspect="1"/>
          </p:cNvPicPr>
          <p:nvPr/>
        </p:nvPicPr>
        <p:blipFill>
          <a:blip r:embed="rId3"/>
          <a:stretch>
            <a:fillRect/>
          </a:stretch>
        </p:blipFill>
        <p:spPr>
          <a:xfrm>
            <a:off x="2085975" y="1303607"/>
            <a:ext cx="8020050" cy="4895850"/>
          </a:xfrm>
          <a:prstGeom prst="rect">
            <a:avLst/>
          </a:prstGeom>
        </p:spPr>
      </p:pic>
    </p:spTree>
    <p:extLst>
      <p:ext uri="{BB962C8B-B14F-4D97-AF65-F5344CB8AC3E}">
        <p14:creationId xmlns:p14="http://schemas.microsoft.com/office/powerpoint/2010/main" val="3977059328"/>
      </p:ext>
    </p:extLst>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6" name="Google Shape;146;g2d19a3b9ad5_1_21"/>
          <p:cNvSpPr txBox="1">
            <a:spLocks noGrp="1"/>
          </p:cNvSpPr>
          <p:nvPr>
            <p:ph type="body" idx="1"/>
          </p:nvPr>
        </p:nvSpPr>
        <p:spPr>
          <a:xfrm>
            <a:off x="228600" y="1276131"/>
            <a:ext cx="11722200" cy="4883400"/>
          </a:xfrm>
          <a:prstGeom prst="rect">
            <a:avLst/>
          </a:prstGeom>
          <a:noFill/>
          <a:ln>
            <a:noFill/>
          </a:ln>
        </p:spPr>
        <p:txBody>
          <a:bodyPr spcFirstLastPara="1" wrap="square" lIns="0" tIns="45700" rIns="0" bIns="45700" anchor="t" anchorCtr="0">
            <a:normAutofit/>
          </a:bodyPr>
          <a:lstStyle/>
          <a:p>
            <a:pPr marL="457200" lvl="0" indent="-381000" algn="l" rtl="0">
              <a:lnSpc>
                <a:spcPct val="115000"/>
              </a:lnSpc>
              <a:spcBef>
                <a:spcPts val="0"/>
              </a:spcBef>
              <a:spcAft>
                <a:spcPts val="0"/>
              </a:spcAft>
              <a:buClr>
                <a:schemeClr val="dk1"/>
              </a:buClr>
              <a:buSzPts val="2400"/>
              <a:buFont typeface="Arial"/>
              <a:buChar char="❖"/>
            </a:pPr>
            <a:r>
              <a:rPr lang="en-US">
                <a:solidFill>
                  <a:schemeClr val="dk1"/>
                </a:solidFill>
                <a:latin typeface="Arial"/>
                <a:ea typeface="Arial"/>
                <a:cs typeface="Arial"/>
                <a:sym typeface="Arial"/>
              </a:rPr>
              <a:t> </a:t>
            </a:r>
            <a:r>
              <a:rPr lang="en-US"/>
              <a:t>Scheme</a:t>
            </a:r>
            <a:endParaRPr/>
          </a:p>
          <a:p>
            <a:pPr marL="0" lvl="0" indent="0" algn="l" rtl="0">
              <a:lnSpc>
                <a:spcPct val="115000"/>
              </a:lnSpc>
              <a:spcBef>
                <a:spcPts val="0"/>
              </a:spcBef>
              <a:spcAft>
                <a:spcPts val="0"/>
              </a:spcAft>
              <a:buNone/>
            </a:pPr>
            <a:endParaRPr/>
          </a:p>
          <a:p>
            <a:pPr marL="914400" lvl="0" indent="0" algn="l" rtl="0">
              <a:lnSpc>
                <a:spcPct val="115000"/>
              </a:lnSpc>
              <a:spcBef>
                <a:spcPts val="0"/>
              </a:spcBef>
              <a:spcAft>
                <a:spcPts val="0"/>
              </a:spcAft>
              <a:buNone/>
            </a:pPr>
            <a:endParaRPr>
              <a:solidFill>
                <a:schemeClr val="dk1"/>
              </a:solidFill>
              <a:latin typeface="Arial"/>
              <a:ea typeface="Arial"/>
              <a:cs typeface="Arial"/>
              <a:sym typeface="Arial"/>
            </a:endParaRPr>
          </a:p>
        </p:txBody>
      </p:sp>
      <p:sp>
        <p:nvSpPr>
          <p:cNvPr id="147" name="Google Shape;147;g2d19a3b9ad5_1_2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16</a:t>
            </a:fld>
            <a:endParaRPr/>
          </a:p>
        </p:txBody>
      </p:sp>
      <p:pic>
        <p:nvPicPr>
          <p:cNvPr id="148" name="Google Shape;148;g2d19a3b9ad5_1_21"/>
          <p:cNvPicPr preferRelativeResize="0"/>
          <p:nvPr/>
        </p:nvPicPr>
        <p:blipFill>
          <a:blip r:embed="rId3">
            <a:alphaModFix/>
          </a:blip>
          <a:stretch>
            <a:fillRect/>
          </a:stretch>
        </p:blipFill>
        <p:spPr>
          <a:xfrm>
            <a:off x="234900" y="2217469"/>
            <a:ext cx="11722199" cy="3299667"/>
          </a:xfrm>
          <a:prstGeom prst="rect">
            <a:avLst/>
          </a:prstGeom>
          <a:noFill/>
          <a:ln>
            <a:noFill/>
          </a:ln>
        </p:spPr>
      </p:pic>
      <p:sp>
        <p:nvSpPr>
          <p:cNvPr id="4" name="Google Shape;124;p3">
            <a:extLst>
              <a:ext uri="{FF2B5EF4-FFF2-40B4-BE49-F238E27FC236}">
                <a16:creationId xmlns:a16="http://schemas.microsoft.com/office/drawing/2014/main" id="{3EDA2D88-7FD3-9119-A77F-44296A1543CE}"/>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2544839238"/>
      </p:ext>
    </p:extLst>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4" name="Google Shape;154;g2d19a3b9ad5_1_29"/>
          <p:cNvSpPr txBox="1">
            <a:spLocks noGrp="1"/>
          </p:cNvSpPr>
          <p:nvPr>
            <p:ph type="body" idx="1"/>
          </p:nvPr>
        </p:nvSpPr>
        <p:spPr>
          <a:xfrm>
            <a:off x="228600" y="1276131"/>
            <a:ext cx="11722200" cy="4883400"/>
          </a:xfrm>
          <a:prstGeom prst="rect">
            <a:avLst/>
          </a:prstGeom>
          <a:noFill/>
          <a:ln>
            <a:noFill/>
          </a:ln>
        </p:spPr>
        <p:txBody>
          <a:bodyPr spcFirstLastPara="1" wrap="square" lIns="0" tIns="45700" rIns="0" bIns="45700" anchor="t" anchorCtr="0">
            <a:normAutofit/>
          </a:bodyPr>
          <a:lstStyle/>
          <a:p>
            <a:pPr marL="457200" lvl="0" indent="0" algn="l" rtl="0">
              <a:lnSpc>
                <a:spcPct val="115000"/>
              </a:lnSpc>
              <a:spcBef>
                <a:spcPts val="0"/>
              </a:spcBef>
              <a:spcAft>
                <a:spcPts val="0"/>
              </a:spcAft>
              <a:buNone/>
            </a:pPr>
            <a:endParaRPr sz="3650"/>
          </a:p>
          <a:p>
            <a:pPr marL="0" lvl="0" indent="0" algn="l" rtl="0">
              <a:lnSpc>
                <a:spcPct val="115000"/>
              </a:lnSpc>
              <a:spcBef>
                <a:spcPts val="0"/>
              </a:spcBef>
              <a:spcAft>
                <a:spcPts val="0"/>
              </a:spcAft>
              <a:buNone/>
            </a:pPr>
            <a:endParaRPr sz="3650"/>
          </a:p>
          <a:p>
            <a:pPr marL="914400" lvl="0" indent="0" algn="l" rtl="0">
              <a:lnSpc>
                <a:spcPct val="115000"/>
              </a:lnSpc>
              <a:spcBef>
                <a:spcPts val="0"/>
              </a:spcBef>
              <a:spcAft>
                <a:spcPts val="0"/>
              </a:spcAft>
              <a:buNone/>
            </a:pPr>
            <a:endParaRPr sz="2400">
              <a:solidFill>
                <a:schemeClr val="dk1"/>
              </a:solidFill>
              <a:latin typeface="Arial"/>
              <a:ea typeface="Arial"/>
              <a:cs typeface="Arial"/>
              <a:sym typeface="Arial"/>
            </a:endParaRPr>
          </a:p>
        </p:txBody>
      </p:sp>
      <p:sp>
        <p:nvSpPr>
          <p:cNvPr id="155" name="Google Shape;155;g2d19a3b9ad5_1_2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17</a:t>
            </a:fld>
            <a:endParaRPr/>
          </a:p>
        </p:txBody>
      </p:sp>
      <p:pic>
        <p:nvPicPr>
          <p:cNvPr id="156" name="Google Shape;156;g2d19a3b9ad5_1_29"/>
          <p:cNvPicPr preferRelativeResize="0"/>
          <p:nvPr/>
        </p:nvPicPr>
        <p:blipFill>
          <a:blip r:embed="rId3">
            <a:alphaModFix/>
          </a:blip>
          <a:stretch>
            <a:fillRect/>
          </a:stretch>
        </p:blipFill>
        <p:spPr>
          <a:xfrm>
            <a:off x="228600" y="1394125"/>
            <a:ext cx="6504100" cy="1283000"/>
          </a:xfrm>
          <a:prstGeom prst="rect">
            <a:avLst/>
          </a:prstGeom>
          <a:noFill/>
          <a:ln>
            <a:noFill/>
          </a:ln>
        </p:spPr>
      </p:pic>
      <p:sp>
        <p:nvSpPr>
          <p:cNvPr id="157" name="Google Shape;157;g2d19a3b9ad5_1_29"/>
          <p:cNvSpPr/>
          <p:nvPr/>
        </p:nvSpPr>
        <p:spPr>
          <a:xfrm>
            <a:off x="6732700" y="1663225"/>
            <a:ext cx="5217900" cy="82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Clr>
                <a:schemeClr val="dk1"/>
              </a:buClr>
              <a:buSzPts val="1100"/>
              <a:buFont typeface="Arial"/>
              <a:buNone/>
            </a:pPr>
            <a:r>
              <a:rPr lang="en-US" sz="1600" b="1">
                <a:solidFill>
                  <a:schemeClr val="dk1"/>
                </a:solidFill>
                <a:latin typeface="Times New Roman" panose="02020603050405020304" pitchFamily="18" charset="0"/>
                <a:cs typeface="Times New Roman" panose="02020603050405020304" pitchFamily="18" charset="0"/>
              </a:rPr>
              <a:t>Step 1: Feature Extraction and First Classifier (h1)</a:t>
            </a:r>
            <a:endParaRPr lang="en-US" sz="1600" b="1">
              <a:latin typeface="Times New Roman" panose="02020603050405020304" pitchFamily="18" charset="0"/>
              <a:ea typeface="Times New Roman"/>
              <a:cs typeface="Times New Roman" panose="02020603050405020304" pitchFamily="18" charset="0"/>
              <a:sym typeface="Times New Roman"/>
            </a:endParaRPr>
          </a:p>
        </p:txBody>
      </p:sp>
      <p:sp>
        <p:nvSpPr>
          <p:cNvPr id="158" name="Google Shape;158;g2d19a3b9ad5_1_29"/>
          <p:cNvSpPr txBox="1">
            <a:spLocks noGrp="1"/>
          </p:cNvSpPr>
          <p:nvPr>
            <p:ph type="body" idx="1"/>
          </p:nvPr>
        </p:nvSpPr>
        <p:spPr>
          <a:xfrm>
            <a:off x="460725" y="2677125"/>
            <a:ext cx="11490000" cy="3482400"/>
          </a:xfrm>
          <a:prstGeom prst="rect">
            <a:avLst/>
          </a:prstGeom>
          <a:noFill/>
          <a:ln>
            <a:noFill/>
          </a:ln>
        </p:spPr>
        <p:txBody>
          <a:bodyPr spcFirstLastPara="1" wrap="square" lIns="0" tIns="45700" rIns="0" bIns="45700" anchor="t" anchorCtr="0">
            <a:noAutofit/>
          </a:bodyPr>
          <a:lstStyle/>
          <a:p>
            <a:pPr marL="914400" lvl="1" indent="-390525" algn="l" rtl="0">
              <a:lnSpc>
                <a:spcPct val="115000"/>
              </a:lnSpc>
              <a:spcBef>
                <a:spcPts val="0"/>
              </a:spcBef>
              <a:spcAft>
                <a:spcPts val="0"/>
              </a:spcAft>
              <a:buSzPct val="100000"/>
              <a:buChar char="◦"/>
            </a:pPr>
            <a:r>
              <a:rPr lang="en-US" sz="2800"/>
              <a:t>Visual Feature </a:t>
            </a:r>
            <a:r>
              <a:rPr lang="en-US" sz="2800" err="1"/>
              <a:t>và</a:t>
            </a:r>
            <a:r>
              <a:rPr lang="en-US" sz="2800"/>
              <a:t> Audio Feature</a:t>
            </a:r>
            <a:endParaRPr lang="vi-VN" sz="2800"/>
          </a:p>
          <a:p>
            <a:pPr lvl="1" indent="-390525" algn="l">
              <a:lnSpc>
                <a:spcPct val="114999"/>
              </a:lnSpc>
              <a:spcBef>
                <a:spcPts val="0"/>
              </a:spcBef>
              <a:buSzPct val="100000"/>
            </a:pPr>
            <a:r>
              <a:rPr lang="en-US" sz="2800"/>
              <a:t>Training Set X</a:t>
            </a:r>
            <a:endParaRPr lang="vi-VN"/>
          </a:p>
          <a:p>
            <a:pPr marL="0" lvl="0" indent="0" algn="l" rtl="0">
              <a:lnSpc>
                <a:spcPct val="115000"/>
              </a:lnSpc>
              <a:spcBef>
                <a:spcPts val="0"/>
              </a:spcBef>
              <a:spcAft>
                <a:spcPts val="0"/>
              </a:spcAft>
              <a:buNone/>
            </a:pPr>
            <a:r>
              <a:rPr lang="en-US"/>
              <a:t>=&gt; Feature Resizing: </a:t>
            </a:r>
            <a:r>
              <a:rPr lang="en-US" err="1"/>
              <a:t>điều</a:t>
            </a:r>
            <a:r>
              <a:rPr lang="en-US"/>
              <a:t> </a:t>
            </a:r>
            <a:r>
              <a:rPr lang="en-US" err="1"/>
              <a:t>chỉnh</a:t>
            </a:r>
            <a:r>
              <a:rPr lang="en-US"/>
              <a:t> </a:t>
            </a:r>
            <a:r>
              <a:rPr lang="en-US" err="1"/>
              <a:t>kích</a:t>
            </a:r>
            <a:r>
              <a:rPr lang="en-US"/>
              <a:t> </a:t>
            </a:r>
            <a:r>
              <a:rPr lang="en-US" err="1"/>
              <a:t>thước</a:t>
            </a:r>
            <a:r>
              <a:rPr lang="en-US"/>
              <a:t> </a:t>
            </a:r>
            <a:r>
              <a:rPr lang="en-US" err="1"/>
              <a:t>cho</a:t>
            </a:r>
            <a:r>
              <a:rPr lang="en-US"/>
              <a:t> </a:t>
            </a:r>
            <a:r>
              <a:rPr lang="en-US" err="1"/>
              <a:t>đồng</a:t>
            </a:r>
            <a:r>
              <a:rPr lang="en-US"/>
              <a:t> </a:t>
            </a:r>
            <a:r>
              <a:rPr lang="en-US" err="1"/>
              <a:t>bộ</a:t>
            </a:r>
            <a:r>
              <a:rPr lang="en-US"/>
              <a:t> </a:t>
            </a:r>
            <a:r>
              <a:rPr lang="en-US" err="1"/>
              <a:t>hoá</a:t>
            </a:r>
            <a:endParaRPr lang="en-US"/>
          </a:p>
          <a:p>
            <a:pPr marL="1095375" lvl="1" indent="-571500" algn="l" rtl="0">
              <a:lnSpc>
                <a:spcPct val="115000"/>
              </a:lnSpc>
              <a:spcBef>
                <a:spcPts val="0"/>
              </a:spcBef>
              <a:spcAft>
                <a:spcPts val="0"/>
              </a:spcAft>
              <a:buSzPct val="100000"/>
              <a:buFont typeface="Wingdings" panose="05000000000000000000" pitchFamily="2" charset="2"/>
              <a:buChar char="v"/>
            </a:pPr>
            <a:r>
              <a:rPr lang="en-US" sz="2800"/>
              <a:t>Combined Feature Vector: x</a:t>
            </a:r>
            <a:r>
              <a:rPr lang="en-US" sz="2800" baseline="-25000"/>
              <a:t>i</a:t>
            </a:r>
            <a:endParaRPr lang="en-US" baseline="-25000"/>
          </a:p>
          <a:p>
            <a:pPr marL="0" lvl="0" indent="0" algn="l" rtl="0">
              <a:lnSpc>
                <a:spcPct val="115000"/>
              </a:lnSpc>
              <a:spcBef>
                <a:spcPts val="0"/>
              </a:spcBef>
              <a:spcAft>
                <a:spcPts val="0"/>
              </a:spcAft>
              <a:buNone/>
            </a:pPr>
            <a:r>
              <a:rPr lang="en-US"/>
              <a:t>=&gt; </a:t>
            </a:r>
            <a:r>
              <a:rPr lang="en-US" err="1"/>
              <a:t>Đưa</a:t>
            </a:r>
            <a:r>
              <a:rPr lang="en-US"/>
              <a:t> Combined Feature Vector </a:t>
            </a:r>
            <a:r>
              <a:rPr lang="en-US" err="1"/>
              <a:t>vào</a:t>
            </a:r>
            <a:r>
              <a:rPr lang="en-US"/>
              <a:t> First Classifier</a:t>
            </a:r>
          </a:p>
          <a:p>
            <a:pPr marL="1095375" lvl="1" indent="-571500" algn="l">
              <a:lnSpc>
                <a:spcPct val="115000"/>
              </a:lnSpc>
              <a:spcBef>
                <a:spcPts val="0"/>
              </a:spcBef>
              <a:buSzPct val="100000"/>
              <a:buFont typeface="Wingdings" panose="05000000000000000000" pitchFamily="2" charset="2"/>
              <a:buChar char="v"/>
            </a:pPr>
            <a:r>
              <a:rPr lang="en-US" sz="2800"/>
              <a:t>First Classifier (h</a:t>
            </a:r>
            <a:r>
              <a:rPr lang="en-US" sz="2800" baseline="-25000"/>
              <a:t>1</a:t>
            </a:r>
            <a:r>
              <a:rPr lang="en-US" sz="2800"/>
              <a:t>): </a:t>
            </a:r>
            <a:r>
              <a:rPr lang="en-US" sz="2800" err="1"/>
              <a:t>Phân</a:t>
            </a:r>
            <a:r>
              <a:rPr lang="en-US" sz="2800"/>
              <a:t> </a:t>
            </a:r>
            <a:r>
              <a:rPr lang="en-US" sz="2800" err="1"/>
              <a:t>lớp</a:t>
            </a:r>
            <a:r>
              <a:rPr lang="en-US" sz="2800"/>
              <a:t> </a:t>
            </a:r>
            <a:r>
              <a:rPr lang="en-US" sz="2800" err="1"/>
              <a:t>đầu</a:t>
            </a:r>
            <a:r>
              <a:rPr lang="en-US" sz="2800"/>
              <a:t> </a:t>
            </a:r>
            <a:r>
              <a:rPr lang="en-US" sz="2800" err="1"/>
              <a:t>tiên</a:t>
            </a:r>
            <a:r>
              <a:rPr lang="en-US" sz="2800"/>
              <a:t> </a:t>
            </a:r>
            <a:r>
              <a:rPr lang="en-US" sz="2800" err="1"/>
              <a:t>được</a:t>
            </a:r>
            <a:r>
              <a:rPr lang="en-US" sz="2800"/>
              <a:t> Training Set X </a:t>
            </a:r>
            <a:r>
              <a:rPr lang="en-US" sz="2800" err="1"/>
              <a:t>đào</a:t>
            </a:r>
            <a:r>
              <a:rPr lang="en-US" sz="2800"/>
              <a:t> </a:t>
            </a:r>
            <a:r>
              <a:rPr lang="en-US" sz="2800" err="1"/>
              <a:t>tạo</a:t>
            </a:r>
            <a:r>
              <a:rPr lang="en-US" sz="2800"/>
              <a:t> </a:t>
            </a:r>
            <a:r>
              <a:rPr lang="en-US" sz="2800" err="1"/>
              <a:t>ra</a:t>
            </a:r>
            <a:r>
              <a:rPr lang="en-US" sz="2800"/>
              <a:t> model output </a:t>
            </a:r>
            <a:r>
              <a:rPr lang="en-US" sz="2800" err="1"/>
              <a:t>là</a:t>
            </a:r>
            <a:r>
              <a:rPr lang="en-US" sz="2800"/>
              <a:t> Y'</a:t>
            </a:r>
          </a:p>
          <a:p>
            <a:pPr marL="457200" lvl="0" indent="-390525" algn="l" rtl="0">
              <a:lnSpc>
                <a:spcPct val="115000"/>
              </a:lnSpc>
              <a:spcBef>
                <a:spcPts val="0"/>
              </a:spcBef>
              <a:spcAft>
                <a:spcPts val="0"/>
              </a:spcAft>
              <a:buSzPct val="100000"/>
              <a:buChar char=" "/>
            </a:pPr>
            <a:endParaRPr lang="en-US"/>
          </a:p>
          <a:p>
            <a:pPr marL="1371600" lvl="0" indent="0" algn="l" rtl="0">
              <a:lnSpc>
                <a:spcPct val="115000"/>
              </a:lnSpc>
              <a:spcBef>
                <a:spcPts val="0"/>
              </a:spcBef>
              <a:spcAft>
                <a:spcPts val="0"/>
              </a:spcAft>
              <a:buNone/>
            </a:pPr>
            <a:endParaRPr lang="en-US">
              <a:ea typeface="Arial"/>
            </a:endParaRPr>
          </a:p>
        </p:txBody>
      </p:sp>
      <p:sp>
        <p:nvSpPr>
          <p:cNvPr id="4" name="Google Shape;124;p3">
            <a:extLst>
              <a:ext uri="{FF2B5EF4-FFF2-40B4-BE49-F238E27FC236}">
                <a16:creationId xmlns:a16="http://schemas.microsoft.com/office/drawing/2014/main" id="{C1BBF425-83AC-78A2-FDDA-AB4CE6DC0011}"/>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1612609129"/>
      </p:ext>
    </p:extLst>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5" name="Google Shape;165;g2d19a3b9ad5_1_4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18</a:t>
            </a:fld>
            <a:endParaRPr/>
          </a:p>
        </p:txBody>
      </p:sp>
      <p:pic>
        <p:nvPicPr>
          <p:cNvPr id="166" name="Google Shape;166;g2d19a3b9ad5_1_40"/>
          <p:cNvPicPr preferRelativeResize="0"/>
          <p:nvPr/>
        </p:nvPicPr>
        <p:blipFill>
          <a:blip r:embed="rId3">
            <a:alphaModFix/>
          </a:blip>
          <a:stretch>
            <a:fillRect/>
          </a:stretch>
        </p:blipFill>
        <p:spPr>
          <a:xfrm>
            <a:off x="228600" y="1394125"/>
            <a:ext cx="6504100" cy="1283000"/>
          </a:xfrm>
          <a:prstGeom prst="rect">
            <a:avLst/>
          </a:prstGeom>
          <a:noFill/>
          <a:ln>
            <a:noFill/>
          </a:ln>
        </p:spPr>
      </p:pic>
      <p:sp>
        <p:nvSpPr>
          <p:cNvPr id="167" name="Google Shape;167;g2d19a3b9ad5_1_40"/>
          <p:cNvSpPr/>
          <p:nvPr/>
        </p:nvSpPr>
        <p:spPr>
          <a:xfrm>
            <a:off x="6732700" y="1663225"/>
            <a:ext cx="5217900" cy="82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US" sz="1600" b="1">
                <a:solidFill>
                  <a:schemeClr val="dk1"/>
                </a:solidFill>
                <a:latin typeface="Times New Roman" panose="02020603050405020304" pitchFamily="18" charset="0"/>
                <a:cs typeface="Times New Roman" panose="02020603050405020304" pitchFamily="18" charset="0"/>
              </a:rPr>
              <a:t>Step 2: Feature Augmentation and Second Classifier (h2)</a:t>
            </a:r>
            <a:endParaRPr lang="en-US" sz="1600" b="1">
              <a:latin typeface="Times New Roman" panose="02020603050405020304" pitchFamily="18" charset="0"/>
              <a:ea typeface="Times New Roman"/>
              <a:cs typeface="Times New Roman" panose="02020603050405020304" pitchFamily="18" charset="0"/>
              <a:sym typeface="Times New Roman"/>
            </a:endParaRPr>
          </a:p>
        </p:txBody>
      </p:sp>
      <p:sp>
        <p:nvSpPr>
          <p:cNvPr id="168" name="Google Shape;168;g2d19a3b9ad5_1_40"/>
          <p:cNvSpPr txBox="1">
            <a:spLocks noGrp="1"/>
          </p:cNvSpPr>
          <p:nvPr>
            <p:ph type="body" idx="1"/>
          </p:nvPr>
        </p:nvSpPr>
        <p:spPr>
          <a:xfrm>
            <a:off x="116542" y="2677125"/>
            <a:ext cx="12075458" cy="3562310"/>
          </a:xfrm>
          <a:prstGeom prst="rect">
            <a:avLst/>
          </a:prstGeom>
          <a:noFill/>
          <a:ln>
            <a:noFill/>
          </a:ln>
        </p:spPr>
        <p:txBody>
          <a:bodyPr spcFirstLastPara="1" wrap="square" lIns="0" tIns="45700" rIns="0" bIns="45700" anchor="t" anchorCtr="0">
            <a:normAutofit fontScale="62500" lnSpcReduction="20000"/>
          </a:bodyPr>
          <a:lstStyle/>
          <a:p>
            <a:pPr lvl="1" indent="-390525" algn="l">
              <a:lnSpc>
                <a:spcPct val="115000"/>
              </a:lnSpc>
              <a:spcBef>
                <a:spcPts val="0"/>
              </a:spcBef>
              <a:buSzPct val="100000"/>
            </a:pPr>
            <a:r>
              <a:rPr lang="vi-VN" sz="3400" err="1"/>
              <a:t>Predicted</a:t>
            </a:r>
            <a:r>
              <a:rPr lang="vi-VN" sz="3400"/>
              <a:t> </a:t>
            </a:r>
            <a:r>
              <a:rPr lang="vi-VN" sz="3400" err="1"/>
              <a:t>Labels</a:t>
            </a:r>
            <a:r>
              <a:rPr lang="vi-VN" sz="3400"/>
              <a:t> (Y'): </a:t>
            </a:r>
            <a:r>
              <a:rPr lang="vi-VN" sz="3400" err="1"/>
              <a:t>output</a:t>
            </a:r>
            <a:r>
              <a:rPr lang="vi-VN" sz="3400"/>
              <a:t> của h1 được lưu dưới dạng nhãn dự đoán</a:t>
            </a:r>
          </a:p>
          <a:p>
            <a:pPr lvl="1" indent="-390525" algn="l">
              <a:lnSpc>
                <a:spcPct val="114999"/>
              </a:lnSpc>
              <a:spcBef>
                <a:spcPts val="0"/>
              </a:spcBef>
              <a:buSzPct val="100000"/>
            </a:pPr>
            <a:r>
              <a:rPr lang="vi-VN" sz="3400" err="1"/>
              <a:t>Sliding</a:t>
            </a:r>
            <a:r>
              <a:rPr lang="vi-VN" sz="3400"/>
              <a:t> </a:t>
            </a:r>
            <a:r>
              <a:rPr lang="vi-VN" sz="3400" err="1"/>
              <a:t>Window</a:t>
            </a:r>
            <a:r>
              <a:rPr lang="vi-VN" sz="3400"/>
              <a:t>: cửa sổ trượt có kích thước w (áp dụng xung quanh nhãn dự đoán)</a:t>
            </a:r>
            <a:endParaRPr lang="en-US" sz="3400"/>
          </a:p>
          <a:p>
            <a:pPr lvl="1" indent="-390525" algn="l">
              <a:lnSpc>
                <a:spcPct val="114999"/>
              </a:lnSpc>
              <a:spcBef>
                <a:spcPts val="0"/>
              </a:spcBef>
              <a:buSzPct val="100000"/>
            </a:pPr>
            <a:r>
              <a:rPr lang="en-US" sz="3400"/>
              <a:t>Training Set X</a:t>
            </a:r>
          </a:p>
          <a:p>
            <a:pPr lvl="1" indent="-390525" algn="l">
              <a:lnSpc>
                <a:spcPct val="114999"/>
              </a:lnSpc>
              <a:spcBef>
                <a:spcPts val="0"/>
              </a:spcBef>
              <a:buSzPct val="100000"/>
            </a:pPr>
            <a:r>
              <a:rPr lang="en-US" sz="3400"/>
              <a:t>Combined Feature Vector: x</a:t>
            </a:r>
            <a:r>
              <a:rPr lang="en-US" sz="3400" baseline="-25000"/>
              <a:t>i</a:t>
            </a:r>
          </a:p>
          <a:p>
            <a:pPr marL="523875" lvl="1" indent="0" algn="l">
              <a:lnSpc>
                <a:spcPct val="114999"/>
              </a:lnSpc>
              <a:spcBef>
                <a:spcPts val="0"/>
              </a:spcBef>
              <a:buSzPct val="100000"/>
              <a:buNone/>
            </a:pPr>
            <a:endParaRPr lang="vi-VN" sz="3400"/>
          </a:p>
          <a:p>
            <a:pPr marL="523875" lvl="1" indent="0" algn="l">
              <a:lnSpc>
                <a:spcPct val="114999"/>
              </a:lnSpc>
              <a:spcBef>
                <a:spcPts val="0"/>
              </a:spcBef>
              <a:buSzPct val="100000"/>
              <a:buNone/>
            </a:pPr>
            <a:r>
              <a:rPr lang="vi-VN" sz="3400"/>
              <a:t>=&gt;</a:t>
            </a:r>
            <a:r>
              <a:rPr lang="en-US" sz="3400"/>
              <a:t> </a:t>
            </a:r>
            <a:r>
              <a:rPr lang="vi-VN" sz="3400" err="1"/>
              <a:t>Sliding</a:t>
            </a:r>
            <a:r>
              <a:rPr lang="en-US" sz="3400"/>
              <a:t> </a:t>
            </a:r>
            <a:r>
              <a:rPr lang="vi-VN" sz="3400" err="1"/>
              <a:t>Window</a:t>
            </a:r>
            <a:r>
              <a:rPr lang="vi-VN" sz="3400"/>
              <a:t> trích xuất nhãn từ Y' với phạm vi </a:t>
            </a:r>
            <a:r>
              <a:rPr lang="vi-VN" sz="3400" err="1"/>
              <a:t>w</a:t>
            </a:r>
            <a:r>
              <a:rPr lang="vi-VN" sz="3400" baseline="-25000" err="1"/>
              <a:t>a</a:t>
            </a:r>
            <a:r>
              <a:rPr lang="vi-VN" sz="3400"/>
              <a:t> và </a:t>
            </a:r>
            <a:r>
              <a:rPr lang="vi-VN" sz="3400" err="1"/>
              <a:t>w</a:t>
            </a:r>
            <a:r>
              <a:rPr lang="vi-VN" sz="3400" baseline="-25000" err="1"/>
              <a:t>b</a:t>
            </a:r>
            <a:r>
              <a:rPr lang="vi-VN" sz="3400"/>
              <a:t> (trước và sau)</a:t>
            </a:r>
            <a:r>
              <a:rPr lang="en-US" sz="3400"/>
              <a:t> </a:t>
            </a:r>
            <a:r>
              <a:rPr lang="en-US" sz="3400" err="1"/>
              <a:t>tạo</a:t>
            </a:r>
            <a:r>
              <a:rPr lang="en-US" sz="3400"/>
              <a:t> </a:t>
            </a:r>
            <a:r>
              <a:rPr lang="en-US" sz="3400" err="1"/>
              <a:t>thành</a:t>
            </a:r>
            <a:r>
              <a:rPr lang="en-US" sz="3400"/>
              <a:t> </a:t>
            </a:r>
            <a:r>
              <a:rPr lang="en-US" sz="3400" err="1"/>
              <a:t>các</a:t>
            </a:r>
            <a:r>
              <a:rPr lang="vi-VN" sz="3400"/>
              <a:t> </a:t>
            </a:r>
            <a:r>
              <a:rPr lang="vi-VN" sz="3400" err="1"/>
              <a:t>Neighboring</a:t>
            </a:r>
            <a:r>
              <a:rPr lang="vi-VN" sz="3400"/>
              <a:t> </a:t>
            </a:r>
            <a:r>
              <a:rPr lang="vi-VN" sz="3400" err="1"/>
              <a:t>Labels</a:t>
            </a:r>
            <a:endParaRPr lang="vi-VN" sz="3400"/>
          </a:p>
          <a:p>
            <a:pPr marL="981075" lvl="1" indent="-457200" algn="l">
              <a:lnSpc>
                <a:spcPct val="114999"/>
              </a:lnSpc>
              <a:spcBef>
                <a:spcPts val="0"/>
              </a:spcBef>
              <a:buSzPct val="100000"/>
              <a:buFont typeface="Wingdings" panose="05000000000000000000" pitchFamily="2" charset="2"/>
              <a:buChar char="v"/>
            </a:pPr>
            <a:r>
              <a:rPr lang="vi-VN" sz="3400" err="1"/>
              <a:t>Extended</a:t>
            </a:r>
            <a:r>
              <a:rPr lang="vi-VN" sz="3400"/>
              <a:t> </a:t>
            </a:r>
            <a:r>
              <a:rPr lang="vi-VN" sz="3400" err="1"/>
              <a:t>Features</a:t>
            </a:r>
            <a:r>
              <a:rPr lang="vi-VN" sz="3400"/>
              <a:t>: Các </a:t>
            </a:r>
            <a:r>
              <a:rPr lang="vi-VN" sz="3400" err="1"/>
              <a:t>Neighboring</a:t>
            </a:r>
            <a:r>
              <a:rPr lang="vi-VN" sz="3400"/>
              <a:t> </a:t>
            </a:r>
            <a:r>
              <a:rPr lang="vi-VN" sz="3400" err="1"/>
              <a:t>Labels</a:t>
            </a:r>
            <a:r>
              <a:rPr lang="vi-VN" sz="3400"/>
              <a:t> được tích hợp vào xi</a:t>
            </a:r>
            <a:r>
              <a:rPr lang="en-US" sz="3400"/>
              <a:t> </a:t>
            </a:r>
            <a:r>
              <a:rPr lang="en-US" sz="3400" err="1"/>
              <a:t>tạo</a:t>
            </a:r>
            <a:r>
              <a:rPr lang="en-US" sz="3400"/>
              <a:t> </a:t>
            </a:r>
            <a:r>
              <a:rPr lang="en-US" sz="3400" err="1"/>
              <a:t>thành</a:t>
            </a:r>
            <a:r>
              <a:rPr lang="en-US" sz="3400"/>
              <a:t> </a:t>
            </a:r>
            <a:r>
              <a:rPr lang="en-US" sz="3400" err="1"/>
              <a:t>x</a:t>
            </a:r>
            <a:r>
              <a:rPr lang="en-US" sz="3400" baseline="-25000" err="1"/>
              <a:t>ext_i</a:t>
            </a:r>
            <a:endParaRPr lang="en-US" sz="3400" baseline="-25000"/>
          </a:p>
          <a:p>
            <a:pPr marL="981075" lvl="1" indent="-457200" algn="l">
              <a:lnSpc>
                <a:spcPct val="114999"/>
              </a:lnSpc>
              <a:spcBef>
                <a:spcPts val="0"/>
              </a:spcBef>
              <a:buSzPct val="100000"/>
              <a:buFont typeface="Wingdings" panose="05000000000000000000" pitchFamily="2" charset="2"/>
              <a:buChar char="v"/>
            </a:pPr>
            <a:r>
              <a:rPr lang="en-US" sz="3400" err="1"/>
              <a:t>Đoạn</a:t>
            </a:r>
            <a:r>
              <a:rPr lang="en-US" sz="3400"/>
              <a:t> Training Set X </a:t>
            </a:r>
            <a:r>
              <a:rPr lang="en-US" sz="3400" err="1"/>
              <a:t>sẽ</a:t>
            </a:r>
            <a:r>
              <a:rPr lang="en-US" sz="3400"/>
              <a:t> </a:t>
            </a:r>
            <a:r>
              <a:rPr lang="en-US" sz="3400" err="1"/>
              <a:t>được</a:t>
            </a:r>
            <a:r>
              <a:rPr lang="en-US" sz="3400"/>
              <a:t> </a:t>
            </a:r>
            <a:r>
              <a:rPr lang="en-US" sz="3400" err="1"/>
              <a:t>kéo</a:t>
            </a:r>
            <a:r>
              <a:rPr lang="en-US" sz="3400"/>
              <a:t> </a:t>
            </a:r>
            <a:r>
              <a:rPr lang="en-US" sz="3400" err="1"/>
              <a:t>dài</a:t>
            </a:r>
            <a:r>
              <a:rPr lang="en-US" sz="3400"/>
              <a:t> </a:t>
            </a:r>
            <a:r>
              <a:rPr lang="en-US" sz="3400" err="1"/>
              <a:t>thêm</a:t>
            </a:r>
            <a:r>
              <a:rPr lang="en-US" sz="3400"/>
              <a:t> </a:t>
            </a:r>
            <a:r>
              <a:rPr lang="en-US" sz="3400" err="1"/>
              <a:t>với</a:t>
            </a:r>
            <a:r>
              <a:rPr lang="en-US" sz="3400"/>
              <a:t> </a:t>
            </a:r>
            <a:r>
              <a:rPr lang="en-US" sz="3400" err="1"/>
              <a:t>một</a:t>
            </a:r>
            <a:r>
              <a:rPr lang="en-US" sz="3400"/>
              <a:t> </a:t>
            </a:r>
            <a:r>
              <a:rPr lang="en-US" sz="3400" err="1"/>
              <a:t>đoạn</a:t>
            </a:r>
            <a:r>
              <a:rPr lang="en-US" sz="3400"/>
              <a:t> </a:t>
            </a:r>
            <a:r>
              <a:rPr lang="en-US" sz="3400" err="1"/>
              <a:t>là</a:t>
            </a:r>
            <a:r>
              <a:rPr lang="en-US" sz="3400"/>
              <a:t> </a:t>
            </a:r>
            <a:r>
              <a:rPr lang="en-US" sz="3400" err="1"/>
              <a:t>Xext</a:t>
            </a:r>
            <a:endParaRPr lang="vi-VN" sz="3400"/>
          </a:p>
          <a:p>
            <a:pPr marL="981075" lvl="1" indent="-457200" algn="l">
              <a:lnSpc>
                <a:spcPct val="114999"/>
              </a:lnSpc>
              <a:spcBef>
                <a:spcPts val="0"/>
              </a:spcBef>
              <a:buSzPct val="100000"/>
              <a:buFont typeface="Wingdings" panose="05000000000000000000" pitchFamily="2" charset="2"/>
              <a:buChar char="v"/>
            </a:pPr>
            <a:r>
              <a:rPr lang="vi-VN" sz="3400" err="1"/>
              <a:t>Second</a:t>
            </a:r>
            <a:r>
              <a:rPr lang="vi-VN" sz="3400"/>
              <a:t> </a:t>
            </a:r>
            <a:r>
              <a:rPr lang="vi-VN" sz="3400" err="1"/>
              <a:t>Classifier</a:t>
            </a:r>
            <a:r>
              <a:rPr lang="vi-VN" sz="3400"/>
              <a:t> (h</a:t>
            </a:r>
            <a:r>
              <a:rPr lang="vi-VN" sz="3400" baseline="-25000"/>
              <a:t>2</a:t>
            </a:r>
            <a:r>
              <a:rPr lang="vi-VN" sz="3400"/>
              <a:t>):  </a:t>
            </a:r>
            <a:r>
              <a:rPr lang="vi-VN" sz="3400" err="1"/>
              <a:t>Extended</a:t>
            </a:r>
            <a:r>
              <a:rPr lang="vi-VN" sz="3400"/>
              <a:t> </a:t>
            </a:r>
            <a:r>
              <a:rPr lang="vi-VN" sz="3400" err="1"/>
              <a:t>Features</a:t>
            </a:r>
            <a:r>
              <a:rPr lang="en-US" sz="3400"/>
              <a:t> </a:t>
            </a:r>
            <a:r>
              <a:rPr lang="en-US" sz="3400" err="1"/>
              <a:t>được</a:t>
            </a:r>
            <a:r>
              <a:rPr lang="en-US" sz="3400"/>
              <a:t> </a:t>
            </a:r>
            <a:r>
              <a:rPr lang="en-US" sz="3400" err="1"/>
              <a:t>đưa</a:t>
            </a:r>
            <a:r>
              <a:rPr lang="en-US" sz="3400"/>
              <a:t> </a:t>
            </a:r>
            <a:r>
              <a:rPr lang="en-US" sz="3400" err="1"/>
              <a:t>vào</a:t>
            </a:r>
            <a:r>
              <a:rPr lang="en-US" sz="3400"/>
              <a:t> h2 </a:t>
            </a:r>
            <a:r>
              <a:rPr lang="en-US" sz="3400" err="1"/>
              <a:t>và</a:t>
            </a:r>
            <a:r>
              <a:rPr lang="en-US" sz="3400"/>
              <a:t> </a:t>
            </a:r>
            <a:r>
              <a:rPr lang="en-US" sz="3400" err="1"/>
              <a:t>được</a:t>
            </a:r>
            <a:r>
              <a:rPr lang="en-US" sz="3400"/>
              <a:t> </a:t>
            </a:r>
            <a:r>
              <a:rPr lang="en-US" sz="3400" err="1"/>
              <a:t>đoạn</a:t>
            </a:r>
            <a:r>
              <a:rPr lang="en-US" sz="3400"/>
              <a:t> </a:t>
            </a:r>
            <a:r>
              <a:rPr lang="en-US" sz="3400" err="1"/>
              <a:t>nối</a:t>
            </a:r>
            <a:r>
              <a:rPr lang="en-US" sz="3400"/>
              <a:t> </a:t>
            </a:r>
            <a:r>
              <a:rPr lang="en-US" sz="3400" err="1"/>
              <a:t>dài</a:t>
            </a:r>
            <a:r>
              <a:rPr lang="en-US" sz="3400"/>
              <a:t> </a:t>
            </a:r>
            <a:r>
              <a:rPr lang="en-US" sz="3400" err="1"/>
              <a:t>thêm</a:t>
            </a:r>
            <a:r>
              <a:rPr lang="en-US" sz="3400"/>
              <a:t> </a:t>
            </a:r>
            <a:r>
              <a:rPr lang="en-US" sz="3400" err="1"/>
              <a:t>X</a:t>
            </a:r>
            <a:r>
              <a:rPr lang="en-US" sz="3400" baseline="-25000" err="1"/>
              <a:t>ext</a:t>
            </a:r>
            <a:r>
              <a:rPr lang="en-US" sz="3400"/>
              <a:t> </a:t>
            </a:r>
            <a:r>
              <a:rPr lang="en-US" sz="3400" err="1"/>
              <a:t>đào</a:t>
            </a:r>
            <a:r>
              <a:rPr lang="en-US" sz="3400"/>
              <a:t> </a:t>
            </a:r>
            <a:r>
              <a:rPr lang="en-US" sz="3400" err="1"/>
              <a:t>tạo</a:t>
            </a:r>
            <a:r>
              <a:rPr lang="en-US" sz="3400"/>
              <a:t> </a:t>
            </a:r>
            <a:r>
              <a:rPr lang="en-US" sz="3400" err="1"/>
              <a:t>thành</a:t>
            </a:r>
            <a:r>
              <a:rPr lang="en-US" sz="3400"/>
              <a:t>  model output Y’’</a:t>
            </a:r>
            <a:endParaRPr lang="vi-VN" sz="3400"/>
          </a:p>
          <a:p>
            <a:pPr marL="914400" indent="0" algn="l">
              <a:lnSpc>
                <a:spcPct val="115000"/>
              </a:lnSpc>
              <a:spcBef>
                <a:spcPts val="0"/>
              </a:spcBef>
              <a:buNone/>
            </a:pPr>
            <a:endParaRPr lang="vi-VN" sz="3650"/>
          </a:p>
          <a:p>
            <a:pPr marL="0" indent="0" algn="l">
              <a:lnSpc>
                <a:spcPct val="115000"/>
              </a:lnSpc>
              <a:spcBef>
                <a:spcPts val="0"/>
              </a:spcBef>
              <a:buNone/>
            </a:pPr>
            <a:endParaRPr lang="vi-VN" sz="3650"/>
          </a:p>
          <a:p>
            <a:pPr lvl="1" indent="-390525" algn="l" rtl="0">
              <a:lnSpc>
                <a:spcPct val="115000"/>
              </a:lnSpc>
              <a:spcBef>
                <a:spcPts val="0"/>
              </a:spcBef>
              <a:spcAft>
                <a:spcPts val="0"/>
              </a:spcAft>
              <a:buSzPct val="100000"/>
            </a:pPr>
            <a:endParaRPr lang="vi-VN" sz="3000"/>
          </a:p>
          <a:p>
            <a:pPr lvl="0" indent="-390525" algn="l" rtl="0">
              <a:lnSpc>
                <a:spcPct val="115000"/>
              </a:lnSpc>
              <a:spcBef>
                <a:spcPts val="0"/>
              </a:spcBef>
              <a:spcAft>
                <a:spcPts val="0"/>
              </a:spcAft>
              <a:buSzPct val="100000"/>
            </a:pPr>
            <a:endParaRPr lang="vi-VN" sz="3650">
              <a:ea typeface="Arial"/>
            </a:endParaRPr>
          </a:p>
          <a:p>
            <a:pPr marL="1371600" indent="0" algn="l">
              <a:lnSpc>
                <a:spcPct val="115000"/>
              </a:lnSpc>
              <a:spcBef>
                <a:spcPts val="0"/>
              </a:spcBef>
              <a:buNone/>
            </a:pPr>
            <a:endParaRPr lang="vi-VN" sz="2400">
              <a:solidFill>
                <a:schemeClr val="dk1"/>
              </a:solidFill>
              <a:latin typeface="Arial"/>
              <a:ea typeface="Arial"/>
              <a:cs typeface="Arial"/>
            </a:endParaRPr>
          </a:p>
        </p:txBody>
      </p:sp>
      <p:sp>
        <p:nvSpPr>
          <p:cNvPr id="4" name="Google Shape;124;p3">
            <a:extLst>
              <a:ext uri="{FF2B5EF4-FFF2-40B4-BE49-F238E27FC236}">
                <a16:creationId xmlns:a16="http://schemas.microsoft.com/office/drawing/2014/main" id="{17C649AD-3B2B-4612-C396-D492FA3CFDAF}"/>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1985092225"/>
      </p:ext>
    </p:extLst>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5" name="Google Shape;165;g2d19a3b9ad5_1_4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19</a:t>
            </a:fld>
            <a:endParaRPr/>
          </a:p>
        </p:txBody>
      </p:sp>
      <p:sp>
        <p:nvSpPr>
          <p:cNvPr id="167" name="Google Shape;167;g2d19a3b9ad5_1_40"/>
          <p:cNvSpPr/>
          <p:nvPr/>
        </p:nvSpPr>
        <p:spPr>
          <a:xfrm>
            <a:off x="3493125" y="5660022"/>
            <a:ext cx="5217900" cy="473837"/>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lnSpc>
                <a:spcPct val="114999"/>
              </a:lnSpc>
            </a:pPr>
            <a:r>
              <a:rPr lang="en-US" sz="1600" b="1">
                <a:solidFill>
                  <a:schemeClr val="dk1"/>
                </a:solidFill>
                <a:latin typeface="Times New Roman" panose="02020603050405020304" pitchFamily="18" charset="0"/>
                <a:cs typeface="Times New Roman" panose="02020603050405020304" pitchFamily="18" charset="0"/>
              </a:rPr>
              <a:t>Visual and Audio-Visual Speaker </a:t>
            </a:r>
            <a:r>
              <a:rPr lang="en-US" sz="1600" b="1" err="1">
                <a:solidFill>
                  <a:schemeClr val="dk1"/>
                </a:solidFill>
                <a:latin typeface="Times New Roman" panose="02020603050405020304" pitchFamily="18" charset="0"/>
                <a:cs typeface="Times New Roman" panose="02020603050405020304" pitchFamily="18" charset="0"/>
              </a:rPr>
              <a:t>Diarization</a:t>
            </a:r>
            <a:r>
              <a:rPr lang="en-US" sz="1600" b="1">
                <a:solidFill>
                  <a:schemeClr val="dk1"/>
                </a:solidFill>
                <a:latin typeface="Times New Roman" panose="02020603050405020304" pitchFamily="18" charset="0"/>
                <a:cs typeface="Times New Roman" panose="02020603050405020304" pitchFamily="18" charset="0"/>
              </a:rPr>
              <a:t> Accuracy </a:t>
            </a:r>
            <a:endParaRPr lang="en-US" sz="1600" b="1">
              <a:solidFill>
                <a:schemeClr val="dk1"/>
              </a:solidFill>
              <a:latin typeface="Times New Roman" panose="02020603050405020304" pitchFamily="18" charset="0"/>
              <a:ea typeface="Times New Roman"/>
              <a:cs typeface="Times New Roman" panose="02020603050405020304" pitchFamily="18" charset="0"/>
            </a:endParaRPr>
          </a:p>
        </p:txBody>
      </p:sp>
      <p:pic>
        <p:nvPicPr>
          <p:cNvPr id="4" name="Hình ảnh 3" descr="Ảnh có chứa văn bản, số, ảnh chụp màn hình, Phông chữ&#10;&#10;Mô tả được tự động tạo">
            <a:extLst>
              <a:ext uri="{FF2B5EF4-FFF2-40B4-BE49-F238E27FC236}">
                <a16:creationId xmlns:a16="http://schemas.microsoft.com/office/drawing/2014/main" id="{DFAAC443-5DB1-D0F6-514F-6B35321E03CB}"/>
              </a:ext>
            </a:extLst>
          </p:cNvPr>
          <p:cNvPicPr>
            <a:picLocks noChangeAspect="1"/>
          </p:cNvPicPr>
          <p:nvPr/>
        </p:nvPicPr>
        <p:blipFill>
          <a:blip r:embed="rId3"/>
          <a:stretch>
            <a:fillRect/>
          </a:stretch>
        </p:blipFill>
        <p:spPr>
          <a:xfrm>
            <a:off x="3771900" y="1338261"/>
            <a:ext cx="4648200" cy="4181475"/>
          </a:xfrm>
          <a:prstGeom prst="rect">
            <a:avLst/>
          </a:prstGeom>
        </p:spPr>
      </p:pic>
      <p:sp>
        <p:nvSpPr>
          <p:cNvPr id="6" name="Google Shape;124;p3">
            <a:extLst>
              <a:ext uri="{FF2B5EF4-FFF2-40B4-BE49-F238E27FC236}">
                <a16:creationId xmlns:a16="http://schemas.microsoft.com/office/drawing/2014/main" id="{9AF4FC90-D65E-51F4-F835-2AA3254B30DB}"/>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spTree>
    <p:extLst>
      <p:ext uri="{BB962C8B-B14F-4D97-AF65-F5344CB8AC3E}">
        <p14:creationId xmlns:p14="http://schemas.microsoft.com/office/powerpoint/2010/main" val="775168858"/>
      </p:ext>
    </p:extLst>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28600" y="286603"/>
            <a:ext cx="11722099" cy="881797"/>
          </a:xfrm>
          <a:prstGeom prst="rect">
            <a:avLst/>
          </a:prstGeom>
          <a:noFill/>
          <a:ln>
            <a:noFill/>
          </a:ln>
        </p:spPr>
        <p:txBody>
          <a:bodyPr spcFirstLastPara="1" wrap="square" lIns="91425" tIns="45700" rIns="91425" bIns="45700" anchor="t" anchorCtr="0">
            <a:normAutofit/>
          </a:bodyPr>
          <a:lstStyle/>
          <a:p>
            <a:pPr marL="0" lvl="0" indent="0" algn="ctr" rtl="0">
              <a:lnSpc>
                <a:spcPct val="85000"/>
              </a:lnSpc>
              <a:spcBef>
                <a:spcPts val="0"/>
              </a:spcBef>
              <a:spcAft>
                <a:spcPts val="0"/>
              </a:spcAft>
              <a:buClr>
                <a:srgbClr val="3F3F3F"/>
              </a:buClr>
              <a:buSzPts val="5500"/>
              <a:buFont typeface="Times New Roman"/>
              <a:buNone/>
            </a:pPr>
            <a:r>
              <a:rPr lang="en-US" b="1"/>
              <a:t>Thành </a:t>
            </a:r>
            <a:r>
              <a:rPr lang="en-US" b="1" err="1"/>
              <a:t>viên</a:t>
            </a:r>
            <a:r>
              <a:rPr lang="en-US" b="1"/>
              <a:t> </a:t>
            </a:r>
            <a:r>
              <a:rPr lang="en-US" b="1" err="1"/>
              <a:t>nhóm</a:t>
            </a:r>
            <a:endParaRPr b="1"/>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a:t>
            </a:fld>
            <a:endParaRPr/>
          </a:p>
        </p:txBody>
      </p:sp>
      <p:grpSp>
        <p:nvGrpSpPr>
          <p:cNvPr id="2" name="Group 1">
            <a:extLst>
              <a:ext uri="{FF2B5EF4-FFF2-40B4-BE49-F238E27FC236}">
                <a16:creationId xmlns:a16="http://schemas.microsoft.com/office/drawing/2014/main" id="{013E8894-B57B-DA6A-F964-132D9F85AB4C}"/>
              </a:ext>
            </a:extLst>
          </p:cNvPr>
          <p:cNvGrpSpPr/>
          <p:nvPr/>
        </p:nvGrpSpPr>
        <p:grpSpPr>
          <a:xfrm>
            <a:off x="9828604" y="2411862"/>
            <a:ext cx="2082801" cy="2380283"/>
            <a:chOff x="6164665" y="2647927"/>
            <a:chExt cx="2082801" cy="2380283"/>
          </a:xfrm>
        </p:grpSpPr>
        <p:sp>
          <p:nvSpPr>
            <p:cNvPr id="3" name="TextBox 2">
              <a:extLst>
                <a:ext uri="{FF2B5EF4-FFF2-40B4-BE49-F238E27FC236}">
                  <a16:creationId xmlns:a16="http://schemas.microsoft.com/office/drawing/2014/main" id="{A47A8738-33A1-0793-5867-6F8931A84F86}"/>
                </a:ext>
              </a:extLst>
            </p:cNvPr>
            <p:cNvSpPr txBox="1"/>
            <p:nvPr/>
          </p:nvSpPr>
          <p:spPr>
            <a:xfrm>
              <a:off x="6164665" y="4154638"/>
              <a:ext cx="2082801" cy="873572"/>
            </a:xfrm>
            <a:prstGeom prst="rect">
              <a:avLst/>
            </a:prstGeom>
            <a:noFill/>
          </p:spPr>
          <p:txBody>
            <a:bodyPr wrap="square" rtlCol="0">
              <a:spAutoFit/>
            </a:bodyPr>
            <a:lstStyle/>
            <a:p>
              <a:pPr algn="ctr">
                <a:lnSpc>
                  <a:spcPct val="150000"/>
                </a:lnSpc>
              </a:pP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Phạm</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Quang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Khải</a:t>
              </a:r>
              <a:endPar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20520566</a:t>
              </a:r>
            </a:p>
          </p:txBody>
        </p:sp>
        <p:pic>
          <p:nvPicPr>
            <p:cNvPr id="4" name="Picture 3">
              <a:extLst>
                <a:ext uri="{FF2B5EF4-FFF2-40B4-BE49-F238E27FC236}">
                  <a16:creationId xmlns:a16="http://schemas.microsoft.com/office/drawing/2014/main" id="{1E091367-A8E4-0C43-AC1E-0729D7BAB631}"/>
                </a:ext>
              </a:extLst>
            </p:cNvPr>
            <p:cNvPicPr>
              <a:picLocks noChangeAspect="1"/>
            </p:cNvPicPr>
            <p:nvPr/>
          </p:nvPicPr>
          <p:blipFill>
            <a:blip r:embed="rId3"/>
            <a:stretch>
              <a:fillRect/>
            </a:stretch>
          </p:blipFill>
          <p:spPr>
            <a:xfrm>
              <a:off x="6416998" y="2647927"/>
              <a:ext cx="1620137" cy="1625945"/>
            </a:xfrm>
            <a:prstGeom prst="rect">
              <a:avLst/>
            </a:prstGeom>
          </p:spPr>
        </p:pic>
      </p:grpSp>
      <p:grpSp>
        <p:nvGrpSpPr>
          <p:cNvPr id="8" name="Group 7">
            <a:extLst>
              <a:ext uri="{FF2B5EF4-FFF2-40B4-BE49-F238E27FC236}">
                <a16:creationId xmlns:a16="http://schemas.microsoft.com/office/drawing/2014/main" id="{19086782-D8FB-A6CC-6CA9-934EE4DD4995}"/>
              </a:ext>
            </a:extLst>
          </p:cNvPr>
          <p:cNvGrpSpPr/>
          <p:nvPr/>
        </p:nvGrpSpPr>
        <p:grpSpPr>
          <a:xfrm>
            <a:off x="6622921" y="2375141"/>
            <a:ext cx="2529303" cy="2408471"/>
            <a:chOff x="525678" y="2547461"/>
            <a:chExt cx="2529303" cy="2408471"/>
          </a:xfrm>
        </p:grpSpPr>
        <p:sp>
          <p:nvSpPr>
            <p:cNvPr id="9" name="TextBox 8">
              <a:extLst>
                <a:ext uri="{FF2B5EF4-FFF2-40B4-BE49-F238E27FC236}">
                  <a16:creationId xmlns:a16="http://schemas.microsoft.com/office/drawing/2014/main" id="{4969D53B-5BB9-B554-B128-B2F707C98695}"/>
                </a:ext>
              </a:extLst>
            </p:cNvPr>
            <p:cNvSpPr txBox="1"/>
            <p:nvPr/>
          </p:nvSpPr>
          <p:spPr>
            <a:xfrm>
              <a:off x="525678" y="4082360"/>
              <a:ext cx="2529303" cy="873572"/>
            </a:xfrm>
            <a:prstGeom prst="rect">
              <a:avLst/>
            </a:prstGeom>
            <a:noFill/>
          </p:spPr>
          <p:txBody>
            <a:bodyPr wrap="square" rtlCol="0">
              <a:spAutoFit/>
            </a:bodyPr>
            <a:lstStyle/>
            <a:p>
              <a:pPr algn="ctr">
                <a:lnSpc>
                  <a:spcPct val="150000"/>
                </a:lnSpc>
              </a:pP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Nguyễn</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Lê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Trọng</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Nhân</a:t>
              </a:r>
              <a:endPar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endParaRP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20521698</a:t>
              </a:r>
            </a:p>
          </p:txBody>
        </p:sp>
        <p:pic>
          <p:nvPicPr>
            <p:cNvPr id="10" name="Picture 9">
              <a:extLst>
                <a:ext uri="{FF2B5EF4-FFF2-40B4-BE49-F238E27FC236}">
                  <a16:creationId xmlns:a16="http://schemas.microsoft.com/office/drawing/2014/main" id="{5611FABD-A56B-3F2F-5CD9-9D84C8DFEBF5}"/>
                </a:ext>
              </a:extLst>
            </p:cNvPr>
            <p:cNvPicPr>
              <a:picLocks noChangeAspect="1"/>
            </p:cNvPicPr>
            <p:nvPr/>
          </p:nvPicPr>
          <p:blipFill>
            <a:blip r:embed="rId4"/>
            <a:stretch>
              <a:fillRect/>
            </a:stretch>
          </p:blipFill>
          <p:spPr>
            <a:xfrm>
              <a:off x="980261" y="2547461"/>
              <a:ext cx="1620138" cy="1590574"/>
            </a:xfrm>
            <a:prstGeom prst="rect">
              <a:avLst/>
            </a:prstGeom>
          </p:spPr>
        </p:pic>
      </p:grpSp>
      <p:grpSp>
        <p:nvGrpSpPr>
          <p:cNvPr id="11" name="Group 10">
            <a:extLst>
              <a:ext uri="{FF2B5EF4-FFF2-40B4-BE49-F238E27FC236}">
                <a16:creationId xmlns:a16="http://schemas.microsoft.com/office/drawing/2014/main" id="{FF603CCE-9A1B-64F7-8006-14F499577A99}"/>
              </a:ext>
            </a:extLst>
          </p:cNvPr>
          <p:cNvGrpSpPr/>
          <p:nvPr/>
        </p:nvGrpSpPr>
        <p:grpSpPr>
          <a:xfrm>
            <a:off x="228600" y="2381747"/>
            <a:ext cx="2312879" cy="2401865"/>
            <a:chOff x="2090345" y="557161"/>
            <a:chExt cx="2312879" cy="2401865"/>
          </a:xfrm>
        </p:grpSpPr>
        <p:pic>
          <p:nvPicPr>
            <p:cNvPr id="12" name="Picture 11">
              <a:extLst>
                <a:ext uri="{FF2B5EF4-FFF2-40B4-BE49-F238E27FC236}">
                  <a16:creationId xmlns:a16="http://schemas.microsoft.com/office/drawing/2014/main" id="{FF978399-57EE-F705-D30F-8D180B835CA5}"/>
                </a:ext>
              </a:extLst>
            </p:cNvPr>
            <p:cNvPicPr>
              <a:picLocks noChangeAspect="1"/>
            </p:cNvPicPr>
            <p:nvPr/>
          </p:nvPicPr>
          <p:blipFill>
            <a:blip r:embed="rId5"/>
            <a:stretch>
              <a:fillRect/>
            </a:stretch>
          </p:blipFill>
          <p:spPr>
            <a:xfrm>
              <a:off x="2396832" y="557161"/>
              <a:ext cx="1699906" cy="1652021"/>
            </a:xfrm>
            <a:prstGeom prst="rect">
              <a:avLst/>
            </a:prstGeom>
          </p:spPr>
        </p:pic>
        <p:sp>
          <p:nvSpPr>
            <p:cNvPr id="13" name="TextBox 12">
              <a:extLst>
                <a:ext uri="{FF2B5EF4-FFF2-40B4-BE49-F238E27FC236}">
                  <a16:creationId xmlns:a16="http://schemas.microsoft.com/office/drawing/2014/main" id="{66CB35E4-64EF-A087-A7BF-0A5782572F40}"/>
                </a:ext>
              </a:extLst>
            </p:cNvPr>
            <p:cNvSpPr txBox="1"/>
            <p:nvPr/>
          </p:nvSpPr>
          <p:spPr>
            <a:xfrm>
              <a:off x="2090345" y="2085454"/>
              <a:ext cx="2312879" cy="873572"/>
            </a:xfrm>
            <a:prstGeom prst="rect">
              <a:avLst/>
            </a:prstGeom>
            <a:noFill/>
          </p:spPr>
          <p:txBody>
            <a:bodyPr wrap="square" rtlCol="0">
              <a:spAutoFit/>
            </a:bodyPr>
            <a:lstStyle/>
            <a:p>
              <a:pPr algn="ctr">
                <a:lnSpc>
                  <a:spcPct val="150000"/>
                </a:lnSpc>
              </a:pP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Đặng Quang Trung</a:t>
              </a: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20522067</a:t>
              </a:r>
            </a:p>
          </p:txBody>
        </p:sp>
      </p:grpSp>
      <p:grpSp>
        <p:nvGrpSpPr>
          <p:cNvPr id="14" name="Group 13">
            <a:extLst>
              <a:ext uri="{FF2B5EF4-FFF2-40B4-BE49-F238E27FC236}">
                <a16:creationId xmlns:a16="http://schemas.microsoft.com/office/drawing/2014/main" id="{DE9340D5-71BF-39D5-42F9-AC6B3AE11C6D}"/>
              </a:ext>
            </a:extLst>
          </p:cNvPr>
          <p:cNvGrpSpPr/>
          <p:nvPr/>
        </p:nvGrpSpPr>
        <p:grpSpPr>
          <a:xfrm>
            <a:off x="3094248" y="2420395"/>
            <a:ext cx="3124001" cy="2371750"/>
            <a:chOff x="4392792" y="593882"/>
            <a:chExt cx="3124001" cy="2371750"/>
          </a:xfrm>
        </p:grpSpPr>
        <p:pic>
          <p:nvPicPr>
            <p:cNvPr id="15" name="Picture 14">
              <a:extLst>
                <a:ext uri="{FF2B5EF4-FFF2-40B4-BE49-F238E27FC236}">
                  <a16:creationId xmlns:a16="http://schemas.microsoft.com/office/drawing/2014/main" id="{F2375D32-636C-5F4C-CCD7-F1B357774FF4}"/>
                </a:ext>
              </a:extLst>
            </p:cNvPr>
            <p:cNvPicPr>
              <a:picLocks noChangeAspect="1"/>
            </p:cNvPicPr>
            <p:nvPr/>
          </p:nvPicPr>
          <p:blipFill>
            <a:blip r:embed="rId6"/>
            <a:stretch>
              <a:fillRect/>
            </a:stretch>
          </p:blipFill>
          <p:spPr>
            <a:xfrm>
              <a:off x="5069174" y="593882"/>
              <a:ext cx="1771239" cy="1578578"/>
            </a:xfrm>
            <a:prstGeom prst="rect">
              <a:avLst/>
            </a:prstGeom>
          </p:spPr>
        </p:pic>
        <p:sp>
          <p:nvSpPr>
            <p:cNvPr id="16" name="TextBox 15">
              <a:extLst>
                <a:ext uri="{FF2B5EF4-FFF2-40B4-BE49-F238E27FC236}">
                  <a16:creationId xmlns:a16="http://schemas.microsoft.com/office/drawing/2014/main" id="{2732C4D2-F9CC-1805-2A09-DECB04716F25}"/>
                </a:ext>
              </a:extLst>
            </p:cNvPr>
            <p:cNvSpPr txBox="1"/>
            <p:nvPr/>
          </p:nvSpPr>
          <p:spPr>
            <a:xfrm>
              <a:off x="4392792" y="2092060"/>
              <a:ext cx="3124001" cy="873572"/>
            </a:xfrm>
            <a:prstGeom prst="rect">
              <a:avLst/>
            </a:prstGeom>
            <a:noFill/>
          </p:spPr>
          <p:txBody>
            <a:bodyPr wrap="square" rtlCol="0">
              <a:spAutoFit/>
            </a:bodyPr>
            <a:lstStyle/>
            <a:p>
              <a:pPr algn="ctr">
                <a:lnSpc>
                  <a:spcPct val="150000"/>
                </a:lnSpc>
              </a:pP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Nguyễn</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a:t>
              </a:r>
              <a:r>
                <a:rPr lang="en-US" sz="1800" b="1" err="1">
                  <a:solidFill>
                    <a:schemeClr val="tx1"/>
                  </a:solidFill>
                  <a:latin typeface="Times New Roman" panose="02020603050405020304" pitchFamily="18" charset="0"/>
                  <a:ea typeface="Roboto" panose="02000000000000000000" pitchFamily="2" charset="0"/>
                  <a:cs typeface="Times New Roman" panose="02020603050405020304" pitchFamily="18" charset="0"/>
                </a:rPr>
                <a:t>Phước</a:t>
              </a:r>
              <a:r>
                <a:rPr lang="en-US" sz="1800" b="1">
                  <a:solidFill>
                    <a:schemeClr val="tx1"/>
                  </a:solidFill>
                  <a:latin typeface="Times New Roman" panose="02020603050405020304" pitchFamily="18" charset="0"/>
                  <a:ea typeface="Roboto" panose="02000000000000000000" pitchFamily="2" charset="0"/>
                  <a:cs typeface="Times New Roman" panose="02020603050405020304" pitchFamily="18" charset="0"/>
                </a:rPr>
                <a:t> An Vũ</a:t>
              </a:r>
            </a:p>
            <a:p>
              <a:pPr algn="ctr">
                <a:lnSpc>
                  <a:spcPct val="150000"/>
                </a:lnSpc>
              </a:pPr>
              <a:r>
                <a:rPr lang="en-US" sz="1800">
                  <a:solidFill>
                    <a:schemeClr val="tx1"/>
                  </a:solidFill>
                  <a:latin typeface="Times New Roman" panose="02020603050405020304" pitchFamily="18" charset="0"/>
                  <a:ea typeface="Roboto" panose="02000000000000000000" pitchFamily="2" charset="0"/>
                  <a:cs typeface="Times New Roman" panose="02020603050405020304" pitchFamily="18" charset="0"/>
                </a:rPr>
                <a:t>20522165</a:t>
              </a:r>
            </a:p>
          </p:txBody>
        </p:sp>
      </p:grpSp>
    </p:spTree>
  </p:cSld>
  <p:clrMapOvr>
    <a:masterClrMapping/>
  </p:clrMapOvr>
  <p:transition spd="slow">
    <p:push/>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2" name="Google Shape;132;g2d19a3b9ad5_1_2"/>
          <p:cNvSpPr txBox="1">
            <a:spLocks noGrp="1"/>
          </p:cNvSpPr>
          <p:nvPr>
            <p:ph type="body" idx="1"/>
          </p:nvPr>
        </p:nvSpPr>
        <p:spPr>
          <a:xfrm>
            <a:off x="228600" y="1276131"/>
            <a:ext cx="11722200" cy="4883400"/>
          </a:xfrm>
          <a:prstGeom prst="rect">
            <a:avLst/>
          </a:prstGeom>
          <a:noFill/>
          <a:ln>
            <a:noFill/>
          </a:ln>
        </p:spPr>
        <p:txBody>
          <a:bodyPr spcFirstLastPara="1" wrap="square" lIns="0" tIns="45700" rIns="0" bIns="45700" anchor="t" anchorCtr="0">
            <a:normAutofit/>
          </a:bodyPr>
          <a:lstStyle/>
          <a:p>
            <a:pPr indent="-381000" algn="l">
              <a:lnSpc>
                <a:spcPct val="115000"/>
              </a:lnSpc>
              <a:spcBef>
                <a:spcPts val="0"/>
              </a:spcBef>
              <a:buClr>
                <a:schemeClr val="dk1"/>
              </a:buClr>
              <a:buSzPts val="2400"/>
              <a:buFont typeface="Arial"/>
              <a:buChar char="❖"/>
            </a:pPr>
            <a:r>
              <a:rPr lang="en-US">
                <a:solidFill>
                  <a:schemeClr val="dk1"/>
                </a:solidFill>
                <a:cs typeface="Arial"/>
                <a:sym typeface="Arial"/>
              </a:rPr>
              <a:t> </a:t>
            </a:r>
            <a:r>
              <a:rPr lang="en-US" err="1">
                <a:solidFill>
                  <a:schemeClr val="dk1"/>
                </a:solidFill>
                <a:cs typeface="Arial"/>
                <a:sym typeface="Arial"/>
              </a:rPr>
              <a:t>Ưu</a:t>
            </a:r>
            <a:r>
              <a:rPr lang="en-US">
                <a:solidFill>
                  <a:schemeClr val="dk1"/>
                </a:solidFill>
                <a:cs typeface="Arial"/>
                <a:sym typeface="Arial"/>
              </a:rPr>
              <a:t> </a:t>
            </a:r>
            <a:r>
              <a:rPr lang="en-US" err="1">
                <a:solidFill>
                  <a:schemeClr val="dk1"/>
                </a:solidFill>
                <a:cs typeface="Arial"/>
                <a:sym typeface="Arial"/>
              </a:rPr>
              <a:t>điểm</a:t>
            </a:r>
            <a:r>
              <a:rPr lang="en-US"/>
              <a:t>:</a:t>
            </a:r>
            <a:endParaRPr lang="vi-VN">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Nhận dạng mẫu hiệu quả</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Hiệu suất được cải thiện</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Khả năng thích ứng</a:t>
            </a:r>
            <a:r>
              <a:rPr lang="en-US" sz="2800">
                <a:solidFill>
                  <a:schemeClr val="dk1"/>
                </a:solidFill>
                <a:ea typeface="Arial"/>
                <a:cs typeface="Arial"/>
                <a:sym typeface="Arial"/>
              </a:rPr>
              <a:t>.</a:t>
            </a:r>
            <a:endParaRPr lang="vi-VN" sz="2800">
              <a:solidFill>
                <a:schemeClr val="dk1"/>
              </a:solidFill>
              <a:ea typeface="Arial"/>
              <a:cs typeface="Arial"/>
            </a:endParaRPr>
          </a:p>
          <a:p>
            <a:pPr marL="533400" lvl="1" indent="0" algn="l" rtl="0">
              <a:lnSpc>
                <a:spcPct val="115000"/>
              </a:lnSpc>
              <a:spcBef>
                <a:spcPts val="0"/>
              </a:spcBef>
              <a:spcAft>
                <a:spcPts val="0"/>
              </a:spcAft>
              <a:buClr>
                <a:schemeClr val="dk1"/>
              </a:buClr>
              <a:buSzPts val="2400"/>
              <a:buNone/>
            </a:pPr>
            <a:endParaRPr lang="vi-VN" sz="2800">
              <a:solidFill>
                <a:schemeClr val="dk1"/>
              </a:solidFill>
              <a:ea typeface="Arial"/>
              <a:cs typeface="Arial"/>
            </a:endParaRPr>
          </a:p>
          <a:p>
            <a:pPr marL="457200" lvl="0" indent="-381000" algn="l" rtl="0">
              <a:lnSpc>
                <a:spcPct val="115000"/>
              </a:lnSpc>
              <a:spcBef>
                <a:spcPts val="0"/>
              </a:spcBef>
              <a:spcAft>
                <a:spcPts val="0"/>
              </a:spcAft>
              <a:buClr>
                <a:schemeClr val="dk1"/>
              </a:buClr>
              <a:buSzPts val="2400"/>
              <a:buFont typeface="Arial"/>
              <a:buChar char="❖"/>
            </a:pPr>
            <a:r>
              <a:rPr lang="vi-VN">
                <a:solidFill>
                  <a:schemeClr val="dk1"/>
                </a:solidFill>
                <a:ea typeface="Arial"/>
                <a:cs typeface="Arial"/>
                <a:sym typeface="Arial"/>
              </a:rPr>
              <a:t>Nhược điểm</a:t>
            </a:r>
            <a:r>
              <a:rPr lang="en-US">
                <a:solidFill>
                  <a:schemeClr val="dk1"/>
                </a:solidFill>
                <a:ea typeface="Arial"/>
                <a:cs typeface="Arial"/>
                <a:sym typeface="Arial"/>
              </a:rPr>
              <a:t>:</a:t>
            </a:r>
            <a:endParaRPr lang="vi-VN">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Độ phức tạp tính toán</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Điều chỉnh tham số</a:t>
            </a:r>
            <a:r>
              <a:rPr lang="en-US" sz="2800">
                <a:solidFill>
                  <a:schemeClr val="dk1"/>
                </a:solidFill>
                <a:ea typeface="Arial"/>
                <a:cs typeface="Arial"/>
                <a:sym typeface="Arial"/>
              </a:rPr>
              <a:t>.</a:t>
            </a:r>
            <a:endParaRPr lang="vi-VN" sz="2800">
              <a:solidFill>
                <a:schemeClr val="dk1"/>
              </a:solidFill>
              <a:ea typeface="Arial"/>
              <a:cs typeface="Arial"/>
            </a:endParaRPr>
          </a:p>
          <a:p>
            <a:pPr marL="914400" lvl="1" indent="-381000" algn="l" rtl="0">
              <a:lnSpc>
                <a:spcPct val="115000"/>
              </a:lnSpc>
              <a:spcBef>
                <a:spcPts val="0"/>
              </a:spcBef>
              <a:spcAft>
                <a:spcPts val="0"/>
              </a:spcAft>
              <a:buClr>
                <a:schemeClr val="dk1"/>
              </a:buClr>
              <a:buSzPts val="2400"/>
              <a:buFont typeface="Arial"/>
              <a:buChar char="➢"/>
            </a:pPr>
            <a:r>
              <a:rPr lang="vi-VN" sz="2800">
                <a:solidFill>
                  <a:schemeClr val="dk1"/>
                </a:solidFill>
                <a:ea typeface="Arial"/>
                <a:cs typeface="Arial"/>
                <a:sym typeface="Arial"/>
              </a:rPr>
              <a:t>Rủi ro trang bị quá mức</a:t>
            </a:r>
            <a:r>
              <a:rPr lang="en-US" sz="2800">
                <a:solidFill>
                  <a:schemeClr val="dk1"/>
                </a:solidFill>
                <a:ea typeface="Arial"/>
                <a:cs typeface="Arial"/>
                <a:sym typeface="Arial"/>
              </a:rPr>
              <a:t>.</a:t>
            </a:r>
            <a:endParaRPr lang="vi-VN" sz="2800">
              <a:solidFill>
                <a:schemeClr val="dk1"/>
              </a:solidFill>
              <a:ea typeface="Arial"/>
              <a:cs typeface="Arial"/>
            </a:endParaRPr>
          </a:p>
        </p:txBody>
      </p:sp>
      <p:sp>
        <p:nvSpPr>
          <p:cNvPr id="133" name="Google Shape;133;g2d19a3b9ad5_1_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20</a:t>
            </a:fld>
            <a:endParaRPr/>
          </a:p>
        </p:txBody>
      </p:sp>
      <p:sp>
        <p:nvSpPr>
          <p:cNvPr id="5" name="Google Shape;124;p3">
            <a:extLst>
              <a:ext uri="{FF2B5EF4-FFF2-40B4-BE49-F238E27FC236}">
                <a16:creationId xmlns:a16="http://schemas.microsoft.com/office/drawing/2014/main" id="{2972DDC3-DCA3-82FC-979B-6B649A9056BC}"/>
              </a:ext>
            </a:extLst>
          </p:cNvPr>
          <p:cNvSpPr txBox="1">
            <a:spLocks noGrp="1"/>
          </p:cNvSpPr>
          <p:nvPr>
            <p:ph type="title"/>
          </p:nvPr>
        </p:nvSpPr>
        <p:spPr>
          <a:xfrm>
            <a:off x="1182254" y="353878"/>
            <a:ext cx="10768446" cy="689243"/>
          </a:xfrm>
          <a:prstGeom prst="rect">
            <a:avLst/>
          </a:prstGeom>
          <a:noFill/>
          <a:ln>
            <a:noFill/>
          </a:ln>
        </p:spPr>
        <p:txBody>
          <a:bodyPr spcFirstLastPara="1" wrap="square" lIns="91425" tIns="45700" rIns="91425" bIns="45700" anchor="t" anchorCtr="0">
            <a:noAutofit/>
          </a:bodyPr>
          <a:lstStyle/>
          <a:p>
            <a:pPr marL="0" lvl="0" indent="0" rtl="0">
              <a:spcBef>
                <a:spcPts val="0"/>
              </a:spcBef>
              <a:spcAft>
                <a:spcPts val="0"/>
              </a:spcAft>
              <a:buClr>
                <a:schemeClr val="dk1"/>
              </a:buClr>
              <a:buSzPts val="990"/>
              <a:buFont typeface="Arial"/>
              <a:buNone/>
            </a:pPr>
            <a:r>
              <a:rPr lang="en-US" sz="3400" b="1"/>
              <a:t>Audio-Visual Data Fusion: Stacked Sequential Learning</a:t>
            </a:r>
          </a:p>
          <a:p>
            <a:pPr marL="0" lvl="0" indent="0" algn="just" rtl="0">
              <a:spcBef>
                <a:spcPts val="0"/>
              </a:spcBef>
              <a:spcAft>
                <a:spcPts val="0"/>
              </a:spcAft>
              <a:buClr>
                <a:srgbClr val="3F3F3F"/>
              </a:buClr>
              <a:buSzPts val="4950"/>
              <a:buFont typeface="Times New Roman"/>
              <a:buNone/>
            </a:pPr>
            <a:endParaRPr sz="3600"/>
          </a:p>
        </p:txBody>
      </p:sp>
      <p:pic>
        <p:nvPicPr>
          <p:cNvPr id="3" name="Picture 2">
            <a:extLst>
              <a:ext uri="{FF2B5EF4-FFF2-40B4-BE49-F238E27FC236}">
                <a16:creationId xmlns:a16="http://schemas.microsoft.com/office/drawing/2014/main" id="{93190F81-A60E-A6DB-40D4-17C3CB35BC43}"/>
              </a:ext>
            </a:extLst>
          </p:cNvPr>
          <p:cNvPicPr>
            <a:picLocks noChangeAspect="1"/>
          </p:cNvPicPr>
          <p:nvPr/>
        </p:nvPicPr>
        <p:blipFill>
          <a:blip r:embed="rId3"/>
          <a:stretch>
            <a:fillRect/>
          </a:stretch>
        </p:blipFill>
        <p:spPr>
          <a:xfrm>
            <a:off x="7731401" y="1276131"/>
            <a:ext cx="2311630" cy="2242782"/>
          </a:xfrm>
          <a:prstGeom prst="rect">
            <a:avLst/>
          </a:prstGeom>
        </p:spPr>
      </p:pic>
      <p:pic>
        <p:nvPicPr>
          <p:cNvPr id="1026" name="Picture 2" descr="Sợi Đay Là Gì? Thuộc Tính Ứng Dụng">
            <a:extLst>
              <a:ext uri="{FF2B5EF4-FFF2-40B4-BE49-F238E27FC236}">
                <a16:creationId xmlns:a16="http://schemas.microsoft.com/office/drawing/2014/main" id="{3A0C6FA9-1279-9E31-DD9E-3392895087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456" y="3819167"/>
            <a:ext cx="2533520" cy="2252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82"/>
      </p:ext>
    </p:extLst>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21</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rtlCol="0">
            <a:spAutoFit/>
          </a:bodyPr>
          <a:lstStyle/>
          <a:p>
            <a:r>
              <a:rPr lang="en-US" sz="10000" b="1">
                <a:latin typeface="Times New Roman" panose="02020603050405020304" pitchFamily="18" charset="0"/>
                <a:cs typeface="Times New Roman" panose="02020603050405020304" pitchFamily="18" charset="0"/>
              </a:rPr>
              <a:t>03</a:t>
            </a: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7495963" cy="1938992"/>
          </a:xfrm>
          <a:prstGeom prst="rect">
            <a:avLst/>
          </a:prstGeom>
          <a:noFill/>
        </p:spPr>
        <p:txBody>
          <a:bodyPr wrap="none" rtlCol="0">
            <a:spAutoFit/>
          </a:bodyPr>
          <a:lstStyle/>
          <a:p>
            <a:r>
              <a:rPr lang="en-US" sz="6000" b="1" err="1">
                <a:latin typeface="Times New Roman" panose="02020603050405020304" pitchFamily="18" charset="0"/>
                <a:cs typeface="Times New Roman" panose="02020603050405020304" pitchFamily="18" charset="0"/>
              </a:rPr>
              <a:t>Khai</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thác</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và</a:t>
            </a:r>
            <a:endParaRPr lang="en-US" sz="6000" b="1">
              <a:latin typeface="Times New Roman" panose="02020603050405020304" pitchFamily="18" charset="0"/>
              <a:cs typeface="Times New Roman" panose="02020603050405020304" pitchFamily="18" charset="0"/>
            </a:endParaRPr>
          </a:p>
          <a:p>
            <a:r>
              <a:rPr lang="en-US" sz="6000" b="1" err="1">
                <a:latin typeface="Times New Roman" panose="02020603050405020304" pitchFamily="18" charset="0"/>
                <a:cs typeface="Times New Roman" panose="02020603050405020304" pitchFamily="18" charset="0"/>
              </a:rPr>
              <a:t>phân</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tích</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mạng</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xã</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hội</a:t>
            </a:r>
            <a:endParaRPr lang="en-US" sz="6000" b="1">
              <a:latin typeface="Times New Roman" panose="02020603050405020304" pitchFamily="18" charset="0"/>
              <a:cs typeface="Times New Roman" panose="02020603050405020304" pitchFamily="18" charset="0"/>
            </a:endParaRP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1934976094"/>
      </p:ext>
    </p:extLst>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Tổng</a:t>
            </a:r>
            <a:r>
              <a:rPr lang="en-US" b="1"/>
              <a:t> </a:t>
            </a:r>
            <a:r>
              <a:rPr lang="en-US" b="1" err="1"/>
              <a:t>quan</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xã</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hội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biểu</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diễn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dưới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biểu</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đồ</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hướng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liên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kết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ước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theo</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hưởng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InfModel</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dựa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trên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năng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âm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thanh</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tích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hợp</a:t>
            </a:r>
            <a:r>
              <a:rPr lang="en-US" kern="100">
                <a:effectLst/>
                <a:latin typeface="Times New Roman" panose="02020603050405020304" pitchFamily="18" charset="0"/>
                <a:ea typeface="Aptos" panose="020B0004020202020204" pitchFamily="34" charset="0"/>
                <a:cs typeface="Times New Roman" panose="02020603050405020304" pitchFamily="18" charset="0"/>
              </a:rPr>
              <a:t>. Sau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thuộc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xã</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hội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nghiên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cứu</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bằng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độ</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đo</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trung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tâm</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a:p>
            <a:pPr marL="91440" lvl="0" indent="-91440" algn="just" rtl="0">
              <a:lnSpc>
                <a:spcPct val="90000"/>
              </a:lnSpc>
              <a:spcBef>
                <a:spcPts val="0"/>
              </a:spcBef>
              <a:spcAft>
                <a:spcPts val="0"/>
              </a:spcAft>
              <a:buSzPts val="2800"/>
              <a:buChar char=" "/>
            </a:pP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22</a:t>
            </a:fld>
            <a:endParaRPr/>
          </a:p>
        </p:txBody>
      </p:sp>
      <p:pic>
        <p:nvPicPr>
          <p:cNvPr id="4" name="Picture 3" descr="A blue and black cloud&#10;&#10;Description automatically generated">
            <a:extLst>
              <a:ext uri="{FF2B5EF4-FFF2-40B4-BE49-F238E27FC236}">
                <a16:creationId xmlns:a16="http://schemas.microsoft.com/office/drawing/2014/main" id="{B6DD52ED-500C-450B-D8A9-F3F5111F89DC}"/>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818082" y="4949068"/>
            <a:ext cx="4543136" cy="2721149"/>
          </a:xfrm>
          <a:prstGeom prst="rect">
            <a:avLst/>
          </a:prstGeom>
        </p:spPr>
      </p:pic>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599" y="1276131"/>
            <a:ext cx="6856079" cy="5183654"/>
          </a:xfrm>
          <a:prstGeom prst="rect">
            <a:avLst/>
          </a:prstGeom>
          <a:noFill/>
          <a:ln>
            <a:noFill/>
          </a:ln>
        </p:spPr>
        <p:txBody>
          <a:bodyPr spcFirstLastPara="1" wrap="square" lIns="0" tIns="45700" rIns="0" bIns="45700" anchor="t" anchorCtr="0">
            <a:noAutofit/>
          </a:bodyPr>
          <a:lstStyle/>
          <a:p>
            <a:pPr marL="114300" indent="0">
              <a:lnSpc>
                <a:spcPct val="100000"/>
              </a:lnSpc>
              <a:spcBef>
                <a:spcPts val="770"/>
              </a:spcBef>
              <a:spcAft>
                <a:spcPts val="800"/>
              </a:spcAft>
              <a:buNone/>
              <a:tabLst>
                <a:tab pos="2934970" algn="l"/>
              </a:tabLst>
            </a:pP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effectLst/>
                <a:latin typeface="Times New Roman" panose="02020603050405020304" pitchFamily="18" charset="0"/>
                <a:ea typeface="Aptos" panose="020B0004020202020204" pitchFamily="34" charset="0"/>
                <a:cs typeface="Times New Roman" panose="02020603050405020304" pitchFamily="18" charset="0"/>
              </a:rPr>
              <a:t>hưởng</a:t>
            </a:r>
            <a:r>
              <a:rPr lang="en-US" b="1" kern="10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spcBef>
                <a:spcPts val="770"/>
              </a:spcBef>
              <a:spcAft>
                <a:spcPts val="800"/>
              </a:spcAft>
              <a:buFont typeface="Wingdings" panose="05000000000000000000" pitchFamily="2" charset="2"/>
              <a:buChar char="Ø"/>
              <a:tabLst>
                <a:tab pos="2934970" algn="l"/>
              </a:tabLst>
            </a:pP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phát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triển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phân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tích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định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lượng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nhóm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nhân</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spcBef>
                <a:spcPts val="770"/>
              </a:spcBef>
              <a:spcAft>
                <a:spcPts val="800"/>
              </a:spcAft>
              <a:buFont typeface="Wingdings" panose="05000000000000000000" pitchFamily="2" charset="2"/>
              <a:buChar char="Ø"/>
              <a:tabLst>
                <a:tab pos="2934970" algn="l"/>
              </a:tabLst>
            </a:pPr>
            <a:r>
              <a:rPr lang="en-US" kern="100" err="1">
                <a:latin typeface="Times New Roman" panose="02020603050405020304" pitchFamily="18" charset="0"/>
                <a:ea typeface="Aptos" panose="020B0004020202020204" pitchFamily="34" charset="0"/>
                <a:cs typeface="Times New Roman" panose="02020603050405020304" pitchFamily="18" charset="0"/>
              </a:rPr>
              <a:t>N</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hành</a:t>
            </a:r>
            <a:r>
              <a:rPr lang="en-US" kern="100">
                <a:effectLst/>
                <a:latin typeface="Times New Roman" panose="02020603050405020304" pitchFamily="18" charset="0"/>
                <a:ea typeface="Aptos" panose="020B0004020202020204" pitchFamily="34" charset="0"/>
                <a:cs typeface="Times New Roman" panose="02020603050405020304" pitchFamily="18" charset="0"/>
              </a:rPr>
              <a:t> vi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kern="100">
                <a:effectLst/>
                <a:latin typeface="Times New Roman" panose="02020603050405020304" pitchFamily="18" charset="0"/>
                <a:ea typeface="Aptos" panose="020B0004020202020204" pitchFamily="34" charset="0"/>
                <a:cs typeface="Times New Roman" panose="02020603050405020304" pitchFamily="18" charset="0"/>
              </a:rPr>
              <a:t> con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người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bối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cảnh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đàm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thoại</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a:p>
            <a:pPr>
              <a:lnSpc>
                <a:spcPct val="100000"/>
              </a:lnSpc>
              <a:spcBef>
                <a:spcPts val="770"/>
              </a:spcBef>
              <a:spcAft>
                <a:spcPts val="800"/>
              </a:spcAft>
              <a:buFont typeface="Wingdings" panose="05000000000000000000" pitchFamily="2" charset="2"/>
              <a:buChar char="Ø"/>
              <a:tabLst>
                <a:tab pos="2934970" algn="l"/>
              </a:tabLst>
            </a:pPr>
            <a:r>
              <a:rPr lang="en-US" kern="100" err="1">
                <a:latin typeface="Times New Roman" panose="02020603050405020304" pitchFamily="18" charset="0"/>
                <a:ea typeface="Aptos" panose="020B0004020202020204" pitchFamily="34" charset="0"/>
                <a:cs typeface="Times New Roman" panose="02020603050405020304" pitchFamily="18" charset="0"/>
              </a:rPr>
              <a:t>N</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hững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người</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gia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và</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họ</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thông</a:t>
            </a:r>
            <a:r>
              <a:rPr lang="en-US" kern="100">
                <a:effectLst/>
                <a:latin typeface="Times New Roman" panose="02020603050405020304" pitchFamily="18" charset="0"/>
                <a:ea typeface="Aptos" panose="020B0004020202020204" pitchFamily="34" charset="0"/>
                <a:cs typeface="Times New Roman" panose="02020603050405020304" pitchFamily="18" charset="0"/>
              </a:rPr>
              <a:t> qua HMM (Hidden Markov Model)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ghép</a:t>
            </a: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kern="100" err="1">
                <a:effectLst/>
                <a:latin typeface="Times New Roman" panose="02020603050405020304" pitchFamily="18" charset="0"/>
                <a:ea typeface="Aptos" panose="020B0004020202020204" pitchFamily="34" charset="0"/>
                <a:cs typeface="Times New Roman" panose="02020603050405020304" pitchFamily="18" charset="0"/>
              </a:rPr>
              <a:t>nối</a:t>
            </a:r>
            <a:r>
              <a:rPr lang="en-US" kern="100">
                <a:effectLst/>
                <a:latin typeface="Times New Roman" panose="02020603050405020304" pitchFamily="18" charset="0"/>
                <a:ea typeface="Aptos" panose="020B0004020202020204" pitchFamily="34" charset="0"/>
                <a:cs typeface="Times New Roman" panose="02020603050405020304" pitchFamily="18" charset="0"/>
              </a:rPr>
              <a:t>.</a:t>
            </a: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23</a:t>
            </a:fld>
            <a:endParaRPr/>
          </a:p>
        </p:txBody>
      </p:sp>
      <p:pic>
        <p:nvPicPr>
          <p:cNvPr id="2" name="Picture 1" descr="A diagram of a structure&#10;&#10;Description automatically generated">
            <a:extLst>
              <a:ext uri="{FF2B5EF4-FFF2-40B4-BE49-F238E27FC236}">
                <a16:creationId xmlns:a16="http://schemas.microsoft.com/office/drawing/2014/main" id="{1D086FD8-1E6E-7DF8-0AEB-0CA72104BB95}"/>
              </a:ext>
            </a:extLst>
          </p:cNvPr>
          <p:cNvPicPr>
            <a:picLocks noChangeAspect="1"/>
          </p:cNvPicPr>
          <p:nvPr/>
        </p:nvPicPr>
        <p:blipFill>
          <a:blip r:embed="rId3"/>
          <a:stretch>
            <a:fillRect/>
          </a:stretch>
        </p:blipFill>
        <p:spPr>
          <a:xfrm>
            <a:off x="7134205" y="1580469"/>
            <a:ext cx="4744085" cy="4219575"/>
          </a:xfrm>
          <a:prstGeom prst="rect">
            <a:avLst/>
          </a:prstGeom>
        </p:spPr>
      </p:pic>
    </p:spTree>
    <p:extLst>
      <p:ext uri="{BB962C8B-B14F-4D97-AF65-F5344CB8AC3E}">
        <p14:creationId xmlns:p14="http://schemas.microsoft.com/office/powerpoint/2010/main" val="1957345968"/>
      </p:ext>
    </p:extLst>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fontScale="62500" lnSpcReduction="20000"/>
          </a:bodyPr>
          <a:lstStyle/>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4500" b="1" kern="100">
                <a:latin typeface="Times New Roman" panose="02020603050405020304" pitchFamily="18" charset="0"/>
                <a:ea typeface="Aptos" panose="020B0004020202020204" pitchFamily="34" charset="0"/>
                <a:cs typeface="Times New Roman" panose="02020603050405020304" pitchFamily="18" charset="0"/>
              </a:rPr>
              <a:t>:</a:t>
            </a:r>
          </a:p>
          <a:p>
            <a:pPr marL="685800" indent="-685800">
              <a:lnSpc>
                <a:spcPct val="150000"/>
              </a:lnSpc>
              <a:spcBef>
                <a:spcPts val="0"/>
              </a:spcBef>
              <a:buSzPts val="2800"/>
              <a:buFont typeface="Wingdings" panose="05000000000000000000" pitchFamily="2" charset="2"/>
              <a:buChar char="Ø"/>
            </a:pP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xác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định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hoàn</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toàn</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thông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qua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hệ</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thống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biểu</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thị</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sự</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ảnh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hưởng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chuỗi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lên</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chuỗi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khác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50000"/>
              </a:lnSpc>
              <a:spcBef>
                <a:spcPts val="0"/>
              </a:spcBef>
              <a:buSzPts val="2800"/>
              <a:buNone/>
            </a:pP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Khả</a:t>
            </a:r>
            <a:r>
              <a:rPr lang="en-US" sz="45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effectLst/>
                <a:latin typeface="Times New Roman" panose="02020603050405020304" pitchFamily="18" charset="0"/>
                <a:ea typeface="Aptos" panose="020B0004020202020204" pitchFamily="34" charset="0"/>
                <a:cs typeface="Times New Roman" panose="02020603050405020304" pitchFamily="18" charset="0"/>
              </a:rPr>
              <a:t>năng</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4500" b="1" kern="100">
                <a:latin typeface="Times New Roman" panose="02020603050405020304" pitchFamily="18" charset="0"/>
                <a:ea typeface="Aptos" panose="020B0004020202020204" pitchFamily="34" charset="0"/>
                <a:cs typeface="Times New Roman" panose="02020603050405020304" pitchFamily="18" charset="0"/>
              </a:rPr>
              <a:t> </a:t>
            </a:r>
            <a:r>
              <a:rPr lang="en-US" sz="45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4500" b="1" kern="100">
                <a:latin typeface="Times New Roman" panose="02020603050405020304" pitchFamily="18" charset="0"/>
                <a:ea typeface="Aptos" panose="020B0004020202020204" pitchFamily="34" charset="0"/>
                <a:cs typeface="Times New Roman" panose="02020603050405020304" pitchFamily="18" charset="0"/>
              </a:rPr>
              <a:t>:</a:t>
            </a:r>
          </a:p>
          <a:p>
            <a:pPr marL="685800" indent="-685800">
              <a:lnSpc>
                <a:spcPct val="150000"/>
              </a:lnSpc>
              <a:spcBef>
                <a:spcPts val="0"/>
              </a:spcBef>
              <a:buSzPts val="2800"/>
              <a:buFont typeface="Wingdings" panose="05000000000000000000" pitchFamily="2" charset="2"/>
              <a:buChar char="Ø"/>
            </a:pP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giữa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cặp</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người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gia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nhưng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không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hóa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động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chung</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một</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chuỗi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với</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4500" kern="100" err="1">
                <a:effectLst/>
                <a:latin typeface="Times New Roman" panose="02020603050405020304" pitchFamily="18" charset="0"/>
                <a:ea typeface="Aptos" panose="020B0004020202020204" pitchFamily="34" charset="0"/>
                <a:cs typeface="Times New Roman" panose="02020603050405020304" pitchFamily="18" charset="0"/>
              </a:rPr>
              <a:t>nhau</a:t>
            </a:r>
            <a:r>
              <a:rPr lang="en-US" sz="4500" kern="100">
                <a:effectLst/>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50000"/>
              </a:lnSpc>
              <a:spcBef>
                <a:spcPts val="0"/>
              </a:spcBef>
              <a:buSzPts val="2800"/>
              <a:buNone/>
            </a:pPr>
            <a:endParaRPr lang="en-US"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24</a:t>
            </a:fld>
            <a:endParaRPr/>
          </a:p>
        </p:txBody>
      </p:sp>
      <p:pic>
        <p:nvPicPr>
          <p:cNvPr id="2" name="Picture 1" descr="A blue and black cloud&#10;&#10;Description automatically generated">
            <a:extLst>
              <a:ext uri="{FF2B5EF4-FFF2-40B4-BE49-F238E27FC236}">
                <a16:creationId xmlns:a16="http://schemas.microsoft.com/office/drawing/2014/main" id="{7918FBBF-276F-D59D-CD04-0FC129511E93}"/>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818082" y="4949068"/>
            <a:ext cx="4543136" cy="2721149"/>
          </a:xfrm>
          <a:prstGeom prst="rect">
            <a:avLst/>
          </a:prstGeom>
        </p:spPr>
      </p:pic>
    </p:spTree>
    <p:extLst>
      <p:ext uri="{BB962C8B-B14F-4D97-AF65-F5344CB8AC3E}">
        <p14:creationId xmlns:p14="http://schemas.microsoft.com/office/powerpoint/2010/main" val="2502418276"/>
      </p:ext>
    </p:extLst>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2"/>
            <a:ext cx="11722100" cy="667930"/>
          </a:xfrm>
          <a:prstGeom prst="rect">
            <a:avLst/>
          </a:prstGeom>
          <a:noFill/>
          <a:ln>
            <a:noFill/>
          </a:ln>
        </p:spPr>
        <p:txBody>
          <a:bodyPr spcFirstLastPara="1" wrap="square" lIns="0" tIns="45700" rIns="0" bIns="45700" anchor="t" anchorCtr="0">
            <a:normAutofit fontScale="92500" lnSpcReduction="10000"/>
          </a:bodyPr>
          <a:lstStyle/>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Quá</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trình</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chuyển</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đổi</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đa</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quy</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trình</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được</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biểu</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diễn</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dưới</a:t>
            </a:r>
            <a:r>
              <a:rPr lang="en-US" b="1" kern="100">
                <a:latin typeface="Times New Roman" panose="02020603050405020304" pitchFamily="18" charset="0"/>
                <a:ea typeface="Aptos" panose="020B0004020202020204" pitchFamily="34" charset="0"/>
                <a:cs typeface="Times New Roman" panose="02020603050405020304" pitchFamily="18" charset="0"/>
              </a:rPr>
              <a:t> </a:t>
            </a:r>
            <a:r>
              <a:rPr lang="en-US" b="1" kern="100" err="1">
                <a:latin typeface="Times New Roman" panose="02020603050405020304" pitchFamily="18" charset="0"/>
                <a:ea typeface="Aptos" panose="020B0004020202020204" pitchFamily="34" charset="0"/>
                <a:cs typeface="Times New Roman" panose="02020603050405020304" pitchFamily="18" charset="0"/>
              </a:rPr>
              <a:t>dạng</a:t>
            </a:r>
            <a:r>
              <a:rPr lang="en-US" b="1" kern="100">
                <a:latin typeface="Times New Roman" panose="02020603050405020304" pitchFamily="18" charset="0"/>
                <a:ea typeface="Aptos" panose="020B0004020202020204" pitchFamily="34" charset="0"/>
                <a:cs typeface="Times New Roman" panose="02020603050405020304" pitchFamily="18" charset="0"/>
              </a:rPr>
              <a:t>:</a:t>
            </a:r>
            <a:endParaRPr lang="en-US" b="1" kern="100">
              <a:effectLst/>
              <a:latin typeface="Times New Roman" panose="02020603050405020304" pitchFamily="18" charset="0"/>
              <a:ea typeface="Aptos" panose="020B0004020202020204" pitchFamily="34" charset="0"/>
              <a:cs typeface="Times New Roman" panose="02020603050405020304" pitchFamily="18" charset="0"/>
            </a:endParaRPr>
          </a:p>
          <a:p>
            <a:pPr marL="91440" lvl="0" indent="-91440" algn="just" rtl="0">
              <a:lnSpc>
                <a:spcPct val="90000"/>
              </a:lnSpc>
              <a:spcBef>
                <a:spcPts val="0"/>
              </a:spcBef>
              <a:spcAft>
                <a:spcPts val="0"/>
              </a:spcAft>
              <a:buSzPts val="2800"/>
              <a:buChar char=" "/>
            </a:pP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25</a:t>
            </a:fld>
            <a:endParaRPr/>
          </a:p>
        </p:txBody>
      </p:sp>
      <p:pic>
        <p:nvPicPr>
          <p:cNvPr id="2" name="Picture 1" descr="A black and white math equation&#10;&#10;Description automatically generated">
            <a:extLst>
              <a:ext uri="{FF2B5EF4-FFF2-40B4-BE49-F238E27FC236}">
                <a16:creationId xmlns:a16="http://schemas.microsoft.com/office/drawing/2014/main" id="{CA8D992A-F832-D5C8-0A63-35B1A3840202}"/>
              </a:ext>
            </a:extLst>
          </p:cNvPr>
          <p:cNvPicPr>
            <a:picLocks noChangeAspect="1"/>
          </p:cNvPicPr>
          <p:nvPr/>
        </p:nvPicPr>
        <p:blipFill>
          <a:blip r:embed="rId3"/>
          <a:stretch>
            <a:fillRect/>
          </a:stretch>
        </p:blipFill>
        <p:spPr>
          <a:xfrm>
            <a:off x="2575318" y="1962689"/>
            <a:ext cx="7028664" cy="975715"/>
          </a:xfrm>
          <a:prstGeom prst="rect">
            <a:avLst/>
          </a:prstGeom>
        </p:spPr>
      </p:pic>
      <p:sp>
        <p:nvSpPr>
          <p:cNvPr id="3" name="Google Shape;118;p2">
            <a:extLst>
              <a:ext uri="{FF2B5EF4-FFF2-40B4-BE49-F238E27FC236}">
                <a16:creationId xmlns:a16="http://schemas.microsoft.com/office/drawing/2014/main" id="{71147F98-FC2B-0A11-8064-8A9CA3448BA9}"/>
              </a:ext>
            </a:extLst>
          </p:cNvPr>
          <p:cNvSpPr txBox="1">
            <a:spLocks/>
          </p:cNvSpPr>
          <p:nvPr/>
        </p:nvSpPr>
        <p:spPr>
          <a:xfrm>
            <a:off x="228600" y="3065929"/>
            <a:ext cx="11722100" cy="3234979"/>
          </a:xfrm>
          <a:prstGeom prst="rect">
            <a:avLst/>
          </a:prstGeom>
          <a:noFill/>
          <a:ln>
            <a:noFill/>
          </a:ln>
        </p:spPr>
        <p:txBody>
          <a:bodyPr spcFirstLastPara="1" wrap="square" lIns="0" tIns="45700" rIns="0" bIns="45700" anchor="t" anchorCtr="0">
            <a:normAutofit fontScale="40000" lnSpcReduction="20000"/>
          </a:bodyPr>
          <a:lstStyle>
            <a:defPPr marR="0" lvl="0" algn="l" rtl="0">
              <a:lnSpc>
                <a:spcPct val="100000"/>
              </a:lnSpc>
              <a:spcBef>
                <a:spcPts val="0"/>
              </a:spcBef>
              <a:spcAft>
                <a:spcPts val="0"/>
              </a:spcAft>
            </a:defPPr>
            <a:lvl1pPr marL="457200" marR="0" lvl="0" indent="-342900" algn="just" rtl="0">
              <a:lnSpc>
                <a:spcPct val="90000"/>
              </a:lnSpc>
              <a:spcBef>
                <a:spcPts val="1200"/>
              </a:spcBef>
              <a:spcAft>
                <a:spcPts val="0"/>
              </a:spcAft>
              <a:buClr>
                <a:schemeClr val="accent1"/>
              </a:buClr>
              <a:buSzPts val="1800"/>
              <a:buFont typeface="Calibri"/>
              <a:buChar char=" "/>
              <a:defRPr sz="2800" b="0" i="0" u="none" strike="noStrike" cap="none">
                <a:solidFill>
                  <a:srgbClr val="3F3F3F"/>
                </a:solidFill>
                <a:latin typeface="Times New Roman"/>
                <a:ea typeface="Times New Roman"/>
                <a:cs typeface="Times New Roman"/>
                <a:sym typeface="Times New Roman"/>
              </a:defRPr>
            </a:lvl1pPr>
            <a:lvl2pPr marL="914400" marR="0" lvl="1" indent="-342900" algn="just" rtl="0">
              <a:lnSpc>
                <a:spcPct val="90000"/>
              </a:lnSpc>
              <a:spcBef>
                <a:spcPts val="2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2pPr>
            <a:lvl3pPr marL="1371600" marR="0" lvl="2" indent="-342900" algn="just" rtl="0">
              <a:lnSpc>
                <a:spcPct val="90000"/>
              </a:lnSpc>
              <a:spcBef>
                <a:spcPts val="4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3pPr>
            <a:lvl4pPr marL="1828800" marR="0" lvl="3" indent="-342900" algn="just" rtl="0">
              <a:lnSpc>
                <a:spcPct val="90000"/>
              </a:lnSpc>
              <a:spcBef>
                <a:spcPts val="4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4pPr>
            <a:lvl5pPr marL="2286000" marR="0" lvl="4" indent="-342900" algn="just" rtl="0">
              <a:lnSpc>
                <a:spcPct val="90000"/>
              </a:lnSpc>
              <a:spcBef>
                <a:spcPts val="400"/>
              </a:spcBef>
              <a:spcAft>
                <a:spcPts val="0"/>
              </a:spcAft>
              <a:buClr>
                <a:schemeClr val="accent1"/>
              </a:buClr>
              <a:buSzPts val="1800"/>
              <a:buFont typeface="Calibri"/>
              <a:buChar char="◦"/>
              <a:defRPr sz="2500" b="0" i="0" u="none" strike="noStrike" cap="none">
                <a:solidFill>
                  <a:srgbClr val="3F3F3F"/>
                </a:solidFill>
                <a:latin typeface="Times New Roman"/>
                <a:ea typeface="Times New Roman"/>
                <a:cs typeface="Times New Roman"/>
                <a:sym typeface="Times New Roman"/>
              </a:defRPr>
            </a:lvl5pPr>
            <a:lvl6pPr marL="2743200" marR="0" lvl="5"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6pPr>
            <a:lvl7pPr marL="3200400" marR="0" lvl="6"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7pPr>
            <a:lvl8pPr marL="3657600" marR="0" lvl="7" indent="-342900" algn="l" rtl="0">
              <a:lnSpc>
                <a:spcPct val="90000"/>
              </a:lnSpc>
              <a:spcBef>
                <a:spcPts val="40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8pPr>
            <a:lvl9pPr marL="4114800" marR="0" lvl="8" indent="-342900" algn="l" rtl="0">
              <a:lnSpc>
                <a:spcPct val="90000"/>
              </a:lnSpc>
              <a:spcBef>
                <a:spcPts val="400"/>
              </a:spcBef>
              <a:spcAft>
                <a:spcPts val="40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9pPr>
          </a:lstStyle>
          <a:p>
            <a:pPr marL="857250" indent="-857250">
              <a:lnSpc>
                <a:spcPct val="150000"/>
              </a:lnSpc>
              <a:spcBef>
                <a:spcPts val="0"/>
              </a:spcBef>
              <a:buSzPts val="2800"/>
              <a:buFont typeface="Wingdings" panose="05000000000000000000" pitchFamily="2" charset="2"/>
              <a:buChar char="Ø"/>
            </a:pPr>
            <a:r>
              <a:rPr lang="en-US" sz="7000" err="1">
                <a:effectLst/>
                <a:latin typeface="Times New Roman" panose="02020603050405020304" pitchFamily="18" charset="0"/>
                <a:ea typeface="Aptos" panose="020B0004020202020204" pitchFamily="34" charset="0"/>
              </a:rPr>
              <a:t>Với</a:t>
            </a:r>
            <a:r>
              <a:rPr lang="en-US" sz="7000">
                <a:effectLst/>
                <a:latin typeface="Times New Roman" panose="02020603050405020304" pitchFamily="18" charset="0"/>
                <a:ea typeface="Aptos" panose="020B0004020202020204" pitchFamily="34" charset="0"/>
              </a:rPr>
              <a:t> N </a:t>
            </a:r>
            <a:r>
              <a:rPr lang="en-US" sz="7000" err="1">
                <a:effectLst/>
                <a:latin typeface="Times New Roman" panose="02020603050405020304" pitchFamily="18" charset="0"/>
                <a:ea typeface="Aptos" panose="020B0004020202020204" pitchFamily="34" charset="0"/>
              </a:rPr>
              <a:t>thành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viên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xác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suất</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chuyển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đổi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đa</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quy</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trình</a:t>
            </a:r>
            <a:r>
              <a:rPr lang="en-US" sz="7000">
                <a:effectLst/>
                <a:latin typeface="Times New Roman" panose="02020603050405020304" pitchFamily="18" charset="0"/>
                <a:ea typeface="Aptos" panose="020B0004020202020204" pitchFamily="34" charset="0"/>
              </a:rPr>
              <a:t> P (</a:t>
            </a:r>
            <a:r>
              <a:rPr lang="en-US" sz="7000" i="1">
                <a:effectLst/>
                <a:latin typeface="Times New Roman" panose="02020603050405020304" pitchFamily="18" charset="0"/>
                <a:ea typeface="Aptos" panose="020B0004020202020204" pitchFamily="34" charset="0"/>
              </a:rPr>
              <a:t>S</a:t>
            </a:r>
            <a:r>
              <a:rPr lang="en-US" sz="7000" i="1" baseline="30000">
                <a:effectLst/>
                <a:latin typeface="Times New Roman" panose="02020603050405020304" pitchFamily="18" charset="0"/>
                <a:ea typeface="Aptos" panose="020B0004020202020204" pitchFamily="34" charset="0"/>
              </a:rPr>
              <a:t>i</a:t>
            </a:r>
            <a:r>
              <a:rPr lang="en-US" sz="7000" i="1" baseline="-25000">
                <a:effectLst/>
                <a:latin typeface="Times New Roman" panose="02020603050405020304" pitchFamily="18" charset="0"/>
                <a:ea typeface="Aptos" panose="020B0004020202020204" pitchFamily="34" charset="0"/>
              </a:rPr>
              <a:t>t</a:t>
            </a:r>
            <a:r>
              <a:rPr lang="en-US" sz="7000" i="1">
                <a:effectLst/>
                <a:latin typeface="Times New Roman" panose="02020603050405020304" pitchFamily="18" charset="0"/>
                <a:ea typeface="Aptos" panose="020B0004020202020204" pitchFamily="34" charset="0"/>
              </a:rPr>
              <a:t> / S</a:t>
            </a:r>
            <a:r>
              <a:rPr lang="en-US" sz="7000" i="1" baseline="30000">
                <a:effectLst/>
                <a:latin typeface="Times New Roman" panose="02020603050405020304" pitchFamily="18" charset="0"/>
                <a:ea typeface="Aptos" panose="020B0004020202020204" pitchFamily="34" charset="0"/>
              </a:rPr>
              <a:t>1</a:t>
            </a:r>
            <a:r>
              <a:rPr lang="en-US" sz="7000" i="1" baseline="-25000">
                <a:effectLst/>
                <a:latin typeface="Times New Roman" panose="02020603050405020304" pitchFamily="18" charset="0"/>
                <a:ea typeface="Aptos" panose="020B0004020202020204" pitchFamily="34" charset="0"/>
              </a:rPr>
              <a:t>t-1</a:t>
            </a:r>
            <a:r>
              <a:rPr lang="en-US" sz="7000" i="1">
                <a:effectLst/>
                <a:latin typeface="Times New Roman" panose="02020603050405020304" pitchFamily="18" charset="0"/>
                <a:ea typeface="Aptos" panose="020B0004020202020204" pitchFamily="34" charset="0"/>
              </a:rPr>
              <a:t>, …, S</a:t>
            </a:r>
            <a:r>
              <a:rPr lang="en-US" sz="7000" i="1" baseline="30000">
                <a:effectLst/>
                <a:latin typeface="Times New Roman" panose="02020603050405020304" pitchFamily="18" charset="0"/>
                <a:ea typeface="Aptos" panose="020B0004020202020204" pitchFamily="34" charset="0"/>
              </a:rPr>
              <a:t>N</a:t>
            </a:r>
            <a:r>
              <a:rPr lang="en-US" sz="7000" i="1" baseline="-25000">
                <a:effectLst/>
                <a:latin typeface="Times New Roman" panose="02020603050405020304" pitchFamily="18" charset="0"/>
                <a:ea typeface="Aptos" panose="020B0004020202020204" pitchFamily="34" charset="0"/>
              </a:rPr>
              <a:t>t-1</a:t>
            </a:r>
            <a:r>
              <a:rPr lang="en-US" sz="7000" i="1">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được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xấp</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xỉ</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chỉ</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bằng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xác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suất</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chuyển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đổi</a:t>
            </a:r>
            <a:r>
              <a:rPr lang="en-US" sz="7000">
                <a:effectLst/>
                <a:latin typeface="Times New Roman" panose="02020603050405020304" pitchFamily="18" charset="0"/>
                <a:ea typeface="Aptos" panose="020B0004020202020204" pitchFamily="34" charset="0"/>
              </a:rPr>
              <a:t> P (</a:t>
            </a:r>
            <a:r>
              <a:rPr lang="en-US" sz="7000" i="1">
                <a:effectLst/>
                <a:latin typeface="Times New Roman" panose="02020603050405020304" pitchFamily="18" charset="0"/>
                <a:ea typeface="Aptos" panose="020B0004020202020204" pitchFamily="34" charset="0"/>
              </a:rPr>
              <a:t>S</a:t>
            </a:r>
            <a:r>
              <a:rPr lang="en-US" sz="7000" i="1" baseline="30000">
                <a:effectLst/>
                <a:latin typeface="Times New Roman" panose="02020603050405020304" pitchFamily="18" charset="0"/>
                <a:ea typeface="Aptos" panose="020B0004020202020204" pitchFamily="34" charset="0"/>
              </a:rPr>
              <a:t>i</a:t>
            </a:r>
            <a:r>
              <a:rPr lang="en-US" sz="7000" i="1" baseline="-25000">
                <a:effectLst/>
                <a:latin typeface="Times New Roman" panose="02020603050405020304" pitchFamily="18" charset="0"/>
                <a:ea typeface="Aptos" panose="020B0004020202020204" pitchFamily="34" charset="0"/>
              </a:rPr>
              <a:t>t</a:t>
            </a:r>
            <a:r>
              <a:rPr lang="en-US" sz="7000" i="1">
                <a:effectLst/>
                <a:latin typeface="Times New Roman" panose="02020603050405020304" pitchFamily="18" charset="0"/>
                <a:ea typeface="Aptos" panose="020B0004020202020204" pitchFamily="34" charset="0"/>
              </a:rPr>
              <a:t> / S</a:t>
            </a:r>
            <a:r>
              <a:rPr lang="en-US" sz="7000" i="1" baseline="30000">
                <a:effectLst/>
                <a:latin typeface="Times New Roman" panose="02020603050405020304" pitchFamily="18" charset="0"/>
                <a:ea typeface="Aptos" panose="020B0004020202020204" pitchFamily="34" charset="0"/>
              </a:rPr>
              <a:t>j</a:t>
            </a:r>
            <a:r>
              <a:rPr lang="en-US" sz="7000" i="1" baseline="-25000">
                <a:effectLst/>
                <a:latin typeface="Times New Roman" panose="02020603050405020304" pitchFamily="18" charset="0"/>
                <a:ea typeface="Aptos" panose="020B0004020202020204" pitchFamily="34" charset="0"/>
              </a:rPr>
              <a:t>t-1</a:t>
            </a:r>
            <a:r>
              <a:rPr lang="en-US" sz="7000" i="1">
                <a:effectLst/>
                <a:latin typeface="Times New Roman" panose="02020603050405020304" pitchFamily="18" charset="0"/>
                <a:ea typeface="Aptos" panose="020B0004020202020204" pitchFamily="34" charset="0"/>
              </a:rPr>
              <a:t>) </a:t>
            </a:r>
            <a:r>
              <a:rPr lang="en-US" sz="7000">
                <a:effectLst/>
                <a:latin typeface="Times New Roman" panose="02020603050405020304" pitchFamily="18" charset="0"/>
                <a:ea typeface="Aptos" panose="020B0004020202020204" pitchFamily="34" charset="0"/>
              </a:rPr>
              <a:t>(</a:t>
            </a:r>
            <a:r>
              <a:rPr lang="en-US" sz="7000" err="1">
                <a:effectLst/>
                <a:latin typeface="Times New Roman" panose="02020603050405020304" pitchFamily="18" charset="0"/>
                <a:ea typeface="Aptos" panose="020B0004020202020204" pitchFamily="34" charset="0"/>
              </a:rPr>
              <a:t>giữa</a:t>
            </a:r>
            <a:r>
              <a:rPr lang="en-US" sz="7000">
                <a:effectLst/>
                <a:latin typeface="Times New Roman" panose="02020603050405020304" pitchFamily="18" charset="0"/>
                <a:ea typeface="Aptos" panose="020B0004020202020204" pitchFamily="34" charset="0"/>
              </a:rPr>
              <a:t> 2 </a:t>
            </a:r>
            <a:r>
              <a:rPr lang="en-US" sz="7000" err="1">
                <a:effectLst/>
                <a:latin typeface="Times New Roman" panose="02020603050405020304" pitchFamily="18" charset="0"/>
                <a:ea typeface="Aptos" panose="020B0004020202020204" pitchFamily="34" charset="0"/>
              </a:rPr>
              <a:t>thành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viên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trong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đó</a:t>
            </a:r>
            <a:r>
              <a:rPr lang="en-US" sz="7000">
                <a:effectLst/>
                <a:latin typeface="Times New Roman" panose="02020603050405020304" pitchFamily="18" charset="0"/>
                <a:ea typeface="Aptos" panose="020B0004020202020204" pitchFamily="34" charset="0"/>
              </a:rPr>
              <a:t> "t" </a:t>
            </a:r>
            <a:r>
              <a:rPr lang="en-US" sz="7000" err="1">
                <a:effectLst/>
                <a:latin typeface="Times New Roman" panose="02020603050405020304" pitchFamily="18" charset="0"/>
                <a:ea typeface="Aptos" panose="020B0004020202020204" pitchFamily="34" charset="0"/>
              </a:rPr>
              <a:t>đại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diện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cho</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mốc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thời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gian</a:t>
            </a:r>
            <a:r>
              <a:rPr lang="en-US" sz="7000">
                <a:effectLst/>
                <a:latin typeface="Times New Roman" panose="02020603050405020304" pitchFamily="18" charset="0"/>
                <a:ea typeface="Aptos" panose="020B0004020202020204" pitchFamily="34" charset="0"/>
              </a:rPr>
              <a:t>.</a:t>
            </a:r>
          </a:p>
          <a:p>
            <a:pPr marL="857250" indent="-857250">
              <a:lnSpc>
                <a:spcPct val="150000"/>
              </a:lnSpc>
              <a:spcBef>
                <a:spcPts val="0"/>
              </a:spcBef>
              <a:buSzPts val="2800"/>
              <a:buFont typeface="Wingdings" panose="05000000000000000000" pitchFamily="2" charset="2"/>
              <a:buChar char="Ø"/>
            </a:pPr>
            <a:r>
              <a:rPr lang="en-US" sz="7000" err="1">
                <a:effectLst/>
                <a:latin typeface="Times New Roman" panose="02020603050405020304" pitchFamily="18" charset="0"/>
                <a:ea typeface="Aptos" panose="020B0004020202020204" pitchFamily="34" charset="0"/>
              </a:rPr>
              <a:t>Phương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trình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sử</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dụng</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các</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tham</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số</a:t>
            </a:r>
            <a:r>
              <a:rPr lang="en-US" sz="7000">
                <a:effectLst/>
                <a:latin typeface="Times New Roman" panose="02020603050405020304" pitchFamily="18" charset="0"/>
                <a:ea typeface="Aptos" panose="020B0004020202020204" pitchFamily="34" charset="0"/>
              </a:rPr>
              <a:t> α</a:t>
            </a:r>
            <a:r>
              <a:rPr lang="en-US" sz="7000" baseline="-25000" err="1">
                <a:effectLst/>
                <a:latin typeface="Times New Roman" panose="02020603050405020304" pitchFamily="18" charset="0"/>
                <a:ea typeface="Aptos" panose="020B0004020202020204" pitchFamily="34" charset="0"/>
              </a:rPr>
              <a:t>ij</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để</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đại</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diện</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cho</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sự</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ảnh</a:t>
            </a:r>
            <a:r>
              <a:rPr lang="en-US" sz="7000">
                <a:effectLst/>
                <a:latin typeface="Times New Roman" panose="02020603050405020304" pitchFamily="18" charset="0"/>
                <a:ea typeface="Aptos" panose="020B0004020202020204" pitchFamily="34" charset="0"/>
              </a:rPr>
              <a:t> </a:t>
            </a:r>
            <a:r>
              <a:rPr lang="en-US" sz="7000" err="1">
                <a:effectLst/>
                <a:latin typeface="Times New Roman" panose="02020603050405020304" pitchFamily="18" charset="0"/>
                <a:ea typeface="Aptos" panose="020B0004020202020204" pitchFamily="34" charset="0"/>
              </a:rPr>
              <a:t>hưởng</a:t>
            </a:r>
            <a:r>
              <a:rPr lang="en-US" sz="7000">
                <a:effectLst/>
                <a:latin typeface="Times New Roman" panose="02020603050405020304" pitchFamily="18" charset="0"/>
                <a:ea typeface="Aptos" panose="020B0004020202020204" pitchFamily="34" charset="0"/>
              </a:rPr>
              <a:t>”.</a:t>
            </a:r>
          </a:p>
          <a:p>
            <a:pPr marL="0" indent="0">
              <a:lnSpc>
                <a:spcPct val="150000"/>
              </a:lnSpc>
              <a:spcBef>
                <a:spcPts val="0"/>
              </a:spcBef>
              <a:buSzPts val="2800"/>
              <a:buFont typeface="Calibri"/>
              <a:buNone/>
            </a:pPr>
            <a:endParaRPr lang="vi-VN"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Font typeface="Calibri"/>
              <a:buNone/>
            </a:pPr>
            <a:endParaRPr lang="vi-VN" kern="100">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Font typeface="Calibri"/>
              <a:buNone/>
            </a:pPr>
            <a:endParaRPr lang="vi-VN"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Font typeface="Calibri"/>
              <a:buNone/>
            </a:pPr>
            <a:r>
              <a:rPr lang="vi-VN" kern="100">
                <a:latin typeface="Times New Roman" panose="02020603050405020304" pitchFamily="18" charset="0"/>
                <a:ea typeface="Aptos" panose="020B0004020202020204" pitchFamily="34" charset="0"/>
                <a:cs typeface="Times New Roman" panose="02020603050405020304" pitchFamily="18" charset="0"/>
              </a:rPr>
              <a:t> </a:t>
            </a:r>
            <a:endParaRPr lang="vi-VN"/>
          </a:p>
        </p:txBody>
      </p:sp>
    </p:spTree>
    <p:extLst>
      <p:ext uri="{BB962C8B-B14F-4D97-AF65-F5344CB8AC3E}">
        <p14:creationId xmlns:p14="http://schemas.microsoft.com/office/powerpoint/2010/main" val="788819687"/>
      </p:ext>
    </p:extLst>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Khai</a:t>
            </a:r>
            <a:r>
              <a:rPr lang="en-US" b="1"/>
              <a:t> </a:t>
            </a:r>
            <a:r>
              <a:rPr lang="en-US" b="1" err="1"/>
              <a:t>thác</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fontScale="25000" lnSpcReduction="20000"/>
          </a:bodyPr>
          <a:lstStyle/>
          <a:p>
            <a:pPr marL="0" indent="0">
              <a:lnSpc>
                <a:spcPct val="12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Thuật</a:t>
            </a:r>
            <a:r>
              <a:rPr lang="en-US" sz="112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toán</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11200" b="1" kern="100">
                <a:latin typeface="Times New Roman" panose="02020603050405020304" pitchFamily="18" charset="0"/>
                <a:ea typeface="Aptos" panose="020B0004020202020204" pitchFamily="34" charset="0"/>
                <a:cs typeface="Times New Roman" panose="02020603050405020304" pitchFamily="18" charset="0"/>
              </a:rPr>
              <a:t>:</a:t>
            </a:r>
          </a:p>
          <a:p>
            <a:pPr marL="1143000" indent="-1143000">
              <a:lnSpc>
                <a:spcPct val="120000"/>
              </a:lnSpc>
              <a:spcBef>
                <a:spcPts val="0"/>
              </a:spcBef>
              <a:buSzPts val="2800"/>
              <a:buFont typeface="Wingdings" panose="05000000000000000000" pitchFamily="2" charset="2"/>
              <a:buChar char="Ø"/>
            </a:pP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Dựa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trên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giảm</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dốc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bị</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ràng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buộc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sử</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để</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điều</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chỉnh</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tham</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số</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mô</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hình</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sao</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cho</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dữ</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liệu</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dự</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đoán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nó</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càng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gần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với</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dữ</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liệu</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thực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tế</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nhất</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có</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thể</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a:t>
            </a:r>
          </a:p>
          <a:p>
            <a:pPr marL="0" indent="0">
              <a:lnSpc>
                <a:spcPct val="120000"/>
              </a:lnSpc>
              <a:spcBef>
                <a:spcPts val="0"/>
              </a:spcBef>
              <a:buSzPts val="2800"/>
              <a:buNone/>
            </a:pPr>
            <a:r>
              <a:rPr lang="en-US" sz="112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sz="11200" b="1"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mô</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hình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ảnh</a:t>
            </a:r>
            <a:r>
              <a:rPr lang="en-US" sz="11200" b="1" kern="100">
                <a:latin typeface="Times New Roman" panose="02020603050405020304" pitchFamily="18" charset="0"/>
                <a:ea typeface="Aptos" panose="020B0004020202020204" pitchFamily="34" charset="0"/>
                <a:cs typeface="Times New Roman" panose="02020603050405020304" pitchFamily="18" charset="0"/>
              </a:rPr>
              <a:t> </a:t>
            </a:r>
            <a:r>
              <a:rPr lang="en-US" sz="11200" b="1"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11200" b="1" kern="100">
                <a:latin typeface="Times New Roman" panose="02020603050405020304" pitchFamily="18" charset="0"/>
                <a:ea typeface="Aptos" panose="020B0004020202020204" pitchFamily="34" charset="0"/>
                <a:cs typeface="Times New Roman" panose="02020603050405020304" pitchFamily="18" charset="0"/>
              </a:rPr>
              <a:t>:</a:t>
            </a:r>
          </a:p>
          <a:p>
            <a:pPr marL="1143000" indent="-1143000">
              <a:lnSpc>
                <a:spcPct val="120000"/>
              </a:lnSpc>
              <a:spcBef>
                <a:spcPts val="0"/>
              </a:spcBef>
              <a:buSzPts val="2800"/>
              <a:buFont typeface="Wingdings" panose="05000000000000000000" pitchFamily="2" charset="2"/>
              <a:buChar char="Ø"/>
            </a:pP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Được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ứng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dụng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trong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việc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ước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lượng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mạng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xã</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hội</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dựa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trên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tương</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đôi</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giữa</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các</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thành</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effectLst/>
                <a:latin typeface="Times New Roman" panose="02020603050405020304" pitchFamily="18" charset="0"/>
                <a:ea typeface="Aptos" panose="020B0004020202020204" pitchFamily="34" charset="0"/>
                <a:cs typeface="Times New Roman" panose="02020603050405020304" pitchFamily="18" charset="0"/>
              </a:rPr>
              <a:t>viên</a:t>
            </a:r>
            <a:r>
              <a:rPr lang="en-US" sz="11200" kern="100">
                <a:effectLst/>
                <a:latin typeface="Times New Roman" panose="02020603050405020304" pitchFamily="18" charset="0"/>
                <a:ea typeface="Aptos" panose="020B0004020202020204" pitchFamily="34" charset="0"/>
                <a:cs typeface="Times New Roman" panose="02020603050405020304" pitchFamily="18" charset="0"/>
              </a:rPr>
              <a:t>.</a:t>
            </a:r>
          </a:p>
          <a:p>
            <a:pPr marL="1143000" indent="-1143000">
              <a:lnSpc>
                <a:spcPct val="120000"/>
              </a:lnSpc>
              <a:spcBef>
                <a:spcPts val="0"/>
              </a:spcBef>
              <a:buSzPts val="2800"/>
              <a:buFont typeface="Wingdings" panose="05000000000000000000" pitchFamily="2" charset="2"/>
              <a:buChar char="Ø"/>
            </a:pPr>
            <a:r>
              <a:rPr lang="en-US" sz="11200" kern="100">
                <a:latin typeface="Times New Roman" panose="02020603050405020304" pitchFamily="18" charset="0"/>
                <a:ea typeface="Aptos" panose="020B0004020202020204" pitchFamily="34" charset="0"/>
                <a:cs typeface="Times New Roman" panose="02020603050405020304" pitchFamily="18" charset="0"/>
              </a:rPr>
              <a:t>Trong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thí</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nghiệm</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cụ</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thể</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được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sử</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dụng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để</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ước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lượng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ảnh</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hưởng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một</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người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đối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với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người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khác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từ</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tương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đôi</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dựa</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trên</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các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đặc</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trưng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của</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giọng</a:t>
            </a:r>
            <a:r>
              <a:rPr lang="en-US" sz="11200" kern="100">
                <a:latin typeface="Times New Roman" panose="02020603050405020304" pitchFamily="18" charset="0"/>
                <a:ea typeface="Aptos" panose="020B0004020202020204" pitchFamily="34" charset="0"/>
                <a:cs typeface="Times New Roman" panose="02020603050405020304" pitchFamily="18" charset="0"/>
              </a:rPr>
              <a:t> </a:t>
            </a:r>
            <a:r>
              <a:rPr lang="en-US" sz="11200" kern="100" err="1">
                <a:latin typeface="Times New Roman" panose="02020603050405020304" pitchFamily="18" charset="0"/>
                <a:ea typeface="Aptos" panose="020B0004020202020204" pitchFamily="34" charset="0"/>
                <a:cs typeface="Times New Roman" panose="02020603050405020304" pitchFamily="18" charset="0"/>
              </a:rPr>
              <a:t>nói</a:t>
            </a:r>
            <a:r>
              <a:rPr lang="en-US" sz="11200" kern="100">
                <a:latin typeface="Times New Roman" panose="02020603050405020304" pitchFamily="18" charset="0"/>
                <a:ea typeface="Aptos" panose="020B0004020202020204" pitchFamily="34" charset="0"/>
                <a:cs typeface="Times New Roman" panose="02020603050405020304" pitchFamily="18" charset="0"/>
              </a:rPr>
              <a:t>.</a:t>
            </a:r>
            <a:endParaRPr lang="en-US" sz="11200"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20000"/>
              </a:lnSpc>
              <a:spcBef>
                <a:spcPts val="0"/>
              </a:spcBef>
              <a:buSzPts val="2800"/>
              <a:buNone/>
            </a:pPr>
            <a:endParaRPr lang="en-US" sz="11200" b="1"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26</a:t>
            </a:fld>
            <a:endParaRPr/>
          </a:p>
        </p:txBody>
      </p:sp>
    </p:spTree>
    <p:extLst>
      <p:ext uri="{BB962C8B-B14F-4D97-AF65-F5344CB8AC3E}">
        <p14:creationId xmlns:p14="http://schemas.microsoft.com/office/powerpoint/2010/main" val="3198431278"/>
      </p:ext>
    </p:extLst>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fontScale="55000" lnSpcReduction="20000"/>
          </a:bodyPr>
          <a:lstStyle/>
          <a:p>
            <a:pPr marL="685800" indent="-685800">
              <a:lnSpc>
                <a:spcPct val="120000"/>
              </a:lnSpc>
              <a:spcBef>
                <a:spcPts val="0"/>
              </a:spcBef>
              <a:buSzPts val="2800"/>
              <a:buFont typeface="Wingdings" panose="05000000000000000000" pitchFamily="2" charset="2"/>
              <a:buChar char="v"/>
            </a:pP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trung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tâm</a:t>
            </a:r>
            <a:r>
              <a:rPr lang="en-US" sz="5100">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là</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một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khái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niệm</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quan</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trọng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được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sử</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dụng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để</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đánh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vị</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trí</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của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nhân</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trong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một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nhóm</a:t>
            </a:r>
            <a:r>
              <a:rPr lang="en-US" sz="5100">
                <a:effectLst/>
                <a:latin typeface="Times New Roman" panose="02020603050405020304" pitchFamily="18" charset="0"/>
                <a:ea typeface="Aptos" panose="020B0004020202020204" pitchFamily="34" charset="0"/>
              </a:rPr>
              <a:t>. </a:t>
            </a:r>
          </a:p>
          <a:p>
            <a:pPr marL="0" indent="0">
              <a:lnSpc>
                <a:spcPct val="120000"/>
              </a:lnSpc>
              <a:spcBef>
                <a:spcPts val="0"/>
              </a:spcBef>
              <a:buSzPts val="2800"/>
              <a:buNone/>
            </a:pPr>
            <a:endParaRPr lang="en-US" sz="5100">
              <a:effectLst/>
              <a:latin typeface="Times New Roman" panose="02020603050405020304" pitchFamily="18" charset="0"/>
              <a:ea typeface="Aptos" panose="020B0004020202020204" pitchFamily="34" charset="0"/>
            </a:endParaRPr>
          </a:p>
          <a:p>
            <a:pPr marL="685800" indent="-685800">
              <a:lnSpc>
                <a:spcPct val="120000"/>
              </a:lnSpc>
              <a:spcBef>
                <a:spcPts val="0"/>
              </a:spcBef>
              <a:buSzPts val="2800"/>
              <a:buFont typeface="Wingdings" panose="05000000000000000000" pitchFamily="2" charset="2"/>
              <a:buChar char="v"/>
            </a:pPr>
            <a:r>
              <a:rPr lang="en-US" sz="5100" err="1">
                <a:effectLst/>
                <a:latin typeface="Times New Roman" panose="02020603050405020304" pitchFamily="18" charset="0"/>
                <a:ea typeface="Aptos" panose="020B0004020202020204" pitchFamily="34" charset="0"/>
              </a:rPr>
              <a:t>Một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tập</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trung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vào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việc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xác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định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xem</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có</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kết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nối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giữa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hai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nhân</a:t>
            </a:r>
            <a:r>
              <a:rPr lang="en-US" sz="5100">
                <a:effectLst/>
                <a:latin typeface="Times New Roman" panose="02020603050405020304" pitchFamily="18" charset="0"/>
                <a:ea typeface="Aptos" panose="020B0004020202020204" pitchFamily="34" charset="0"/>
              </a:rPr>
              <a:t> hay </a:t>
            </a:r>
            <a:r>
              <a:rPr lang="en-US" sz="5100" err="1">
                <a:effectLst/>
                <a:latin typeface="Times New Roman" panose="02020603050405020304" pitchFamily="18" charset="0"/>
                <a:ea typeface="Aptos" panose="020B0004020202020204" pitchFamily="34" charset="0"/>
              </a:rPr>
              <a:t>không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trong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sử</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dụng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trọng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của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liên</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kết</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để</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đo</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lường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mức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độ</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khoảng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giữa</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họ</a:t>
            </a:r>
            <a:r>
              <a:rPr lang="en-US" sz="5100">
                <a:effectLst/>
                <a:latin typeface="Times New Roman" panose="02020603050405020304" pitchFamily="18" charset="0"/>
                <a:ea typeface="Aptos" panose="020B0004020202020204" pitchFamily="34" charset="0"/>
              </a:rPr>
              <a:t>. Trong </a:t>
            </a:r>
            <a:r>
              <a:rPr lang="en-US" sz="5100" err="1">
                <a:effectLst/>
                <a:latin typeface="Times New Roman" panose="02020603050405020304" pitchFamily="18" charset="0"/>
                <a:ea typeface="Aptos" panose="020B0004020202020204" pitchFamily="34" charset="0"/>
              </a:rPr>
              <a:t>trường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hợp</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này</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giá</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trị</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trọng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được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xác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định</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bởi</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các</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hệ</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số</a:t>
            </a:r>
            <a:r>
              <a:rPr lang="en-US" sz="5100">
                <a:effectLst/>
                <a:latin typeface="Times New Roman" panose="02020603050405020304" pitchFamily="18" charset="0"/>
                <a:ea typeface="Aptos" panose="020B0004020202020204" pitchFamily="34" charset="0"/>
              </a:rPr>
              <a:t> α </a:t>
            </a:r>
            <a:r>
              <a:rPr lang="en-US" sz="5100" err="1">
                <a:effectLst/>
                <a:latin typeface="Times New Roman" panose="02020603050405020304" pitchFamily="18" charset="0"/>
                <a:ea typeface="Aptos" panose="020B0004020202020204" pitchFamily="34" charset="0"/>
              </a:rPr>
              <a:t>từ</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phương</a:t>
            </a:r>
            <a:r>
              <a:rPr lang="en-US" sz="5100">
                <a:effectLst/>
                <a:latin typeface="Times New Roman" panose="02020603050405020304" pitchFamily="18" charset="0"/>
                <a:ea typeface="Aptos" panose="020B0004020202020204" pitchFamily="34" charset="0"/>
              </a:rPr>
              <a:t> </a:t>
            </a:r>
            <a:r>
              <a:rPr lang="en-US" sz="5100" err="1">
                <a:effectLst/>
                <a:latin typeface="Times New Roman" panose="02020603050405020304" pitchFamily="18" charset="0"/>
                <a:ea typeface="Aptos" panose="020B0004020202020204" pitchFamily="34" charset="0"/>
              </a:rPr>
              <a:t>trình</a:t>
            </a:r>
            <a:r>
              <a:rPr lang="en-US" sz="5100">
                <a:effectLst/>
                <a:latin typeface="Times New Roman" panose="02020603050405020304" pitchFamily="18" charset="0"/>
                <a:ea typeface="Aptos" panose="020B0004020202020204" pitchFamily="34" charset="0"/>
              </a:rPr>
              <a:t> (8). </a:t>
            </a:r>
            <a:endParaRPr lang="en-US" sz="5100" b="1"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27</a:t>
            </a:fld>
            <a:endParaRPr/>
          </a:p>
        </p:txBody>
      </p:sp>
      <p:pic>
        <p:nvPicPr>
          <p:cNvPr id="2" name="Picture 1" descr="A black and white math equation&#10;&#10;Description automatically generated">
            <a:extLst>
              <a:ext uri="{FF2B5EF4-FFF2-40B4-BE49-F238E27FC236}">
                <a16:creationId xmlns:a16="http://schemas.microsoft.com/office/drawing/2014/main" id="{0C9CE225-384B-C854-DD3B-EE63FDC06754}"/>
              </a:ext>
            </a:extLst>
          </p:cNvPr>
          <p:cNvPicPr>
            <a:picLocks noChangeAspect="1"/>
          </p:cNvPicPr>
          <p:nvPr/>
        </p:nvPicPr>
        <p:blipFill>
          <a:blip r:embed="rId3"/>
          <a:stretch>
            <a:fillRect/>
          </a:stretch>
        </p:blipFill>
        <p:spPr>
          <a:xfrm>
            <a:off x="2581668" y="4606154"/>
            <a:ext cx="7028664" cy="975715"/>
          </a:xfrm>
          <a:prstGeom prst="rect">
            <a:avLst/>
          </a:prstGeom>
        </p:spPr>
      </p:pic>
    </p:spTree>
    <p:extLst>
      <p:ext uri="{BB962C8B-B14F-4D97-AF65-F5344CB8AC3E}">
        <p14:creationId xmlns:p14="http://schemas.microsoft.com/office/powerpoint/2010/main" val="802388581"/>
      </p:ext>
    </p:extLst>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effectLst/>
                <a:latin typeface="Times New Roman" panose="02020603050405020304" pitchFamily="18" charset="0"/>
                <a:ea typeface="Aptos" panose="020B0004020202020204" pitchFamily="34" charset="0"/>
              </a:rPr>
              <a:t>Degree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a:t>
            </a:r>
            <a:r>
              <a:rPr lang="en-US" b="1" err="1">
                <a:effectLst/>
                <a:latin typeface="Times New Roman" panose="02020603050405020304" pitchFamily="18" charset="0"/>
                <a:ea typeface="Aptos" panose="020B0004020202020204" pitchFamily="34" charset="0"/>
              </a:rPr>
              <a:t>bậc</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Đo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lường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mức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hoạt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bằng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cách</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đếm</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số</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lượng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kết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nối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với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khác</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kern="100">
                <a:latin typeface="Times New Roman" panose="02020603050405020304" pitchFamily="18" charset="0"/>
                <a:ea typeface="Aptos" panose="020B0004020202020204" pitchFamily="34" charset="0"/>
                <a:cs typeface="Times New Roman" panose="02020603050405020304" pitchFamily="18" charset="0"/>
              </a:rPr>
              <a:t>Chia </a:t>
            </a:r>
            <a:r>
              <a:rPr lang="en-US" kern="100" err="1">
                <a:latin typeface="Times New Roman" panose="02020603050405020304" pitchFamily="18" charset="0"/>
                <a:ea typeface="Aptos" panose="020B0004020202020204" pitchFamily="34" charset="0"/>
                <a:cs typeface="Times New Roman" panose="02020603050405020304" pitchFamily="18" charset="0"/>
              </a:rPr>
              <a:t>thành</a:t>
            </a:r>
            <a:r>
              <a:rPr lang="en-US" kern="100">
                <a:latin typeface="Times New Roman" panose="02020603050405020304" pitchFamily="18" charset="0"/>
                <a:ea typeface="Aptos" panose="020B0004020202020204" pitchFamily="34" charset="0"/>
                <a:cs typeface="Times New Roman" panose="02020603050405020304" pitchFamily="18" charset="0"/>
              </a:rPr>
              <a:t> 2 </a:t>
            </a:r>
            <a:r>
              <a:rPr lang="en-US" kern="100" err="1">
                <a:latin typeface="Times New Roman" panose="02020603050405020304" pitchFamily="18" charset="0"/>
                <a:ea typeface="Aptos" panose="020B0004020202020204" pitchFamily="34" charset="0"/>
                <a:cs typeface="Times New Roman" panose="02020603050405020304" pitchFamily="18" charset="0"/>
              </a:rPr>
              <a:t>loại</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trung</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tâm</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vào</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và</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trung</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tâm</a:t>
            </a:r>
            <a:r>
              <a:rPr lang="en-US" i="1" kern="100">
                <a:latin typeface="Times New Roman" panose="02020603050405020304" pitchFamily="18" charset="0"/>
                <a:ea typeface="Aptos" panose="020B0004020202020204" pitchFamily="34" charset="0"/>
                <a:cs typeface="Times New Roman" panose="02020603050405020304" pitchFamily="18" charset="0"/>
              </a:rPr>
              <a:t> </a:t>
            </a:r>
            <a:r>
              <a:rPr lang="en-US" i="1" kern="100" err="1">
                <a:latin typeface="Times New Roman" panose="02020603050405020304" pitchFamily="18" charset="0"/>
                <a:ea typeface="Aptos" panose="020B0004020202020204" pitchFamily="34" charset="0"/>
                <a:cs typeface="Times New Roman" panose="02020603050405020304" pitchFamily="18" charset="0"/>
              </a:rPr>
              <a:t>ra.</a:t>
            </a: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28</a:t>
            </a:fld>
            <a:endParaRPr/>
          </a:p>
        </p:txBody>
      </p:sp>
      <p:pic>
        <p:nvPicPr>
          <p:cNvPr id="3" name="Picture 2" descr="A white and black text with black text&#10;&#10;Description automatically generated">
            <a:extLst>
              <a:ext uri="{FF2B5EF4-FFF2-40B4-BE49-F238E27FC236}">
                <a16:creationId xmlns:a16="http://schemas.microsoft.com/office/drawing/2014/main" id="{4657927D-69CE-5D6D-E965-002260DEFD0F}"/>
              </a:ext>
            </a:extLst>
          </p:cNvPr>
          <p:cNvPicPr>
            <a:picLocks noChangeAspect="1"/>
          </p:cNvPicPr>
          <p:nvPr/>
        </p:nvPicPr>
        <p:blipFill>
          <a:blip r:embed="rId3"/>
          <a:stretch>
            <a:fillRect/>
          </a:stretch>
        </p:blipFill>
        <p:spPr>
          <a:xfrm>
            <a:off x="3684051" y="3071975"/>
            <a:ext cx="4823898" cy="3195256"/>
          </a:xfrm>
          <a:prstGeom prst="rect">
            <a:avLst/>
          </a:prstGeom>
        </p:spPr>
      </p:pic>
    </p:spTree>
    <p:extLst>
      <p:ext uri="{BB962C8B-B14F-4D97-AF65-F5344CB8AC3E}">
        <p14:creationId xmlns:p14="http://schemas.microsoft.com/office/powerpoint/2010/main" val="3522637472"/>
      </p:ext>
    </p:extLst>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latin typeface="Times New Roman" panose="02020603050405020304" pitchFamily="18" charset="0"/>
                <a:ea typeface="Aptos" panose="020B0004020202020204" pitchFamily="34" charset="0"/>
              </a:rPr>
              <a:t>Closeness</a:t>
            </a:r>
            <a:r>
              <a:rPr lang="en-US" b="1">
                <a:effectLst/>
                <a:latin typeface="Times New Roman" panose="02020603050405020304" pitchFamily="18" charset="0"/>
                <a:ea typeface="Aptos" panose="020B0004020202020204" pitchFamily="34" charset="0"/>
              </a:rPr>
              <a:t>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a:t>
            </a:r>
            <a:r>
              <a:rPr lang="en-US" b="1" err="1">
                <a:latin typeface="Times New Roman" panose="02020603050405020304" pitchFamily="18" charset="0"/>
                <a:ea typeface="Aptos" panose="020B0004020202020204" pitchFamily="34" charset="0"/>
              </a:rPr>
              <a:t>gần</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Dựa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trên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khoảng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cách</a:t>
            </a:r>
            <a:r>
              <a:rPr lang="en-US">
                <a:effectLst/>
                <a:latin typeface="Times New Roman" panose="02020603050405020304" pitchFamily="18" charset="0"/>
                <a:ea typeface="Aptos" panose="020B0004020202020204" pitchFamily="34" charset="0"/>
              </a:rPr>
              <a:t> geodesic (</a:t>
            </a:r>
            <a:r>
              <a:rPr lang="en-US" err="1">
                <a:effectLst/>
                <a:latin typeface="Times New Roman" panose="02020603050405020304" pitchFamily="18" charset="0"/>
                <a:ea typeface="Aptos" panose="020B0004020202020204" pitchFamily="34" charset="0"/>
              </a:rPr>
              <a:t>trắc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địa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giữa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các</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cá</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nhân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trong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mạng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trung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tâm</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gần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thể</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hiện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sự</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dễ</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dàng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của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việc</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giao</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tiếp</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giữa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họ</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kern="100" err="1">
                <a:latin typeface="Times New Roman" panose="02020603050405020304" pitchFamily="18" charset="0"/>
                <a:ea typeface="Aptos" panose="020B0004020202020204" pitchFamily="34" charset="0"/>
                <a:cs typeface="Times New Roman" panose="02020603050405020304" pitchFamily="18" charset="0"/>
              </a:rPr>
              <a:t>Giá</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trị</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trung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tâm</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càng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nhỏ</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thì</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tầm</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ảnh</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hưởng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của</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cá</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nhân</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trong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mạng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càng</a:t>
            </a:r>
            <a:r>
              <a:rPr lang="en-US" kern="100">
                <a:latin typeface="Times New Roman" panose="02020603050405020304" pitchFamily="18" charset="0"/>
                <a:ea typeface="Aptos" panose="020B0004020202020204" pitchFamily="34" charset="0"/>
                <a:cs typeface="Times New Roman" panose="02020603050405020304" pitchFamily="18" charset="0"/>
              </a:rPr>
              <a:t> </a:t>
            </a:r>
            <a:r>
              <a:rPr lang="en-US" kern="100" err="1">
                <a:latin typeface="Times New Roman" panose="02020603050405020304" pitchFamily="18" charset="0"/>
                <a:ea typeface="Aptos" panose="020B0004020202020204" pitchFamily="34" charset="0"/>
                <a:cs typeface="Times New Roman" panose="02020603050405020304" pitchFamily="18" charset="0"/>
              </a:rPr>
              <a:t>cao</a:t>
            </a:r>
            <a:r>
              <a:rPr lang="en-US" i="1" kern="100">
                <a:latin typeface="Times New Roman" panose="02020603050405020304" pitchFamily="18" charset="0"/>
                <a:ea typeface="Aptos" panose="020B0004020202020204" pitchFamily="34" charset="0"/>
                <a:cs typeface="Times New Roman" panose="02020603050405020304" pitchFamily="18" charset="0"/>
              </a:rPr>
              <a:t>.</a:t>
            </a: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29</a:t>
            </a:fld>
            <a:endParaRPr/>
          </a:p>
        </p:txBody>
      </p:sp>
      <p:pic>
        <p:nvPicPr>
          <p:cNvPr id="8" name="Picture 7">
            <a:extLst>
              <a:ext uri="{FF2B5EF4-FFF2-40B4-BE49-F238E27FC236}">
                <a16:creationId xmlns:a16="http://schemas.microsoft.com/office/drawing/2014/main" id="{78565BEA-E124-12B8-CFAF-0AD283174506}"/>
              </a:ext>
            </a:extLst>
          </p:cNvPr>
          <p:cNvPicPr>
            <a:picLocks noChangeAspect="1"/>
          </p:cNvPicPr>
          <p:nvPr/>
        </p:nvPicPr>
        <p:blipFill>
          <a:blip r:embed="rId3"/>
          <a:stretch>
            <a:fillRect/>
          </a:stretch>
        </p:blipFill>
        <p:spPr>
          <a:xfrm>
            <a:off x="454271" y="3429000"/>
            <a:ext cx="8128796" cy="2903141"/>
          </a:xfrm>
          <a:prstGeom prst="rect">
            <a:avLst/>
          </a:prstGeom>
        </p:spPr>
      </p:pic>
    </p:spTree>
    <p:extLst>
      <p:ext uri="{BB962C8B-B14F-4D97-AF65-F5344CB8AC3E}">
        <p14:creationId xmlns:p14="http://schemas.microsoft.com/office/powerpoint/2010/main" val="730443016"/>
      </p:ext>
    </p:extLst>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3"/>
          <p:cNvSpPr txBox="1">
            <a:spLocks noGrp="1"/>
          </p:cNvSpPr>
          <p:nvPr>
            <p:ph type="title"/>
          </p:nvPr>
        </p:nvSpPr>
        <p:spPr>
          <a:xfrm>
            <a:off x="228600" y="286603"/>
            <a:ext cx="11722099" cy="881797"/>
          </a:xfrm>
          <a:prstGeom prst="rect">
            <a:avLst/>
          </a:prstGeom>
          <a:noFill/>
          <a:ln>
            <a:noFill/>
          </a:ln>
        </p:spPr>
        <p:txBody>
          <a:bodyPr spcFirstLastPara="1" wrap="square" lIns="91425" tIns="45700" rIns="91425" bIns="45700" anchor="t" anchorCtr="0">
            <a:normAutofit/>
          </a:bodyPr>
          <a:lstStyle/>
          <a:p>
            <a:pPr marL="0" lvl="0" indent="0" algn="ctr" rtl="0">
              <a:lnSpc>
                <a:spcPct val="85000"/>
              </a:lnSpc>
              <a:spcBef>
                <a:spcPts val="0"/>
              </a:spcBef>
              <a:spcAft>
                <a:spcPts val="0"/>
              </a:spcAft>
              <a:buClr>
                <a:srgbClr val="3F3F3F"/>
              </a:buClr>
              <a:buSzPts val="5500"/>
              <a:buFont typeface="Times New Roman"/>
              <a:buNone/>
            </a:pPr>
            <a:r>
              <a:rPr lang="en-US" b="1"/>
              <a:t>-</a:t>
            </a:r>
            <a:r>
              <a:rPr lang="en-US" b="1" err="1"/>
              <a:t>Nội</a:t>
            </a:r>
            <a:r>
              <a:rPr lang="en-US" b="1"/>
              <a:t> dung </a:t>
            </a:r>
            <a:r>
              <a:rPr lang="en-US" b="1" err="1"/>
              <a:t>chính</a:t>
            </a:r>
            <a:r>
              <a:rPr lang="en-US" b="1"/>
              <a:t>-</a:t>
            </a:r>
            <a:endParaRPr b="1"/>
          </a:p>
        </p:txBody>
      </p:sp>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a:t>
            </a:fld>
            <a:endParaRPr/>
          </a:p>
        </p:txBody>
      </p:sp>
      <p:sp>
        <p:nvSpPr>
          <p:cNvPr id="51" name="TextBox 50">
            <a:extLst>
              <a:ext uri="{FF2B5EF4-FFF2-40B4-BE49-F238E27FC236}">
                <a16:creationId xmlns:a16="http://schemas.microsoft.com/office/drawing/2014/main" id="{5DD025CC-6944-1E9A-12A0-D095723A3750}"/>
              </a:ext>
            </a:extLst>
          </p:cNvPr>
          <p:cNvSpPr txBox="1"/>
          <p:nvPr/>
        </p:nvSpPr>
        <p:spPr>
          <a:xfrm>
            <a:off x="1058499" y="2078420"/>
            <a:ext cx="1842171"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01</a:t>
            </a:r>
          </a:p>
          <a:p>
            <a:pPr algn="ctr"/>
            <a:r>
              <a:rPr lang="en-US" sz="3000" b="1" err="1">
                <a:latin typeface="Times New Roman" panose="02020603050405020304" pitchFamily="18" charset="0"/>
                <a:cs typeface="Times New Roman" panose="02020603050405020304" pitchFamily="18" charset="0"/>
              </a:rPr>
              <a:t>Giới</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thiệu</a:t>
            </a:r>
            <a:endParaRPr lang="en-US" sz="3000" b="1">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B18A48AC-C5B8-30CA-3FA1-471A16651D3E}"/>
              </a:ext>
            </a:extLst>
          </p:cNvPr>
          <p:cNvSpPr txBox="1"/>
          <p:nvPr/>
        </p:nvSpPr>
        <p:spPr>
          <a:xfrm>
            <a:off x="4459176" y="2032954"/>
            <a:ext cx="3273653"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02</a:t>
            </a:r>
          </a:p>
          <a:p>
            <a:pPr algn="ctr"/>
            <a:r>
              <a:rPr lang="en-US" sz="3000" b="1" err="1">
                <a:latin typeface="Times New Roman" panose="02020603050405020304" pitchFamily="18" charset="0"/>
                <a:cs typeface="Times New Roman" panose="02020603050405020304" pitchFamily="18" charset="0"/>
              </a:rPr>
              <a:t>Trích</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xuất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tín</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hiệu</a:t>
            </a:r>
            <a:endParaRPr lang="en-US" sz="3000" b="1">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13EB18F8-F36D-167C-522A-70B94DCD646F}"/>
              </a:ext>
            </a:extLst>
          </p:cNvPr>
          <p:cNvSpPr txBox="1"/>
          <p:nvPr/>
        </p:nvSpPr>
        <p:spPr>
          <a:xfrm>
            <a:off x="7679188" y="3738912"/>
            <a:ext cx="1606530"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05</a:t>
            </a:r>
          </a:p>
          <a:p>
            <a:pPr algn="ctr"/>
            <a:r>
              <a:rPr lang="en-US" sz="3000" b="1" err="1">
                <a:latin typeface="Times New Roman" panose="02020603050405020304" pitchFamily="18" charset="0"/>
                <a:cs typeface="Times New Roman" panose="02020603050405020304" pitchFamily="18" charset="0"/>
              </a:rPr>
              <a:t>Kết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luận</a:t>
            </a:r>
            <a:endParaRPr lang="en-US" sz="3000" b="1">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04706939-2AFD-3226-BF74-36E97325C88F}"/>
              </a:ext>
            </a:extLst>
          </p:cNvPr>
          <p:cNvSpPr txBox="1"/>
          <p:nvPr/>
        </p:nvSpPr>
        <p:spPr>
          <a:xfrm>
            <a:off x="1882771" y="3738912"/>
            <a:ext cx="3653564" cy="1107996"/>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04</a:t>
            </a:r>
          </a:p>
          <a:p>
            <a:pPr algn="ctr"/>
            <a:r>
              <a:rPr lang="en-US" sz="3000" b="1" err="1">
                <a:latin typeface="Times New Roman" panose="02020603050405020304" pitchFamily="18" charset="0"/>
                <a:cs typeface="Times New Roman" panose="02020603050405020304" pitchFamily="18" charset="0"/>
              </a:rPr>
              <a:t>Kết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quả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thực</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nghiệm</a:t>
            </a:r>
            <a:endParaRPr lang="en-US" sz="3000" b="1">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55EE8EFD-3550-018D-F991-99AC410440F9}"/>
              </a:ext>
            </a:extLst>
          </p:cNvPr>
          <p:cNvSpPr txBox="1"/>
          <p:nvPr/>
        </p:nvSpPr>
        <p:spPr>
          <a:xfrm>
            <a:off x="8250182" y="2032954"/>
            <a:ext cx="3924471" cy="1569660"/>
          </a:xfrm>
          <a:prstGeom prst="rect">
            <a:avLst/>
          </a:prstGeom>
          <a:noFill/>
        </p:spPr>
        <p:txBody>
          <a:bodyPr wrap="none" rtlCol="0">
            <a:spAutoFit/>
          </a:bodyPr>
          <a:lstStyle/>
          <a:p>
            <a:pPr algn="ctr"/>
            <a:r>
              <a:rPr lang="en-US" sz="3600" b="1">
                <a:latin typeface="Times New Roman" panose="02020603050405020304" pitchFamily="18" charset="0"/>
                <a:cs typeface="Times New Roman" panose="02020603050405020304" pitchFamily="18" charset="0"/>
              </a:rPr>
              <a:t>03</a:t>
            </a:r>
          </a:p>
          <a:p>
            <a:pPr algn="ctr"/>
            <a:r>
              <a:rPr lang="en-US" sz="3000" b="1" err="1">
                <a:latin typeface="Times New Roman" panose="02020603050405020304" pitchFamily="18" charset="0"/>
                <a:cs typeface="Times New Roman" panose="02020603050405020304" pitchFamily="18" charset="0"/>
              </a:rPr>
              <a:t>Khai</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thác</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và</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phân</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tích</a:t>
            </a:r>
            <a:endParaRPr lang="en-US" sz="3000" b="1">
              <a:latin typeface="Times New Roman" panose="02020603050405020304" pitchFamily="18" charset="0"/>
              <a:cs typeface="Times New Roman" panose="02020603050405020304" pitchFamily="18" charset="0"/>
            </a:endParaRPr>
          </a:p>
          <a:p>
            <a:pPr algn="ctr"/>
            <a:r>
              <a:rPr lang="en-US" sz="3000" b="1" err="1">
                <a:latin typeface="Times New Roman" panose="02020603050405020304" pitchFamily="18" charset="0"/>
                <a:cs typeface="Times New Roman" panose="02020603050405020304" pitchFamily="18" charset="0"/>
              </a:rPr>
              <a:t>mạng</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xã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hội</a:t>
            </a:r>
            <a:endParaRPr lang="en-US" sz="3000" b="1">
              <a:latin typeface="Times New Roman" panose="02020603050405020304" pitchFamily="18" charset="0"/>
              <a:cs typeface="Times New Roman" panose="02020603050405020304" pitchFamily="18" charset="0"/>
            </a:endParaRPr>
          </a:p>
        </p:txBody>
      </p:sp>
      <p:pic>
        <p:nvPicPr>
          <p:cNvPr id="6" name="Picture 5" descr="A blue star on a blue circle&#10;&#10;Description automatically generated">
            <a:extLst>
              <a:ext uri="{FF2B5EF4-FFF2-40B4-BE49-F238E27FC236}">
                <a16:creationId xmlns:a16="http://schemas.microsoft.com/office/drawing/2014/main" id="{BE109CE6-A8D4-B2D9-DD91-3BD91185E89A}"/>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4394047" y="4983206"/>
            <a:ext cx="3391203" cy="3391203"/>
          </a:xfrm>
          <a:prstGeom prst="rect">
            <a:avLst/>
          </a:prstGeom>
        </p:spPr>
      </p:pic>
    </p:spTree>
    <p:extLst>
      <p:ext uri="{BB962C8B-B14F-4D97-AF65-F5344CB8AC3E}">
        <p14:creationId xmlns:p14="http://schemas.microsoft.com/office/powerpoint/2010/main" val="592253149"/>
      </p:ext>
    </p:extLst>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latin typeface="Times New Roman" panose="02020603050405020304" pitchFamily="18" charset="0"/>
                <a:ea typeface="Aptos" panose="020B0004020202020204" pitchFamily="34" charset="0"/>
              </a:rPr>
              <a:t>Betweenness</a:t>
            </a:r>
            <a:r>
              <a:rPr lang="en-US" b="1">
                <a:effectLst/>
                <a:latin typeface="Times New Roman" panose="02020603050405020304" pitchFamily="18" charset="0"/>
                <a:ea typeface="Aptos" panose="020B0004020202020204" pitchFamily="34" charset="0"/>
              </a:rPr>
              <a:t>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a:t>
            </a:r>
            <a:r>
              <a:rPr lang="en-US" b="1" err="1">
                <a:latin typeface="Times New Roman" panose="02020603050405020304" pitchFamily="18" charset="0"/>
                <a:ea typeface="Aptos" panose="020B0004020202020204" pitchFamily="34" charset="0"/>
              </a:rPr>
              <a:t>trung</a:t>
            </a:r>
            <a:r>
              <a:rPr lang="en-US" b="1">
                <a:latin typeface="Times New Roman" panose="02020603050405020304" pitchFamily="18" charset="0"/>
                <a:ea typeface="Aptos" panose="020B0004020202020204" pitchFamily="34" charset="0"/>
              </a:rPr>
              <a:t> </a:t>
            </a:r>
            <a:r>
              <a:rPr lang="en-US" b="1" err="1">
                <a:latin typeface="Times New Roman" panose="02020603050405020304" pitchFamily="18" charset="0"/>
                <a:ea typeface="Aptos" panose="020B0004020202020204" pitchFamily="34" charset="0"/>
              </a:rPr>
              <a:t>gian</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Đo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lường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mức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hoạt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trong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việc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kết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nối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hai</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phần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nhau</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mạng</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latin typeface="Times New Roman" panose="02020603050405020304" pitchFamily="18" charset="0"/>
                <a:ea typeface="Aptos" panose="020B0004020202020204" pitchFamily="34" charset="0"/>
              </a:rPr>
              <a:t>Những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cá</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nhân</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này</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nếu</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bị</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loại</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bỏ</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có</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thể</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tạo</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ra</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một</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sự</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đứt</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gãy</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trong</a:t>
            </a:r>
            <a:r>
              <a:rPr lang="en-US">
                <a:latin typeface="Times New Roman" panose="02020603050405020304" pitchFamily="18" charset="0"/>
                <a:ea typeface="Aptos" panose="020B0004020202020204" pitchFamily="34" charset="0"/>
              </a:rPr>
              <a:t> </a:t>
            </a:r>
            <a:r>
              <a:rPr lang="en-US" err="1">
                <a:latin typeface="Times New Roman" panose="02020603050405020304" pitchFamily="18" charset="0"/>
                <a:ea typeface="Aptos" panose="020B0004020202020204" pitchFamily="34" charset="0"/>
              </a:rPr>
              <a:t>mạng</a:t>
            </a:r>
            <a:r>
              <a:rPr lang="en-US">
                <a:latin typeface="Times New Roman" panose="02020603050405020304" pitchFamily="18" charset="0"/>
                <a:ea typeface="Aptos" panose="020B0004020202020204" pitchFamily="34" charset="0"/>
              </a:rPr>
              <a:t>.</a:t>
            </a:r>
            <a:endParaRPr lang="en-US">
              <a:effectLst/>
              <a:latin typeface="Times New Roman" panose="02020603050405020304" pitchFamily="18" charset="0"/>
              <a:ea typeface="Aptos" panose="020B0004020202020204" pitchFamily="34" charset="0"/>
            </a:endParaRPr>
          </a:p>
          <a:p>
            <a:pPr marL="0" indent="0">
              <a:lnSpc>
                <a:spcPct val="100000"/>
              </a:lnSpc>
              <a:spcBef>
                <a:spcPts val="0"/>
              </a:spcBef>
              <a:buSzPts val="2800"/>
              <a:buNone/>
            </a:pP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30</a:t>
            </a:fld>
            <a:endParaRPr/>
          </a:p>
        </p:txBody>
      </p:sp>
      <p:pic>
        <p:nvPicPr>
          <p:cNvPr id="8" name="Picture 7">
            <a:extLst>
              <a:ext uri="{FF2B5EF4-FFF2-40B4-BE49-F238E27FC236}">
                <a16:creationId xmlns:a16="http://schemas.microsoft.com/office/drawing/2014/main" id="{6049C413-72E8-FD19-974C-FB157219FFEE}"/>
              </a:ext>
            </a:extLst>
          </p:cNvPr>
          <p:cNvPicPr>
            <a:picLocks noChangeAspect="1"/>
          </p:cNvPicPr>
          <p:nvPr/>
        </p:nvPicPr>
        <p:blipFill>
          <a:blip r:embed="rId3"/>
          <a:stretch>
            <a:fillRect/>
          </a:stretch>
        </p:blipFill>
        <p:spPr>
          <a:xfrm>
            <a:off x="228600" y="3474670"/>
            <a:ext cx="8177643" cy="2792561"/>
          </a:xfrm>
          <a:prstGeom prst="rect">
            <a:avLst/>
          </a:prstGeom>
        </p:spPr>
      </p:pic>
    </p:spTree>
    <p:extLst>
      <p:ext uri="{BB962C8B-B14F-4D97-AF65-F5344CB8AC3E}">
        <p14:creationId xmlns:p14="http://schemas.microsoft.com/office/powerpoint/2010/main" val="428328174"/>
      </p:ext>
    </p:extLst>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marL="0" lvl="0" indent="0" algn="just" rtl="0">
              <a:lnSpc>
                <a:spcPct val="85000"/>
              </a:lnSpc>
              <a:spcBef>
                <a:spcPts val="0"/>
              </a:spcBef>
              <a:spcAft>
                <a:spcPts val="0"/>
              </a:spcAft>
              <a:buClr>
                <a:srgbClr val="3F3F3F"/>
              </a:buClr>
              <a:buSzPts val="5500"/>
              <a:buFont typeface="Times New Roman"/>
              <a:buNone/>
            </a:pPr>
            <a:r>
              <a:rPr lang="en-US" b="1" err="1"/>
              <a:t>Phân</a:t>
            </a:r>
            <a:r>
              <a:rPr lang="en-US" b="1"/>
              <a:t> </a:t>
            </a:r>
            <a:r>
              <a:rPr lang="en-US" b="1" err="1"/>
              <a:t>tích</a:t>
            </a:r>
            <a:r>
              <a:rPr lang="en-US" b="1"/>
              <a:t> </a:t>
            </a:r>
            <a:r>
              <a:rPr lang="en-US" b="1" err="1"/>
              <a:t>mạng</a:t>
            </a:r>
            <a:r>
              <a:rPr lang="en-US" b="1"/>
              <a:t> </a:t>
            </a:r>
            <a:r>
              <a:rPr lang="en-US" b="1" err="1"/>
              <a:t>xã</a:t>
            </a:r>
            <a:r>
              <a:rPr lang="en-US" b="1"/>
              <a:t> </a:t>
            </a:r>
            <a:r>
              <a:rPr lang="en-US" b="1" err="1"/>
              <a:t>hội</a:t>
            </a:r>
            <a:endParaRPr b="1"/>
          </a:p>
        </p:txBody>
      </p:sp>
      <p:sp>
        <p:nvSpPr>
          <p:cNvPr id="118" name="Google Shape;118;p2"/>
          <p:cNvSpPr txBox="1">
            <a:spLocks noGrp="1"/>
          </p:cNvSpPr>
          <p:nvPr>
            <p:ph type="body" idx="1"/>
          </p:nvPr>
        </p:nvSpPr>
        <p:spPr>
          <a:xfrm>
            <a:off x="228600" y="1276131"/>
            <a:ext cx="11722100" cy="4883369"/>
          </a:xfrm>
          <a:prstGeom prst="rect">
            <a:avLst/>
          </a:prstGeom>
          <a:noFill/>
          <a:ln>
            <a:noFill/>
          </a:ln>
        </p:spPr>
        <p:txBody>
          <a:bodyPr spcFirstLastPara="1" wrap="square" lIns="0" tIns="45700" rIns="0" bIns="45700" anchor="t" anchorCtr="0">
            <a:normAutofit/>
          </a:bodyPr>
          <a:lstStyle/>
          <a:p>
            <a:pPr indent="-457200">
              <a:lnSpc>
                <a:spcPct val="100000"/>
              </a:lnSpc>
              <a:spcBef>
                <a:spcPts val="0"/>
              </a:spcBef>
              <a:buSzPts val="2800"/>
              <a:buFont typeface="Wingdings" panose="05000000000000000000" pitchFamily="2" charset="2"/>
              <a:buChar char="q"/>
            </a:pPr>
            <a:r>
              <a:rPr lang="en-US" b="1">
                <a:latin typeface="Times New Roman" panose="02020603050405020304" pitchFamily="18" charset="0"/>
                <a:ea typeface="Aptos" panose="020B0004020202020204" pitchFamily="34" charset="0"/>
              </a:rPr>
              <a:t>Eigenvector</a:t>
            </a:r>
            <a:r>
              <a:rPr lang="en-US" b="1">
                <a:effectLst/>
                <a:latin typeface="Times New Roman" panose="02020603050405020304" pitchFamily="18" charset="0"/>
                <a:ea typeface="Aptos" panose="020B0004020202020204" pitchFamily="34" charset="0"/>
              </a:rPr>
              <a:t> centrality (Trung </a:t>
            </a:r>
            <a:r>
              <a:rPr lang="en-US" b="1" err="1">
                <a:effectLst/>
                <a:latin typeface="Times New Roman" panose="02020603050405020304" pitchFamily="18" charset="0"/>
                <a:ea typeface="Aptos" panose="020B0004020202020204" pitchFamily="34" charset="0"/>
              </a:rPr>
              <a:t>tâm</a:t>
            </a:r>
            <a:r>
              <a:rPr lang="en-US" b="1">
                <a:effectLst/>
                <a:latin typeface="Times New Roman" panose="02020603050405020304" pitchFamily="18" charset="0"/>
                <a:ea typeface="Aptos" panose="020B0004020202020204" pitchFamily="34" charset="0"/>
              </a:rPr>
              <a:t> vector </a:t>
            </a:r>
            <a:r>
              <a:rPr lang="en-US" b="1" err="1">
                <a:effectLst/>
                <a:latin typeface="Times New Roman" panose="02020603050405020304" pitchFamily="18" charset="0"/>
                <a:ea typeface="Aptos" panose="020B0004020202020204" pitchFamily="34" charset="0"/>
              </a:rPr>
              <a:t>ri</a:t>
            </a:r>
            <a:r>
              <a:rPr lang="en-US" b="1" err="1">
                <a:latin typeface="Times New Roman" panose="02020603050405020304" pitchFamily="18" charset="0"/>
                <a:ea typeface="Aptos" panose="020B0004020202020204" pitchFamily="34" charset="0"/>
              </a:rPr>
              <a:t>êng</a:t>
            </a:r>
            <a:r>
              <a:rPr lang="en-US" b="1">
                <a:effectLst/>
                <a:latin typeface="Times New Roman" panose="02020603050405020304" pitchFamily="18" charset="0"/>
                <a:ea typeface="Aptos" panose="020B0004020202020204" pitchFamily="34" charset="0"/>
              </a:rPr>
              <a:t>):</a:t>
            </a:r>
            <a:r>
              <a:rPr lang="en-US">
                <a:effectLst/>
                <a:latin typeface="Times New Roman" panose="02020603050405020304" pitchFamily="18" charset="0"/>
                <a:ea typeface="Aptos" panose="020B0004020202020204" pitchFamily="34" charset="0"/>
              </a:rPr>
              <a:t> </a:t>
            </a:r>
          </a:p>
          <a:p>
            <a:pPr indent="-457200">
              <a:lnSpc>
                <a:spcPct val="100000"/>
              </a:lnSpc>
              <a:spcBef>
                <a:spcPts val="0"/>
              </a:spcBef>
              <a:buSzPts val="2800"/>
              <a:buFont typeface="Wingdings" panose="05000000000000000000" pitchFamily="2" charset="2"/>
              <a:buChar char="Ø"/>
            </a:pPr>
            <a:r>
              <a:rPr lang="en-US" err="1">
                <a:effectLst/>
                <a:latin typeface="Times New Roman" panose="02020603050405020304" pitchFamily="18" charset="0"/>
                <a:ea typeface="Aptos" panose="020B0004020202020204" pitchFamily="34" charset="0"/>
              </a:rPr>
              <a:t>Là</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thể</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hiện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sự</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quan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trọng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một</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trong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mạng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phản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ánh</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mức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độ</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ảnh</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hưởng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khác</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có</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vị</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trí</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cao</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trong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mạng</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đến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vị</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trí</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của</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cá</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nhân</a:t>
            </a:r>
            <a:r>
              <a:rPr lang="en-US">
                <a:effectLst/>
                <a:latin typeface="Times New Roman" panose="02020603050405020304" pitchFamily="18" charset="0"/>
                <a:ea typeface="Aptos" panose="020B0004020202020204" pitchFamily="34" charset="0"/>
              </a:rPr>
              <a:t> </a:t>
            </a:r>
            <a:r>
              <a:rPr lang="en-US" err="1">
                <a:effectLst/>
                <a:latin typeface="Times New Roman" panose="02020603050405020304" pitchFamily="18" charset="0"/>
                <a:ea typeface="Aptos" panose="020B0004020202020204" pitchFamily="34" charset="0"/>
              </a:rPr>
              <a:t>đó</a:t>
            </a:r>
            <a:r>
              <a:rPr lang="en-US">
                <a:latin typeface="Times New Roman" panose="02020603050405020304" pitchFamily="18" charset="0"/>
                <a:ea typeface="Aptos" panose="020B0004020202020204" pitchFamily="34" charset="0"/>
              </a:rPr>
              <a:t>.</a:t>
            </a:r>
            <a:endParaRPr lang="en-US">
              <a:effectLst/>
              <a:latin typeface="Times New Roman" panose="02020603050405020304" pitchFamily="18" charset="0"/>
              <a:ea typeface="Aptos" panose="020B0004020202020204" pitchFamily="34" charset="0"/>
            </a:endParaRPr>
          </a:p>
          <a:p>
            <a:pPr marL="0" indent="0">
              <a:lnSpc>
                <a:spcPct val="100000"/>
              </a:lnSpc>
              <a:spcBef>
                <a:spcPts val="0"/>
              </a:spcBef>
              <a:buSzPts val="2800"/>
              <a:buNone/>
            </a:pPr>
            <a:endParaRPr lang="en-US" i="1" kern="100">
              <a:effectLst/>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endParaRPr lang="en-US" kern="100">
              <a:latin typeface="Times New Roman" panose="02020603050405020304" pitchFamily="18" charset="0"/>
              <a:ea typeface="Aptos" panose="020B0004020202020204" pitchFamily="34" charset="0"/>
              <a:cs typeface="Times New Roman" panose="02020603050405020304" pitchFamily="18" charset="0"/>
            </a:endParaRPr>
          </a:p>
          <a:p>
            <a:pPr marL="0" indent="0">
              <a:lnSpc>
                <a:spcPct val="150000"/>
              </a:lnSpc>
              <a:spcBef>
                <a:spcPts val="0"/>
              </a:spcBef>
              <a:buSzPts val="2800"/>
              <a:buNone/>
            </a:pPr>
            <a:r>
              <a:rPr lang="en-US" kern="100">
                <a:effectLst/>
                <a:latin typeface="Times New Roman" panose="02020603050405020304" pitchFamily="18" charset="0"/>
                <a:ea typeface="Aptos" panose="020B0004020202020204" pitchFamily="34" charset="0"/>
                <a:cs typeface="Times New Roman" panose="02020603050405020304" pitchFamily="18" charset="0"/>
              </a:rPr>
              <a:t> </a:t>
            </a:r>
            <a:endParaRP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31</a:t>
            </a:fld>
            <a:endParaRPr/>
          </a:p>
        </p:txBody>
      </p:sp>
      <p:pic>
        <p:nvPicPr>
          <p:cNvPr id="3" name="Picture 2">
            <a:extLst>
              <a:ext uri="{FF2B5EF4-FFF2-40B4-BE49-F238E27FC236}">
                <a16:creationId xmlns:a16="http://schemas.microsoft.com/office/drawing/2014/main" id="{E3B4E306-965B-E5B4-B268-2F5843902E63}"/>
              </a:ext>
            </a:extLst>
          </p:cNvPr>
          <p:cNvPicPr>
            <a:picLocks noChangeAspect="1"/>
          </p:cNvPicPr>
          <p:nvPr/>
        </p:nvPicPr>
        <p:blipFill>
          <a:blip r:embed="rId3"/>
          <a:stretch>
            <a:fillRect/>
          </a:stretch>
        </p:blipFill>
        <p:spPr>
          <a:xfrm>
            <a:off x="394980" y="3014563"/>
            <a:ext cx="7811568" cy="3282520"/>
          </a:xfrm>
          <a:prstGeom prst="rect">
            <a:avLst/>
          </a:prstGeom>
        </p:spPr>
      </p:pic>
    </p:spTree>
    <p:extLst>
      <p:ext uri="{BB962C8B-B14F-4D97-AF65-F5344CB8AC3E}">
        <p14:creationId xmlns:p14="http://schemas.microsoft.com/office/powerpoint/2010/main" val="3900858322"/>
      </p:ext>
    </p:extLst>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32</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p>
            <a:r>
              <a:rPr lang="en-US" sz="10000" b="1">
                <a:latin typeface="Times New Roman"/>
                <a:cs typeface="Times New Roman"/>
              </a:rPr>
              <a:t>04</a:t>
            </a:r>
            <a:endParaRPr lang="en-US" sz="10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7122463" cy="1015663"/>
          </a:xfrm>
          <a:prstGeom prst="rect">
            <a:avLst/>
          </a:prstGeom>
          <a:noFill/>
        </p:spPr>
        <p:txBody>
          <a:bodyPr wrap="none" lIns="91440" tIns="45720" rIns="91440" bIns="45720" rtlCol="0" anchor="t">
            <a:spAutoFit/>
          </a:bodyPr>
          <a:lstStyle/>
          <a:p>
            <a:r>
              <a:rPr lang="en-US" sz="6000" b="1" err="1">
                <a:latin typeface="Times New Roman"/>
                <a:cs typeface="Times New Roman"/>
              </a:rPr>
              <a:t>Kết</a:t>
            </a:r>
            <a:r>
              <a:rPr lang="en-US" sz="6000" b="1">
                <a:latin typeface="Times New Roman"/>
                <a:cs typeface="Times New Roman"/>
              </a:rPr>
              <a:t> </a:t>
            </a:r>
            <a:r>
              <a:rPr lang="en-US" sz="6000" b="1" err="1">
                <a:latin typeface="Times New Roman"/>
                <a:cs typeface="Times New Roman"/>
              </a:rPr>
              <a:t>quả</a:t>
            </a:r>
            <a:r>
              <a:rPr lang="en-US" sz="6000" b="1">
                <a:latin typeface="Times New Roman"/>
                <a:cs typeface="Times New Roman"/>
              </a:rPr>
              <a:t> </a:t>
            </a:r>
            <a:r>
              <a:rPr lang="en-US" sz="6000" b="1" err="1">
                <a:latin typeface="Times New Roman"/>
                <a:cs typeface="Times New Roman"/>
              </a:rPr>
              <a:t>thực</a:t>
            </a:r>
            <a:r>
              <a:rPr lang="en-US" sz="6000" b="1">
                <a:latin typeface="Times New Roman"/>
                <a:cs typeface="Times New Roman"/>
              </a:rPr>
              <a:t> </a:t>
            </a:r>
            <a:r>
              <a:rPr lang="en-US" sz="6000" b="1" err="1">
                <a:latin typeface="Times New Roman"/>
                <a:cs typeface="Times New Roman"/>
              </a:rPr>
              <a:t>nghiệm</a:t>
            </a:r>
            <a:endParaRPr lang="vi-VN" err="1"/>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2655536707"/>
      </p:ext>
    </p:extLst>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quả</a:t>
            </a:r>
            <a:r>
              <a:rPr lang="en-US" b="1"/>
              <a:t> </a:t>
            </a:r>
            <a:r>
              <a:rPr lang="en-US" b="1" err="1"/>
              <a:t>thực</a:t>
            </a:r>
            <a:r>
              <a:rPr lang="en-US" b="1"/>
              <a:t> </a:t>
            </a:r>
            <a:r>
              <a:rPr lang="en-US" b="1" err="1"/>
              <a:t>nghiệm</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33</a:t>
            </a:fld>
            <a:endParaRPr/>
          </a:p>
        </p:txBody>
      </p:sp>
      <p:pic>
        <p:nvPicPr>
          <p:cNvPr id="2" name="Hình ảnh 1" descr="Ảnh có chứa văn bản, số, ảnh chụp màn hình, hàng&#10;&#10;Mô tả được tự động tạo">
            <a:extLst>
              <a:ext uri="{FF2B5EF4-FFF2-40B4-BE49-F238E27FC236}">
                <a16:creationId xmlns:a16="http://schemas.microsoft.com/office/drawing/2014/main" id="{B352A8AF-7BEC-A657-D6A5-E8C06F423DFF}"/>
              </a:ext>
            </a:extLst>
          </p:cNvPr>
          <p:cNvPicPr>
            <a:picLocks noChangeAspect="1"/>
          </p:cNvPicPr>
          <p:nvPr/>
        </p:nvPicPr>
        <p:blipFill>
          <a:blip r:embed="rId3"/>
          <a:stretch>
            <a:fillRect/>
          </a:stretch>
        </p:blipFill>
        <p:spPr>
          <a:xfrm>
            <a:off x="902493" y="1300163"/>
            <a:ext cx="10387012" cy="4912518"/>
          </a:xfrm>
          <a:prstGeom prst="rect">
            <a:avLst/>
          </a:prstGeom>
        </p:spPr>
      </p:pic>
    </p:spTree>
    <p:extLst>
      <p:ext uri="{BB962C8B-B14F-4D97-AF65-F5344CB8AC3E}">
        <p14:creationId xmlns:p14="http://schemas.microsoft.com/office/powerpoint/2010/main" val="2987081749"/>
      </p:ext>
    </p:extLst>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quả</a:t>
            </a:r>
            <a:r>
              <a:rPr lang="en-US" b="1"/>
              <a:t> </a:t>
            </a:r>
            <a:r>
              <a:rPr lang="en-US" b="1" err="1"/>
              <a:t>thực</a:t>
            </a:r>
            <a:r>
              <a:rPr lang="en-US" b="1"/>
              <a:t> </a:t>
            </a:r>
            <a:r>
              <a:rPr lang="en-US" b="1" err="1"/>
              <a:t>nghiệm</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34</a:t>
            </a:fld>
            <a:endParaRPr/>
          </a:p>
        </p:txBody>
      </p:sp>
      <p:pic>
        <p:nvPicPr>
          <p:cNvPr id="4" name="Hình ảnh 3" descr="Ảnh có chứa Mặt người, người&#10;&#10;Mô tả được tự động tạo">
            <a:extLst>
              <a:ext uri="{FF2B5EF4-FFF2-40B4-BE49-F238E27FC236}">
                <a16:creationId xmlns:a16="http://schemas.microsoft.com/office/drawing/2014/main" id="{EE49A3DA-98A6-9FA4-BB6D-C0F238275252}"/>
              </a:ext>
            </a:extLst>
          </p:cNvPr>
          <p:cNvPicPr>
            <a:picLocks noChangeAspect="1"/>
          </p:cNvPicPr>
          <p:nvPr/>
        </p:nvPicPr>
        <p:blipFill>
          <a:blip r:embed="rId3"/>
          <a:stretch>
            <a:fillRect/>
          </a:stretch>
        </p:blipFill>
        <p:spPr>
          <a:xfrm>
            <a:off x="1314450" y="1388269"/>
            <a:ext cx="9563099" cy="4879181"/>
          </a:xfrm>
          <a:prstGeom prst="rect">
            <a:avLst/>
          </a:prstGeom>
        </p:spPr>
      </p:pic>
    </p:spTree>
    <p:extLst>
      <p:ext uri="{BB962C8B-B14F-4D97-AF65-F5344CB8AC3E}">
        <p14:creationId xmlns:p14="http://schemas.microsoft.com/office/powerpoint/2010/main" val="1755406106"/>
      </p:ext>
    </p:extLst>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quả</a:t>
            </a:r>
            <a:r>
              <a:rPr lang="en-US" b="1"/>
              <a:t> </a:t>
            </a:r>
            <a:r>
              <a:rPr lang="en-US" b="1" err="1"/>
              <a:t>thực</a:t>
            </a:r>
            <a:r>
              <a:rPr lang="en-US" b="1"/>
              <a:t> </a:t>
            </a:r>
            <a:r>
              <a:rPr lang="en-US" b="1" err="1"/>
              <a:t>nghiệm</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35</a:t>
            </a:fld>
            <a:endParaRPr/>
          </a:p>
        </p:txBody>
      </p:sp>
      <p:sp>
        <p:nvSpPr>
          <p:cNvPr id="2" name="Hộp Văn bản 1">
            <a:extLst>
              <a:ext uri="{FF2B5EF4-FFF2-40B4-BE49-F238E27FC236}">
                <a16:creationId xmlns:a16="http://schemas.microsoft.com/office/drawing/2014/main" id="{86BAA5F2-D595-6BF6-BA71-D8237F8D69AE}"/>
              </a:ext>
            </a:extLst>
          </p:cNvPr>
          <p:cNvSpPr txBox="1"/>
          <p:nvPr/>
        </p:nvSpPr>
        <p:spPr>
          <a:xfrm>
            <a:off x="464344" y="1393031"/>
            <a:ext cx="11251406"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vi-VN" sz="2800">
                <a:latin typeface="Times New Roman"/>
                <a:cs typeface="Times New Roman"/>
              </a:rPr>
              <a:t>Những kết luận có thể rút ra từ bảng này, trong một số trường hợp trường hợp khá đơn giản:</a:t>
            </a:r>
          </a:p>
          <a:p>
            <a:pPr marL="514350" indent="-514350" algn="just">
              <a:buChar char="•"/>
            </a:pPr>
            <a:r>
              <a:rPr lang="vi-VN" sz="2800">
                <a:latin typeface="Times New Roman"/>
                <a:cs typeface="Times New Roman"/>
              </a:rPr>
              <a:t>Người (nút) quan trọng nhất trong mạng là nút 1.</a:t>
            </a:r>
          </a:p>
          <a:p>
            <a:pPr marL="514350" indent="-514350" algn="just">
              <a:buChar char="•"/>
            </a:pPr>
            <a:r>
              <a:rPr lang="vi-VN" sz="2800">
                <a:latin typeface="Times New Roman"/>
                <a:cs typeface="Times New Roman"/>
              </a:rPr>
              <a:t>Người (nút) hành động như một sự gắn kết yếu tố cho nhóm (hoặc một trung tâm) biểu thị bằng nút 4. </a:t>
            </a:r>
          </a:p>
          <a:p>
            <a:pPr marL="514350" indent="-514350" algn="just">
              <a:buChar char="•"/>
            </a:pPr>
            <a:r>
              <a:rPr lang="vi-VN" sz="2800">
                <a:latin typeface="Times New Roman"/>
                <a:cs typeface="Times New Roman"/>
              </a:rPr>
              <a:t>Người (nút) 8 là thành phần không liên quan nhất của nhóm</a:t>
            </a:r>
            <a:r>
              <a:rPr lang="en-US" sz="2800">
                <a:latin typeface="Times New Roman"/>
                <a:cs typeface="Times New Roman"/>
              </a:rPr>
              <a:t>.</a:t>
            </a:r>
            <a:endParaRPr lang="vi-VN" sz="2800">
              <a:latin typeface="Times New Roman"/>
              <a:cs typeface="Times New Roman"/>
            </a:endParaRPr>
          </a:p>
          <a:p>
            <a:pPr marL="514350" indent="-514350" algn="just">
              <a:buChar char="•"/>
            </a:pPr>
            <a:r>
              <a:rPr lang="vi-VN" sz="2800">
                <a:latin typeface="Times New Roman"/>
                <a:cs typeface="Times New Roman"/>
              </a:rPr>
              <a:t>Những người (nút) 9 và 12 người là yếu nhất, theo nghĩa là họ bị ảnh hưởng bởi tất cả các nút xung quanh (độ đo trung tâm theo bậc). </a:t>
            </a:r>
            <a:endParaRPr lang="vi-VN"/>
          </a:p>
          <a:p>
            <a:pPr marL="514350" indent="-514350" algn="just">
              <a:buChar char="•"/>
            </a:pPr>
            <a:r>
              <a:rPr lang="vi-VN" sz="2800">
                <a:latin typeface="Times New Roman"/>
                <a:cs typeface="Times New Roman"/>
              </a:rPr>
              <a:t>Người 9 là người bị ảnh hưởng nhiều nhất. Mặt khác, người thứ 15 có khả năng gây ảnh hưởng lớn nhất. </a:t>
            </a:r>
            <a:endParaRPr lang="vi-VN" sz="2800">
              <a:latin typeface="Times New Roman"/>
            </a:endParaRPr>
          </a:p>
          <a:p>
            <a:endParaRPr lang="vi-VN" sz="2800">
              <a:latin typeface="Times New Roman"/>
              <a:cs typeface="Times New Roman"/>
            </a:endParaRPr>
          </a:p>
        </p:txBody>
      </p:sp>
    </p:spTree>
    <p:extLst>
      <p:ext uri="{BB962C8B-B14F-4D97-AF65-F5344CB8AC3E}">
        <p14:creationId xmlns:p14="http://schemas.microsoft.com/office/powerpoint/2010/main" val="1775297964"/>
      </p:ext>
    </p:extLst>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36</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p>
            <a:r>
              <a:rPr lang="en-US" sz="10000" b="1">
                <a:latin typeface="Times New Roman"/>
                <a:cs typeface="Times New Roman"/>
              </a:rPr>
              <a:t>05</a:t>
            </a:r>
            <a:endParaRPr lang="en-US" sz="10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3026791" cy="1015663"/>
          </a:xfrm>
          <a:prstGeom prst="rect">
            <a:avLst/>
          </a:prstGeom>
          <a:noFill/>
        </p:spPr>
        <p:txBody>
          <a:bodyPr wrap="none" lIns="91440" tIns="45720" rIns="91440" bIns="45720" rtlCol="0" anchor="t">
            <a:spAutoFit/>
          </a:bodyPr>
          <a:lstStyle/>
          <a:p>
            <a:r>
              <a:rPr lang="en-US" sz="6000" b="1" err="1">
                <a:latin typeface="Times New Roman"/>
                <a:cs typeface="Times New Roman"/>
              </a:rPr>
              <a:t>Kết</a:t>
            </a:r>
            <a:r>
              <a:rPr lang="en-US" sz="6000" b="1">
                <a:latin typeface="Times New Roman"/>
                <a:cs typeface="Times New Roman"/>
              </a:rPr>
              <a:t> luận</a:t>
            </a: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1686881936"/>
      </p:ext>
    </p:extLst>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Kết</a:t>
            </a:r>
            <a:r>
              <a:rPr lang="en-US" b="1"/>
              <a:t> </a:t>
            </a:r>
            <a:r>
              <a:rPr lang="en-US" b="1" err="1"/>
              <a:t>luận</a:t>
            </a:r>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37</a:t>
            </a:fld>
            <a:endParaRPr/>
          </a:p>
        </p:txBody>
      </p:sp>
      <p:sp>
        <p:nvSpPr>
          <p:cNvPr id="2" name="Hộp Văn bản 1">
            <a:extLst>
              <a:ext uri="{FF2B5EF4-FFF2-40B4-BE49-F238E27FC236}">
                <a16:creationId xmlns:a16="http://schemas.microsoft.com/office/drawing/2014/main" id="{86BAA5F2-D595-6BF6-BA71-D8237F8D69AE}"/>
              </a:ext>
            </a:extLst>
          </p:cNvPr>
          <p:cNvSpPr txBox="1"/>
          <p:nvPr/>
        </p:nvSpPr>
        <p:spPr>
          <a:xfrm>
            <a:off x="464344" y="1393031"/>
            <a:ext cx="11251406"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Ø"/>
            </a:pPr>
            <a:r>
              <a:rPr lang="vi-VN" sz="2800">
                <a:latin typeface="Times New Roman"/>
                <a:cs typeface="Times New Roman"/>
              </a:rPr>
              <a:t>Mạng xã hội có thể được sử dụng để nghiên cứu cách thức luồng thông tin lan truyền trong một nhóm hoặc cộng đồng nhỏ. Điều này sẽ cho phép những người dùng ở xa hòa nhập tốt hơn vào các cuộc thảo luận đang diễn ra và do đó cải thiện tương tác xã hội, làm việc nhóm và kết nối mạng xã hội ở khoảng cách xa. </a:t>
            </a:r>
          </a:p>
          <a:p>
            <a:endParaRPr lang="vi-VN" sz="2800">
              <a:latin typeface="Times New Roman"/>
              <a:cs typeface="Times New Roman"/>
            </a:endParaRPr>
          </a:p>
        </p:txBody>
      </p:sp>
      <p:sp>
        <p:nvSpPr>
          <p:cNvPr id="5" name="Hộp Văn bản 4">
            <a:extLst>
              <a:ext uri="{FF2B5EF4-FFF2-40B4-BE49-F238E27FC236}">
                <a16:creationId xmlns:a16="http://schemas.microsoft.com/office/drawing/2014/main" id="{BD62BD10-8FF6-F7D9-3368-54A4700FEB42}"/>
              </a:ext>
            </a:extLst>
          </p:cNvPr>
          <p:cNvSpPr txBox="1"/>
          <p:nvPr/>
        </p:nvSpPr>
        <p:spPr>
          <a:xfrm>
            <a:off x="468702" y="3746740"/>
            <a:ext cx="11038935"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Ø"/>
            </a:pPr>
            <a:r>
              <a:rPr lang="en-US" sz="2800" err="1">
                <a:latin typeface="Times New Roman"/>
                <a:cs typeface="Times New Roman"/>
              </a:rPr>
              <a:t>Bài</a:t>
            </a:r>
            <a:r>
              <a:rPr lang="en-US" sz="2800">
                <a:latin typeface="Times New Roman"/>
                <a:cs typeface="Times New Roman"/>
              </a:rPr>
              <a:t> </a:t>
            </a:r>
            <a:r>
              <a:rPr lang="en-US" sz="2800" err="1">
                <a:latin typeface="Times New Roman"/>
                <a:cs typeface="Times New Roman"/>
              </a:rPr>
              <a:t>viết</a:t>
            </a:r>
            <a:r>
              <a:rPr lang="en-US" sz="2800">
                <a:latin typeface="Times New Roman"/>
                <a:cs typeface="Times New Roman"/>
              </a:rPr>
              <a:t> </a:t>
            </a:r>
            <a:r>
              <a:rPr lang="en-US" sz="2800" err="1">
                <a:latin typeface="Times New Roman"/>
                <a:cs typeface="Times New Roman"/>
              </a:rPr>
              <a:t>này</a:t>
            </a:r>
            <a:r>
              <a:rPr lang="en-US" sz="2800">
                <a:latin typeface="Times New Roman"/>
                <a:cs typeface="Times New Roman"/>
              </a:rPr>
              <a:t> </a:t>
            </a:r>
            <a:r>
              <a:rPr lang="en-US" sz="2800" err="1">
                <a:latin typeface="Times New Roman"/>
                <a:cs typeface="Times New Roman"/>
              </a:rPr>
              <a:t>đã</a:t>
            </a:r>
            <a:r>
              <a:rPr lang="en-US" sz="2800">
                <a:latin typeface="Times New Roman"/>
                <a:cs typeface="Times New Roman"/>
              </a:rPr>
              <a:t> </a:t>
            </a:r>
            <a:r>
              <a:rPr lang="en-US" sz="2800" err="1">
                <a:latin typeface="Times New Roman"/>
                <a:cs typeface="Times New Roman"/>
              </a:rPr>
              <a:t>trình</a:t>
            </a:r>
            <a:r>
              <a:rPr lang="en-US" sz="2800">
                <a:latin typeface="Times New Roman"/>
                <a:cs typeface="Times New Roman"/>
              </a:rPr>
              <a:t> </a:t>
            </a:r>
            <a:r>
              <a:rPr lang="en-US" sz="2800" err="1">
                <a:latin typeface="Times New Roman"/>
                <a:cs typeface="Times New Roman"/>
              </a:rPr>
              <a:t>bày</a:t>
            </a:r>
            <a:r>
              <a:rPr lang="en-US" sz="2800">
                <a:latin typeface="Times New Roman"/>
                <a:cs typeface="Times New Roman"/>
              </a:rPr>
              <a:t> </a:t>
            </a:r>
            <a:r>
              <a:rPr lang="en-US" sz="2800" err="1">
                <a:latin typeface="Times New Roman"/>
                <a:cs typeface="Times New Roman"/>
              </a:rPr>
              <a:t>một</a:t>
            </a:r>
            <a:r>
              <a:rPr lang="en-US" sz="2800">
                <a:latin typeface="Times New Roman"/>
                <a:cs typeface="Times New Roman"/>
              </a:rPr>
              <a:t> </a:t>
            </a:r>
            <a:r>
              <a:rPr lang="en-US" sz="2800" err="1">
                <a:latin typeface="Times New Roman"/>
                <a:cs typeface="Times New Roman"/>
              </a:rPr>
              <a:t>khung</a:t>
            </a:r>
            <a:r>
              <a:rPr lang="en-US" sz="2800">
                <a:latin typeface="Times New Roman"/>
                <a:cs typeface="Times New Roman"/>
              </a:rPr>
              <a:t> </a:t>
            </a:r>
            <a:r>
              <a:rPr lang="en-US" sz="2800" err="1">
                <a:latin typeface="Times New Roman"/>
                <a:cs typeface="Times New Roman"/>
              </a:rPr>
              <a:t>tích</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cho</a:t>
            </a:r>
            <a:r>
              <a:rPr lang="en-US" sz="2800">
                <a:latin typeface="Times New Roman"/>
                <a:cs typeface="Times New Roman"/>
              </a:rPr>
              <a:t> </a:t>
            </a:r>
            <a:r>
              <a:rPr lang="en-US" sz="2800" err="1">
                <a:latin typeface="Times New Roman"/>
                <a:cs typeface="Times New Roman"/>
              </a:rPr>
              <a:t>tự</a:t>
            </a:r>
            <a:r>
              <a:rPr lang="en-US" sz="2800">
                <a:latin typeface="Times New Roman"/>
                <a:cs typeface="Times New Roman"/>
              </a:rPr>
              <a:t> </a:t>
            </a:r>
            <a:r>
              <a:rPr lang="en-US" sz="2800" err="1">
                <a:latin typeface="Times New Roman"/>
                <a:cs typeface="Times New Roman"/>
              </a:rPr>
              <a:t>động</a:t>
            </a:r>
            <a:r>
              <a:rPr lang="en-US" sz="2800">
                <a:latin typeface="Times New Roman"/>
                <a:cs typeface="Times New Roman"/>
              </a:rPr>
              <a:t> </a:t>
            </a:r>
            <a:r>
              <a:rPr lang="en-US" sz="2800" err="1">
                <a:latin typeface="Times New Roman"/>
                <a:cs typeface="Times New Roman"/>
              </a:rPr>
              <a:t>trích</a:t>
            </a:r>
            <a:r>
              <a:rPr lang="en-US" sz="2800">
                <a:latin typeface="Times New Roman"/>
                <a:cs typeface="Times New Roman"/>
              </a:rPr>
              <a:t> </a:t>
            </a:r>
            <a:r>
              <a:rPr lang="en-US" sz="2800" err="1">
                <a:latin typeface="Times New Roman"/>
                <a:cs typeface="Times New Roman"/>
              </a:rPr>
              <a:t>xuất</a:t>
            </a:r>
            <a:r>
              <a:rPr lang="en-US" sz="2800">
                <a:latin typeface="Times New Roman"/>
                <a:cs typeface="Times New Roman"/>
              </a:rPr>
              <a:t> </a:t>
            </a:r>
            <a:r>
              <a:rPr lang="en-US" sz="2800" err="1">
                <a:latin typeface="Times New Roman"/>
                <a:cs typeface="Times New Roman"/>
              </a:rPr>
              <a:t>và</a:t>
            </a:r>
            <a:r>
              <a:rPr lang="en-US" sz="2800">
                <a:latin typeface="Times New Roman"/>
                <a:cs typeface="Times New Roman"/>
              </a:rPr>
              <a:t> </a:t>
            </a:r>
            <a:r>
              <a:rPr lang="en-US" sz="2800" err="1">
                <a:latin typeface="Times New Roman"/>
                <a:cs typeface="Times New Roman"/>
              </a:rPr>
              <a:t>phân</a:t>
            </a:r>
            <a:r>
              <a:rPr lang="en-US" sz="2800">
                <a:latin typeface="Times New Roman"/>
                <a:cs typeface="Times New Roman"/>
              </a:rPr>
              <a:t> </a:t>
            </a:r>
            <a:r>
              <a:rPr lang="en-US" sz="2800" err="1">
                <a:latin typeface="Times New Roman"/>
                <a:cs typeface="Times New Roman"/>
              </a:rPr>
              <a:t>tích</a:t>
            </a:r>
            <a:r>
              <a:rPr lang="en-US" sz="2800">
                <a:latin typeface="Times New Roman"/>
                <a:cs typeface="Times New Roman"/>
              </a:rPr>
              <a:t> </a:t>
            </a:r>
            <a:r>
              <a:rPr lang="en-US" sz="2800" err="1">
                <a:latin typeface="Times New Roman"/>
                <a:cs typeface="Times New Roman"/>
              </a:rPr>
              <a:t>mạng</a:t>
            </a:r>
            <a:r>
              <a:rPr lang="en-US" sz="2800">
                <a:latin typeface="Times New Roman"/>
                <a:cs typeface="Times New Roman"/>
              </a:rPr>
              <a:t> </a:t>
            </a:r>
            <a:r>
              <a:rPr lang="en-US" sz="2800" err="1">
                <a:latin typeface="Times New Roman"/>
                <a:cs typeface="Times New Roman"/>
              </a:rPr>
              <a:t>xã</a:t>
            </a:r>
            <a:r>
              <a:rPr lang="en-US" sz="2800">
                <a:latin typeface="Times New Roman"/>
                <a:cs typeface="Times New Roman"/>
              </a:rPr>
              <a:t> </a:t>
            </a:r>
            <a:r>
              <a:rPr lang="en-US" sz="2800" err="1">
                <a:latin typeface="Times New Roman"/>
                <a:cs typeface="Times New Roman"/>
              </a:rPr>
              <a:t>hội</a:t>
            </a:r>
            <a:r>
              <a:rPr lang="en-US" sz="2800">
                <a:latin typeface="Times New Roman"/>
                <a:cs typeface="Times New Roman"/>
              </a:rPr>
              <a:t> </a:t>
            </a:r>
            <a:r>
              <a:rPr lang="en-US" sz="2800" err="1">
                <a:latin typeface="Times New Roman"/>
                <a:cs typeface="Times New Roman"/>
              </a:rPr>
              <a:t>từ</a:t>
            </a:r>
            <a:r>
              <a:rPr lang="en-US" sz="2800">
                <a:latin typeface="Times New Roman"/>
                <a:cs typeface="Times New Roman"/>
              </a:rPr>
              <a:t> </a:t>
            </a:r>
            <a:r>
              <a:rPr lang="en-US" sz="2800" err="1">
                <a:latin typeface="Times New Roman"/>
                <a:cs typeface="Times New Roman"/>
              </a:rPr>
              <a:t>đầu</a:t>
            </a:r>
            <a:r>
              <a:rPr lang="en-US" sz="2800">
                <a:latin typeface="Times New Roman"/>
                <a:cs typeface="Times New Roman"/>
              </a:rPr>
              <a:t> </a:t>
            </a:r>
            <a:r>
              <a:rPr lang="en-US" sz="2800" err="1">
                <a:latin typeface="Times New Roman"/>
                <a:cs typeface="Times New Roman"/>
              </a:rPr>
              <a:t>vào</a:t>
            </a:r>
            <a:r>
              <a:rPr lang="en-US" sz="2800">
                <a:latin typeface="Times New Roman"/>
                <a:cs typeface="Times New Roman"/>
              </a:rPr>
              <a:t> </a:t>
            </a:r>
            <a:r>
              <a:rPr lang="en-US" sz="2800" err="1">
                <a:latin typeface="Times New Roman"/>
                <a:cs typeface="Times New Roman"/>
              </a:rPr>
              <a:t>tiềm</a:t>
            </a:r>
            <a:r>
              <a:rPr lang="en-US" sz="2800">
                <a:latin typeface="Times New Roman"/>
                <a:cs typeface="Times New Roman"/>
              </a:rPr>
              <a:t> </a:t>
            </a:r>
            <a:r>
              <a:rPr lang="en-US" sz="2800" err="1">
                <a:latin typeface="Times New Roman"/>
                <a:cs typeface="Times New Roman"/>
              </a:rPr>
              <a:t>ẩn</a:t>
            </a:r>
            <a:r>
              <a:rPr lang="en-US" sz="2800">
                <a:latin typeface="Times New Roman"/>
                <a:cs typeface="Times New Roman"/>
              </a:rPr>
              <a:t> (</a:t>
            </a:r>
            <a:r>
              <a:rPr lang="en-US" sz="2800" err="1">
                <a:latin typeface="Times New Roman"/>
                <a:cs typeface="Times New Roman"/>
              </a:rPr>
              <a:t>tương</a:t>
            </a:r>
            <a:r>
              <a:rPr lang="en-US" sz="2800">
                <a:latin typeface="Times New Roman"/>
                <a:cs typeface="Times New Roman"/>
              </a:rPr>
              <a:t> </a:t>
            </a:r>
            <a:r>
              <a:rPr lang="en-US" sz="2800" err="1">
                <a:latin typeface="Times New Roman"/>
                <a:cs typeface="Times New Roman"/>
              </a:rPr>
              <a:t>tác</a:t>
            </a:r>
            <a:r>
              <a:rPr lang="en-US" sz="2800">
                <a:latin typeface="Times New Roman"/>
                <a:cs typeface="Times New Roman"/>
              </a:rPr>
              <a:t> song </a:t>
            </a:r>
            <a:r>
              <a:rPr lang="en-US" sz="2800" err="1">
                <a:latin typeface="Times New Roman"/>
                <a:cs typeface="Times New Roman"/>
              </a:rPr>
              <a:t>phương</a:t>
            </a:r>
            <a:r>
              <a:rPr lang="en-US" sz="2800">
                <a:latin typeface="Times New Roman"/>
                <a:cs typeface="Times New Roman"/>
              </a:rPr>
              <a:t> </a:t>
            </a:r>
            <a:r>
              <a:rPr lang="en-US" sz="2800" err="1">
                <a:latin typeface="Times New Roman"/>
                <a:cs typeface="Times New Roman"/>
              </a:rPr>
              <a:t>đa</a:t>
            </a:r>
            <a:r>
              <a:rPr lang="en-US" sz="2800">
                <a:latin typeface="Times New Roman"/>
                <a:cs typeface="Times New Roman"/>
              </a:rPr>
              <a:t> </a:t>
            </a:r>
            <a:r>
              <a:rPr lang="en-US" sz="2800" err="1">
                <a:latin typeface="Times New Roman"/>
                <a:cs typeface="Times New Roman"/>
              </a:rPr>
              <a:t>phương</a:t>
            </a:r>
            <a:r>
              <a:rPr lang="en-US" sz="2800">
                <a:latin typeface="Times New Roman"/>
                <a:cs typeface="Times New Roman"/>
              </a:rPr>
              <a:t> </a:t>
            </a:r>
            <a:r>
              <a:rPr lang="en-US" sz="2800" err="1">
                <a:latin typeface="Times New Roman"/>
                <a:cs typeface="Times New Roman"/>
              </a:rPr>
              <a:t>thức</a:t>
            </a:r>
            <a:r>
              <a:rPr lang="en-US" sz="2800">
                <a:latin typeface="Times New Roman"/>
                <a:cs typeface="Times New Roman"/>
              </a:rPr>
              <a:t>), </a:t>
            </a:r>
            <a:r>
              <a:rPr lang="en-US" sz="2800" err="1">
                <a:latin typeface="Times New Roman"/>
                <a:cs typeface="Times New Roman"/>
              </a:rPr>
              <a:t>dựa</a:t>
            </a:r>
            <a:r>
              <a:rPr lang="en-US" sz="2800">
                <a:latin typeface="Times New Roman"/>
                <a:cs typeface="Times New Roman"/>
              </a:rPr>
              <a:t> </a:t>
            </a:r>
            <a:r>
              <a:rPr lang="en-US" sz="2800" err="1">
                <a:latin typeface="Times New Roman"/>
                <a:cs typeface="Times New Roman"/>
              </a:rPr>
              <a:t>trên</a:t>
            </a:r>
            <a:r>
              <a:rPr lang="en-US" sz="2800">
                <a:latin typeface="Times New Roman"/>
                <a:cs typeface="Times New Roman"/>
              </a:rPr>
              <a:t> </a:t>
            </a:r>
            <a:r>
              <a:rPr lang="en-US" sz="2800" err="1">
                <a:latin typeface="Times New Roman"/>
                <a:cs typeface="Times New Roman"/>
              </a:rPr>
              <a:t>sự</a:t>
            </a:r>
            <a:r>
              <a:rPr lang="en-US" sz="2800">
                <a:latin typeface="Times New Roman"/>
                <a:cs typeface="Times New Roman"/>
              </a:rPr>
              <a:t> </a:t>
            </a:r>
            <a:r>
              <a:rPr lang="en-US" sz="2800" err="1">
                <a:latin typeface="Times New Roman"/>
                <a:cs typeface="Times New Roman"/>
              </a:rPr>
              <a:t>tích</a:t>
            </a:r>
            <a:r>
              <a:rPr lang="en-US" sz="2800">
                <a:latin typeface="Times New Roman"/>
                <a:cs typeface="Times New Roman"/>
              </a:rPr>
              <a:t> </a:t>
            </a:r>
            <a:r>
              <a:rPr lang="en-US" sz="2800" err="1">
                <a:latin typeface="Times New Roman"/>
                <a:cs typeface="Times New Roman"/>
              </a:rPr>
              <a:t>hợp</a:t>
            </a:r>
            <a:r>
              <a:rPr lang="en-US" sz="2800">
                <a:latin typeface="Times New Roman"/>
                <a:cs typeface="Times New Roman"/>
              </a:rPr>
              <a:t> </a:t>
            </a:r>
            <a:r>
              <a:rPr lang="en-US" sz="2800" err="1">
                <a:latin typeface="Times New Roman"/>
                <a:cs typeface="Times New Roman"/>
              </a:rPr>
              <a:t>của</a:t>
            </a:r>
            <a:r>
              <a:rPr lang="en-US" sz="2800">
                <a:latin typeface="Times New Roman"/>
                <a:cs typeface="Times New Roman"/>
              </a:rPr>
              <a:t> </a:t>
            </a:r>
            <a:r>
              <a:rPr lang="en-US" sz="2800" err="1">
                <a:latin typeface="Times New Roman"/>
                <a:cs typeface="Times New Roman"/>
              </a:rPr>
              <a:t>các</a:t>
            </a:r>
            <a:r>
              <a:rPr lang="en-US" sz="2800">
                <a:latin typeface="Times New Roman"/>
                <a:cs typeface="Times New Roman"/>
              </a:rPr>
              <a:t> </a:t>
            </a:r>
            <a:r>
              <a:rPr lang="en-US" sz="2800" err="1">
                <a:latin typeface="Times New Roman"/>
                <a:cs typeface="Times New Roman"/>
              </a:rPr>
              <a:t>tính</a:t>
            </a:r>
            <a:r>
              <a:rPr lang="en-US" sz="2800">
                <a:latin typeface="Times New Roman"/>
                <a:cs typeface="Times New Roman"/>
              </a:rPr>
              <a:t> </a:t>
            </a:r>
            <a:r>
              <a:rPr lang="en-US" sz="2800" err="1">
                <a:latin typeface="Times New Roman"/>
                <a:cs typeface="Times New Roman"/>
              </a:rPr>
              <a:t>năng</a:t>
            </a:r>
            <a:r>
              <a:rPr lang="en-US" sz="2800">
                <a:latin typeface="Times New Roman"/>
                <a:cs typeface="Times New Roman"/>
              </a:rPr>
              <a:t> </a:t>
            </a:r>
            <a:r>
              <a:rPr lang="en-US" sz="2800" err="1">
                <a:latin typeface="Times New Roman"/>
                <a:cs typeface="Times New Roman"/>
              </a:rPr>
              <a:t>âm</a:t>
            </a:r>
            <a:r>
              <a:rPr lang="en-US" sz="2800">
                <a:latin typeface="Times New Roman"/>
                <a:cs typeface="Times New Roman"/>
              </a:rPr>
              <a:t> </a:t>
            </a:r>
            <a:r>
              <a:rPr lang="en-US" sz="2800" err="1">
                <a:latin typeface="Times New Roman"/>
                <a:cs typeface="Times New Roman"/>
              </a:rPr>
              <a:t>thanh</a:t>
            </a:r>
            <a:r>
              <a:rPr lang="en-US" sz="2800">
                <a:latin typeface="Times New Roman"/>
                <a:cs typeface="Times New Roman"/>
              </a:rPr>
              <a:t>/</a:t>
            </a:r>
            <a:r>
              <a:rPr lang="en-US" sz="2800" err="1">
                <a:latin typeface="Times New Roman"/>
                <a:cs typeface="Times New Roman"/>
              </a:rPr>
              <a:t>hình</a:t>
            </a:r>
            <a:r>
              <a:rPr lang="en-US" sz="2800">
                <a:latin typeface="Times New Roman"/>
                <a:cs typeface="Times New Roman"/>
              </a:rPr>
              <a:t> </a:t>
            </a:r>
            <a:r>
              <a:rPr lang="en-US" sz="2800" err="1">
                <a:latin typeface="Times New Roman"/>
                <a:cs typeface="Times New Roman"/>
              </a:rPr>
              <a:t>ảnh</a:t>
            </a:r>
            <a:r>
              <a:rPr lang="en-US" sz="2800">
                <a:latin typeface="Times New Roman"/>
                <a:cs typeface="Times New Roman"/>
              </a:rPr>
              <a:t>.  </a:t>
            </a:r>
          </a:p>
        </p:txBody>
      </p:sp>
    </p:spTree>
    <p:extLst>
      <p:ext uri="{BB962C8B-B14F-4D97-AF65-F5344CB8AC3E}">
        <p14:creationId xmlns:p14="http://schemas.microsoft.com/office/powerpoint/2010/main" val="1993107784"/>
      </p:ext>
    </p:extLst>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p:nvPr/>
        </p:nvSpPr>
        <p:spPr>
          <a:xfrm>
            <a:off x="1097280" y="1985962"/>
            <a:ext cx="10058400" cy="2339149"/>
          </a:xfrm>
          <a:prstGeom prst="rect">
            <a:avLst/>
          </a:prstGeom>
          <a:noFill/>
          <a:ln>
            <a:noFill/>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Clr>
                <a:schemeClr val="accent1"/>
              </a:buClr>
              <a:buSzPts val="8000"/>
              <a:buFont typeface="Times New Roman"/>
              <a:buNone/>
            </a:pPr>
            <a:r>
              <a:rPr lang="en-US" sz="8000" b="0" i="0" u="none" strike="noStrike" cap="none" err="1">
                <a:solidFill>
                  <a:schemeClr val="accent1"/>
                </a:solidFill>
                <a:latin typeface="Times New Roman"/>
                <a:ea typeface="Times New Roman"/>
                <a:cs typeface="Times New Roman"/>
                <a:sym typeface="Times New Roman"/>
              </a:rPr>
              <a:t>Cảm</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ơn</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thầy</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và</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các</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bạn</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đã</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lắng</a:t>
            </a:r>
            <a:r>
              <a:rPr lang="en-US" sz="8000" b="0" i="0" u="none" strike="noStrike" cap="none">
                <a:solidFill>
                  <a:schemeClr val="accent1"/>
                </a:solidFill>
                <a:latin typeface="Times New Roman"/>
                <a:ea typeface="Times New Roman"/>
                <a:cs typeface="Times New Roman"/>
                <a:sym typeface="Times New Roman"/>
              </a:rPr>
              <a:t> </a:t>
            </a:r>
            <a:r>
              <a:rPr lang="en-US" sz="8000" b="0" i="0" u="none" strike="noStrike" cap="none" err="1">
                <a:solidFill>
                  <a:schemeClr val="accent1"/>
                </a:solidFill>
                <a:latin typeface="Times New Roman"/>
                <a:ea typeface="Times New Roman"/>
                <a:cs typeface="Times New Roman"/>
                <a:sym typeface="Times New Roman"/>
              </a:rPr>
              <a:t>nghe</a:t>
            </a:r>
            <a:r>
              <a:rPr lang="en-US" sz="8000">
                <a:solidFill>
                  <a:schemeClr val="accent1"/>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cxnSp>
        <p:nvCxnSpPr>
          <p:cNvPr id="132" name="Google Shape;132;p4"/>
          <p:cNvCxnSpPr/>
          <p:nvPr/>
        </p:nvCxnSpPr>
        <p:spPr>
          <a:xfrm>
            <a:off x="1097280" y="4325111"/>
            <a:ext cx="10058400" cy="0"/>
          </a:xfrm>
          <a:prstGeom prst="straightConnector1">
            <a:avLst/>
          </a:prstGeom>
          <a:noFill/>
          <a:ln w="19050" cap="flat" cmpd="sng">
            <a:solidFill>
              <a:schemeClr val="accent1"/>
            </a:solidFill>
            <a:prstDash val="solid"/>
            <a:round/>
            <a:headEnd type="none" w="sm" len="sm"/>
            <a:tailEnd type="none" w="sm" len="sm"/>
          </a:ln>
        </p:spPr>
      </p:cxnSp>
      <p:sp>
        <p:nvSpPr>
          <p:cNvPr id="2" name="Slide Number Placeholder 1">
            <a:extLst>
              <a:ext uri="{FF2B5EF4-FFF2-40B4-BE49-F238E27FC236}">
                <a16:creationId xmlns:a16="http://schemas.microsoft.com/office/drawing/2014/main" id="{D730DC44-CC36-DE4F-BF70-1A2FF875C9B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4</a:t>
            </a:fld>
            <a:endParaRP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
        <p:nvSpPr>
          <p:cNvPr id="2"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0000" b="1">
                <a:latin typeface="Times New Roman"/>
                <a:cs typeface="Times New Roman"/>
              </a:rPr>
              <a:t>01</a:t>
            </a:r>
            <a:endParaRPr lang="en-US" sz="10000" b="1">
              <a:latin typeface="Times New Roman" panose="02020603050405020304" pitchFamily="18" charset="0"/>
              <a:cs typeface="Times New Roman" panose="02020603050405020304" pitchFamily="18" charset="0"/>
            </a:endParaRPr>
          </a:p>
        </p:txBody>
      </p:sp>
      <p:sp>
        <p:nvSpPr>
          <p:cNvPr id="3" name="TextBox 4">
            <a:extLst>
              <a:ext uri="{FF2B5EF4-FFF2-40B4-BE49-F238E27FC236}">
                <a16:creationId xmlns:a16="http://schemas.microsoft.com/office/drawing/2014/main" id="{39EA067C-351C-531F-9381-3A6D365A50CC}"/>
              </a:ext>
            </a:extLst>
          </p:cNvPr>
          <p:cNvSpPr txBox="1"/>
          <p:nvPr/>
        </p:nvSpPr>
        <p:spPr>
          <a:xfrm>
            <a:off x="845243" y="3135085"/>
            <a:ext cx="8173769" cy="1015663"/>
          </a:xfrm>
          <a:prstGeom prst="rect">
            <a:avLst/>
          </a:prstGeom>
          <a:noFill/>
        </p:spPr>
        <p:txBody>
          <a:bodyPr wrap="square" lIns="91440" tIns="45720" rIns="91440" bIns="45720" rtlCol="0" anchor="t">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6000" b="1" err="1">
                <a:latin typeface="Times New Roman"/>
                <a:cs typeface="Times New Roman"/>
              </a:rPr>
              <a:t>Giới</a:t>
            </a:r>
            <a:r>
              <a:rPr lang="en-US" sz="6000" b="1">
                <a:latin typeface="Times New Roman"/>
                <a:cs typeface="Times New Roman"/>
              </a:rPr>
              <a:t> </a:t>
            </a:r>
            <a:r>
              <a:rPr lang="en-US" sz="6000" b="1" err="1">
                <a:latin typeface="Times New Roman"/>
                <a:cs typeface="Times New Roman"/>
              </a:rPr>
              <a:t>thiệu</a:t>
            </a:r>
            <a:r>
              <a:rPr lang="en-US" sz="6000" b="1">
                <a:latin typeface="Times New Roman"/>
                <a:cs typeface="Times New Roman"/>
              </a:rPr>
              <a:t> </a:t>
            </a:r>
            <a:r>
              <a:rPr lang="en-US" sz="6000" b="1" err="1">
                <a:latin typeface="Times New Roman"/>
                <a:cs typeface="Times New Roman"/>
              </a:rPr>
              <a:t>đề</a:t>
            </a:r>
            <a:r>
              <a:rPr lang="en-US" sz="6000" b="1">
                <a:latin typeface="Times New Roman"/>
                <a:cs typeface="Times New Roman"/>
              </a:rPr>
              <a:t> </a:t>
            </a:r>
            <a:r>
              <a:rPr lang="en-US" sz="6000" b="1" err="1">
                <a:latin typeface="Times New Roman"/>
                <a:cs typeface="Times New Roman"/>
              </a:rPr>
              <a:t>tài</a:t>
            </a:r>
            <a:endParaRPr lang="en-US" sz="6000" b="1">
              <a:latin typeface="Times New Roman"/>
              <a:cs typeface="Times New Roman"/>
            </a:endParaRPr>
          </a:p>
        </p:txBody>
      </p:sp>
    </p:spTree>
    <p:extLst>
      <p:ext uri="{BB962C8B-B14F-4D97-AF65-F5344CB8AC3E}">
        <p14:creationId xmlns:p14="http://schemas.microsoft.com/office/powerpoint/2010/main" val="3460978894"/>
      </p:ext>
    </p:extLst>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
          <p:cNvSpPr txBox="1">
            <a:spLocks noGrp="1"/>
          </p:cNvSpPr>
          <p:nvPr>
            <p:ph type="title"/>
          </p:nvPr>
        </p:nvSpPr>
        <p:spPr>
          <a:xfrm>
            <a:off x="1182254" y="286603"/>
            <a:ext cx="10768445" cy="881797"/>
          </a:xfrm>
          <a:prstGeom prst="rect">
            <a:avLst/>
          </a:prstGeom>
          <a:noFill/>
          <a:ln>
            <a:noFill/>
          </a:ln>
        </p:spPr>
        <p:txBody>
          <a:bodyPr spcFirstLastPara="1" wrap="square" lIns="91425" tIns="45700" rIns="91425" bIns="45700" anchor="t" anchorCtr="0">
            <a:normAutofit/>
          </a:bodyPr>
          <a:lstStyle/>
          <a:p>
            <a:pPr algn="just"/>
            <a:r>
              <a:rPr lang="en-US" b="1" err="1"/>
              <a:t>Giới</a:t>
            </a:r>
            <a:r>
              <a:rPr lang="en-US" b="1"/>
              <a:t> </a:t>
            </a:r>
            <a:r>
              <a:rPr lang="en-US" b="1" err="1"/>
              <a:t>thiệu</a:t>
            </a:r>
            <a:r>
              <a:rPr lang="en-US" b="1"/>
              <a:t> </a:t>
            </a:r>
            <a:r>
              <a:rPr lang="en-US" b="1" err="1"/>
              <a:t>đề</a:t>
            </a:r>
            <a:r>
              <a:rPr lang="en-US" b="1"/>
              <a:t> </a:t>
            </a:r>
            <a:r>
              <a:rPr lang="en-US" b="1" err="1"/>
              <a:t>tài</a:t>
            </a:r>
            <a:endParaRPr lang="en-US" b="1"/>
          </a:p>
        </p:txBody>
      </p:sp>
      <p:sp>
        <p:nvSpPr>
          <p:cNvPr id="119" name="Google Shape;119;p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5</a:t>
            </a:fld>
            <a:endParaRPr/>
          </a:p>
        </p:txBody>
      </p:sp>
      <p:sp>
        <p:nvSpPr>
          <p:cNvPr id="3" name="Chỗ dành sẵn cho Văn bản 2">
            <a:extLst>
              <a:ext uri="{FF2B5EF4-FFF2-40B4-BE49-F238E27FC236}">
                <a16:creationId xmlns:a16="http://schemas.microsoft.com/office/drawing/2014/main" id="{5737F5DD-6863-E999-BFE4-C2CB1C056C4D}"/>
              </a:ext>
            </a:extLst>
          </p:cNvPr>
          <p:cNvSpPr>
            <a:spLocks noGrp="1"/>
          </p:cNvSpPr>
          <p:nvPr>
            <p:ph type="body" idx="1"/>
          </p:nvPr>
        </p:nvSpPr>
        <p:spPr/>
        <p:txBody>
          <a:bodyPr>
            <a:normAutofit/>
          </a:bodyPr>
          <a:lstStyle/>
          <a:p>
            <a:pPr>
              <a:lnSpc>
                <a:spcPct val="100000"/>
              </a:lnSpc>
              <a:buFont typeface="Wingdings" panose="05000000000000000000" pitchFamily="2" charset="2"/>
              <a:buChar char="q"/>
            </a:pPr>
            <a:r>
              <a:rPr lang="vi-VN">
                <a:solidFill>
                  <a:schemeClr val="tx1"/>
                </a:solidFill>
              </a:rPr>
              <a:t>Về thuật ngữ "</a:t>
            </a:r>
            <a:r>
              <a:rPr lang="vi-VN" b="1" err="1">
                <a:solidFill>
                  <a:schemeClr val="tx1"/>
                </a:solidFill>
              </a:rPr>
              <a:t>Multimodal</a:t>
            </a:r>
            <a:r>
              <a:rPr lang="vi-VN" b="1">
                <a:solidFill>
                  <a:schemeClr val="tx1"/>
                </a:solidFill>
              </a:rPr>
              <a:t> </a:t>
            </a:r>
            <a:r>
              <a:rPr lang="vi-VN" b="1" err="1">
                <a:solidFill>
                  <a:schemeClr val="tx1"/>
                </a:solidFill>
              </a:rPr>
              <a:t>dyadic</a:t>
            </a:r>
            <a:r>
              <a:rPr lang="vi-VN" b="1">
                <a:solidFill>
                  <a:schemeClr val="tx1"/>
                </a:solidFill>
              </a:rPr>
              <a:t> </a:t>
            </a:r>
            <a:r>
              <a:rPr lang="vi-VN" b="1" err="1">
                <a:solidFill>
                  <a:schemeClr val="tx1"/>
                </a:solidFill>
              </a:rPr>
              <a:t>Interaction</a:t>
            </a:r>
            <a:r>
              <a:rPr lang="vi-VN">
                <a:solidFill>
                  <a:schemeClr val="tx1"/>
                </a:solidFill>
              </a:rPr>
              <a:t>".</a:t>
            </a:r>
          </a:p>
          <a:p>
            <a:pPr>
              <a:lnSpc>
                <a:spcPct val="100000"/>
              </a:lnSpc>
              <a:buFont typeface="Wingdings" panose="05000000000000000000" pitchFamily="2" charset="2"/>
              <a:buChar char="q"/>
            </a:pPr>
            <a:r>
              <a:rPr lang="vi-VN">
                <a:solidFill>
                  <a:schemeClr val="tx1"/>
                </a:solidFill>
              </a:rPr>
              <a:t>Về áp dụng các tương tác xã hội: </a:t>
            </a:r>
          </a:p>
          <a:p>
            <a:pPr lvl="1">
              <a:lnSpc>
                <a:spcPct val="100000"/>
              </a:lnSpc>
              <a:buFont typeface="Wingdings" panose="05000000000000000000" pitchFamily="2" charset="2"/>
              <a:buChar char="Ø"/>
            </a:pPr>
            <a:r>
              <a:rPr lang="vi-VN" sz="2800">
                <a:solidFill>
                  <a:schemeClr val="tx1"/>
                </a:solidFill>
              </a:rPr>
              <a:t>Ngôn ngữ học và giải quyết vấn đề tương tác xã hội từ </a:t>
            </a:r>
            <a:r>
              <a:rPr lang="vi-VN" sz="2800" err="1">
                <a:solidFill>
                  <a:schemeClr val="tx1"/>
                </a:solidFill>
              </a:rPr>
              <a:t>khía</a:t>
            </a:r>
            <a:r>
              <a:rPr lang="vi-VN" sz="2800">
                <a:solidFill>
                  <a:schemeClr val="tx1"/>
                </a:solidFill>
              </a:rPr>
              <a:t> cạnh hội thoại</a:t>
            </a:r>
            <a:r>
              <a:rPr lang="en-US" sz="2800">
                <a:solidFill>
                  <a:schemeClr val="tx1"/>
                </a:solidFill>
              </a:rPr>
              <a:t>.</a:t>
            </a:r>
            <a:endParaRPr lang="vi-VN" sz="2800">
              <a:solidFill>
                <a:schemeClr val="tx1"/>
              </a:solidFill>
            </a:endParaRPr>
          </a:p>
          <a:p>
            <a:pPr lvl="1">
              <a:lnSpc>
                <a:spcPct val="100000"/>
              </a:lnSpc>
              <a:buFont typeface="Wingdings" panose="05000000000000000000" pitchFamily="2" charset="2"/>
              <a:buChar char="Ø"/>
            </a:pPr>
            <a:r>
              <a:rPr lang="vi-VN" sz="2800">
                <a:solidFill>
                  <a:schemeClr val="tx1"/>
                </a:solidFill>
              </a:rPr>
              <a:t>Giao tiếp phi ngôn ngữ. </a:t>
            </a:r>
          </a:p>
          <a:p>
            <a:pPr>
              <a:lnSpc>
                <a:spcPct val="100000"/>
              </a:lnSpc>
              <a:buFont typeface="Wingdings" panose="05000000000000000000" pitchFamily="2" charset="2"/>
              <a:buChar char="q"/>
            </a:pPr>
            <a:r>
              <a:rPr lang="vi-VN">
                <a:solidFill>
                  <a:schemeClr val="tx1"/>
                </a:solidFill>
              </a:rPr>
              <a:t>Về Phân tích mạng xã hội (SNA)</a:t>
            </a:r>
            <a:r>
              <a:rPr lang="en-US">
                <a:solidFill>
                  <a:schemeClr val="tx1"/>
                </a:solidFill>
              </a:rPr>
              <a:t>.</a:t>
            </a:r>
            <a:endParaRPr lang="vi-VN">
              <a:solidFill>
                <a:schemeClr val="tx1"/>
              </a:solidFill>
            </a:endParaRPr>
          </a:p>
          <a:p>
            <a:pPr>
              <a:lnSpc>
                <a:spcPct val="100000"/>
              </a:lnSpc>
              <a:buFont typeface="Wingdings" panose="05000000000000000000" pitchFamily="2" charset="2"/>
              <a:buChar char="q"/>
            </a:pPr>
            <a:r>
              <a:rPr lang="vi-VN">
                <a:solidFill>
                  <a:schemeClr val="tx1"/>
                </a:solidFill>
              </a:rPr>
              <a:t>Về khuôn khổ tích hợp cho trích xuất và phân tích mạng xã hội trong đề tài:</a:t>
            </a:r>
          </a:p>
          <a:p>
            <a:pPr lvl="1">
              <a:lnSpc>
                <a:spcPct val="100000"/>
              </a:lnSpc>
              <a:buFont typeface="Wingdings" panose="05000000000000000000" pitchFamily="2" charset="2"/>
              <a:buChar char="Ø"/>
            </a:pPr>
            <a:r>
              <a:rPr lang="vi-VN" sz="2800">
                <a:solidFill>
                  <a:schemeClr val="tx1"/>
                </a:solidFill>
              </a:rPr>
              <a:t>Sơ đồ kết hợp âm thanh/hình ảnh. </a:t>
            </a:r>
          </a:p>
          <a:p>
            <a:pPr lvl="1">
              <a:lnSpc>
                <a:spcPct val="100000"/>
              </a:lnSpc>
              <a:buFont typeface="Wingdings" panose="05000000000000000000" pitchFamily="2" charset="2"/>
              <a:buChar char="Ø"/>
            </a:pPr>
            <a:r>
              <a:rPr lang="vi-VN" sz="2800">
                <a:solidFill>
                  <a:schemeClr val="tx1"/>
                </a:solidFill>
              </a:rPr>
              <a:t>Sử dụng Mô hình Ảnh hưởng</a:t>
            </a:r>
            <a:r>
              <a:rPr lang="en-US" sz="2800">
                <a:solidFill>
                  <a:schemeClr val="tx1"/>
                </a:solidFill>
              </a:rPr>
              <a:t>.</a:t>
            </a:r>
            <a:endParaRPr lang="vi-VN" sz="2800">
              <a:solidFill>
                <a:schemeClr val="tx1"/>
              </a:solidFill>
            </a:endParaRPr>
          </a:p>
          <a:p>
            <a:pPr lvl="1">
              <a:lnSpc>
                <a:spcPct val="100000"/>
              </a:lnSpc>
              <a:buFont typeface="Wingdings" panose="05000000000000000000" pitchFamily="2" charset="2"/>
              <a:buChar char="Ø"/>
            </a:pPr>
            <a:r>
              <a:rPr lang="vi-VN" sz="2800">
                <a:solidFill>
                  <a:schemeClr val="tx1"/>
                </a:solidFill>
              </a:rPr>
              <a:t>Biểu diễn dưới dạng đồ thị có hướng</a:t>
            </a:r>
            <a:r>
              <a:rPr lang="en-US" sz="2800">
                <a:solidFill>
                  <a:schemeClr val="tx1"/>
                </a:solidFill>
              </a:rPr>
              <a:t>.</a:t>
            </a:r>
            <a:endParaRPr lang="vi-VN" sz="2800">
              <a:solidFill>
                <a:schemeClr val="tx1"/>
              </a:solidFill>
            </a:endParaRPr>
          </a:p>
        </p:txBody>
      </p:sp>
    </p:spTree>
    <p:extLst>
      <p:ext uri="{BB962C8B-B14F-4D97-AF65-F5344CB8AC3E}">
        <p14:creationId xmlns:p14="http://schemas.microsoft.com/office/powerpoint/2010/main" val="1354214040"/>
      </p:ext>
    </p:extLst>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t>6</a:t>
            </a:fld>
            <a:endParaRPr/>
          </a:p>
        </p:txBody>
      </p:sp>
      <p:sp>
        <p:nvSpPr>
          <p:cNvPr id="4" name="TextBox 3">
            <a:extLst>
              <a:ext uri="{FF2B5EF4-FFF2-40B4-BE49-F238E27FC236}">
                <a16:creationId xmlns:a16="http://schemas.microsoft.com/office/drawing/2014/main" id="{CC351948-8DE4-7950-8FE2-9820FCB39D91}"/>
              </a:ext>
            </a:extLst>
          </p:cNvPr>
          <p:cNvSpPr txBox="1"/>
          <p:nvPr/>
        </p:nvSpPr>
        <p:spPr>
          <a:xfrm>
            <a:off x="845243" y="1503869"/>
            <a:ext cx="1467068" cy="1631216"/>
          </a:xfrm>
          <a:prstGeom prst="rect">
            <a:avLst/>
          </a:prstGeom>
          <a:noFill/>
        </p:spPr>
        <p:txBody>
          <a:bodyPr wrap="none" lIns="91440" tIns="45720" rIns="91440" bIns="45720" rtlCol="0" anchor="t">
            <a:spAutoFit/>
          </a:bodyPr>
          <a:lstStyle/>
          <a:p>
            <a:r>
              <a:rPr lang="en-US" sz="10000" b="1">
                <a:latin typeface="Times New Roman"/>
                <a:cs typeface="Times New Roman"/>
              </a:rPr>
              <a:t>02</a:t>
            </a:r>
            <a:endParaRPr lang="en-US" sz="10000"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9EA067C-351C-531F-9381-3A6D365A50CC}"/>
              </a:ext>
            </a:extLst>
          </p:cNvPr>
          <p:cNvSpPr txBox="1"/>
          <p:nvPr/>
        </p:nvSpPr>
        <p:spPr>
          <a:xfrm>
            <a:off x="845243" y="3135085"/>
            <a:ext cx="6361037" cy="1015663"/>
          </a:xfrm>
          <a:prstGeom prst="rect">
            <a:avLst/>
          </a:prstGeom>
          <a:noFill/>
        </p:spPr>
        <p:txBody>
          <a:bodyPr wrap="none" rtlCol="0">
            <a:spAutoFit/>
          </a:bodyPr>
          <a:lstStyle/>
          <a:p>
            <a:r>
              <a:rPr lang="en-US" sz="6000" b="1" err="1">
                <a:latin typeface="Times New Roman" panose="02020603050405020304" pitchFamily="18" charset="0"/>
                <a:cs typeface="Times New Roman" panose="02020603050405020304" pitchFamily="18" charset="0"/>
              </a:rPr>
              <a:t>Trích</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xuất</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tín</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hiệu</a:t>
            </a:r>
            <a:endParaRPr lang="en-US" sz="6000" b="1">
              <a:latin typeface="Times New Roman" panose="02020603050405020304" pitchFamily="18" charset="0"/>
              <a:cs typeface="Times New Roman" panose="02020603050405020304" pitchFamily="18" charset="0"/>
            </a:endParaRPr>
          </a:p>
        </p:txBody>
      </p:sp>
      <p:pic>
        <p:nvPicPr>
          <p:cNvPr id="8" name="Picture 7" descr="A blue and black cloud&#10;&#10;Description automatically generated">
            <a:extLst>
              <a:ext uri="{FF2B5EF4-FFF2-40B4-BE49-F238E27FC236}">
                <a16:creationId xmlns:a16="http://schemas.microsoft.com/office/drawing/2014/main" id="{0A744745-F9F5-19C2-8482-7366A2ADDFA7}"/>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9763845" y="1774510"/>
            <a:ext cx="4543136" cy="2721149"/>
          </a:xfrm>
          <a:prstGeom prst="rect">
            <a:avLst/>
          </a:prstGeom>
        </p:spPr>
      </p:pic>
      <p:pic>
        <p:nvPicPr>
          <p:cNvPr id="9" name="Picture 8" descr="A blue and black cloud&#10;&#10;Description automatically generated">
            <a:extLst>
              <a:ext uri="{FF2B5EF4-FFF2-40B4-BE49-F238E27FC236}">
                <a16:creationId xmlns:a16="http://schemas.microsoft.com/office/drawing/2014/main" id="{C2C64DDE-38E8-D758-8514-C049B7D676BE}"/>
              </a:ext>
            </a:extLst>
          </p:cNvPr>
          <p:cNvPicPr>
            <a:picLocks noChangeAspect="1"/>
          </p:cNvPicPr>
          <p:nvPr/>
        </p:nvPicPr>
        <p:blipFill>
          <a:blip r:embed="rId3">
            <a:extLst>
              <a:ext uri="{837473B0-CC2E-450A-ABE3-18F120FF3D39}">
                <a1611:picAttrSrcUrl xmlns:a1611="http://schemas.microsoft.com/office/drawing/2016/11/main" r:id="rId4"/>
              </a:ext>
            </a:extLst>
          </a:blip>
          <a:stretch>
            <a:fillRect/>
          </a:stretch>
        </p:blipFill>
        <p:spPr>
          <a:xfrm>
            <a:off x="3115876" y="-1884371"/>
            <a:ext cx="4543136" cy="2721149"/>
          </a:xfrm>
          <a:prstGeom prst="rect">
            <a:avLst/>
          </a:prstGeom>
        </p:spPr>
      </p:pic>
    </p:spTree>
    <p:extLst>
      <p:ext uri="{BB962C8B-B14F-4D97-AF65-F5344CB8AC3E}">
        <p14:creationId xmlns:p14="http://schemas.microsoft.com/office/powerpoint/2010/main" val="1452944927"/>
      </p:ext>
    </p:extLst>
  </p:cSld>
  <p:clrMapOvr>
    <a:masterClrMapping/>
  </p:clrMapOvr>
  <p:transition spd="slow">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Autofit/>
          </a:bodyPr>
          <a:lstStyle/>
          <a:p>
            <a:r>
              <a:rPr lang="vi-VN" sz="4800" b="1"/>
              <a:t>Trích xuất tín hiệu thị giác và hợp nhất</a:t>
            </a:r>
          </a:p>
        </p:txBody>
      </p:sp>
      <p:sp>
        <p:nvSpPr>
          <p:cNvPr id="3" name="Chỗ dành sẵn cho Văn bản 2">
            <a:extLst>
              <a:ext uri="{FF2B5EF4-FFF2-40B4-BE49-F238E27FC236}">
                <a16:creationId xmlns:a16="http://schemas.microsoft.com/office/drawing/2014/main" id="{058D244F-2838-A094-145A-FB80B1F01142}"/>
              </a:ext>
            </a:extLst>
          </p:cNvPr>
          <p:cNvSpPr>
            <a:spLocks noGrp="1"/>
          </p:cNvSpPr>
          <p:nvPr>
            <p:ph type="body" idx="1"/>
          </p:nvPr>
        </p:nvSpPr>
        <p:spPr/>
        <p:txBody>
          <a:bodyPr/>
          <a:lstStyle/>
          <a:p>
            <a:pPr indent="-457200">
              <a:lnSpc>
                <a:spcPct val="150000"/>
              </a:lnSpc>
              <a:spcBef>
                <a:spcPts val="0"/>
              </a:spcBef>
              <a:buFont typeface="Wingdings" panose="05000000000000000000" pitchFamily="2" charset="2"/>
              <a:buChar char="q"/>
            </a:pPr>
            <a:r>
              <a:rPr lang="en-US" err="1">
                <a:solidFill>
                  <a:schemeClr val="dk1"/>
                </a:solidFill>
              </a:rPr>
              <a:t>Tín</a:t>
            </a:r>
            <a:r>
              <a:rPr lang="en-US">
                <a:solidFill>
                  <a:schemeClr val="dk1"/>
                </a:solidFill>
              </a:rPr>
              <a:t> </a:t>
            </a:r>
            <a:r>
              <a:rPr lang="en-US" err="1">
                <a:solidFill>
                  <a:schemeClr val="dk1"/>
                </a:solidFill>
              </a:rPr>
              <a:t>hiệu</a:t>
            </a:r>
            <a:r>
              <a:rPr lang="en-US">
                <a:solidFill>
                  <a:schemeClr val="dk1"/>
                </a:solidFill>
              </a:rPr>
              <a:t> </a:t>
            </a:r>
            <a:r>
              <a:rPr lang="en-US" err="1">
                <a:solidFill>
                  <a:schemeClr val="dk1"/>
                </a:solidFill>
              </a:rPr>
              <a:t>âm</a:t>
            </a:r>
            <a:r>
              <a:rPr lang="en-US">
                <a:solidFill>
                  <a:schemeClr val="dk1"/>
                </a:solidFill>
              </a:rPr>
              <a:t> </a:t>
            </a:r>
            <a:r>
              <a:rPr lang="en-US" err="1">
                <a:solidFill>
                  <a:schemeClr val="dk1"/>
                </a:solidFill>
              </a:rPr>
              <a:t>thanh</a:t>
            </a:r>
            <a:r>
              <a:rPr lang="en-US">
                <a:solidFill>
                  <a:schemeClr val="dk1"/>
                </a:solidFill>
              </a:rPr>
              <a:t>:</a:t>
            </a:r>
          </a:p>
          <a:p>
            <a:pPr lvl="1" indent="-457200">
              <a:lnSpc>
                <a:spcPct val="150000"/>
              </a:lnSpc>
              <a:spcBef>
                <a:spcPts val="0"/>
              </a:spcBef>
              <a:buFont typeface="Wingdings" panose="05000000000000000000" pitchFamily="2" charset="2"/>
              <a:buChar char="Ø"/>
            </a:pPr>
            <a:r>
              <a:rPr lang="en-US" sz="2800" err="1">
                <a:solidFill>
                  <a:schemeClr val="dk1"/>
                </a:solidFill>
              </a:rPr>
              <a:t>Trích</a:t>
            </a:r>
            <a:r>
              <a:rPr lang="en-US" sz="2800">
                <a:solidFill>
                  <a:schemeClr val="dk1"/>
                </a:solidFill>
              </a:rPr>
              <a:t> </a:t>
            </a:r>
            <a:r>
              <a:rPr lang="en-US" sz="2800" err="1">
                <a:solidFill>
                  <a:schemeClr val="dk1"/>
                </a:solidFill>
              </a:rPr>
              <a:t>xuất</a:t>
            </a:r>
            <a:r>
              <a:rPr lang="en-US" sz="2800">
                <a:solidFill>
                  <a:schemeClr val="dk1"/>
                </a:solidFill>
              </a:rPr>
              <a:t> </a:t>
            </a:r>
            <a:r>
              <a:rPr lang="en-US" sz="2800" err="1">
                <a:solidFill>
                  <a:schemeClr val="dk1"/>
                </a:solidFill>
              </a:rPr>
              <a:t>tính</a:t>
            </a:r>
            <a:r>
              <a:rPr lang="en-US" sz="2800">
                <a:solidFill>
                  <a:schemeClr val="dk1"/>
                </a:solidFill>
              </a:rPr>
              <a:t> </a:t>
            </a:r>
            <a:r>
              <a:rPr lang="en-US" sz="2800" err="1">
                <a:solidFill>
                  <a:schemeClr val="dk1"/>
                </a:solidFill>
              </a:rPr>
              <a:t>năng</a:t>
            </a:r>
            <a:r>
              <a:rPr lang="en-US" sz="2800">
                <a:solidFill>
                  <a:schemeClr val="dk1"/>
                </a:solidFill>
              </a:rPr>
              <a:t> </a:t>
            </a:r>
            <a:r>
              <a:rPr lang="en-US" sz="2800" err="1">
                <a:solidFill>
                  <a:schemeClr val="dk1"/>
                </a:solidFill>
              </a:rPr>
              <a:t>giọng</a:t>
            </a:r>
            <a:r>
              <a:rPr lang="en-US" sz="2800">
                <a:solidFill>
                  <a:schemeClr val="dk1"/>
                </a:solidFill>
              </a:rPr>
              <a:t> </a:t>
            </a:r>
            <a:r>
              <a:rPr lang="en-US" sz="2800" err="1">
                <a:solidFill>
                  <a:schemeClr val="dk1"/>
                </a:solidFill>
              </a:rPr>
              <a:t>nói</a:t>
            </a:r>
            <a:r>
              <a:rPr lang="en-US" sz="2800">
                <a:solidFill>
                  <a:schemeClr val="dk1"/>
                </a:solidFill>
              </a:rPr>
              <a:t>.</a:t>
            </a:r>
          </a:p>
          <a:p>
            <a:pPr lvl="1" indent="-457200">
              <a:lnSpc>
                <a:spcPct val="150000"/>
              </a:lnSpc>
              <a:spcBef>
                <a:spcPts val="0"/>
              </a:spcBef>
              <a:buFont typeface="Wingdings" panose="05000000000000000000" pitchFamily="2" charset="2"/>
              <a:buChar char="Ø"/>
            </a:pPr>
            <a:r>
              <a:rPr lang="en-US" sz="2800" err="1">
                <a:solidFill>
                  <a:schemeClr val="dk1"/>
                </a:solidFill>
              </a:rPr>
              <a:t>Phân</a:t>
            </a:r>
            <a:r>
              <a:rPr lang="en-US" sz="2800">
                <a:solidFill>
                  <a:schemeClr val="dk1"/>
                </a:solidFill>
              </a:rPr>
              <a:t> </a:t>
            </a:r>
            <a:r>
              <a:rPr lang="en-US" sz="2800" err="1">
                <a:solidFill>
                  <a:schemeClr val="dk1"/>
                </a:solidFill>
              </a:rPr>
              <a:t>đoạn</a:t>
            </a:r>
            <a:r>
              <a:rPr lang="en-US" sz="2800">
                <a:solidFill>
                  <a:schemeClr val="dk1"/>
                </a:solidFill>
              </a:rPr>
              <a:t> </a:t>
            </a:r>
            <a:r>
              <a:rPr lang="en-US" sz="2800" err="1">
                <a:solidFill>
                  <a:schemeClr val="dk1"/>
                </a:solidFill>
              </a:rPr>
              <a:t>người</a:t>
            </a:r>
            <a:r>
              <a:rPr lang="en-US" sz="2800">
                <a:solidFill>
                  <a:schemeClr val="dk1"/>
                </a:solidFill>
              </a:rPr>
              <a:t> </a:t>
            </a:r>
            <a:r>
              <a:rPr lang="en-US" sz="2800" err="1">
                <a:solidFill>
                  <a:schemeClr val="dk1"/>
                </a:solidFill>
              </a:rPr>
              <a:t>nói</a:t>
            </a:r>
            <a:r>
              <a:rPr lang="en-US" sz="2800">
                <a:solidFill>
                  <a:schemeClr val="dk1"/>
                </a:solidFill>
              </a:rPr>
              <a:t>.</a:t>
            </a:r>
          </a:p>
          <a:p>
            <a:pPr indent="-457200">
              <a:lnSpc>
                <a:spcPct val="150000"/>
              </a:lnSpc>
              <a:spcBef>
                <a:spcPts val="1400"/>
              </a:spcBef>
              <a:buFont typeface="Wingdings" panose="05000000000000000000" pitchFamily="2" charset="2"/>
              <a:buChar char="q"/>
            </a:pPr>
            <a:r>
              <a:rPr lang="en-US" err="1">
                <a:solidFill>
                  <a:schemeClr val="dk1"/>
                </a:solidFill>
              </a:rPr>
              <a:t>Tín</a:t>
            </a:r>
            <a:r>
              <a:rPr lang="en-US">
                <a:solidFill>
                  <a:schemeClr val="dk1"/>
                </a:solidFill>
              </a:rPr>
              <a:t> </a:t>
            </a:r>
            <a:r>
              <a:rPr lang="en-US" err="1">
                <a:solidFill>
                  <a:schemeClr val="dk1"/>
                </a:solidFill>
              </a:rPr>
              <a:t>hiệu</a:t>
            </a:r>
            <a:r>
              <a:rPr lang="en-US">
                <a:solidFill>
                  <a:schemeClr val="dk1"/>
                </a:solidFill>
              </a:rPr>
              <a:t> </a:t>
            </a:r>
            <a:r>
              <a:rPr lang="en-US" err="1">
                <a:solidFill>
                  <a:schemeClr val="dk1"/>
                </a:solidFill>
              </a:rPr>
              <a:t>hình</a:t>
            </a:r>
            <a:r>
              <a:rPr lang="en-US">
                <a:solidFill>
                  <a:schemeClr val="dk1"/>
                </a:solidFill>
              </a:rPr>
              <a:t> </a:t>
            </a:r>
            <a:r>
              <a:rPr lang="en-US" err="1">
                <a:solidFill>
                  <a:schemeClr val="dk1"/>
                </a:solidFill>
              </a:rPr>
              <a:t>ảnh</a:t>
            </a:r>
            <a:r>
              <a:rPr lang="en-US">
                <a:solidFill>
                  <a:schemeClr val="dk1"/>
                </a:solidFill>
              </a:rPr>
              <a:t>:</a:t>
            </a:r>
          </a:p>
          <a:p>
            <a:pPr lvl="1" indent="-457200">
              <a:lnSpc>
                <a:spcPct val="150000"/>
              </a:lnSpc>
              <a:spcBef>
                <a:spcPts val="1400"/>
              </a:spcBef>
              <a:buFont typeface="Wingdings" panose="05000000000000000000" pitchFamily="2" charset="2"/>
              <a:buChar char="Ø"/>
            </a:pPr>
            <a:r>
              <a:rPr lang="en-US" sz="2800" err="1">
                <a:solidFill>
                  <a:schemeClr val="dk1"/>
                </a:solidFill>
              </a:rPr>
              <a:t>Trích</a:t>
            </a:r>
            <a:r>
              <a:rPr lang="en-US" sz="2800">
                <a:solidFill>
                  <a:schemeClr val="dk1"/>
                </a:solidFill>
              </a:rPr>
              <a:t> </a:t>
            </a:r>
            <a:r>
              <a:rPr lang="en-US" sz="2800" err="1">
                <a:solidFill>
                  <a:schemeClr val="dk1"/>
                </a:solidFill>
              </a:rPr>
              <a:t>xuất</a:t>
            </a:r>
            <a:r>
              <a:rPr lang="en-US" sz="2800">
                <a:solidFill>
                  <a:schemeClr val="dk1"/>
                </a:solidFill>
              </a:rPr>
              <a:t> </a:t>
            </a:r>
            <a:r>
              <a:rPr lang="en-US" sz="2800" err="1">
                <a:solidFill>
                  <a:schemeClr val="dk1"/>
                </a:solidFill>
              </a:rPr>
              <a:t>đặc</a:t>
            </a:r>
            <a:r>
              <a:rPr lang="en-US" sz="2800">
                <a:solidFill>
                  <a:schemeClr val="dk1"/>
                </a:solidFill>
              </a:rPr>
              <a:t> </a:t>
            </a:r>
            <a:r>
              <a:rPr lang="en-US" sz="2800" err="1">
                <a:solidFill>
                  <a:schemeClr val="dk1"/>
                </a:solidFill>
              </a:rPr>
              <a:t>trưng</a:t>
            </a:r>
            <a:r>
              <a:rPr lang="en-US" sz="2800">
                <a:solidFill>
                  <a:schemeClr val="dk1"/>
                </a:solidFill>
              </a:rPr>
              <a:t>.</a:t>
            </a:r>
          </a:p>
          <a:p>
            <a:pPr lvl="1" indent="-457200">
              <a:lnSpc>
                <a:spcPct val="150000"/>
              </a:lnSpc>
              <a:spcBef>
                <a:spcPts val="1400"/>
              </a:spcBef>
              <a:buFont typeface="Wingdings" panose="05000000000000000000" pitchFamily="2" charset="2"/>
              <a:buChar char="Ø"/>
            </a:pPr>
            <a:r>
              <a:rPr lang="en-US" sz="2800" err="1">
                <a:solidFill>
                  <a:schemeClr val="dk1"/>
                </a:solidFill>
              </a:rPr>
              <a:t>Phân</a:t>
            </a:r>
            <a:r>
              <a:rPr lang="en-US" sz="2800">
                <a:solidFill>
                  <a:schemeClr val="dk1"/>
                </a:solidFill>
              </a:rPr>
              <a:t> </a:t>
            </a:r>
            <a:r>
              <a:rPr lang="en-US" sz="2800" err="1">
                <a:solidFill>
                  <a:schemeClr val="dk1"/>
                </a:solidFill>
              </a:rPr>
              <a:t>đoạn</a:t>
            </a:r>
            <a:r>
              <a:rPr lang="en-US" sz="2800">
                <a:solidFill>
                  <a:schemeClr val="dk1"/>
                </a:solidFill>
              </a:rPr>
              <a:t> </a:t>
            </a:r>
            <a:r>
              <a:rPr lang="en-US" sz="2800" err="1">
                <a:solidFill>
                  <a:schemeClr val="dk1"/>
                </a:solidFill>
              </a:rPr>
              <a:t>giọng</a:t>
            </a:r>
            <a:r>
              <a:rPr lang="en-US" sz="2800">
                <a:solidFill>
                  <a:schemeClr val="dk1"/>
                </a:solidFill>
              </a:rPr>
              <a:t> </a:t>
            </a:r>
            <a:r>
              <a:rPr lang="en-US" sz="2800" err="1">
                <a:solidFill>
                  <a:schemeClr val="dk1"/>
                </a:solidFill>
              </a:rPr>
              <a:t>nói</a:t>
            </a:r>
            <a:r>
              <a:rPr lang="en-US" sz="2800">
                <a:solidFill>
                  <a:schemeClr val="dk1"/>
                </a:solidFill>
              </a:rPr>
              <a: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7</a:t>
            </a:fld>
            <a:endParaRPr lang="en-US"/>
          </a:p>
        </p:txBody>
      </p:sp>
      <p:pic>
        <p:nvPicPr>
          <p:cNvPr id="5" name="Picture 4" descr="A blue and black cloud&#10;&#10;Description automatically generated">
            <a:extLst>
              <a:ext uri="{FF2B5EF4-FFF2-40B4-BE49-F238E27FC236}">
                <a16:creationId xmlns:a16="http://schemas.microsoft.com/office/drawing/2014/main" id="{DB4819CA-0DA0-11CE-9BE6-F540CA9FFEF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818082" y="4949068"/>
            <a:ext cx="4543136" cy="2721149"/>
          </a:xfrm>
          <a:prstGeom prst="rect">
            <a:avLst/>
          </a:prstGeom>
        </p:spPr>
      </p:pic>
      <p:pic>
        <p:nvPicPr>
          <p:cNvPr id="6" name="Picture 5" descr="A blue and black cloud&#10;&#10;Description automatically generated">
            <a:extLst>
              <a:ext uri="{FF2B5EF4-FFF2-40B4-BE49-F238E27FC236}">
                <a16:creationId xmlns:a16="http://schemas.microsoft.com/office/drawing/2014/main" id="{3B5548B5-B7CB-C140-9A99-95C75E67BFE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9763845" y="1774510"/>
            <a:ext cx="4543136" cy="2721149"/>
          </a:xfrm>
          <a:prstGeom prst="rect">
            <a:avLst/>
          </a:prstGeom>
        </p:spPr>
      </p:pic>
    </p:spTree>
    <p:extLst>
      <p:ext uri="{BB962C8B-B14F-4D97-AF65-F5344CB8AC3E}">
        <p14:creationId xmlns:p14="http://schemas.microsoft.com/office/powerpoint/2010/main" val="2529178365"/>
      </p:ext>
    </p:extLst>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8</a:t>
            </a:fld>
            <a:endParaRPr lang="en-US"/>
          </a:p>
        </p:txBody>
      </p:sp>
      <p:sp>
        <p:nvSpPr>
          <p:cNvPr id="3" name="Hộp Văn bản 2">
            <a:extLst>
              <a:ext uri="{FF2B5EF4-FFF2-40B4-BE49-F238E27FC236}">
                <a16:creationId xmlns:a16="http://schemas.microsoft.com/office/drawing/2014/main" id="{EF18D679-8654-AF18-B143-65AF8F272470}"/>
              </a:ext>
            </a:extLst>
          </p:cNvPr>
          <p:cNvSpPr txBox="1"/>
          <p:nvPr/>
        </p:nvSpPr>
        <p:spPr>
          <a:xfrm>
            <a:off x="741871" y="4192437"/>
            <a:ext cx="474452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Trích</a:t>
            </a:r>
            <a:r>
              <a:rPr lang="en-US" sz="2800">
                <a:latin typeface="Times New Roman"/>
              </a:rPr>
              <a:t> </a:t>
            </a:r>
            <a:r>
              <a:rPr lang="en-US" sz="2800" err="1">
                <a:latin typeface="Times New Roman"/>
              </a:rPr>
              <a:t>xuất</a:t>
            </a:r>
            <a:r>
              <a:rPr lang="en-US" sz="2800">
                <a:latin typeface="Times New Roman"/>
              </a:rPr>
              <a:t> </a:t>
            </a:r>
            <a:r>
              <a:rPr lang="en-US" sz="2800" err="1">
                <a:latin typeface="Times New Roman"/>
              </a:rPr>
              <a:t>tín</a:t>
            </a:r>
            <a:r>
              <a:rPr lang="en-US" sz="2800">
                <a:latin typeface="Times New Roman"/>
              </a:rPr>
              <a:t> </a:t>
            </a:r>
            <a:r>
              <a:rPr lang="en-US" sz="2800" err="1">
                <a:latin typeface="Times New Roman"/>
              </a:rPr>
              <a:t>hiệu</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endParaRPr lang="vi-VN" sz="2800"/>
          </a:p>
        </p:txBody>
      </p:sp>
      <p:sp>
        <p:nvSpPr>
          <p:cNvPr id="5" name="Hộp Văn bản 4">
            <a:extLst>
              <a:ext uri="{FF2B5EF4-FFF2-40B4-BE49-F238E27FC236}">
                <a16:creationId xmlns:a16="http://schemas.microsoft.com/office/drawing/2014/main" id="{3B998052-C53C-C546-3FAD-A81920A28744}"/>
              </a:ext>
            </a:extLst>
          </p:cNvPr>
          <p:cNvSpPr txBox="1"/>
          <p:nvPr/>
        </p:nvSpPr>
        <p:spPr>
          <a:xfrm>
            <a:off x="7482580" y="5170096"/>
            <a:ext cx="431033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Diarization</a:t>
            </a:r>
            <a:r>
              <a:rPr lang="en-US" sz="2800">
                <a:latin typeface="Times New Roman"/>
              </a:rPr>
              <a:t> Scheme (</a:t>
            </a:r>
            <a:r>
              <a:rPr lang="en-US" sz="2800" err="1">
                <a:latin typeface="Times New Roman"/>
              </a:rPr>
              <a:t>Phương</a:t>
            </a:r>
            <a:r>
              <a:rPr lang="en-US" sz="2800">
                <a:latin typeface="Times New Roman"/>
              </a:rPr>
              <a:t> </a:t>
            </a:r>
            <a:r>
              <a:rPr lang="en-US" sz="2800" err="1">
                <a:latin typeface="Times New Roman"/>
              </a:rPr>
              <a:t>pháp</a:t>
            </a:r>
            <a:r>
              <a:rPr lang="en-US" sz="2800">
                <a:latin typeface="Times New Roman"/>
              </a:rPr>
              <a:t> </a:t>
            </a:r>
            <a:r>
              <a:rPr lang="en-US" sz="2800" err="1">
                <a:latin typeface="Times New Roman"/>
              </a:rPr>
              <a:t>nhật</a:t>
            </a:r>
            <a:r>
              <a:rPr lang="en-US" sz="2800">
                <a:latin typeface="Times New Roman"/>
              </a:rPr>
              <a:t> </a:t>
            </a:r>
            <a:r>
              <a:rPr lang="en-US" sz="2800" err="1">
                <a:latin typeface="Times New Roman"/>
              </a:rPr>
              <a:t>ký</a:t>
            </a:r>
            <a:r>
              <a:rPr lang="en-US" sz="2800">
                <a:latin typeface="Times New Roman"/>
              </a:rPr>
              <a:t>)</a:t>
            </a:r>
            <a:endParaRPr lang="vi-VN" sz="2800"/>
          </a:p>
        </p:txBody>
      </p:sp>
      <p:sp>
        <p:nvSpPr>
          <p:cNvPr id="6" name="Hộp Văn bản 5">
            <a:extLst>
              <a:ext uri="{FF2B5EF4-FFF2-40B4-BE49-F238E27FC236}">
                <a16:creationId xmlns:a16="http://schemas.microsoft.com/office/drawing/2014/main" id="{47DCE093-554E-AB6A-8F78-154D952DEE64}"/>
              </a:ext>
            </a:extLst>
          </p:cNvPr>
          <p:cNvSpPr txBox="1"/>
          <p:nvPr/>
        </p:nvSpPr>
        <p:spPr>
          <a:xfrm>
            <a:off x="7482580" y="2869718"/>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Xử</a:t>
            </a:r>
            <a:r>
              <a:rPr lang="en-US" sz="2800">
                <a:latin typeface="Times New Roman"/>
              </a:rPr>
              <a:t> </a:t>
            </a:r>
            <a:r>
              <a:rPr lang="en-US" sz="2800" err="1">
                <a:latin typeface="Times New Roman"/>
              </a:rPr>
              <a:t>lý</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endParaRPr lang="vi-VN" sz="2800"/>
          </a:p>
        </p:txBody>
      </p:sp>
      <p:cxnSp>
        <p:nvCxnSpPr>
          <p:cNvPr id="7" name="Đường kết nối Mũi tên Thẳng 6">
            <a:extLst>
              <a:ext uri="{FF2B5EF4-FFF2-40B4-BE49-F238E27FC236}">
                <a16:creationId xmlns:a16="http://schemas.microsoft.com/office/drawing/2014/main" id="{40A374F5-8686-F2B2-D802-2048FC57AC6E}"/>
              </a:ext>
            </a:extLst>
          </p:cNvPr>
          <p:cNvCxnSpPr>
            <a:cxnSpLocks/>
          </p:cNvCxnSpPr>
          <p:nvPr/>
        </p:nvCxnSpPr>
        <p:spPr>
          <a:xfrm flipV="1">
            <a:off x="5634222" y="3254272"/>
            <a:ext cx="1584384" cy="12725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 name="Đường kết nối Mũi tên Thẳng 7">
            <a:extLst>
              <a:ext uri="{FF2B5EF4-FFF2-40B4-BE49-F238E27FC236}">
                <a16:creationId xmlns:a16="http://schemas.microsoft.com/office/drawing/2014/main" id="{E450DAB7-8CC5-3EF2-3D83-C900FCFC2EE7}"/>
              </a:ext>
            </a:extLst>
          </p:cNvPr>
          <p:cNvCxnSpPr/>
          <p:nvPr/>
        </p:nvCxnSpPr>
        <p:spPr>
          <a:xfrm>
            <a:off x="5637096" y="4526829"/>
            <a:ext cx="1581510" cy="8770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9" name="Hộp Văn bản 8">
            <a:extLst>
              <a:ext uri="{FF2B5EF4-FFF2-40B4-BE49-F238E27FC236}">
                <a16:creationId xmlns:a16="http://schemas.microsoft.com/office/drawing/2014/main" id="{EDDC1B0A-8ECA-92C7-938E-4BB5DB81D8F1}"/>
              </a:ext>
            </a:extLst>
          </p:cNvPr>
          <p:cNvSpPr txBox="1"/>
          <p:nvPr/>
        </p:nvSpPr>
        <p:spPr>
          <a:xfrm>
            <a:off x="713116" y="1460738"/>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err="1">
                <a:latin typeface="Times New Roman"/>
              </a:rPr>
              <a:t>Tín</a:t>
            </a:r>
            <a:r>
              <a:rPr lang="en-US" sz="2800">
                <a:latin typeface="Times New Roman"/>
              </a:rPr>
              <a:t> </a:t>
            </a:r>
            <a:r>
              <a:rPr lang="en-US" sz="2800" err="1">
                <a:latin typeface="Times New Roman"/>
              </a:rPr>
              <a:t>hiệu</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endParaRPr lang="en-US" sz="2800">
              <a:latin typeface="Times New Roman"/>
            </a:endParaRPr>
          </a:p>
        </p:txBody>
      </p:sp>
    </p:spTree>
    <p:extLst>
      <p:ext uri="{BB962C8B-B14F-4D97-AF65-F5344CB8AC3E}">
        <p14:creationId xmlns:p14="http://schemas.microsoft.com/office/powerpoint/2010/main" val="3985765990"/>
      </p:ext>
    </p:extLst>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ADC5B8D7-1D05-E634-9452-AE89D9E892EB}"/>
              </a:ext>
            </a:extLst>
          </p:cNvPr>
          <p:cNvSpPr>
            <a:spLocks noGrp="1"/>
          </p:cNvSpPr>
          <p:nvPr>
            <p:ph type="title"/>
          </p:nvPr>
        </p:nvSpPr>
        <p:spPr/>
        <p:txBody>
          <a:bodyPr>
            <a:normAutofit/>
          </a:bodyPr>
          <a:lstStyle/>
          <a:p>
            <a:r>
              <a:rPr lang="vi-VN" sz="4800" b="1"/>
              <a:t>Trích xuất tín hiệu thị giác và hợp nhất</a:t>
            </a:r>
          </a:p>
        </p:txBody>
      </p:sp>
      <p:sp>
        <p:nvSpPr>
          <p:cNvPr id="4" name="Chỗ dành sẵn cho Số hiệu Bản chiếu 3">
            <a:extLst>
              <a:ext uri="{FF2B5EF4-FFF2-40B4-BE49-F238E27FC236}">
                <a16:creationId xmlns:a16="http://schemas.microsoft.com/office/drawing/2014/main" id="{E1829307-3C80-7321-641B-437479172BA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a:t>9</a:t>
            </a:fld>
            <a:endParaRPr lang="en-US"/>
          </a:p>
        </p:txBody>
      </p:sp>
      <p:sp>
        <p:nvSpPr>
          <p:cNvPr id="11" name="Hộp Văn bản 10">
            <a:extLst>
              <a:ext uri="{FF2B5EF4-FFF2-40B4-BE49-F238E27FC236}">
                <a16:creationId xmlns:a16="http://schemas.microsoft.com/office/drawing/2014/main" id="{F64BB596-6A72-16A8-018D-83CBDF0D4385}"/>
              </a:ext>
            </a:extLst>
          </p:cNvPr>
          <p:cNvSpPr txBox="1"/>
          <p:nvPr/>
        </p:nvSpPr>
        <p:spPr>
          <a:xfrm>
            <a:off x="713116" y="1460738"/>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dirty="0" err="1">
                <a:latin typeface="Times New Roman"/>
              </a:rPr>
              <a:t>Phương</a:t>
            </a:r>
            <a:r>
              <a:rPr lang="en-US" sz="2800" dirty="0">
                <a:latin typeface="Times New Roman"/>
              </a:rPr>
              <a:t> </a:t>
            </a:r>
            <a:r>
              <a:rPr lang="en-US" sz="2800" dirty="0" err="1">
                <a:latin typeface="Times New Roman"/>
              </a:rPr>
              <a:t>pháp</a:t>
            </a:r>
            <a:r>
              <a:rPr lang="en-US" sz="2800" dirty="0">
                <a:latin typeface="Times New Roman"/>
              </a:rPr>
              <a:t> </a:t>
            </a:r>
            <a:r>
              <a:rPr lang="en-US" sz="2800" dirty="0" err="1">
                <a:latin typeface="Times New Roman"/>
              </a:rPr>
              <a:t>nhật</a:t>
            </a:r>
            <a:r>
              <a:rPr lang="en-US" sz="2800" dirty="0">
                <a:latin typeface="Times New Roman"/>
              </a:rPr>
              <a:t> </a:t>
            </a:r>
            <a:r>
              <a:rPr lang="en-US" sz="2800" dirty="0" err="1">
                <a:latin typeface="Times New Roman"/>
              </a:rPr>
              <a:t>ký</a:t>
            </a:r>
            <a:r>
              <a:rPr lang="en-US" sz="2800" dirty="0">
                <a:latin typeface="Times New Roman"/>
              </a:rPr>
              <a:t>:</a:t>
            </a:r>
          </a:p>
        </p:txBody>
      </p:sp>
      <p:sp>
        <p:nvSpPr>
          <p:cNvPr id="13" name="Hộp Văn bản 12">
            <a:extLst>
              <a:ext uri="{FF2B5EF4-FFF2-40B4-BE49-F238E27FC236}">
                <a16:creationId xmlns:a16="http://schemas.microsoft.com/office/drawing/2014/main" id="{B4FB3AD2-CB6A-D68A-D57C-A926BE9DB3A5}"/>
              </a:ext>
            </a:extLst>
          </p:cNvPr>
          <p:cNvSpPr txBox="1"/>
          <p:nvPr/>
        </p:nvSpPr>
        <p:spPr>
          <a:xfrm>
            <a:off x="1185297" y="2107718"/>
            <a:ext cx="105213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err="1">
                <a:latin typeface="Times New Roman"/>
              </a:rPr>
              <a:t>Là</a:t>
            </a:r>
            <a:r>
              <a:rPr lang="en-US" sz="2800" dirty="0">
                <a:latin typeface="Times New Roman"/>
              </a:rPr>
              <a:t> </a:t>
            </a:r>
            <a:r>
              <a:rPr lang="en-US" sz="2800" dirty="0" err="1">
                <a:latin typeface="Times New Roman"/>
              </a:rPr>
              <a:t>một</a:t>
            </a:r>
            <a:r>
              <a:rPr lang="en-US" sz="2800" dirty="0">
                <a:latin typeface="Times New Roman"/>
              </a:rPr>
              <a:t> </a:t>
            </a:r>
            <a:r>
              <a:rPr lang="en-US" sz="2800" dirty="0" err="1">
                <a:latin typeface="Times New Roman"/>
              </a:rPr>
              <a:t>phương</a:t>
            </a:r>
            <a:r>
              <a:rPr lang="en-US" sz="2800" dirty="0">
                <a:latin typeface="Times New Roman"/>
              </a:rPr>
              <a:t> </a:t>
            </a:r>
            <a:r>
              <a:rPr lang="en-US" sz="2800" dirty="0" err="1">
                <a:latin typeface="Times New Roman"/>
              </a:rPr>
              <a:t>pháp</a:t>
            </a:r>
            <a:r>
              <a:rPr lang="en-US" sz="2800" dirty="0">
                <a:latin typeface="Times New Roman"/>
              </a:rPr>
              <a:t> </a:t>
            </a:r>
            <a:r>
              <a:rPr lang="en-US" sz="2800" dirty="0" err="1">
                <a:latin typeface="Times New Roman"/>
              </a:rPr>
              <a:t>hoặc</a:t>
            </a:r>
            <a:r>
              <a:rPr lang="en-US" sz="2800" dirty="0">
                <a:latin typeface="Times New Roman"/>
              </a:rPr>
              <a:t> </a:t>
            </a:r>
            <a:r>
              <a:rPr lang="en-US" sz="2800" dirty="0" err="1">
                <a:latin typeface="Times New Roman"/>
              </a:rPr>
              <a:t>kế</a:t>
            </a:r>
            <a:r>
              <a:rPr lang="en-US" sz="2800" dirty="0">
                <a:latin typeface="Times New Roman"/>
              </a:rPr>
              <a:t> </a:t>
            </a:r>
            <a:r>
              <a:rPr lang="en-US" sz="2800" dirty="0" err="1">
                <a:latin typeface="Times New Roman"/>
              </a:rPr>
              <a:t>hoạch</a:t>
            </a:r>
            <a:r>
              <a:rPr lang="en-US" sz="2800" dirty="0">
                <a:latin typeface="Times New Roman"/>
              </a:rPr>
              <a:t> </a:t>
            </a:r>
            <a:r>
              <a:rPr lang="en-US" sz="2800" dirty="0" err="1">
                <a:latin typeface="Times New Roman"/>
              </a:rPr>
              <a:t>được</a:t>
            </a:r>
            <a:r>
              <a:rPr lang="en-US" sz="2800" dirty="0">
                <a:latin typeface="Times New Roman"/>
              </a:rPr>
              <a:t> </a:t>
            </a:r>
            <a:r>
              <a:rPr lang="en-US" sz="2800" dirty="0" err="1">
                <a:latin typeface="Times New Roman"/>
              </a:rPr>
              <a:t>sử</a:t>
            </a:r>
            <a:r>
              <a:rPr lang="en-US" sz="2800" dirty="0">
                <a:latin typeface="Times New Roman"/>
              </a:rPr>
              <a:t> </a:t>
            </a:r>
            <a:r>
              <a:rPr lang="en-US" sz="2800" dirty="0" err="1">
                <a:latin typeface="Times New Roman"/>
              </a:rPr>
              <a:t>dụng</a:t>
            </a:r>
            <a:r>
              <a:rPr lang="en-US" sz="2800" dirty="0">
                <a:latin typeface="Times New Roman"/>
              </a:rPr>
              <a:t> </a:t>
            </a:r>
            <a:r>
              <a:rPr lang="en-US" sz="2800" dirty="0" err="1">
                <a:latin typeface="Times New Roman"/>
              </a:rPr>
              <a:t>để</a:t>
            </a:r>
            <a:r>
              <a:rPr lang="en-US" sz="2800" dirty="0">
                <a:latin typeface="Times New Roman"/>
              </a:rPr>
              <a:t> </a:t>
            </a:r>
            <a:r>
              <a:rPr lang="en-US" sz="2800" dirty="0" err="1">
                <a:latin typeface="Times New Roman"/>
              </a:rPr>
              <a:t>thực</a:t>
            </a:r>
            <a:r>
              <a:rPr lang="en-US" sz="2800" dirty="0">
                <a:latin typeface="Times New Roman"/>
              </a:rPr>
              <a:t> </a:t>
            </a:r>
            <a:r>
              <a:rPr lang="en-US" sz="2800" dirty="0" err="1">
                <a:latin typeface="Times New Roman"/>
              </a:rPr>
              <a:t>hiện</a:t>
            </a:r>
            <a:r>
              <a:rPr lang="en-US" sz="2800" dirty="0">
                <a:latin typeface="Times New Roman"/>
              </a:rPr>
              <a:t> </a:t>
            </a:r>
            <a:r>
              <a:rPr lang="en-US" sz="2800" dirty="0" err="1">
                <a:latin typeface="Times New Roman"/>
              </a:rPr>
              <a:t>quá</a:t>
            </a:r>
            <a:r>
              <a:rPr lang="en-US" sz="2800" dirty="0">
                <a:latin typeface="Times New Roman"/>
              </a:rPr>
              <a:t> </a:t>
            </a:r>
            <a:r>
              <a:rPr lang="en-US" sz="2800" dirty="0" err="1">
                <a:latin typeface="Times New Roman"/>
              </a:rPr>
              <a:t>trình</a:t>
            </a:r>
            <a:r>
              <a:rPr lang="en-US" sz="2800" dirty="0">
                <a:latin typeface="Times New Roman"/>
              </a:rPr>
              <a:t> </a:t>
            </a:r>
            <a:r>
              <a:rPr lang="en-US" sz="2800" dirty="0" err="1">
                <a:latin typeface="Times New Roman"/>
              </a:rPr>
              <a:t>nhật</a:t>
            </a:r>
            <a:r>
              <a:rPr lang="en-US" sz="2800" dirty="0">
                <a:latin typeface="Times New Roman"/>
              </a:rPr>
              <a:t> </a:t>
            </a:r>
            <a:r>
              <a:rPr lang="en-US" sz="2800" dirty="0" err="1">
                <a:latin typeface="Times New Roman"/>
              </a:rPr>
              <a:t>ký</a:t>
            </a:r>
            <a:r>
              <a:rPr lang="en-US" sz="2800" dirty="0">
                <a:latin typeface="Times New Roman"/>
              </a:rPr>
              <a:t>.</a:t>
            </a:r>
            <a:endParaRPr lang="vi-VN" dirty="0"/>
          </a:p>
        </p:txBody>
      </p:sp>
      <p:sp>
        <p:nvSpPr>
          <p:cNvPr id="18" name="Hộp Văn bản 17">
            <a:extLst>
              <a:ext uri="{FF2B5EF4-FFF2-40B4-BE49-F238E27FC236}">
                <a16:creationId xmlns:a16="http://schemas.microsoft.com/office/drawing/2014/main" id="{9F1FAAD2-687E-745F-2B8B-C08463431C9A}"/>
              </a:ext>
            </a:extLst>
          </p:cNvPr>
          <p:cNvSpPr txBox="1"/>
          <p:nvPr/>
        </p:nvSpPr>
        <p:spPr>
          <a:xfrm>
            <a:off x="713115" y="4163681"/>
            <a:ext cx="431033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panose="05000000000000000000" pitchFamily="2" charset="2"/>
              <a:buChar char="q"/>
            </a:pPr>
            <a:r>
              <a:rPr lang="en-US" sz="2800" dirty="0" err="1">
                <a:latin typeface="Times New Roman"/>
              </a:rPr>
              <a:t>Quá</a:t>
            </a:r>
            <a:r>
              <a:rPr lang="en-US" sz="2800" dirty="0">
                <a:latin typeface="Times New Roman"/>
              </a:rPr>
              <a:t> </a:t>
            </a:r>
            <a:r>
              <a:rPr lang="en-US" sz="2800" dirty="0" err="1">
                <a:latin typeface="Times New Roman"/>
              </a:rPr>
              <a:t>trình</a:t>
            </a:r>
            <a:r>
              <a:rPr lang="en-US" sz="2800" dirty="0">
                <a:latin typeface="Times New Roman"/>
              </a:rPr>
              <a:t> </a:t>
            </a:r>
            <a:r>
              <a:rPr lang="en-US" sz="2800" dirty="0" err="1">
                <a:latin typeface="Times New Roman"/>
              </a:rPr>
              <a:t>nhật</a:t>
            </a:r>
            <a:r>
              <a:rPr lang="en-US" sz="2800" dirty="0">
                <a:latin typeface="Times New Roman"/>
              </a:rPr>
              <a:t> </a:t>
            </a:r>
            <a:r>
              <a:rPr lang="en-US" sz="2800" dirty="0" err="1">
                <a:latin typeface="Times New Roman"/>
              </a:rPr>
              <a:t>ký</a:t>
            </a:r>
            <a:r>
              <a:rPr lang="en-US" sz="2800" dirty="0">
                <a:latin typeface="Times New Roman"/>
              </a:rPr>
              <a:t>:</a:t>
            </a:r>
          </a:p>
        </p:txBody>
      </p:sp>
      <p:sp>
        <p:nvSpPr>
          <p:cNvPr id="19" name="Hộp Văn bản 18">
            <a:extLst>
              <a:ext uri="{FF2B5EF4-FFF2-40B4-BE49-F238E27FC236}">
                <a16:creationId xmlns:a16="http://schemas.microsoft.com/office/drawing/2014/main" id="{359BCAE1-719F-E13E-1288-DDA8A42C0E0D}"/>
              </a:ext>
            </a:extLst>
          </p:cNvPr>
          <p:cNvSpPr txBox="1"/>
          <p:nvPr/>
        </p:nvSpPr>
        <p:spPr>
          <a:xfrm>
            <a:off x="1300315" y="4968811"/>
            <a:ext cx="105213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err="1">
                <a:latin typeface="Times New Roman"/>
              </a:rPr>
              <a:t>Là</a:t>
            </a:r>
            <a:r>
              <a:rPr lang="en-US" sz="2800">
                <a:latin typeface="Times New Roman"/>
              </a:rPr>
              <a:t> </a:t>
            </a:r>
            <a:r>
              <a:rPr lang="en-US" sz="2800" err="1">
                <a:latin typeface="Times New Roman"/>
              </a:rPr>
              <a:t>một</a:t>
            </a:r>
            <a:r>
              <a:rPr lang="en-US" sz="2800">
                <a:latin typeface="Times New Roman"/>
              </a:rPr>
              <a:t> </a:t>
            </a:r>
            <a:r>
              <a:rPr lang="en-US" sz="2800" err="1">
                <a:latin typeface="Times New Roman"/>
              </a:rPr>
              <a:t>quá</a:t>
            </a:r>
            <a:r>
              <a:rPr lang="en-US" sz="2800">
                <a:latin typeface="Times New Roman"/>
              </a:rPr>
              <a:t> </a:t>
            </a:r>
            <a:r>
              <a:rPr lang="en-US" sz="2800" err="1">
                <a:latin typeface="Times New Roman"/>
              </a:rPr>
              <a:t>trình</a:t>
            </a:r>
            <a:r>
              <a:rPr lang="en-US" sz="2800">
                <a:latin typeface="Times New Roman"/>
              </a:rPr>
              <a:t> </a:t>
            </a:r>
            <a:r>
              <a:rPr lang="en-US" sz="2800" err="1">
                <a:latin typeface="Times New Roman"/>
              </a:rPr>
              <a:t>tự</a:t>
            </a:r>
            <a:r>
              <a:rPr lang="en-US" sz="2800">
                <a:latin typeface="Times New Roman"/>
              </a:rPr>
              <a:t> </a:t>
            </a:r>
            <a:r>
              <a:rPr lang="en-US" sz="2800" err="1">
                <a:latin typeface="Times New Roman"/>
              </a:rPr>
              <a:t>động</a:t>
            </a:r>
            <a:r>
              <a:rPr lang="en-US" sz="2800">
                <a:latin typeface="Times New Roman"/>
              </a:rPr>
              <a:t> </a:t>
            </a:r>
            <a:r>
              <a:rPr lang="en-US" sz="2800" err="1">
                <a:latin typeface="Times New Roman"/>
              </a:rPr>
              <a:t>phân</a:t>
            </a:r>
            <a:r>
              <a:rPr lang="en-US" sz="2800">
                <a:latin typeface="Times New Roman"/>
              </a:rPr>
              <a:t> </a:t>
            </a:r>
            <a:r>
              <a:rPr lang="en-US" sz="2800" err="1">
                <a:latin typeface="Times New Roman"/>
              </a:rPr>
              <a:t>đoạn</a:t>
            </a:r>
            <a:r>
              <a:rPr lang="en-US" sz="2800">
                <a:latin typeface="Times New Roman"/>
              </a:rPr>
              <a:t> </a:t>
            </a:r>
            <a:r>
              <a:rPr lang="en-US" sz="2800" err="1">
                <a:latin typeface="Times New Roman"/>
              </a:rPr>
              <a:t>và</a:t>
            </a:r>
            <a:r>
              <a:rPr lang="en-US" sz="2800">
                <a:latin typeface="Times New Roman"/>
              </a:rPr>
              <a:t> </a:t>
            </a:r>
            <a:r>
              <a:rPr lang="en-US" sz="2800" err="1">
                <a:latin typeface="Times New Roman"/>
              </a:rPr>
              <a:t>nhận</a:t>
            </a:r>
            <a:r>
              <a:rPr lang="en-US" sz="2800">
                <a:latin typeface="Times New Roman"/>
              </a:rPr>
              <a:t> </a:t>
            </a:r>
            <a:r>
              <a:rPr lang="en-US" sz="2800" err="1">
                <a:latin typeface="Times New Roman"/>
              </a:rPr>
              <a:t>dạng</a:t>
            </a:r>
            <a:r>
              <a:rPr lang="en-US" sz="2800">
                <a:latin typeface="Times New Roman"/>
              </a:rPr>
              <a:t> </a:t>
            </a:r>
            <a:r>
              <a:rPr lang="en-US" sz="2800" err="1">
                <a:latin typeface="Times New Roman"/>
              </a:rPr>
              <a:t>người</a:t>
            </a:r>
            <a:r>
              <a:rPr lang="en-US" sz="2800">
                <a:latin typeface="Times New Roman"/>
              </a:rPr>
              <a:t> </a:t>
            </a:r>
            <a:r>
              <a:rPr lang="en-US" sz="2800" err="1">
                <a:latin typeface="Times New Roman"/>
              </a:rPr>
              <a:t>nói</a:t>
            </a:r>
            <a:r>
              <a:rPr lang="en-US" sz="2800">
                <a:latin typeface="Times New Roman"/>
              </a:rPr>
              <a:t> </a:t>
            </a:r>
            <a:r>
              <a:rPr lang="en-US" sz="2800" err="1">
                <a:latin typeface="Times New Roman"/>
              </a:rPr>
              <a:t>trong</a:t>
            </a:r>
            <a:r>
              <a:rPr lang="en-US" sz="2800">
                <a:latin typeface="Times New Roman"/>
              </a:rPr>
              <a:t> </a:t>
            </a:r>
            <a:r>
              <a:rPr lang="en-US" sz="2800" err="1">
                <a:latin typeface="Times New Roman"/>
              </a:rPr>
              <a:t>các</a:t>
            </a:r>
            <a:r>
              <a:rPr lang="en-US" sz="2800">
                <a:latin typeface="Times New Roman"/>
              </a:rPr>
              <a:t> </a:t>
            </a:r>
            <a:r>
              <a:rPr lang="en-US" sz="2800" err="1">
                <a:latin typeface="Times New Roman"/>
              </a:rPr>
              <a:t>dữ</a:t>
            </a:r>
            <a:r>
              <a:rPr lang="en-US" sz="2800">
                <a:latin typeface="Times New Roman"/>
              </a:rPr>
              <a:t> </a:t>
            </a:r>
            <a:r>
              <a:rPr lang="en-US" sz="2800" err="1">
                <a:latin typeface="Times New Roman"/>
              </a:rPr>
              <a:t>liệu</a:t>
            </a:r>
            <a:r>
              <a:rPr lang="en-US" sz="2800">
                <a:latin typeface="Times New Roman"/>
              </a:rPr>
              <a:t> </a:t>
            </a:r>
            <a:r>
              <a:rPr lang="en-US" sz="2800" err="1">
                <a:latin typeface="Times New Roman"/>
              </a:rPr>
              <a:t>âm</a:t>
            </a:r>
            <a:r>
              <a:rPr lang="en-US" sz="2800">
                <a:latin typeface="Times New Roman"/>
              </a:rPr>
              <a:t> </a:t>
            </a:r>
            <a:r>
              <a:rPr lang="en-US" sz="2800" err="1">
                <a:latin typeface="Times New Roman"/>
              </a:rPr>
              <a:t>thanh</a:t>
            </a:r>
            <a:r>
              <a:rPr lang="en-US" sz="2800">
                <a:latin typeface="Times New Roman"/>
              </a:rPr>
              <a:t> </a:t>
            </a:r>
            <a:r>
              <a:rPr lang="en-US" sz="2800" err="1">
                <a:latin typeface="Times New Roman"/>
              </a:rPr>
              <a:t>hoặc</a:t>
            </a:r>
            <a:r>
              <a:rPr lang="en-US" sz="2800">
                <a:latin typeface="Times New Roman"/>
              </a:rPr>
              <a:t> video.</a:t>
            </a:r>
          </a:p>
        </p:txBody>
      </p:sp>
    </p:spTree>
    <p:extLst>
      <p:ext uri="{BB962C8B-B14F-4D97-AF65-F5344CB8AC3E}">
        <p14:creationId xmlns:p14="http://schemas.microsoft.com/office/powerpoint/2010/main" val="225865091"/>
      </p:ext>
    </p:extLst>
  </p:cSld>
  <p:clrMapOvr>
    <a:masterClrMapping/>
  </p:clrMapOvr>
  <p:transition spd="slow">
    <p:push/>
  </p:transition>
</p:sld>
</file>

<file path=ppt/theme/theme1.xml><?xml version="1.0" encoding="utf-8"?>
<a:theme xmlns:a="http://schemas.openxmlformats.org/drawingml/2006/main" name="Retrospect">
  <a:themeElements>
    <a:clrScheme name="Slipstream">
      <a:dk1>
        <a:srgbClr val="000000"/>
      </a:dk1>
      <a:lt1>
        <a:srgbClr val="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4824B041C1B9448B13C8CB9F5495299" ma:contentTypeVersion="5" ma:contentTypeDescription="Tạo tài liệu mới." ma:contentTypeScope="" ma:versionID="74c6aa6bb7a409d97cac6160c19166fa">
  <xsd:schema xmlns:xsd="http://www.w3.org/2001/XMLSchema" xmlns:xs="http://www.w3.org/2001/XMLSchema" xmlns:p="http://schemas.microsoft.com/office/2006/metadata/properties" xmlns:ns3="565153f7-e6fa-4164-8663-0c8fda6c61a0" targetNamespace="http://schemas.microsoft.com/office/2006/metadata/properties" ma:root="true" ma:fieldsID="3d0e2acd2b17f138f90b64b6f5d3813a" ns3:_="">
    <xsd:import namespace="565153f7-e6fa-4164-8663-0c8fda6c61a0"/>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5153f7-e6fa-4164-8663-0c8fda6c61a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65153f7-e6fa-4164-8663-0c8fda6c61a0" xsi:nil="true"/>
  </documentManagement>
</p:properties>
</file>

<file path=customXml/itemProps1.xml><?xml version="1.0" encoding="utf-8"?>
<ds:datastoreItem xmlns:ds="http://schemas.openxmlformats.org/officeDocument/2006/customXml" ds:itemID="{135ED7E2-4145-4FDA-8635-398AEB1652AC}">
  <ds:schemaRefs>
    <ds:schemaRef ds:uri="565153f7-e6fa-4164-8663-0c8fda6c61a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B2D3258-E3CB-4609-AE86-343EE127FC88}">
  <ds:schemaRefs>
    <ds:schemaRef ds:uri="http://schemas.microsoft.com/sharepoint/v3/contenttype/forms"/>
  </ds:schemaRefs>
</ds:datastoreItem>
</file>

<file path=customXml/itemProps3.xml><?xml version="1.0" encoding="utf-8"?>
<ds:datastoreItem xmlns:ds="http://schemas.openxmlformats.org/officeDocument/2006/customXml" ds:itemID="{4082991A-5EF6-4C90-9F3F-8B1CB4C051AA}">
  <ds:schemaRefs>
    <ds:schemaRef ds:uri="http://schemas.openxmlformats.org/package/2006/metadata/core-properties"/>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www.w3.org/XML/1998/namespace"/>
    <ds:schemaRef ds:uri="http://purl.org/dc/dcmitype/"/>
    <ds:schemaRef ds:uri="565153f7-e6fa-4164-8663-0c8fda6c61a0"/>
  </ds:schemaRefs>
</ds:datastoreItem>
</file>

<file path=docProps/app.xml><?xml version="1.0" encoding="utf-8"?>
<Properties xmlns="http://schemas.openxmlformats.org/officeDocument/2006/extended-properties" xmlns:vt="http://schemas.openxmlformats.org/officeDocument/2006/docPropsVTypes">
  <TotalTime>3</TotalTime>
  <Words>5439</Words>
  <Application>Microsoft Office PowerPoint</Application>
  <PresentationFormat>Widescreen</PresentationFormat>
  <Paragraphs>325</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Aptos</vt:lpstr>
      <vt:lpstr>Arial</vt:lpstr>
      <vt:lpstr>Calibri</vt:lpstr>
      <vt:lpstr>Times New Roman</vt:lpstr>
      <vt:lpstr>Wingdings</vt:lpstr>
      <vt:lpstr>Retrospect</vt:lpstr>
      <vt:lpstr>KHAI THÁC DỮ LIỆU TRUYỀN THÔNG XÃ HỘI </vt:lpstr>
      <vt:lpstr>Thành viên nhóm</vt:lpstr>
      <vt:lpstr>-Nội dung chính-</vt:lpstr>
      <vt:lpstr>PowerPoint Presentation</vt:lpstr>
      <vt:lpstr>Giới thiệu đề tài</vt:lpstr>
      <vt:lpstr>PowerPoint Presentation</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Trích xuất tín hiệu thị giác và hợp nhất</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Audio-Visual Data Fusion: Stacked Sequential Learning </vt:lpstr>
      <vt:lpstr>PowerPoint Presentation</vt:lpstr>
      <vt:lpstr>Tổng quan</vt:lpstr>
      <vt:lpstr>Khai thác mạng xã hội</vt:lpstr>
      <vt:lpstr>Khai thác mạng xã hội</vt:lpstr>
      <vt:lpstr>Khai thác mạng xã hội</vt:lpstr>
      <vt:lpstr>Khai thác mạng xã hội</vt:lpstr>
      <vt:lpstr>Phân tích mạng xã hội</vt:lpstr>
      <vt:lpstr>Phân tích mạng xã hội</vt:lpstr>
      <vt:lpstr>Phân tích mạng xã hội</vt:lpstr>
      <vt:lpstr>Phân tích mạng xã hội</vt:lpstr>
      <vt:lpstr>Phân tích mạng xã hội</vt:lpstr>
      <vt:lpstr>PowerPoint Presentation</vt:lpstr>
      <vt:lpstr>Kết quả thực nghiệm</vt:lpstr>
      <vt:lpstr>Kết quả thực nghiệm</vt:lpstr>
      <vt:lpstr>Kết quả thực nghiệm</vt:lpstr>
      <vt:lpstr>PowerPoint Presentation</vt:lpstr>
      <vt:lpstr>Kết luận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&amp; CÔNG NGHỆ WEB</dc:title>
  <dc:creator>Anh Thu Nguyen Thi</dc:creator>
  <cp:lastModifiedBy>Đặng Quang Trung</cp:lastModifiedBy>
  <cp:revision>3</cp:revision>
  <dcterms:created xsi:type="dcterms:W3CDTF">2015-11-12T01:57:32Z</dcterms:created>
  <dcterms:modified xsi:type="dcterms:W3CDTF">2024-06-20T20:10:13Z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0x01010014824B041C1B9448B13C8CB9F5495299</vt:lpwstr>
  </property>
</Properties>
</file>