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30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Lst>
  <p:sldSz cx="18288000" cy="10287000"/>
  <p:notesSz cx="6858000" cy="9144000"/>
  <p:embeddedFontLst>
    <p:embeddedFont>
      <p:font typeface="Montaser Arabic" panose="020B0604020202020204" charset="-78"/>
      <p:regular r:id="rId50"/>
    </p:embeddedFont>
    <p:embeddedFont>
      <p:font typeface="Montaser Arabic Bold" panose="020B0604020202020204" charset="-78"/>
      <p:regular r:id="rId51"/>
    </p:embeddedFont>
    <p:embeddedFont>
      <p:font typeface="Stinger Fit Bold" panose="020B0604020202020204" charset="0"/>
      <p:regular r:id="rId52"/>
    </p:embeddedFont>
    <p:embeddedFont>
      <p:font typeface="Telegraf Medium" panose="020B0604020202020204" charset="0"/>
      <p:regular r:id="rId5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0" d="100"/>
          <a:sy n="70" d="100"/>
        </p:scale>
        <p:origin x="77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2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3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3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 Id="rId4" Type="http://schemas.openxmlformats.org/officeDocument/2006/relationships/image" Target="../media/image65.png"/></Relationships>
</file>

<file path=ppt/slides/_rels/slide3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906148"/>
            <a:ext cx="3909810" cy="2425020"/>
            <a:chOff x="0" y="0"/>
            <a:chExt cx="5213080" cy="3233360"/>
          </a:xfrm>
        </p:grpSpPr>
        <p:grpSp>
          <p:nvGrpSpPr>
            <p:cNvPr id="3" name="Group 3"/>
            <p:cNvGrpSpPr/>
            <p:nvPr/>
          </p:nvGrpSpPr>
          <p:grpSpPr>
            <a:xfrm>
              <a:off x="0" y="0"/>
              <a:ext cx="5213080" cy="3233360"/>
              <a:chOff x="0" y="0"/>
              <a:chExt cx="1029744" cy="638688"/>
            </a:xfrm>
          </p:grpSpPr>
          <p:sp>
            <p:nvSpPr>
              <p:cNvPr id="4" name="Freeform 4"/>
              <p:cNvSpPr/>
              <p:nvPr/>
            </p:nvSpPr>
            <p:spPr>
              <a:xfrm>
                <a:off x="0" y="0"/>
                <a:ext cx="1029744" cy="638688"/>
              </a:xfrm>
              <a:custGeom>
                <a:avLst/>
                <a:gdLst/>
                <a:ahLst/>
                <a:cxnLst/>
                <a:rect l="l" t="t" r="r" b="b"/>
                <a:pathLst>
                  <a:path w="1029744" h="638688">
                    <a:moveTo>
                      <a:pt x="79205" y="0"/>
                    </a:moveTo>
                    <a:lnTo>
                      <a:pt x="950539" y="0"/>
                    </a:lnTo>
                    <a:cubicBezTo>
                      <a:pt x="994283" y="0"/>
                      <a:pt x="1029744" y="35461"/>
                      <a:pt x="1029744" y="79205"/>
                    </a:cubicBezTo>
                    <a:lnTo>
                      <a:pt x="1029744" y="559483"/>
                    </a:lnTo>
                    <a:cubicBezTo>
                      <a:pt x="1029744" y="603227"/>
                      <a:pt x="994283" y="638688"/>
                      <a:pt x="950539" y="638688"/>
                    </a:cubicBezTo>
                    <a:lnTo>
                      <a:pt x="79205" y="638688"/>
                    </a:lnTo>
                    <a:cubicBezTo>
                      <a:pt x="58199" y="638688"/>
                      <a:pt x="38052" y="630344"/>
                      <a:pt x="23199" y="615490"/>
                    </a:cubicBezTo>
                    <a:cubicBezTo>
                      <a:pt x="8345" y="600636"/>
                      <a:pt x="0" y="580490"/>
                      <a:pt x="0" y="559483"/>
                    </a:cubicBezTo>
                    <a:lnTo>
                      <a:pt x="0" y="79205"/>
                    </a:lnTo>
                    <a:cubicBezTo>
                      <a:pt x="0" y="35461"/>
                      <a:pt x="35461" y="0"/>
                      <a:pt x="79205" y="0"/>
                    </a:cubicBezTo>
                    <a:close/>
                  </a:path>
                </a:pathLst>
              </a:custGeom>
              <a:solidFill>
                <a:srgbClr val="FFFFFF"/>
              </a:solidFill>
              <a:ln cap="rnd">
                <a:noFill/>
                <a:prstDash val="solid"/>
                <a:round/>
              </a:ln>
            </p:spPr>
            <p:txBody>
              <a:bodyPr/>
              <a:lstStyle/>
              <a:p>
                <a:endParaRPr lang="en-US"/>
              </a:p>
            </p:txBody>
          </p:sp>
          <p:sp>
            <p:nvSpPr>
              <p:cNvPr id="5" name="TextBox 5"/>
              <p:cNvSpPr txBox="1"/>
              <p:nvPr/>
            </p:nvSpPr>
            <p:spPr>
              <a:xfrm>
                <a:off x="0" y="-66675"/>
                <a:ext cx="1029744" cy="705363"/>
              </a:xfrm>
              <a:prstGeom prst="rect">
                <a:avLst/>
              </a:prstGeom>
            </p:spPr>
            <p:txBody>
              <a:bodyPr lIns="50800" tIns="50800" rIns="50800" bIns="50800" rtlCol="0" anchor="ctr"/>
              <a:lstStyle/>
              <a:p>
                <a:pPr marL="0" lvl="0" indent="0" algn="ctr">
                  <a:lnSpc>
                    <a:spcPts val="2520"/>
                  </a:lnSpc>
                  <a:spcBef>
                    <a:spcPct val="0"/>
                  </a:spcBef>
                </a:pPr>
                <a:endParaRPr/>
              </a:p>
            </p:txBody>
          </p:sp>
        </p:grpSp>
        <p:grpSp>
          <p:nvGrpSpPr>
            <p:cNvPr id="6" name="Group 6"/>
            <p:cNvGrpSpPr/>
            <p:nvPr/>
          </p:nvGrpSpPr>
          <p:grpSpPr>
            <a:xfrm>
              <a:off x="158080" y="178692"/>
              <a:ext cx="4896921" cy="2875975"/>
              <a:chOff x="0" y="0"/>
              <a:chExt cx="967293" cy="568094"/>
            </a:xfrm>
          </p:grpSpPr>
          <p:sp>
            <p:nvSpPr>
              <p:cNvPr id="7" name="Freeform 7"/>
              <p:cNvSpPr/>
              <p:nvPr/>
            </p:nvSpPr>
            <p:spPr>
              <a:xfrm>
                <a:off x="0" y="0"/>
                <a:ext cx="967293" cy="568094"/>
              </a:xfrm>
              <a:custGeom>
                <a:avLst/>
                <a:gdLst/>
                <a:ahLst/>
                <a:cxnLst/>
                <a:rect l="l" t="t" r="r" b="b"/>
                <a:pathLst>
                  <a:path w="967293" h="568094">
                    <a:moveTo>
                      <a:pt x="84319" y="0"/>
                    </a:moveTo>
                    <a:lnTo>
                      <a:pt x="882974" y="0"/>
                    </a:lnTo>
                    <a:cubicBezTo>
                      <a:pt x="929542" y="0"/>
                      <a:pt x="967293" y="37751"/>
                      <a:pt x="967293" y="84319"/>
                    </a:cubicBezTo>
                    <a:lnTo>
                      <a:pt x="967293" y="483775"/>
                    </a:lnTo>
                    <a:cubicBezTo>
                      <a:pt x="967293" y="530343"/>
                      <a:pt x="929542" y="568094"/>
                      <a:pt x="882974" y="568094"/>
                    </a:cubicBezTo>
                    <a:lnTo>
                      <a:pt x="84319" y="568094"/>
                    </a:lnTo>
                    <a:cubicBezTo>
                      <a:pt x="37751" y="568094"/>
                      <a:pt x="0" y="530343"/>
                      <a:pt x="0" y="483775"/>
                    </a:cubicBezTo>
                    <a:lnTo>
                      <a:pt x="0" y="84319"/>
                    </a:lnTo>
                    <a:cubicBezTo>
                      <a:pt x="0" y="37751"/>
                      <a:pt x="37751" y="0"/>
                      <a:pt x="84319" y="0"/>
                    </a:cubicBezTo>
                    <a:close/>
                  </a:path>
                </a:pathLst>
              </a:custGeom>
              <a:solidFill>
                <a:srgbClr val="BCBEFA"/>
              </a:solidFill>
              <a:ln w="47625" cap="rnd">
                <a:solidFill>
                  <a:srgbClr val="19274F"/>
                </a:solidFill>
                <a:prstDash val="lgDash"/>
                <a:round/>
              </a:ln>
            </p:spPr>
            <p:txBody>
              <a:bodyPr/>
              <a:lstStyle/>
              <a:p>
                <a:endParaRPr lang="en-US"/>
              </a:p>
            </p:txBody>
          </p:sp>
          <p:sp>
            <p:nvSpPr>
              <p:cNvPr id="8" name="TextBox 8"/>
              <p:cNvSpPr txBox="1"/>
              <p:nvPr/>
            </p:nvSpPr>
            <p:spPr>
              <a:xfrm>
                <a:off x="0" y="-66675"/>
                <a:ext cx="967293" cy="634769"/>
              </a:xfrm>
              <a:prstGeom prst="rect">
                <a:avLst/>
              </a:prstGeom>
            </p:spPr>
            <p:txBody>
              <a:bodyPr lIns="50800" tIns="50800" rIns="50800" bIns="50800" rtlCol="0" anchor="ctr"/>
              <a:lstStyle/>
              <a:p>
                <a:pPr algn="ctr">
                  <a:lnSpc>
                    <a:spcPts val="2520"/>
                  </a:lnSpc>
                </a:pPr>
                <a:endParaRPr/>
              </a:p>
            </p:txBody>
          </p:sp>
        </p:grpSp>
        <p:sp>
          <p:nvSpPr>
            <p:cNvPr id="9" name="Freeform 9"/>
            <p:cNvSpPr/>
            <p:nvPr/>
          </p:nvSpPr>
          <p:spPr>
            <a:xfrm>
              <a:off x="1140312" y="459693"/>
              <a:ext cx="2932457" cy="2313975"/>
            </a:xfrm>
            <a:custGeom>
              <a:avLst/>
              <a:gdLst/>
              <a:ahLst/>
              <a:cxnLst/>
              <a:rect l="l" t="t" r="r" b="b"/>
              <a:pathLst>
                <a:path w="2932457" h="2313975">
                  <a:moveTo>
                    <a:pt x="0" y="0"/>
                  </a:moveTo>
                  <a:lnTo>
                    <a:pt x="2932456" y="0"/>
                  </a:lnTo>
                  <a:lnTo>
                    <a:pt x="2932456" y="2313974"/>
                  </a:lnTo>
                  <a:lnTo>
                    <a:pt x="0" y="23139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grpSp>
        <p:nvGrpSpPr>
          <p:cNvPr id="10" name="Group 10"/>
          <p:cNvGrpSpPr/>
          <p:nvPr/>
        </p:nvGrpSpPr>
        <p:grpSpPr>
          <a:xfrm>
            <a:off x="1028700" y="3930990"/>
            <a:ext cx="3909810" cy="2425020"/>
            <a:chOff x="0" y="0"/>
            <a:chExt cx="5213080" cy="3233360"/>
          </a:xfrm>
        </p:grpSpPr>
        <p:grpSp>
          <p:nvGrpSpPr>
            <p:cNvPr id="11" name="Group 11"/>
            <p:cNvGrpSpPr/>
            <p:nvPr/>
          </p:nvGrpSpPr>
          <p:grpSpPr>
            <a:xfrm>
              <a:off x="0" y="0"/>
              <a:ext cx="5213080" cy="3233360"/>
              <a:chOff x="0" y="0"/>
              <a:chExt cx="1029744" cy="638688"/>
            </a:xfrm>
          </p:grpSpPr>
          <p:sp>
            <p:nvSpPr>
              <p:cNvPr id="12" name="Freeform 12"/>
              <p:cNvSpPr/>
              <p:nvPr/>
            </p:nvSpPr>
            <p:spPr>
              <a:xfrm>
                <a:off x="0" y="0"/>
                <a:ext cx="1029744" cy="638688"/>
              </a:xfrm>
              <a:custGeom>
                <a:avLst/>
                <a:gdLst/>
                <a:ahLst/>
                <a:cxnLst/>
                <a:rect l="l" t="t" r="r" b="b"/>
                <a:pathLst>
                  <a:path w="1029744" h="638688">
                    <a:moveTo>
                      <a:pt x="79205" y="0"/>
                    </a:moveTo>
                    <a:lnTo>
                      <a:pt x="950539" y="0"/>
                    </a:lnTo>
                    <a:cubicBezTo>
                      <a:pt x="994283" y="0"/>
                      <a:pt x="1029744" y="35461"/>
                      <a:pt x="1029744" y="79205"/>
                    </a:cubicBezTo>
                    <a:lnTo>
                      <a:pt x="1029744" y="559483"/>
                    </a:lnTo>
                    <a:cubicBezTo>
                      <a:pt x="1029744" y="603227"/>
                      <a:pt x="994283" y="638688"/>
                      <a:pt x="950539" y="638688"/>
                    </a:cubicBezTo>
                    <a:lnTo>
                      <a:pt x="79205" y="638688"/>
                    </a:lnTo>
                    <a:cubicBezTo>
                      <a:pt x="58199" y="638688"/>
                      <a:pt x="38052" y="630344"/>
                      <a:pt x="23199" y="615490"/>
                    </a:cubicBezTo>
                    <a:cubicBezTo>
                      <a:pt x="8345" y="600636"/>
                      <a:pt x="0" y="580490"/>
                      <a:pt x="0" y="559483"/>
                    </a:cubicBezTo>
                    <a:lnTo>
                      <a:pt x="0" y="79205"/>
                    </a:lnTo>
                    <a:cubicBezTo>
                      <a:pt x="0" y="35461"/>
                      <a:pt x="35461" y="0"/>
                      <a:pt x="79205" y="0"/>
                    </a:cubicBezTo>
                    <a:close/>
                  </a:path>
                </a:pathLst>
              </a:custGeom>
              <a:solidFill>
                <a:srgbClr val="FFFFFF"/>
              </a:solidFill>
              <a:ln cap="rnd">
                <a:noFill/>
                <a:prstDash val="solid"/>
                <a:round/>
              </a:ln>
            </p:spPr>
            <p:txBody>
              <a:bodyPr/>
              <a:lstStyle/>
              <a:p>
                <a:endParaRPr lang="en-US"/>
              </a:p>
            </p:txBody>
          </p:sp>
          <p:sp>
            <p:nvSpPr>
              <p:cNvPr id="13" name="TextBox 13"/>
              <p:cNvSpPr txBox="1"/>
              <p:nvPr/>
            </p:nvSpPr>
            <p:spPr>
              <a:xfrm>
                <a:off x="0" y="-66675"/>
                <a:ext cx="1029744" cy="705363"/>
              </a:xfrm>
              <a:prstGeom prst="rect">
                <a:avLst/>
              </a:prstGeom>
            </p:spPr>
            <p:txBody>
              <a:bodyPr lIns="50800" tIns="50800" rIns="50800" bIns="50800" rtlCol="0" anchor="ctr"/>
              <a:lstStyle/>
              <a:p>
                <a:pPr marL="0" lvl="0" indent="0" algn="ctr">
                  <a:lnSpc>
                    <a:spcPts val="2520"/>
                  </a:lnSpc>
                  <a:spcBef>
                    <a:spcPct val="0"/>
                  </a:spcBef>
                </a:pPr>
                <a:endParaRPr/>
              </a:p>
            </p:txBody>
          </p:sp>
        </p:grpSp>
        <p:grpSp>
          <p:nvGrpSpPr>
            <p:cNvPr id="14" name="Group 14"/>
            <p:cNvGrpSpPr/>
            <p:nvPr/>
          </p:nvGrpSpPr>
          <p:grpSpPr>
            <a:xfrm>
              <a:off x="158080" y="178692"/>
              <a:ext cx="4896921" cy="2875975"/>
              <a:chOff x="0" y="0"/>
              <a:chExt cx="967293" cy="568094"/>
            </a:xfrm>
          </p:grpSpPr>
          <p:sp>
            <p:nvSpPr>
              <p:cNvPr id="15" name="Freeform 15"/>
              <p:cNvSpPr/>
              <p:nvPr/>
            </p:nvSpPr>
            <p:spPr>
              <a:xfrm>
                <a:off x="0" y="0"/>
                <a:ext cx="967293" cy="568094"/>
              </a:xfrm>
              <a:custGeom>
                <a:avLst/>
                <a:gdLst/>
                <a:ahLst/>
                <a:cxnLst/>
                <a:rect l="l" t="t" r="r" b="b"/>
                <a:pathLst>
                  <a:path w="967293" h="568094">
                    <a:moveTo>
                      <a:pt x="84319" y="0"/>
                    </a:moveTo>
                    <a:lnTo>
                      <a:pt x="882974" y="0"/>
                    </a:lnTo>
                    <a:cubicBezTo>
                      <a:pt x="929542" y="0"/>
                      <a:pt x="967293" y="37751"/>
                      <a:pt x="967293" y="84319"/>
                    </a:cubicBezTo>
                    <a:lnTo>
                      <a:pt x="967293" y="483775"/>
                    </a:lnTo>
                    <a:cubicBezTo>
                      <a:pt x="967293" y="530343"/>
                      <a:pt x="929542" y="568094"/>
                      <a:pt x="882974" y="568094"/>
                    </a:cubicBezTo>
                    <a:lnTo>
                      <a:pt x="84319" y="568094"/>
                    </a:lnTo>
                    <a:cubicBezTo>
                      <a:pt x="37751" y="568094"/>
                      <a:pt x="0" y="530343"/>
                      <a:pt x="0" y="483775"/>
                    </a:cubicBezTo>
                    <a:lnTo>
                      <a:pt x="0" y="84319"/>
                    </a:lnTo>
                    <a:cubicBezTo>
                      <a:pt x="0" y="37751"/>
                      <a:pt x="37751" y="0"/>
                      <a:pt x="84319" y="0"/>
                    </a:cubicBezTo>
                    <a:close/>
                  </a:path>
                </a:pathLst>
              </a:custGeom>
              <a:solidFill>
                <a:srgbClr val="BCBEFA"/>
              </a:solidFill>
              <a:ln w="47625" cap="rnd">
                <a:solidFill>
                  <a:srgbClr val="19274F"/>
                </a:solidFill>
                <a:prstDash val="lgDash"/>
                <a:round/>
              </a:ln>
            </p:spPr>
            <p:txBody>
              <a:bodyPr/>
              <a:lstStyle/>
              <a:p>
                <a:endParaRPr lang="en-US"/>
              </a:p>
            </p:txBody>
          </p:sp>
          <p:sp>
            <p:nvSpPr>
              <p:cNvPr id="16" name="TextBox 16"/>
              <p:cNvSpPr txBox="1"/>
              <p:nvPr/>
            </p:nvSpPr>
            <p:spPr>
              <a:xfrm>
                <a:off x="0" y="-66675"/>
                <a:ext cx="967293" cy="634769"/>
              </a:xfrm>
              <a:prstGeom prst="rect">
                <a:avLst/>
              </a:prstGeom>
            </p:spPr>
            <p:txBody>
              <a:bodyPr lIns="50800" tIns="50800" rIns="50800" bIns="50800" rtlCol="0" anchor="ctr"/>
              <a:lstStyle/>
              <a:p>
                <a:pPr marL="0" lvl="0" indent="0" algn="ctr">
                  <a:lnSpc>
                    <a:spcPts val="2520"/>
                  </a:lnSpc>
                  <a:spcBef>
                    <a:spcPct val="0"/>
                  </a:spcBef>
                </a:pPr>
                <a:endParaRPr/>
              </a:p>
            </p:txBody>
          </p:sp>
        </p:grpSp>
        <p:sp>
          <p:nvSpPr>
            <p:cNvPr id="17" name="Freeform 17"/>
            <p:cNvSpPr/>
            <p:nvPr/>
          </p:nvSpPr>
          <p:spPr>
            <a:xfrm>
              <a:off x="1394975" y="355119"/>
              <a:ext cx="2423130" cy="2495733"/>
            </a:xfrm>
            <a:custGeom>
              <a:avLst/>
              <a:gdLst/>
              <a:ahLst/>
              <a:cxnLst/>
              <a:rect l="l" t="t" r="r" b="b"/>
              <a:pathLst>
                <a:path w="2423130" h="2495733">
                  <a:moveTo>
                    <a:pt x="0" y="0"/>
                  </a:moveTo>
                  <a:lnTo>
                    <a:pt x="2423130" y="0"/>
                  </a:lnTo>
                  <a:lnTo>
                    <a:pt x="2423130" y="2495733"/>
                  </a:lnTo>
                  <a:lnTo>
                    <a:pt x="0" y="249573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grpSp>
        <p:nvGrpSpPr>
          <p:cNvPr id="18" name="Group 18"/>
          <p:cNvGrpSpPr/>
          <p:nvPr/>
        </p:nvGrpSpPr>
        <p:grpSpPr>
          <a:xfrm>
            <a:off x="1028700" y="6955832"/>
            <a:ext cx="3909810" cy="2425020"/>
            <a:chOff x="0" y="0"/>
            <a:chExt cx="5213080" cy="3233360"/>
          </a:xfrm>
        </p:grpSpPr>
        <p:grpSp>
          <p:nvGrpSpPr>
            <p:cNvPr id="19" name="Group 19"/>
            <p:cNvGrpSpPr/>
            <p:nvPr/>
          </p:nvGrpSpPr>
          <p:grpSpPr>
            <a:xfrm>
              <a:off x="0" y="0"/>
              <a:ext cx="5213080" cy="3233360"/>
              <a:chOff x="0" y="0"/>
              <a:chExt cx="1029744" cy="638688"/>
            </a:xfrm>
          </p:grpSpPr>
          <p:sp>
            <p:nvSpPr>
              <p:cNvPr id="20" name="Freeform 20"/>
              <p:cNvSpPr/>
              <p:nvPr/>
            </p:nvSpPr>
            <p:spPr>
              <a:xfrm>
                <a:off x="0" y="0"/>
                <a:ext cx="1029744" cy="638688"/>
              </a:xfrm>
              <a:custGeom>
                <a:avLst/>
                <a:gdLst/>
                <a:ahLst/>
                <a:cxnLst/>
                <a:rect l="l" t="t" r="r" b="b"/>
                <a:pathLst>
                  <a:path w="1029744" h="638688">
                    <a:moveTo>
                      <a:pt x="79205" y="0"/>
                    </a:moveTo>
                    <a:lnTo>
                      <a:pt x="950539" y="0"/>
                    </a:lnTo>
                    <a:cubicBezTo>
                      <a:pt x="994283" y="0"/>
                      <a:pt x="1029744" y="35461"/>
                      <a:pt x="1029744" y="79205"/>
                    </a:cubicBezTo>
                    <a:lnTo>
                      <a:pt x="1029744" y="559483"/>
                    </a:lnTo>
                    <a:cubicBezTo>
                      <a:pt x="1029744" y="603227"/>
                      <a:pt x="994283" y="638688"/>
                      <a:pt x="950539" y="638688"/>
                    </a:cubicBezTo>
                    <a:lnTo>
                      <a:pt x="79205" y="638688"/>
                    </a:lnTo>
                    <a:cubicBezTo>
                      <a:pt x="58199" y="638688"/>
                      <a:pt x="38052" y="630344"/>
                      <a:pt x="23199" y="615490"/>
                    </a:cubicBezTo>
                    <a:cubicBezTo>
                      <a:pt x="8345" y="600636"/>
                      <a:pt x="0" y="580490"/>
                      <a:pt x="0" y="559483"/>
                    </a:cubicBezTo>
                    <a:lnTo>
                      <a:pt x="0" y="79205"/>
                    </a:lnTo>
                    <a:cubicBezTo>
                      <a:pt x="0" y="35461"/>
                      <a:pt x="35461" y="0"/>
                      <a:pt x="79205" y="0"/>
                    </a:cubicBezTo>
                    <a:close/>
                  </a:path>
                </a:pathLst>
              </a:custGeom>
              <a:solidFill>
                <a:srgbClr val="FFFFFF"/>
              </a:solidFill>
              <a:ln cap="rnd">
                <a:noFill/>
                <a:prstDash val="solid"/>
                <a:round/>
              </a:ln>
            </p:spPr>
            <p:txBody>
              <a:bodyPr/>
              <a:lstStyle/>
              <a:p>
                <a:endParaRPr lang="en-US"/>
              </a:p>
            </p:txBody>
          </p:sp>
          <p:sp>
            <p:nvSpPr>
              <p:cNvPr id="21" name="TextBox 21"/>
              <p:cNvSpPr txBox="1"/>
              <p:nvPr/>
            </p:nvSpPr>
            <p:spPr>
              <a:xfrm>
                <a:off x="0" y="-66675"/>
                <a:ext cx="1029744" cy="705363"/>
              </a:xfrm>
              <a:prstGeom prst="rect">
                <a:avLst/>
              </a:prstGeom>
            </p:spPr>
            <p:txBody>
              <a:bodyPr lIns="50800" tIns="50800" rIns="50800" bIns="50800" rtlCol="0" anchor="ctr"/>
              <a:lstStyle/>
              <a:p>
                <a:pPr marL="0" lvl="0" indent="0" algn="ctr">
                  <a:lnSpc>
                    <a:spcPts val="2520"/>
                  </a:lnSpc>
                  <a:spcBef>
                    <a:spcPct val="0"/>
                  </a:spcBef>
                </a:pPr>
                <a:endParaRPr/>
              </a:p>
            </p:txBody>
          </p:sp>
        </p:grpSp>
        <p:grpSp>
          <p:nvGrpSpPr>
            <p:cNvPr id="22" name="Group 22"/>
            <p:cNvGrpSpPr/>
            <p:nvPr/>
          </p:nvGrpSpPr>
          <p:grpSpPr>
            <a:xfrm>
              <a:off x="158080" y="178692"/>
              <a:ext cx="4896921" cy="2875975"/>
              <a:chOff x="0" y="0"/>
              <a:chExt cx="967293" cy="568094"/>
            </a:xfrm>
          </p:grpSpPr>
          <p:sp>
            <p:nvSpPr>
              <p:cNvPr id="23" name="Freeform 23"/>
              <p:cNvSpPr/>
              <p:nvPr/>
            </p:nvSpPr>
            <p:spPr>
              <a:xfrm>
                <a:off x="0" y="0"/>
                <a:ext cx="967293" cy="568094"/>
              </a:xfrm>
              <a:custGeom>
                <a:avLst/>
                <a:gdLst/>
                <a:ahLst/>
                <a:cxnLst/>
                <a:rect l="l" t="t" r="r" b="b"/>
                <a:pathLst>
                  <a:path w="967293" h="568094">
                    <a:moveTo>
                      <a:pt x="84319" y="0"/>
                    </a:moveTo>
                    <a:lnTo>
                      <a:pt x="882974" y="0"/>
                    </a:lnTo>
                    <a:cubicBezTo>
                      <a:pt x="929542" y="0"/>
                      <a:pt x="967293" y="37751"/>
                      <a:pt x="967293" y="84319"/>
                    </a:cubicBezTo>
                    <a:lnTo>
                      <a:pt x="967293" y="483775"/>
                    </a:lnTo>
                    <a:cubicBezTo>
                      <a:pt x="967293" y="530343"/>
                      <a:pt x="929542" y="568094"/>
                      <a:pt x="882974" y="568094"/>
                    </a:cubicBezTo>
                    <a:lnTo>
                      <a:pt x="84319" y="568094"/>
                    </a:lnTo>
                    <a:cubicBezTo>
                      <a:pt x="37751" y="568094"/>
                      <a:pt x="0" y="530343"/>
                      <a:pt x="0" y="483775"/>
                    </a:cubicBezTo>
                    <a:lnTo>
                      <a:pt x="0" y="84319"/>
                    </a:lnTo>
                    <a:cubicBezTo>
                      <a:pt x="0" y="37751"/>
                      <a:pt x="37751" y="0"/>
                      <a:pt x="84319" y="0"/>
                    </a:cubicBezTo>
                    <a:close/>
                  </a:path>
                </a:pathLst>
              </a:custGeom>
              <a:solidFill>
                <a:srgbClr val="BCBEFA"/>
              </a:solidFill>
              <a:ln w="47625" cap="rnd">
                <a:solidFill>
                  <a:srgbClr val="19274F"/>
                </a:solidFill>
                <a:prstDash val="lgDash"/>
                <a:round/>
              </a:ln>
            </p:spPr>
            <p:txBody>
              <a:bodyPr/>
              <a:lstStyle/>
              <a:p>
                <a:endParaRPr lang="en-US"/>
              </a:p>
            </p:txBody>
          </p:sp>
          <p:sp>
            <p:nvSpPr>
              <p:cNvPr id="24" name="TextBox 24"/>
              <p:cNvSpPr txBox="1"/>
              <p:nvPr/>
            </p:nvSpPr>
            <p:spPr>
              <a:xfrm>
                <a:off x="0" y="-66675"/>
                <a:ext cx="967293" cy="634769"/>
              </a:xfrm>
              <a:prstGeom prst="rect">
                <a:avLst/>
              </a:prstGeom>
            </p:spPr>
            <p:txBody>
              <a:bodyPr lIns="50800" tIns="50800" rIns="50800" bIns="50800" rtlCol="0" anchor="ctr"/>
              <a:lstStyle/>
              <a:p>
                <a:pPr marL="0" lvl="0" indent="0" algn="ctr">
                  <a:lnSpc>
                    <a:spcPts val="2520"/>
                  </a:lnSpc>
                  <a:spcBef>
                    <a:spcPct val="0"/>
                  </a:spcBef>
                </a:pPr>
                <a:endParaRPr/>
              </a:p>
            </p:txBody>
          </p:sp>
        </p:grpSp>
        <p:sp>
          <p:nvSpPr>
            <p:cNvPr id="25" name="Freeform 25"/>
            <p:cNvSpPr/>
            <p:nvPr/>
          </p:nvSpPr>
          <p:spPr>
            <a:xfrm>
              <a:off x="1379822" y="470257"/>
              <a:ext cx="2453435" cy="2292847"/>
            </a:xfrm>
            <a:custGeom>
              <a:avLst/>
              <a:gdLst/>
              <a:ahLst/>
              <a:cxnLst/>
              <a:rect l="l" t="t" r="r" b="b"/>
              <a:pathLst>
                <a:path w="2453435" h="2292847">
                  <a:moveTo>
                    <a:pt x="0" y="0"/>
                  </a:moveTo>
                  <a:lnTo>
                    <a:pt x="2453436" y="0"/>
                  </a:lnTo>
                  <a:lnTo>
                    <a:pt x="2453436" y="2292846"/>
                  </a:lnTo>
                  <a:lnTo>
                    <a:pt x="0" y="22928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grpSp>
        <p:nvGrpSpPr>
          <p:cNvPr id="26" name="Group 26"/>
          <p:cNvGrpSpPr/>
          <p:nvPr/>
        </p:nvGrpSpPr>
        <p:grpSpPr>
          <a:xfrm>
            <a:off x="5793937" y="906148"/>
            <a:ext cx="11524886" cy="8474704"/>
            <a:chOff x="0" y="0"/>
            <a:chExt cx="15366515" cy="11299605"/>
          </a:xfrm>
        </p:grpSpPr>
        <p:grpSp>
          <p:nvGrpSpPr>
            <p:cNvPr id="27" name="Group 27"/>
            <p:cNvGrpSpPr/>
            <p:nvPr/>
          </p:nvGrpSpPr>
          <p:grpSpPr>
            <a:xfrm>
              <a:off x="0" y="0"/>
              <a:ext cx="15366515" cy="11299605"/>
              <a:chOff x="0" y="0"/>
              <a:chExt cx="3035361" cy="2232021"/>
            </a:xfrm>
          </p:grpSpPr>
          <p:sp>
            <p:nvSpPr>
              <p:cNvPr id="28" name="Freeform 28"/>
              <p:cNvSpPr/>
              <p:nvPr/>
            </p:nvSpPr>
            <p:spPr>
              <a:xfrm>
                <a:off x="0" y="0"/>
                <a:ext cx="3035361" cy="2232021"/>
              </a:xfrm>
              <a:custGeom>
                <a:avLst/>
                <a:gdLst/>
                <a:ahLst/>
                <a:cxnLst/>
                <a:rect l="l" t="t" r="r" b="b"/>
                <a:pathLst>
                  <a:path w="3035361" h="2232021">
                    <a:moveTo>
                      <a:pt x="47023" y="0"/>
                    </a:moveTo>
                    <a:lnTo>
                      <a:pt x="2988338" y="0"/>
                    </a:lnTo>
                    <a:cubicBezTo>
                      <a:pt x="3000809" y="0"/>
                      <a:pt x="3012770" y="4954"/>
                      <a:pt x="3021588" y="13773"/>
                    </a:cubicBezTo>
                    <a:cubicBezTo>
                      <a:pt x="3030407" y="22591"/>
                      <a:pt x="3035361" y="34552"/>
                      <a:pt x="3035361" y="47023"/>
                    </a:cubicBezTo>
                    <a:lnTo>
                      <a:pt x="3035361" y="2184998"/>
                    </a:lnTo>
                    <a:cubicBezTo>
                      <a:pt x="3035361" y="2197469"/>
                      <a:pt x="3030407" y="2209429"/>
                      <a:pt x="3021588" y="2218248"/>
                    </a:cubicBezTo>
                    <a:cubicBezTo>
                      <a:pt x="3012770" y="2227067"/>
                      <a:pt x="3000809" y="2232021"/>
                      <a:pt x="2988338" y="2232021"/>
                    </a:cubicBezTo>
                    <a:lnTo>
                      <a:pt x="47023" y="2232021"/>
                    </a:lnTo>
                    <a:cubicBezTo>
                      <a:pt x="34552" y="2232021"/>
                      <a:pt x="22591" y="2227067"/>
                      <a:pt x="13773" y="2218248"/>
                    </a:cubicBezTo>
                    <a:cubicBezTo>
                      <a:pt x="4954" y="2209429"/>
                      <a:pt x="0" y="2197469"/>
                      <a:pt x="0" y="2184998"/>
                    </a:cubicBezTo>
                    <a:lnTo>
                      <a:pt x="0" y="47023"/>
                    </a:lnTo>
                    <a:cubicBezTo>
                      <a:pt x="0" y="34552"/>
                      <a:pt x="4954" y="22591"/>
                      <a:pt x="13773" y="13773"/>
                    </a:cubicBezTo>
                    <a:cubicBezTo>
                      <a:pt x="22591" y="4954"/>
                      <a:pt x="34552" y="0"/>
                      <a:pt x="47023" y="0"/>
                    </a:cubicBezTo>
                    <a:close/>
                  </a:path>
                </a:pathLst>
              </a:custGeom>
              <a:solidFill>
                <a:srgbClr val="19274F"/>
              </a:solidFill>
              <a:ln cap="rnd">
                <a:noFill/>
                <a:prstDash val="solid"/>
                <a:round/>
              </a:ln>
            </p:spPr>
            <p:txBody>
              <a:bodyPr/>
              <a:lstStyle/>
              <a:p>
                <a:endParaRPr lang="en-US"/>
              </a:p>
            </p:txBody>
          </p:sp>
          <p:sp>
            <p:nvSpPr>
              <p:cNvPr id="29" name="TextBox 29"/>
              <p:cNvSpPr txBox="1"/>
              <p:nvPr/>
            </p:nvSpPr>
            <p:spPr>
              <a:xfrm>
                <a:off x="0" y="-66675"/>
                <a:ext cx="3035361" cy="2298696"/>
              </a:xfrm>
              <a:prstGeom prst="rect">
                <a:avLst/>
              </a:prstGeom>
            </p:spPr>
            <p:txBody>
              <a:bodyPr lIns="50800" tIns="50800" rIns="50800" bIns="50800" rtlCol="0" anchor="ctr"/>
              <a:lstStyle/>
              <a:p>
                <a:pPr marL="0" lvl="0" indent="0" algn="ctr">
                  <a:lnSpc>
                    <a:spcPts val="2520"/>
                  </a:lnSpc>
                  <a:spcBef>
                    <a:spcPct val="0"/>
                  </a:spcBef>
                </a:pPr>
                <a:endParaRPr/>
              </a:p>
            </p:txBody>
          </p:sp>
        </p:grpSp>
        <p:grpSp>
          <p:nvGrpSpPr>
            <p:cNvPr id="30" name="Group 30"/>
            <p:cNvGrpSpPr/>
            <p:nvPr/>
          </p:nvGrpSpPr>
          <p:grpSpPr>
            <a:xfrm>
              <a:off x="341752" y="0"/>
              <a:ext cx="14761126" cy="10856806"/>
              <a:chOff x="0" y="0"/>
              <a:chExt cx="2915778" cy="2144554"/>
            </a:xfrm>
          </p:grpSpPr>
          <p:sp>
            <p:nvSpPr>
              <p:cNvPr id="31" name="Freeform 31"/>
              <p:cNvSpPr/>
              <p:nvPr/>
            </p:nvSpPr>
            <p:spPr>
              <a:xfrm>
                <a:off x="0" y="0"/>
                <a:ext cx="2915778" cy="2144554"/>
              </a:xfrm>
              <a:custGeom>
                <a:avLst/>
                <a:gdLst/>
                <a:ahLst/>
                <a:cxnLst/>
                <a:rect l="l" t="t" r="r" b="b"/>
                <a:pathLst>
                  <a:path w="2915778" h="2144554">
                    <a:moveTo>
                      <a:pt x="48951" y="0"/>
                    </a:moveTo>
                    <a:lnTo>
                      <a:pt x="2866827" y="0"/>
                    </a:lnTo>
                    <a:cubicBezTo>
                      <a:pt x="2893862" y="0"/>
                      <a:pt x="2915778" y="21916"/>
                      <a:pt x="2915778" y="48951"/>
                    </a:cubicBezTo>
                    <a:lnTo>
                      <a:pt x="2915778" y="2095603"/>
                    </a:lnTo>
                    <a:cubicBezTo>
                      <a:pt x="2915778" y="2108585"/>
                      <a:pt x="2910621" y="2121036"/>
                      <a:pt x="2901441" y="2130217"/>
                    </a:cubicBezTo>
                    <a:cubicBezTo>
                      <a:pt x="2892260" y="2139397"/>
                      <a:pt x="2879809" y="2144554"/>
                      <a:pt x="2866827" y="2144554"/>
                    </a:cubicBezTo>
                    <a:lnTo>
                      <a:pt x="48951" y="2144554"/>
                    </a:lnTo>
                    <a:cubicBezTo>
                      <a:pt x="21916" y="2144554"/>
                      <a:pt x="0" y="2122638"/>
                      <a:pt x="0" y="2095603"/>
                    </a:cubicBezTo>
                    <a:lnTo>
                      <a:pt x="0" y="48951"/>
                    </a:lnTo>
                    <a:cubicBezTo>
                      <a:pt x="0" y="35969"/>
                      <a:pt x="5157" y="23518"/>
                      <a:pt x="14338" y="14338"/>
                    </a:cubicBezTo>
                    <a:cubicBezTo>
                      <a:pt x="23518" y="5157"/>
                      <a:pt x="35969" y="0"/>
                      <a:pt x="48951" y="0"/>
                    </a:cubicBezTo>
                    <a:close/>
                  </a:path>
                </a:pathLst>
              </a:custGeom>
              <a:solidFill>
                <a:srgbClr val="FFFFFF"/>
              </a:solidFill>
              <a:ln cap="rnd">
                <a:noFill/>
                <a:prstDash val="solid"/>
                <a:round/>
              </a:ln>
            </p:spPr>
            <p:txBody>
              <a:bodyPr/>
              <a:lstStyle/>
              <a:p>
                <a:endParaRPr lang="en-US"/>
              </a:p>
            </p:txBody>
          </p:sp>
          <p:sp>
            <p:nvSpPr>
              <p:cNvPr id="32" name="TextBox 32"/>
              <p:cNvSpPr txBox="1"/>
              <p:nvPr/>
            </p:nvSpPr>
            <p:spPr>
              <a:xfrm>
                <a:off x="0" y="-66675"/>
                <a:ext cx="2915778" cy="2211229"/>
              </a:xfrm>
              <a:prstGeom prst="rect">
                <a:avLst/>
              </a:prstGeom>
            </p:spPr>
            <p:txBody>
              <a:bodyPr lIns="50800" tIns="50800" rIns="50800" bIns="50800" rtlCol="0" anchor="ctr"/>
              <a:lstStyle/>
              <a:p>
                <a:pPr marL="0" lvl="0" indent="0" algn="ctr">
                  <a:lnSpc>
                    <a:spcPts val="2520"/>
                  </a:lnSpc>
                  <a:spcBef>
                    <a:spcPct val="0"/>
                  </a:spcBef>
                </a:pPr>
                <a:endParaRPr/>
              </a:p>
            </p:txBody>
          </p:sp>
        </p:grpSp>
        <p:grpSp>
          <p:nvGrpSpPr>
            <p:cNvPr id="33" name="Group 33"/>
            <p:cNvGrpSpPr/>
            <p:nvPr/>
          </p:nvGrpSpPr>
          <p:grpSpPr>
            <a:xfrm>
              <a:off x="440376" y="0"/>
              <a:ext cx="14926139" cy="10751802"/>
              <a:chOff x="0" y="0"/>
              <a:chExt cx="2948373" cy="2123813"/>
            </a:xfrm>
          </p:grpSpPr>
          <p:sp>
            <p:nvSpPr>
              <p:cNvPr id="34" name="Freeform 34"/>
              <p:cNvSpPr/>
              <p:nvPr/>
            </p:nvSpPr>
            <p:spPr>
              <a:xfrm>
                <a:off x="0" y="0"/>
                <a:ext cx="2948373" cy="2123813"/>
              </a:xfrm>
              <a:custGeom>
                <a:avLst/>
                <a:gdLst/>
                <a:ahLst/>
                <a:cxnLst/>
                <a:rect l="l" t="t" r="r" b="b"/>
                <a:pathLst>
                  <a:path w="2948373" h="2123813">
                    <a:moveTo>
                      <a:pt x="48410" y="0"/>
                    </a:moveTo>
                    <a:lnTo>
                      <a:pt x="2899963" y="0"/>
                    </a:lnTo>
                    <a:cubicBezTo>
                      <a:pt x="2912802" y="0"/>
                      <a:pt x="2925115" y="5100"/>
                      <a:pt x="2934194" y="14179"/>
                    </a:cubicBezTo>
                    <a:cubicBezTo>
                      <a:pt x="2943273" y="23258"/>
                      <a:pt x="2948373" y="35571"/>
                      <a:pt x="2948373" y="48410"/>
                    </a:cubicBezTo>
                    <a:lnTo>
                      <a:pt x="2948373" y="2075403"/>
                    </a:lnTo>
                    <a:cubicBezTo>
                      <a:pt x="2948373" y="2088242"/>
                      <a:pt x="2943273" y="2100555"/>
                      <a:pt x="2934194" y="2109634"/>
                    </a:cubicBezTo>
                    <a:cubicBezTo>
                      <a:pt x="2925115" y="2118713"/>
                      <a:pt x="2912802" y="2123813"/>
                      <a:pt x="2899963" y="2123813"/>
                    </a:cubicBezTo>
                    <a:lnTo>
                      <a:pt x="48410" y="2123813"/>
                    </a:lnTo>
                    <a:cubicBezTo>
                      <a:pt x="35571" y="2123813"/>
                      <a:pt x="23258" y="2118713"/>
                      <a:pt x="14179" y="2109634"/>
                    </a:cubicBezTo>
                    <a:cubicBezTo>
                      <a:pt x="5100" y="2100555"/>
                      <a:pt x="0" y="2088242"/>
                      <a:pt x="0" y="2075403"/>
                    </a:cubicBezTo>
                    <a:lnTo>
                      <a:pt x="0" y="48410"/>
                    </a:lnTo>
                    <a:cubicBezTo>
                      <a:pt x="0" y="35571"/>
                      <a:pt x="5100" y="23258"/>
                      <a:pt x="14179" y="14179"/>
                    </a:cubicBezTo>
                    <a:cubicBezTo>
                      <a:pt x="23258" y="5100"/>
                      <a:pt x="35571" y="0"/>
                      <a:pt x="48410" y="0"/>
                    </a:cubicBezTo>
                    <a:close/>
                  </a:path>
                </a:pathLst>
              </a:custGeom>
              <a:solidFill>
                <a:srgbClr val="FFD33C"/>
              </a:solidFill>
              <a:ln cap="rnd">
                <a:noFill/>
                <a:prstDash val="solid"/>
                <a:round/>
              </a:ln>
            </p:spPr>
            <p:txBody>
              <a:bodyPr/>
              <a:lstStyle/>
              <a:p>
                <a:endParaRPr lang="en-US"/>
              </a:p>
            </p:txBody>
          </p:sp>
          <p:sp>
            <p:nvSpPr>
              <p:cNvPr id="35" name="TextBox 35"/>
              <p:cNvSpPr txBox="1"/>
              <p:nvPr/>
            </p:nvSpPr>
            <p:spPr>
              <a:xfrm>
                <a:off x="0" y="-66675"/>
                <a:ext cx="2948373" cy="2190488"/>
              </a:xfrm>
              <a:prstGeom prst="rect">
                <a:avLst/>
              </a:prstGeom>
            </p:spPr>
            <p:txBody>
              <a:bodyPr lIns="50800" tIns="50800" rIns="50800" bIns="50800" rtlCol="0" anchor="ctr"/>
              <a:lstStyle/>
              <a:p>
                <a:pPr marL="0" lvl="0" indent="0" algn="ctr">
                  <a:lnSpc>
                    <a:spcPts val="2520"/>
                  </a:lnSpc>
                  <a:spcBef>
                    <a:spcPct val="0"/>
                  </a:spcBef>
                </a:pPr>
                <a:endParaRPr/>
              </a:p>
            </p:txBody>
          </p:sp>
        </p:grpSp>
        <p:grpSp>
          <p:nvGrpSpPr>
            <p:cNvPr id="36" name="Group 36"/>
            <p:cNvGrpSpPr/>
            <p:nvPr/>
          </p:nvGrpSpPr>
          <p:grpSpPr>
            <a:xfrm>
              <a:off x="7288243" y="9820902"/>
              <a:ext cx="1512937" cy="585331"/>
              <a:chOff x="0" y="0"/>
              <a:chExt cx="298852" cy="115621"/>
            </a:xfrm>
          </p:grpSpPr>
          <p:sp>
            <p:nvSpPr>
              <p:cNvPr id="37" name="Freeform 37"/>
              <p:cNvSpPr/>
              <p:nvPr/>
            </p:nvSpPr>
            <p:spPr>
              <a:xfrm>
                <a:off x="0" y="0"/>
                <a:ext cx="298852" cy="115621"/>
              </a:xfrm>
              <a:custGeom>
                <a:avLst/>
                <a:gdLst/>
                <a:ahLst/>
                <a:cxnLst/>
                <a:rect l="l" t="t" r="r" b="b"/>
                <a:pathLst>
                  <a:path w="298852" h="115621">
                    <a:moveTo>
                      <a:pt x="57810" y="0"/>
                    </a:moveTo>
                    <a:lnTo>
                      <a:pt x="241041" y="0"/>
                    </a:lnTo>
                    <a:cubicBezTo>
                      <a:pt x="272969" y="0"/>
                      <a:pt x="298852" y="25883"/>
                      <a:pt x="298852" y="57810"/>
                    </a:cubicBezTo>
                    <a:lnTo>
                      <a:pt x="298852" y="57810"/>
                    </a:lnTo>
                    <a:cubicBezTo>
                      <a:pt x="298852" y="89738"/>
                      <a:pt x="272969" y="115621"/>
                      <a:pt x="241041" y="115621"/>
                    </a:cubicBezTo>
                    <a:lnTo>
                      <a:pt x="57810" y="115621"/>
                    </a:lnTo>
                    <a:cubicBezTo>
                      <a:pt x="25883" y="115621"/>
                      <a:pt x="0" y="89738"/>
                      <a:pt x="0" y="57810"/>
                    </a:cubicBezTo>
                    <a:lnTo>
                      <a:pt x="0" y="57810"/>
                    </a:lnTo>
                    <a:cubicBezTo>
                      <a:pt x="0" y="25883"/>
                      <a:pt x="25883" y="0"/>
                      <a:pt x="57810" y="0"/>
                    </a:cubicBezTo>
                    <a:close/>
                  </a:path>
                </a:pathLst>
              </a:custGeom>
              <a:solidFill>
                <a:srgbClr val="FFFFFF"/>
              </a:solidFill>
              <a:ln cap="sq">
                <a:noFill/>
                <a:prstDash val="solid"/>
                <a:miter/>
              </a:ln>
            </p:spPr>
            <p:txBody>
              <a:bodyPr/>
              <a:lstStyle/>
              <a:p>
                <a:endParaRPr lang="en-US"/>
              </a:p>
            </p:txBody>
          </p:sp>
          <p:sp>
            <p:nvSpPr>
              <p:cNvPr id="38" name="TextBox 38"/>
              <p:cNvSpPr txBox="1"/>
              <p:nvPr/>
            </p:nvSpPr>
            <p:spPr>
              <a:xfrm>
                <a:off x="0" y="-66675"/>
                <a:ext cx="298852" cy="182296"/>
              </a:xfrm>
              <a:prstGeom prst="rect">
                <a:avLst/>
              </a:prstGeom>
            </p:spPr>
            <p:txBody>
              <a:bodyPr lIns="50800" tIns="50800" rIns="50800" bIns="50800" rtlCol="0" anchor="ctr"/>
              <a:lstStyle/>
              <a:p>
                <a:pPr marL="0" lvl="0" indent="0" algn="ctr">
                  <a:lnSpc>
                    <a:spcPts val="2520"/>
                  </a:lnSpc>
                  <a:spcBef>
                    <a:spcPct val="0"/>
                  </a:spcBef>
                </a:pPr>
                <a:endParaRPr/>
              </a:p>
            </p:txBody>
          </p:sp>
        </p:grpSp>
        <p:grpSp>
          <p:nvGrpSpPr>
            <p:cNvPr id="39" name="Group 39"/>
            <p:cNvGrpSpPr/>
            <p:nvPr/>
          </p:nvGrpSpPr>
          <p:grpSpPr>
            <a:xfrm>
              <a:off x="7354808" y="9774471"/>
              <a:ext cx="1488398" cy="564298"/>
              <a:chOff x="0" y="0"/>
              <a:chExt cx="294005" cy="111466"/>
            </a:xfrm>
          </p:grpSpPr>
          <p:sp>
            <p:nvSpPr>
              <p:cNvPr id="40" name="Freeform 40"/>
              <p:cNvSpPr/>
              <p:nvPr/>
            </p:nvSpPr>
            <p:spPr>
              <a:xfrm>
                <a:off x="0" y="0"/>
                <a:ext cx="294005" cy="111466"/>
              </a:xfrm>
              <a:custGeom>
                <a:avLst/>
                <a:gdLst/>
                <a:ahLst/>
                <a:cxnLst/>
                <a:rect l="l" t="t" r="r" b="b"/>
                <a:pathLst>
                  <a:path w="294005" h="111466">
                    <a:moveTo>
                      <a:pt x="55733" y="0"/>
                    </a:moveTo>
                    <a:lnTo>
                      <a:pt x="238271" y="0"/>
                    </a:lnTo>
                    <a:cubicBezTo>
                      <a:pt x="269052" y="0"/>
                      <a:pt x="294005" y="24953"/>
                      <a:pt x="294005" y="55733"/>
                    </a:cubicBezTo>
                    <a:lnTo>
                      <a:pt x="294005" y="55733"/>
                    </a:lnTo>
                    <a:cubicBezTo>
                      <a:pt x="294005" y="70514"/>
                      <a:pt x="288133" y="84690"/>
                      <a:pt x="277681" y="95142"/>
                    </a:cubicBezTo>
                    <a:cubicBezTo>
                      <a:pt x="267229" y="105594"/>
                      <a:pt x="253053" y="111466"/>
                      <a:pt x="238271" y="111466"/>
                    </a:cubicBezTo>
                    <a:lnTo>
                      <a:pt x="55733" y="111466"/>
                    </a:lnTo>
                    <a:cubicBezTo>
                      <a:pt x="40952" y="111466"/>
                      <a:pt x="26776" y="105594"/>
                      <a:pt x="16324" y="95142"/>
                    </a:cubicBezTo>
                    <a:cubicBezTo>
                      <a:pt x="5872" y="84690"/>
                      <a:pt x="0" y="70514"/>
                      <a:pt x="0" y="55733"/>
                    </a:cubicBezTo>
                    <a:lnTo>
                      <a:pt x="0" y="55733"/>
                    </a:lnTo>
                    <a:cubicBezTo>
                      <a:pt x="0" y="40952"/>
                      <a:pt x="5872" y="26776"/>
                      <a:pt x="16324" y="16324"/>
                    </a:cubicBezTo>
                    <a:cubicBezTo>
                      <a:pt x="26776" y="5872"/>
                      <a:pt x="40952" y="0"/>
                      <a:pt x="55733" y="0"/>
                    </a:cubicBezTo>
                    <a:close/>
                  </a:path>
                </a:pathLst>
              </a:custGeom>
              <a:solidFill>
                <a:srgbClr val="19274F"/>
              </a:solidFill>
              <a:ln cap="sq">
                <a:noFill/>
                <a:prstDash val="solid"/>
                <a:miter/>
              </a:ln>
            </p:spPr>
            <p:txBody>
              <a:bodyPr/>
              <a:lstStyle/>
              <a:p>
                <a:endParaRPr lang="en-US"/>
              </a:p>
            </p:txBody>
          </p:sp>
          <p:sp>
            <p:nvSpPr>
              <p:cNvPr id="41" name="TextBox 41"/>
              <p:cNvSpPr txBox="1"/>
              <p:nvPr/>
            </p:nvSpPr>
            <p:spPr>
              <a:xfrm>
                <a:off x="0" y="-66675"/>
                <a:ext cx="294005" cy="178141"/>
              </a:xfrm>
              <a:prstGeom prst="rect">
                <a:avLst/>
              </a:prstGeom>
            </p:spPr>
            <p:txBody>
              <a:bodyPr lIns="50800" tIns="50800" rIns="50800" bIns="50800" rtlCol="0" anchor="ctr"/>
              <a:lstStyle/>
              <a:p>
                <a:pPr marL="0" lvl="0" indent="0" algn="ctr">
                  <a:lnSpc>
                    <a:spcPts val="2520"/>
                  </a:lnSpc>
                  <a:spcBef>
                    <a:spcPct val="0"/>
                  </a:spcBef>
                </a:pPr>
                <a:endParaRPr/>
              </a:p>
            </p:txBody>
          </p:sp>
        </p:grpSp>
        <p:grpSp>
          <p:nvGrpSpPr>
            <p:cNvPr id="42" name="Group 42"/>
            <p:cNvGrpSpPr/>
            <p:nvPr/>
          </p:nvGrpSpPr>
          <p:grpSpPr>
            <a:xfrm>
              <a:off x="1152372" y="1785251"/>
              <a:ext cx="13274169" cy="7626642"/>
              <a:chOff x="0" y="0"/>
              <a:chExt cx="2622058" cy="1506497"/>
            </a:xfrm>
          </p:grpSpPr>
          <p:sp>
            <p:nvSpPr>
              <p:cNvPr id="43" name="Freeform 43"/>
              <p:cNvSpPr/>
              <p:nvPr/>
            </p:nvSpPr>
            <p:spPr>
              <a:xfrm>
                <a:off x="0" y="0"/>
                <a:ext cx="2622058" cy="1506497"/>
              </a:xfrm>
              <a:custGeom>
                <a:avLst/>
                <a:gdLst/>
                <a:ahLst/>
                <a:cxnLst/>
                <a:rect l="l" t="t" r="r" b="b"/>
                <a:pathLst>
                  <a:path w="2622058" h="1506497">
                    <a:moveTo>
                      <a:pt x="0" y="0"/>
                    </a:moveTo>
                    <a:lnTo>
                      <a:pt x="2622058" y="0"/>
                    </a:lnTo>
                    <a:lnTo>
                      <a:pt x="2622058" y="1506497"/>
                    </a:lnTo>
                    <a:lnTo>
                      <a:pt x="0" y="1506497"/>
                    </a:lnTo>
                    <a:close/>
                  </a:path>
                </a:pathLst>
              </a:custGeom>
              <a:solidFill>
                <a:srgbClr val="FFFFFF"/>
              </a:solidFill>
              <a:ln w="95250" cap="sq">
                <a:solidFill>
                  <a:srgbClr val="19274F"/>
                </a:solidFill>
                <a:prstDash val="solid"/>
                <a:miter/>
              </a:ln>
            </p:spPr>
            <p:txBody>
              <a:bodyPr/>
              <a:lstStyle/>
              <a:p>
                <a:endParaRPr lang="en-US" dirty="0"/>
              </a:p>
            </p:txBody>
          </p:sp>
          <p:sp>
            <p:nvSpPr>
              <p:cNvPr id="44" name="TextBox 44"/>
              <p:cNvSpPr txBox="1"/>
              <p:nvPr/>
            </p:nvSpPr>
            <p:spPr>
              <a:xfrm>
                <a:off x="0" y="-66675"/>
                <a:ext cx="2622058" cy="1573172"/>
              </a:xfrm>
              <a:prstGeom prst="rect">
                <a:avLst/>
              </a:prstGeom>
            </p:spPr>
            <p:txBody>
              <a:bodyPr lIns="50800" tIns="50800" rIns="50800" bIns="50800" rtlCol="0" anchor="ctr"/>
              <a:lstStyle/>
              <a:p>
                <a:pPr algn="ctr">
                  <a:lnSpc>
                    <a:spcPts val="2520"/>
                  </a:lnSpc>
                </a:pPr>
                <a:endParaRPr/>
              </a:p>
            </p:txBody>
          </p:sp>
        </p:grpSp>
        <p:sp>
          <p:nvSpPr>
            <p:cNvPr id="45" name="AutoShape 45"/>
            <p:cNvSpPr/>
            <p:nvPr/>
          </p:nvSpPr>
          <p:spPr>
            <a:xfrm>
              <a:off x="1184259" y="1785258"/>
              <a:ext cx="814" cy="7645726"/>
            </a:xfrm>
            <a:prstGeom prst="line">
              <a:avLst/>
            </a:prstGeom>
            <a:ln w="127000" cap="flat">
              <a:solidFill>
                <a:srgbClr val="FFFFFF"/>
              </a:solidFill>
              <a:prstDash val="solid"/>
              <a:headEnd type="none" w="sm" len="sm"/>
              <a:tailEnd type="none" w="sm" len="sm"/>
            </a:ln>
          </p:spPr>
          <p:txBody>
            <a:bodyPr/>
            <a:lstStyle/>
            <a:p>
              <a:endParaRPr lang="en-US"/>
            </a:p>
          </p:txBody>
        </p:sp>
        <p:sp>
          <p:nvSpPr>
            <p:cNvPr id="46" name="AutoShape 46"/>
            <p:cNvSpPr/>
            <p:nvPr/>
          </p:nvSpPr>
          <p:spPr>
            <a:xfrm flipV="1">
              <a:off x="1152372" y="9353152"/>
              <a:ext cx="13274169" cy="14325"/>
            </a:xfrm>
            <a:prstGeom prst="line">
              <a:avLst/>
            </a:prstGeom>
            <a:ln w="127000" cap="flat">
              <a:solidFill>
                <a:srgbClr val="FFFFFF"/>
              </a:solidFill>
              <a:prstDash val="solid"/>
              <a:headEnd type="none" w="sm" len="sm"/>
              <a:tailEnd type="none" w="sm" len="sm"/>
            </a:ln>
          </p:spPr>
          <p:txBody>
            <a:bodyPr/>
            <a:lstStyle/>
            <a:p>
              <a:endParaRPr lang="en-US"/>
            </a:p>
          </p:txBody>
        </p:sp>
        <p:grpSp>
          <p:nvGrpSpPr>
            <p:cNvPr id="47" name="Group 47"/>
            <p:cNvGrpSpPr/>
            <p:nvPr/>
          </p:nvGrpSpPr>
          <p:grpSpPr>
            <a:xfrm>
              <a:off x="6106153" y="761173"/>
              <a:ext cx="2413258" cy="564298"/>
              <a:chOff x="0" y="0"/>
              <a:chExt cx="476693" cy="111466"/>
            </a:xfrm>
          </p:grpSpPr>
          <p:sp>
            <p:nvSpPr>
              <p:cNvPr id="48" name="Freeform 48"/>
              <p:cNvSpPr/>
              <p:nvPr/>
            </p:nvSpPr>
            <p:spPr>
              <a:xfrm>
                <a:off x="0" y="0"/>
                <a:ext cx="476693" cy="111466"/>
              </a:xfrm>
              <a:custGeom>
                <a:avLst/>
                <a:gdLst/>
                <a:ahLst/>
                <a:cxnLst/>
                <a:rect l="l" t="t" r="r" b="b"/>
                <a:pathLst>
                  <a:path w="476693" h="111466">
                    <a:moveTo>
                      <a:pt x="55733" y="0"/>
                    </a:moveTo>
                    <a:lnTo>
                      <a:pt x="420960" y="0"/>
                    </a:lnTo>
                    <a:cubicBezTo>
                      <a:pt x="435741" y="0"/>
                      <a:pt x="449917" y="5872"/>
                      <a:pt x="460369" y="16324"/>
                    </a:cubicBezTo>
                    <a:cubicBezTo>
                      <a:pt x="470821" y="26776"/>
                      <a:pt x="476693" y="40952"/>
                      <a:pt x="476693" y="55733"/>
                    </a:cubicBezTo>
                    <a:lnTo>
                      <a:pt x="476693" y="55733"/>
                    </a:lnTo>
                    <a:cubicBezTo>
                      <a:pt x="476693" y="70514"/>
                      <a:pt x="470821" y="84690"/>
                      <a:pt x="460369" y="95142"/>
                    </a:cubicBezTo>
                    <a:cubicBezTo>
                      <a:pt x="449917" y="105594"/>
                      <a:pt x="435741" y="111466"/>
                      <a:pt x="420960" y="111466"/>
                    </a:cubicBezTo>
                    <a:lnTo>
                      <a:pt x="55733" y="111466"/>
                    </a:lnTo>
                    <a:cubicBezTo>
                      <a:pt x="40952" y="111466"/>
                      <a:pt x="26776" y="105594"/>
                      <a:pt x="16324" y="95142"/>
                    </a:cubicBezTo>
                    <a:cubicBezTo>
                      <a:pt x="5872" y="84690"/>
                      <a:pt x="0" y="70514"/>
                      <a:pt x="0" y="55733"/>
                    </a:cubicBezTo>
                    <a:lnTo>
                      <a:pt x="0" y="55733"/>
                    </a:lnTo>
                    <a:cubicBezTo>
                      <a:pt x="0" y="40952"/>
                      <a:pt x="5872" y="26776"/>
                      <a:pt x="16324" y="16324"/>
                    </a:cubicBezTo>
                    <a:cubicBezTo>
                      <a:pt x="26776" y="5872"/>
                      <a:pt x="40952" y="0"/>
                      <a:pt x="55733" y="0"/>
                    </a:cubicBezTo>
                    <a:close/>
                  </a:path>
                </a:pathLst>
              </a:custGeom>
              <a:solidFill>
                <a:srgbClr val="FFFFFF"/>
              </a:solidFill>
              <a:ln cap="rnd">
                <a:noFill/>
                <a:prstDash val="solid"/>
                <a:round/>
              </a:ln>
            </p:spPr>
            <p:txBody>
              <a:bodyPr/>
              <a:lstStyle/>
              <a:p>
                <a:endParaRPr lang="en-US"/>
              </a:p>
            </p:txBody>
          </p:sp>
          <p:sp>
            <p:nvSpPr>
              <p:cNvPr id="49" name="TextBox 49"/>
              <p:cNvSpPr txBox="1"/>
              <p:nvPr/>
            </p:nvSpPr>
            <p:spPr>
              <a:xfrm>
                <a:off x="0" y="-66675"/>
                <a:ext cx="476693" cy="178141"/>
              </a:xfrm>
              <a:prstGeom prst="rect">
                <a:avLst/>
              </a:prstGeom>
            </p:spPr>
            <p:txBody>
              <a:bodyPr lIns="50800" tIns="50800" rIns="50800" bIns="50800" rtlCol="0" anchor="ctr"/>
              <a:lstStyle/>
              <a:p>
                <a:pPr marL="0" lvl="0" indent="0" algn="ctr">
                  <a:lnSpc>
                    <a:spcPts val="2520"/>
                  </a:lnSpc>
                  <a:spcBef>
                    <a:spcPct val="0"/>
                  </a:spcBef>
                </a:pPr>
                <a:endParaRPr/>
              </a:p>
            </p:txBody>
          </p:sp>
        </p:grpSp>
        <p:grpSp>
          <p:nvGrpSpPr>
            <p:cNvPr id="50" name="Group 50"/>
            <p:cNvGrpSpPr/>
            <p:nvPr/>
          </p:nvGrpSpPr>
          <p:grpSpPr>
            <a:xfrm>
              <a:off x="6190452" y="684118"/>
              <a:ext cx="2413258" cy="564298"/>
              <a:chOff x="0" y="0"/>
              <a:chExt cx="476693" cy="111466"/>
            </a:xfrm>
          </p:grpSpPr>
          <p:sp>
            <p:nvSpPr>
              <p:cNvPr id="51" name="Freeform 51"/>
              <p:cNvSpPr/>
              <p:nvPr/>
            </p:nvSpPr>
            <p:spPr>
              <a:xfrm>
                <a:off x="0" y="0"/>
                <a:ext cx="476693" cy="111466"/>
              </a:xfrm>
              <a:custGeom>
                <a:avLst/>
                <a:gdLst/>
                <a:ahLst/>
                <a:cxnLst/>
                <a:rect l="l" t="t" r="r" b="b"/>
                <a:pathLst>
                  <a:path w="476693" h="111466">
                    <a:moveTo>
                      <a:pt x="55733" y="0"/>
                    </a:moveTo>
                    <a:lnTo>
                      <a:pt x="420960" y="0"/>
                    </a:lnTo>
                    <a:cubicBezTo>
                      <a:pt x="435741" y="0"/>
                      <a:pt x="449917" y="5872"/>
                      <a:pt x="460369" y="16324"/>
                    </a:cubicBezTo>
                    <a:cubicBezTo>
                      <a:pt x="470821" y="26776"/>
                      <a:pt x="476693" y="40952"/>
                      <a:pt x="476693" y="55733"/>
                    </a:cubicBezTo>
                    <a:lnTo>
                      <a:pt x="476693" y="55733"/>
                    </a:lnTo>
                    <a:cubicBezTo>
                      <a:pt x="476693" y="70514"/>
                      <a:pt x="470821" y="84690"/>
                      <a:pt x="460369" y="95142"/>
                    </a:cubicBezTo>
                    <a:cubicBezTo>
                      <a:pt x="449917" y="105594"/>
                      <a:pt x="435741" y="111466"/>
                      <a:pt x="420960" y="111466"/>
                    </a:cubicBezTo>
                    <a:lnTo>
                      <a:pt x="55733" y="111466"/>
                    </a:lnTo>
                    <a:cubicBezTo>
                      <a:pt x="40952" y="111466"/>
                      <a:pt x="26776" y="105594"/>
                      <a:pt x="16324" y="95142"/>
                    </a:cubicBezTo>
                    <a:cubicBezTo>
                      <a:pt x="5872" y="84690"/>
                      <a:pt x="0" y="70514"/>
                      <a:pt x="0" y="55733"/>
                    </a:cubicBezTo>
                    <a:lnTo>
                      <a:pt x="0" y="55733"/>
                    </a:lnTo>
                    <a:cubicBezTo>
                      <a:pt x="0" y="40952"/>
                      <a:pt x="5872" y="26776"/>
                      <a:pt x="16324" y="16324"/>
                    </a:cubicBezTo>
                    <a:cubicBezTo>
                      <a:pt x="26776" y="5872"/>
                      <a:pt x="40952" y="0"/>
                      <a:pt x="55733" y="0"/>
                    </a:cubicBezTo>
                    <a:close/>
                  </a:path>
                </a:pathLst>
              </a:custGeom>
              <a:solidFill>
                <a:srgbClr val="19274F"/>
              </a:solidFill>
              <a:ln cap="rnd">
                <a:noFill/>
                <a:prstDash val="solid"/>
                <a:round/>
              </a:ln>
            </p:spPr>
            <p:txBody>
              <a:bodyPr/>
              <a:lstStyle/>
              <a:p>
                <a:endParaRPr lang="en-US"/>
              </a:p>
            </p:txBody>
          </p:sp>
          <p:sp>
            <p:nvSpPr>
              <p:cNvPr id="52" name="TextBox 52"/>
              <p:cNvSpPr txBox="1"/>
              <p:nvPr/>
            </p:nvSpPr>
            <p:spPr>
              <a:xfrm>
                <a:off x="0" y="-66675"/>
                <a:ext cx="476693" cy="178141"/>
              </a:xfrm>
              <a:prstGeom prst="rect">
                <a:avLst/>
              </a:prstGeom>
            </p:spPr>
            <p:txBody>
              <a:bodyPr lIns="50800" tIns="50800" rIns="50800" bIns="50800" rtlCol="0" anchor="ctr"/>
              <a:lstStyle/>
              <a:p>
                <a:pPr marL="0" lvl="0" indent="0" algn="ctr">
                  <a:lnSpc>
                    <a:spcPts val="2520"/>
                  </a:lnSpc>
                  <a:spcBef>
                    <a:spcPct val="0"/>
                  </a:spcBef>
                </a:pPr>
                <a:endParaRPr/>
              </a:p>
            </p:txBody>
          </p:sp>
        </p:grpSp>
        <p:grpSp>
          <p:nvGrpSpPr>
            <p:cNvPr id="53" name="Group 53"/>
            <p:cNvGrpSpPr/>
            <p:nvPr/>
          </p:nvGrpSpPr>
          <p:grpSpPr>
            <a:xfrm>
              <a:off x="9136440" y="721901"/>
              <a:ext cx="564298" cy="564298"/>
              <a:chOff x="0" y="0"/>
              <a:chExt cx="812800" cy="812800"/>
            </a:xfrm>
          </p:grpSpPr>
          <p:sp>
            <p:nvSpPr>
              <p:cNvPr id="54" name="Freeform 5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solidFill>
                <a:srgbClr val="FFFFFF"/>
              </a:solidFill>
              <a:ln cap="rnd">
                <a:noFill/>
                <a:prstDash val="solid"/>
                <a:round/>
              </a:ln>
            </p:spPr>
            <p:txBody>
              <a:bodyPr/>
              <a:lstStyle/>
              <a:p>
                <a:endParaRPr lang="en-US"/>
              </a:p>
            </p:txBody>
          </p:sp>
          <p:sp>
            <p:nvSpPr>
              <p:cNvPr id="55" name="TextBox 55"/>
              <p:cNvSpPr txBox="1"/>
              <p:nvPr/>
            </p:nvSpPr>
            <p:spPr>
              <a:xfrm>
                <a:off x="76200" y="9525"/>
                <a:ext cx="660400" cy="727075"/>
              </a:xfrm>
              <a:prstGeom prst="rect">
                <a:avLst/>
              </a:prstGeom>
            </p:spPr>
            <p:txBody>
              <a:bodyPr lIns="50800" tIns="50800" rIns="50800" bIns="50800" rtlCol="0" anchor="ctr"/>
              <a:lstStyle/>
              <a:p>
                <a:pPr marL="0" lvl="0" indent="0" algn="ctr">
                  <a:lnSpc>
                    <a:spcPts val="2520"/>
                  </a:lnSpc>
                  <a:spcBef>
                    <a:spcPct val="0"/>
                  </a:spcBef>
                </a:pPr>
                <a:endParaRPr/>
              </a:p>
            </p:txBody>
          </p:sp>
        </p:grpSp>
        <p:grpSp>
          <p:nvGrpSpPr>
            <p:cNvPr id="56" name="Group 56"/>
            <p:cNvGrpSpPr/>
            <p:nvPr/>
          </p:nvGrpSpPr>
          <p:grpSpPr>
            <a:xfrm>
              <a:off x="9079765" y="684118"/>
              <a:ext cx="564298" cy="564298"/>
              <a:chOff x="0" y="0"/>
              <a:chExt cx="812800" cy="812800"/>
            </a:xfrm>
          </p:grpSpPr>
          <p:sp>
            <p:nvSpPr>
              <p:cNvPr id="57" name="Freeform 5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solidFill>
                <a:srgbClr val="19274F"/>
              </a:solidFill>
              <a:ln cap="rnd">
                <a:noFill/>
                <a:prstDash val="solid"/>
                <a:round/>
              </a:ln>
            </p:spPr>
            <p:txBody>
              <a:bodyPr/>
              <a:lstStyle/>
              <a:p>
                <a:endParaRPr lang="en-US"/>
              </a:p>
            </p:txBody>
          </p:sp>
          <p:sp>
            <p:nvSpPr>
              <p:cNvPr id="58" name="TextBox 58"/>
              <p:cNvSpPr txBox="1"/>
              <p:nvPr/>
            </p:nvSpPr>
            <p:spPr>
              <a:xfrm>
                <a:off x="76200" y="9525"/>
                <a:ext cx="660400" cy="727075"/>
              </a:xfrm>
              <a:prstGeom prst="rect">
                <a:avLst/>
              </a:prstGeom>
            </p:spPr>
            <p:txBody>
              <a:bodyPr lIns="50800" tIns="50800" rIns="50800" bIns="50800" rtlCol="0" anchor="ctr"/>
              <a:lstStyle/>
              <a:p>
                <a:pPr marL="0" lvl="0" indent="0" algn="ctr">
                  <a:lnSpc>
                    <a:spcPts val="2520"/>
                  </a:lnSpc>
                  <a:spcBef>
                    <a:spcPct val="0"/>
                  </a:spcBef>
                </a:pPr>
                <a:endParaRPr/>
              </a:p>
            </p:txBody>
          </p:sp>
        </p:grpSp>
      </p:grpSp>
      <p:sp>
        <p:nvSpPr>
          <p:cNvPr id="59" name="TextBox 59"/>
          <p:cNvSpPr txBox="1"/>
          <p:nvPr/>
        </p:nvSpPr>
        <p:spPr>
          <a:xfrm>
            <a:off x="6772450" y="2948807"/>
            <a:ext cx="9567860" cy="3140261"/>
          </a:xfrm>
          <a:prstGeom prst="rect">
            <a:avLst/>
          </a:prstGeom>
        </p:spPr>
        <p:txBody>
          <a:bodyPr lIns="0" tIns="0" rIns="0" bIns="0" rtlCol="0" anchor="t">
            <a:spAutoFit/>
          </a:bodyPr>
          <a:lstStyle/>
          <a:p>
            <a:pPr algn="ctr">
              <a:lnSpc>
                <a:spcPts val="6184"/>
              </a:lnSpc>
            </a:pPr>
            <a:r>
              <a:rPr lang="en-US" sz="5621" dirty="0">
                <a:solidFill>
                  <a:srgbClr val="19274F"/>
                </a:solidFill>
                <a:latin typeface="Montaser Arabic"/>
                <a:ea typeface="Montaser Arabic"/>
                <a:cs typeface="Montaser Arabic"/>
                <a:sym typeface="Montaser Arabic"/>
              </a:rPr>
              <a:t>PHÂN TÍCH DỮ LIỆU SẢN PHẨM BỘ NHỚ TRÊN AMAZON BẰNG THUẬT TOÁN PHÂN CỤM</a:t>
            </a:r>
          </a:p>
        </p:txBody>
      </p:sp>
      <p:sp>
        <p:nvSpPr>
          <p:cNvPr id="60" name="TextBox 60"/>
          <p:cNvSpPr txBox="1"/>
          <p:nvPr/>
        </p:nvSpPr>
        <p:spPr>
          <a:xfrm>
            <a:off x="6879236" y="6413160"/>
            <a:ext cx="9567860" cy="795752"/>
          </a:xfrm>
          <a:prstGeom prst="rect">
            <a:avLst/>
          </a:prstGeom>
        </p:spPr>
        <p:txBody>
          <a:bodyPr lIns="0" tIns="0" rIns="0" bIns="0" rtlCol="0" anchor="t">
            <a:spAutoFit/>
          </a:bodyPr>
          <a:lstStyle/>
          <a:p>
            <a:pPr algn="ctr">
              <a:lnSpc>
                <a:spcPts val="6184"/>
              </a:lnSpc>
            </a:pPr>
            <a:r>
              <a:rPr lang="en-US" sz="5621" dirty="0">
                <a:solidFill>
                  <a:srgbClr val="19274F"/>
                </a:solidFill>
                <a:latin typeface="Montaser Arabic"/>
                <a:ea typeface="Montaser Arabic"/>
                <a:cs typeface="Montaser Arabic"/>
                <a:sym typeface="Montaser Arabic"/>
              </a:rPr>
              <a:t>IS405.P11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6315241" cy="3202094"/>
          </a:xfrm>
        </p:grpSpPr>
        <p:sp>
          <p:nvSpPr>
            <p:cNvPr id="3" name="Freeform 3"/>
            <p:cNvSpPr/>
            <p:nvPr/>
          </p:nvSpPr>
          <p:spPr>
            <a:xfrm>
              <a:off x="0" y="0"/>
              <a:ext cx="6315241" cy="3202094"/>
            </a:xfrm>
            <a:custGeom>
              <a:avLst/>
              <a:gdLst/>
              <a:ahLst/>
              <a:cxnLst/>
              <a:rect l="l" t="t" r="r" b="b"/>
              <a:pathLst>
                <a:path w="6315241" h="3202094">
                  <a:moveTo>
                    <a:pt x="17649" y="0"/>
                  </a:moveTo>
                  <a:lnTo>
                    <a:pt x="6297592" y="0"/>
                  </a:lnTo>
                  <a:cubicBezTo>
                    <a:pt x="6302273" y="0"/>
                    <a:pt x="6306762" y="1859"/>
                    <a:pt x="6310072" y="5169"/>
                  </a:cubicBezTo>
                  <a:cubicBezTo>
                    <a:pt x="6313382" y="8479"/>
                    <a:pt x="6315241" y="12968"/>
                    <a:pt x="6315241" y="17649"/>
                  </a:cubicBezTo>
                  <a:lnTo>
                    <a:pt x="6315241" y="3184445"/>
                  </a:lnTo>
                  <a:cubicBezTo>
                    <a:pt x="6315241" y="3194192"/>
                    <a:pt x="6307340" y="3202094"/>
                    <a:pt x="6297592" y="3202094"/>
                  </a:cubicBezTo>
                  <a:lnTo>
                    <a:pt x="17649" y="3202094"/>
                  </a:lnTo>
                  <a:cubicBezTo>
                    <a:pt x="12968" y="3202094"/>
                    <a:pt x="8479" y="3200235"/>
                    <a:pt x="5169" y="3196925"/>
                  </a:cubicBezTo>
                  <a:cubicBezTo>
                    <a:pt x="1859" y="3193615"/>
                    <a:pt x="0" y="3189126"/>
                    <a:pt x="0" y="3184445"/>
                  </a:cubicBezTo>
                  <a:lnTo>
                    <a:pt x="0" y="17649"/>
                  </a:lnTo>
                  <a:cubicBezTo>
                    <a:pt x="0" y="12968"/>
                    <a:pt x="1859" y="8479"/>
                    <a:pt x="5169" y="5169"/>
                  </a:cubicBezTo>
                  <a:cubicBezTo>
                    <a:pt x="8479" y="1859"/>
                    <a:pt x="12968" y="0"/>
                    <a:pt x="17649" y="0"/>
                  </a:cubicBezTo>
                  <a:close/>
                </a:path>
              </a:pathLst>
            </a:custGeom>
            <a:solidFill>
              <a:srgbClr val="BCBEFA"/>
            </a:solidFill>
            <a:ln cap="rnd">
              <a:noFill/>
              <a:prstDash val="solid"/>
              <a:round/>
            </a:ln>
          </p:spPr>
          <p:txBody>
            <a:bodyPr/>
            <a:lstStyle/>
            <a:p>
              <a:endParaRPr lang="en-US"/>
            </a:p>
          </p:txBody>
        </p:sp>
        <p:sp>
          <p:nvSpPr>
            <p:cNvPr id="4" name="TextBox 4"/>
            <p:cNvSpPr txBox="1"/>
            <p:nvPr/>
          </p:nvSpPr>
          <p:spPr>
            <a:xfrm>
              <a:off x="0" y="-66675"/>
              <a:ext cx="6315241" cy="3268769"/>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5" name="Group 5"/>
          <p:cNvGrpSpPr/>
          <p:nvPr/>
        </p:nvGrpSpPr>
        <p:grpSpPr>
          <a:xfrm>
            <a:off x="1350619" y="1361887"/>
            <a:ext cx="7767550" cy="7563225"/>
            <a:chOff x="0" y="0"/>
            <a:chExt cx="3022313" cy="2942811"/>
          </a:xfrm>
        </p:grpSpPr>
        <p:sp>
          <p:nvSpPr>
            <p:cNvPr id="6" name="Freeform 6"/>
            <p:cNvSpPr/>
            <p:nvPr/>
          </p:nvSpPr>
          <p:spPr>
            <a:xfrm>
              <a:off x="0" y="0"/>
              <a:ext cx="3022313" cy="2942811"/>
            </a:xfrm>
            <a:custGeom>
              <a:avLst/>
              <a:gdLst/>
              <a:ahLst/>
              <a:cxnLst/>
              <a:rect l="l" t="t" r="r" b="b"/>
              <a:pathLst>
                <a:path w="3022313" h="2942811">
                  <a:moveTo>
                    <a:pt x="29901" y="0"/>
                  </a:moveTo>
                  <a:lnTo>
                    <a:pt x="2992412" y="0"/>
                  </a:lnTo>
                  <a:cubicBezTo>
                    <a:pt x="3000342" y="0"/>
                    <a:pt x="3007947" y="3150"/>
                    <a:pt x="3013555" y="8758"/>
                  </a:cubicBezTo>
                  <a:cubicBezTo>
                    <a:pt x="3019163" y="14365"/>
                    <a:pt x="3022313" y="21971"/>
                    <a:pt x="3022313" y="29901"/>
                  </a:cubicBezTo>
                  <a:lnTo>
                    <a:pt x="3022313" y="2912910"/>
                  </a:lnTo>
                  <a:cubicBezTo>
                    <a:pt x="3022313" y="2920841"/>
                    <a:pt x="3019163" y="2928446"/>
                    <a:pt x="3013555" y="2934053"/>
                  </a:cubicBezTo>
                  <a:cubicBezTo>
                    <a:pt x="3007947" y="2939661"/>
                    <a:pt x="3000342" y="2942811"/>
                    <a:pt x="2992412" y="2942811"/>
                  </a:cubicBezTo>
                  <a:lnTo>
                    <a:pt x="29901" y="2942811"/>
                  </a:lnTo>
                  <a:cubicBezTo>
                    <a:pt x="21971" y="2942811"/>
                    <a:pt x="14365" y="2939661"/>
                    <a:pt x="8758" y="2934053"/>
                  </a:cubicBezTo>
                  <a:cubicBezTo>
                    <a:pt x="3150" y="2928446"/>
                    <a:pt x="0" y="2920841"/>
                    <a:pt x="0" y="2912910"/>
                  </a:cubicBezTo>
                  <a:lnTo>
                    <a:pt x="0" y="29901"/>
                  </a:lnTo>
                  <a:cubicBezTo>
                    <a:pt x="0" y="21971"/>
                    <a:pt x="3150" y="14365"/>
                    <a:pt x="8758" y="8758"/>
                  </a:cubicBezTo>
                  <a:cubicBezTo>
                    <a:pt x="14365" y="3150"/>
                    <a:pt x="21971" y="0"/>
                    <a:pt x="29901" y="0"/>
                  </a:cubicBezTo>
                  <a:close/>
                </a:path>
              </a:pathLst>
            </a:custGeom>
            <a:solidFill>
              <a:srgbClr val="FF9DC6"/>
            </a:solidFill>
            <a:ln w="47625" cap="rnd">
              <a:solidFill>
                <a:srgbClr val="FFFFFF"/>
              </a:solidFill>
              <a:prstDash val="solid"/>
              <a:round/>
            </a:ln>
          </p:spPr>
          <p:txBody>
            <a:bodyPr/>
            <a:lstStyle/>
            <a:p>
              <a:endParaRPr lang="en-US"/>
            </a:p>
          </p:txBody>
        </p:sp>
        <p:sp>
          <p:nvSpPr>
            <p:cNvPr id="7" name="TextBox 7"/>
            <p:cNvSpPr txBox="1"/>
            <p:nvPr/>
          </p:nvSpPr>
          <p:spPr>
            <a:xfrm>
              <a:off x="0" y="-66675"/>
              <a:ext cx="3022313" cy="3009486"/>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8" name="Group 8"/>
          <p:cNvGrpSpPr/>
          <p:nvPr/>
        </p:nvGrpSpPr>
        <p:grpSpPr>
          <a:xfrm>
            <a:off x="9498504" y="1361887"/>
            <a:ext cx="7438878" cy="7563225"/>
            <a:chOff x="0" y="0"/>
            <a:chExt cx="2894428" cy="2942811"/>
          </a:xfrm>
        </p:grpSpPr>
        <p:sp>
          <p:nvSpPr>
            <p:cNvPr id="9" name="Freeform 9"/>
            <p:cNvSpPr/>
            <p:nvPr/>
          </p:nvSpPr>
          <p:spPr>
            <a:xfrm>
              <a:off x="0" y="0"/>
              <a:ext cx="2894428" cy="2942811"/>
            </a:xfrm>
            <a:custGeom>
              <a:avLst/>
              <a:gdLst/>
              <a:ahLst/>
              <a:cxnLst/>
              <a:rect l="l" t="t" r="r" b="b"/>
              <a:pathLst>
                <a:path w="2894428" h="2942811">
                  <a:moveTo>
                    <a:pt x="31222" y="0"/>
                  </a:moveTo>
                  <a:lnTo>
                    <a:pt x="2863206" y="0"/>
                  </a:lnTo>
                  <a:cubicBezTo>
                    <a:pt x="2871487" y="0"/>
                    <a:pt x="2879428" y="3289"/>
                    <a:pt x="2885283" y="9145"/>
                  </a:cubicBezTo>
                  <a:cubicBezTo>
                    <a:pt x="2891139" y="15000"/>
                    <a:pt x="2894428" y="22942"/>
                    <a:pt x="2894428" y="31222"/>
                  </a:cubicBezTo>
                  <a:lnTo>
                    <a:pt x="2894428" y="2911589"/>
                  </a:lnTo>
                  <a:cubicBezTo>
                    <a:pt x="2894428" y="2919870"/>
                    <a:pt x="2891139" y="2927811"/>
                    <a:pt x="2885283" y="2933666"/>
                  </a:cubicBezTo>
                  <a:cubicBezTo>
                    <a:pt x="2879428" y="2939522"/>
                    <a:pt x="2871487" y="2942811"/>
                    <a:pt x="2863206" y="2942811"/>
                  </a:cubicBezTo>
                  <a:lnTo>
                    <a:pt x="31222" y="2942811"/>
                  </a:lnTo>
                  <a:cubicBezTo>
                    <a:pt x="22942" y="2942811"/>
                    <a:pt x="15000" y="2939522"/>
                    <a:pt x="9145" y="2933666"/>
                  </a:cubicBezTo>
                  <a:cubicBezTo>
                    <a:pt x="3289" y="2927811"/>
                    <a:pt x="0" y="2919870"/>
                    <a:pt x="0" y="2911589"/>
                  </a:cubicBezTo>
                  <a:lnTo>
                    <a:pt x="0" y="31222"/>
                  </a:lnTo>
                  <a:cubicBezTo>
                    <a:pt x="0" y="22942"/>
                    <a:pt x="3289" y="15000"/>
                    <a:pt x="9145" y="9145"/>
                  </a:cubicBezTo>
                  <a:cubicBezTo>
                    <a:pt x="15000" y="3289"/>
                    <a:pt x="22942" y="0"/>
                    <a:pt x="31222" y="0"/>
                  </a:cubicBezTo>
                  <a:close/>
                </a:path>
              </a:pathLst>
            </a:custGeom>
            <a:solidFill>
              <a:srgbClr val="FFFFFF"/>
            </a:solidFill>
            <a:ln w="47625" cap="rnd">
              <a:solidFill>
                <a:srgbClr val="19274F"/>
              </a:solidFill>
              <a:prstDash val="lgDash"/>
              <a:round/>
            </a:ln>
          </p:spPr>
          <p:txBody>
            <a:bodyPr/>
            <a:lstStyle/>
            <a:p>
              <a:endParaRPr lang="en-US"/>
            </a:p>
          </p:txBody>
        </p:sp>
        <p:sp>
          <p:nvSpPr>
            <p:cNvPr id="10" name="TextBox 10"/>
            <p:cNvSpPr txBox="1"/>
            <p:nvPr/>
          </p:nvSpPr>
          <p:spPr>
            <a:xfrm>
              <a:off x="0" y="-66675"/>
              <a:ext cx="2894428" cy="3009486"/>
            </a:xfrm>
            <a:prstGeom prst="rect">
              <a:avLst/>
            </a:prstGeom>
          </p:spPr>
          <p:txBody>
            <a:bodyPr lIns="46656" tIns="46656" rIns="46656" bIns="46656" rtlCol="0" anchor="ctr"/>
            <a:lstStyle/>
            <a:p>
              <a:pPr marL="0" lvl="0" indent="0" algn="ctr">
                <a:lnSpc>
                  <a:spcPts val="2520"/>
                </a:lnSpc>
                <a:spcBef>
                  <a:spcPct val="0"/>
                </a:spcBef>
              </a:pPr>
              <a:endParaRPr/>
            </a:p>
          </p:txBody>
        </p:sp>
      </p:grpSp>
      <p:sp>
        <p:nvSpPr>
          <p:cNvPr id="11" name="TextBox 11"/>
          <p:cNvSpPr txBox="1"/>
          <p:nvPr/>
        </p:nvSpPr>
        <p:spPr>
          <a:xfrm>
            <a:off x="1711725" y="3267051"/>
            <a:ext cx="7045337" cy="2543230"/>
          </a:xfrm>
          <a:prstGeom prst="rect">
            <a:avLst/>
          </a:prstGeom>
        </p:spPr>
        <p:txBody>
          <a:bodyPr lIns="0" tIns="0" rIns="0" bIns="0" rtlCol="0" anchor="t">
            <a:spAutoFit/>
          </a:bodyPr>
          <a:lstStyle/>
          <a:p>
            <a:pPr marL="0" lvl="0" indent="0" algn="ctr">
              <a:lnSpc>
                <a:spcPts val="9904"/>
              </a:lnSpc>
              <a:spcBef>
                <a:spcPct val="0"/>
              </a:spcBef>
            </a:pPr>
            <a:r>
              <a:rPr lang="en-US" sz="9004">
                <a:solidFill>
                  <a:srgbClr val="19274F"/>
                </a:solidFill>
                <a:latin typeface="Montaser Arabic"/>
                <a:ea typeface="Montaser Arabic"/>
                <a:cs typeface="Montaser Arabic"/>
                <a:sym typeface="Montaser Arabic"/>
              </a:rPr>
              <a:t>Tiền xử lý dữ liệu</a:t>
            </a:r>
          </a:p>
        </p:txBody>
      </p:sp>
      <p:sp>
        <p:nvSpPr>
          <p:cNvPr id="12" name="Freeform 12"/>
          <p:cNvSpPr/>
          <p:nvPr/>
        </p:nvSpPr>
        <p:spPr>
          <a:xfrm>
            <a:off x="9721321" y="2735202"/>
            <a:ext cx="6993243" cy="4816596"/>
          </a:xfrm>
          <a:custGeom>
            <a:avLst/>
            <a:gdLst/>
            <a:ahLst/>
            <a:cxnLst/>
            <a:rect l="l" t="t" r="r" b="b"/>
            <a:pathLst>
              <a:path w="6993243" h="4816596">
                <a:moveTo>
                  <a:pt x="0" y="0"/>
                </a:moveTo>
                <a:lnTo>
                  <a:pt x="6993243" y="0"/>
                </a:lnTo>
                <a:lnTo>
                  <a:pt x="6993243" y="4816596"/>
                </a:lnTo>
                <a:lnTo>
                  <a:pt x="0" y="4816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23975" y="0"/>
            <a:ext cx="18335950" cy="10287000"/>
            <a:chOff x="0" y="0"/>
            <a:chExt cx="24447933" cy="13716000"/>
          </a:xfrm>
        </p:grpSpPr>
        <p:grpSp>
          <p:nvGrpSpPr>
            <p:cNvPr id="3" name="Group 3"/>
            <p:cNvGrpSpPr/>
            <p:nvPr/>
          </p:nvGrpSpPr>
          <p:grpSpPr>
            <a:xfrm>
              <a:off x="0" y="0"/>
              <a:ext cx="24447933" cy="13716000"/>
              <a:chOff x="0" y="0"/>
              <a:chExt cx="6845770" cy="3840676"/>
            </a:xfrm>
          </p:grpSpPr>
          <p:sp>
            <p:nvSpPr>
              <p:cNvPr id="4" name="Freeform 4"/>
              <p:cNvSpPr/>
              <p:nvPr/>
            </p:nvSpPr>
            <p:spPr>
              <a:xfrm>
                <a:off x="0" y="0"/>
                <a:ext cx="6845770" cy="3840676"/>
              </a:xfrm>
              <a:custGeom>
                <a:avLst/>
                <a:gdLst/>
                <a:ahLst/>
                <a:cxnLst/>
                <a:rect l="l" t="t" r="r" b="b"/>
                <a:pathLst>
                  <a:path w="6845770" h="3840676">
                    <a:moveTo>
                      <a:pt x="16281" y="0"/>
                    </a:moveTo>
                    <a:lnTo>
                      <a:pt x="6829489" y="0"/>
                    </a:lnTo>
                    <a:cubicBezTo>
                      <a:pt x="6838480" y="0"/>
                      <a:pt x="6845770" y="7289"/>
                      <a:pt x="6845770" y="16281"/>
                    </a:cubicBezTo>
                    <a:lnTo>
                      <a:pt x="6845770" y="3824394"/>
                    </a:lnTo>
                    <a:cubicBezTo>
                      <a:pt x="6845770" y="3833387"/>
                      <a:pt x="6838480" y="3840676"/>
                      <a:pt x="6829489" y="3840676"/>
                    </a:cubicBezTo>
                    <a:lnTo>
                      <a:pt x="16281" y="3840676"/>
                    </a:lnTo>
                    <a:cubicBezTo>
                      <a:pt x="7289" y="3840676"/>
                      <a:pt x="0" y="3833387"/>
                      <a:pt x="0" y="3824394"/>
                    </a:cubicBezTo>
                    <a:lnTo>
                      <a:pt x="0" y="16281"/>
                    </a:lnTo>
                    <a:cubicBezTo>
                      <a:pt x="0" y="7289"/>
                      <a:pt x="7289" y="0"/>
                      <a:pt x="16281" y="0"/>
                    </a:cubicBezTo>
                    <a:close/>
                  </a:path>
                </a:pathLst>
              </a:custGeom>
              <a:solidFill>
                <a:srgbClr val="FBD86A"/>
              </a:solidFill>
              <a:ln cap="rnd">
                <a:noFill/>
                <a:prstDash val="solid"/>
                <a:round/>
              </a:ln>
            </p:spPr>
            <p:txBody>
              <a:bodyPr/>
              <a:lstStyle/>
              <a:p>
                <a:endParaRPr lang="en-US"/>
              </a:p>
            </p:txBody>
          </p:sp>
          <p:sp>
            <p:nvSpPr>
              <p:cNvPr id="5" name="TextBox 5"/>
              <p:cNvSpPr txBox="1"/>
              <p:nvPr/>
            </p:nvSpPr>
            <p:spPr>
              <a:xfrm>
                <a:off x="0" y="-66675"/>
                <a:ext cx="6845770" cy="3907351"/>
              </a:xfrm>
              <a:prstGeom prst="rect">
                <a:avLst/>
              </a:prstGeom>
            </p:spPr>
            <p:txBody>
              <a:bodyPr lIns="46656" tIns="46656" rIns="46656" bIns="46656" rtlCol="0" anchor="ctr"/>
              <a:lstStyle/>
              <a:p>
                <a:pPr marL="0" lvl="0" indent="0" algn="ctr">
                  <a:lnSpc>
                    <a:spcPts val="2519"/>
                  </a:lnSpc>
                  <a:spcBef>
                    <a:spcPct val="0"/>
                  </a:spcBef>
                </a:pPr>
                <a:endParaRPr/>
              </a:p>
            </p:txBody>
          </p:sp>
        </p:grpSp>
        <p:grpSp>
          <p:nvGrpSpPr>
            <p:cNvPr id="6" name="Group 6"/>
            <p:cNvGrpSpPr/>
            <p:nvPr/>
          </p:nvGrpSpPr>
          <p:grpSpPr>
            <a:xfrm>
              <a:off x="434337" y="2352286"/>
              <a:ext cx="23579259" cy="11040423"/>
              <a:chOff x="0" y="0"/>
              <a:chExt cx="6602529" cy="3091476"/>
            </a:xfrm>
          </p:grpSpPr>
          <p:sp>
            <p:nvSpPr>
              <p:cNvPr id="7" name="Freeform 7"/>
              <p:cNvSpPr/>
              <p:nvPr/>
            </p:nvSpPr>
            <p:spPr>
              <a:xfrm>
                <a:off x="0" y="0"/>
                <a:ext cx="6602529" cy="3091476"/>
              </a:xfrm>
              <a:custGeom>
                <a:avLst/>
                <a:gdLst/>
                <a:ahLst/>
                <a:cxnLst/>
                <a:rect l="l" t="t" r="r" b="b"/>
                <a:pathLst>
                  <a:path w="6602529" h="3091476">
                    <a:moveTo>
                      <a:pt x="13687" y="0"/>
                    </a:moveTo>
                    <a:lnTo>
                      <a:pt x="6588841" y="0"/>
                    </a:lnTo>
                    <a:cubicBezTo>
                      <a:pt x="6592472" y="0"/>
                      <a:pt x="6595953" y="1442"/>
                      <a:pt x="6598520" y="4009"/>
                    </a:cubicBezTo>
                    <a:cubicBezTo>
                      <a:pt x="6601087" y="6576"/>
                      <a:pt x="6602529" y="10057"/>
                      <a:pt x="6602529" y="13687"/>
                    </a:cubicBezTo>
                    <a:lnTo>
                      <a:pt x="6602529" y="3077789"/>
                    </a:lnTo>
                    <a:cubicBezTo>
                      <a:pt x="6602529" y="3081419"/>
                      <a:pt x="6601087" y="3084900"/>
                      <a:pt x="6598520" y="3087467"/>
                    </a:cubicBezTo>
                    <a:cubicBezTo>
                      <a:pt x="6595953" y="3090034"/>
                      <a:pt x="6592472" y="3091476"/>
                      <a:pt x="6588841" y="3091476"/>
                    </a:cubicBezTo>
                    <a:lnTo>
                      <a:pt x="13687" y="3091476"/>
                    </a:lnTo>
                    <a:cubicBezTo>
                      <a:pt x="10057" y="3091476"/>
                      <a:pt x="6576" y="3090034"/>
                      <a:pt x="4009" y="3087467"/>
                    </a:cubicBezTo>
                    <a:cubicBezTo>
                      <a:pt x="1442" y="3084900"/>
                      <a:pt x="0" y="3081419"/>
                      <a:pt x="0" y="3077789"/>
                    </a:cubicBezTo>
                    <a:lnTo>
                      <a:pt x="0" y="13687"/>
                    </a:lnTo>
                    <a:cubicBezTo>
                      <a:pt x="0" y="10057"/>
                      <a:pt x="1442" y="6576"/>
                      <a:pt x="4009" y="4009"/>
                    </a:cubicBezTo>
                    <a:cubicBezTo>
                      <a:pt x="6576" y="1442"/>
                      <a:pt x="10057" y="0"/>
                      <a:pt x="13687" y="0"/>
                    </a:cubicBezTo>
                    <a:close/>
                  </a:path>
                </a:pathLst>
              </a:custGeom>
              <a:solidFill>
                <a:srgbClr val="FFFFFF"/>
              </a:solidFill>
              <a:ln w="47625" cap="rnd">
                <a:solidFill>
                  <a:srgbClr val="19274F"/>
                </a:solidFill>
                <a:prstDash val="solid"/>
                <a:round/>
              </a:ln>
            </p:spPr>
            <p:txBody>
              <a:bodyPr/>
              <a:lstStyle/>
              <a:p>
                <a:endParaRPr lang="en-US"/>
              </a:p>
            </p:txBody>
          </p:sp>
          <p:sp>
            <p:nvSpPr>
              <p:cNvPr id="8" name="TextBox 8"/>
              <p:cNvSpPr txBox="1"/>
              <p:nvPr/>
            </p:nvSpPr>
            <p:spPr>
              <a:xfrm>
                <a:off x="0" y="-66675"/>
                <a:ext cx="6602529" cy="3158151"/>
              </a:xfrm>
              <a:prstGeom prst="rect">
                <a:avLst/>
              </a:prstGeom>
            </p:spPr>
            <p:txBody>
              <a:bodyPr lIns="46656" tIns="46656" rIns="46656" bIns="46656" rtlCol="0" anchor="ctr"/>
              <a:lstStyle/>
              <a:p>
                <a:pPr marL="0" lvl="0" indent="0" algn="ctr">
                  <a:lnSpc>
                    <a:spcPts val="2519"/>
                  </a:lnSpc>
                  <a:spcBef>
                    <a:spcPct val="0"/>
                  </a:spcBef>
                </a:pPr>
                <a:endParaRPr/>
              </a:p>
            </p:txBody>
          </p:sp>
        </p:grpSp>
      </p:grpSp>
      <p:sp>
        <p:nvSpPr>
          <p:cNvPr id="9" name="Freeform 9"/>
          <p:cNvSpPr/>
          <p:nvPr/>
        </p:nvSpPr>
        <p:spPr>
          <a:xfrm>
            <a:off x="469660" y="1831692"/>
            <a:ext cx="13983965" cy="5226507"/>
          </a:xfrm>
          <a:custGeom>
            <a:avLst/>
            <a:gdLst/>
            <a:ahLst/>
            <a:cxnLst/>
            <a:rect l="l" t="t" r="r" b="b"/>
            <a:pathLst>
              <a:path w="13983965" h="5226507">
                <a:moveTo>
                  <a:pt x="0" y="0"/>
                </a:moveTo>
                <a:lnTo>
                  <a:pt x="13983965" y="0"/>
                </a:lnTo>
                <a:lnTo>
                  <a:pt x="13983965" y="5226507"/>
                </a:lnTo>
                <a:lnTo>
                  <a:pt x="0" y="5226507"/>
                </a:lnTo>
                <a:lnTo>
                  <a:pt x="0" y="0"/>
                </a:lnTo>
                <a:close/>
              </a:path>
            </a:pathLst>
          </a:custGeom>
          <a:blipFill>
            <a:blip r:embed="rId2"/>
            <a:stretch>
              <a:fillRect/>
            </a:stretch>
          </a:blipFill>
        </p:spPr>
        <p:txBody>
          <a:bodyPr/>
          <a:lstStyle/>
          <a:p>
            <a:endParaRPr lang="en-US"/>
          </a:p>
        </p:txBody>
      </p:sp>
      <p:sp>
        <p:nvSpPr>
          <p:cNvPr id="10" name="Freeform 10"/>
          <p:cNvSpPr/>
          <p:nvPr/>
        </p:nvSpPr>
        <p:spPr>
          <a:xfrm>
            <a:off x="575288" y="7058199"/>
            <a:ext cx="9962509" cy="2911418"/>
          </a:xfrm>
          <a:custGeom>
            <a:avLst/>
            <a:gdLst/>
            <a:ahLst/>
            <a:cxnLst/>
            <a:rect l="l" t="t" r="r" b="b"/>
            <a:pathLst>
              <a:path w="9962509" h="2911418">
                <a:moveTo>
                  <a:pt x="0" y="0"/>
                </a:moveTo>
                <a:lnTo>
                  <a:pt x="9962509" y="0"/>
                </a:lnTo>
                <a:lnTo>
                  <a:pt x="9962509" y="2911418"/>
                </a:lnTo>
                <a:lnTo>
                  <a:pt x="0" y="2911418"/>
                </a:lnTo>
                <a:lnTo>
                  <a:pt x="0" y="0"/>
                </a:lnTo>
                <a:close/>
              </a:path>
            </a:pathLst>
          </a:custGeom>
          <a:blipFill>
            <a:blip r:embed="rId3"/>
            <a:stretch>
              <a:fillRect/>
            </a:stretch>
          </a:blipFill>
        </p:spPr>
        <p:txBody>
          <a:bodyPr/>
          <a:lstStyle/>
          <a:p>
            <a:endParaRPr lang="en-US"/>
          </a:p>
        </p:txBody>
      </p:sp>
      <p:sp>
        <p:nvSpPr>
          <p:cNvPr id="11" name="TextBox 11"/>
          <p:cNvSpPr txBox="1"/>
          <p:nvPr/>
        </p:nvSpPr>
        <p:spPr>
          <a:xfrm>
            <a:off x="575288" y="305157"/>
            <a:ext cx="16684012" cy="627786"/>
          </a:xfrm>
          <a:prstGeom prst="rect">
            <a:avLst/>
          </a:prstGeom>
        </p:spPr>
        <p:txBody>
          <a:bodyPr lIns="0" tIns="0" rIns="0" bIns="0" rtlCol="0" anchor="t">
            <a:spAutoFit/>
          </a:bodyPr>
          <a:lstStyle/>
          <a:p>
            <a:pPr marL="0" lvl="0" indent="0" algn="ctr">
              <a:lnSpc>
                <a:spcPts val="4875"/>
              </a:lnSpc>
              <a:spcBef>
                <a:spcPct val="0"/>
              </a:spcBef>
            </a:pPr>
            <a:r>
              <a:rPr lang="en-US" sz="4431" b="1">
                <a:solidFill>
                  <a:srgbClr val="19274F"/>
                </a:solidFill>
                <a:latin typeface="Montaser Arabic Bold"/>
                <a:ea typeface="Montaser Arabic Bold"/>
                <a:cs typeface="Montaser Arabic Bold"/>
                <a:sym typeface="Montaser Arabic Bold"/>
              </a:rPr>
              <a:t>Đánh giá dataset dữ liệu</a:t>
            </a: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23975" y="0"/>
            <a:ext cx="18335950" cy="10287000"/>
            <a:chOff x="0" y="0"/>
            <a:chExt cx="24447933" cy="13716000"/>
          </a:xfrm>
        </p:grpSpPr>
        <p:grpSp>
          <p:nvGrpSpPr>
            <p:cNvPr id="3" name="Group 3"/>
            <p:cNvGrpSpPr/>
            <p:nvPr/>
          </p:nvGrpSpPr>
          <p:grpSpPr>
            <a:xfrm>
              <a:off x="0" y="0"/>
              <a:ext cx="24447933" cy="13716000"/>
              <a:chOff x="0" y="0"/>
              <a:chExt cx="6845770" cy="3840676"/>
            </a:xfrm>
          </p:grpSpPr>
          <p:sp>
            <p:nvSpPr>
              <p:cNvPr id="4" name="Freeform 4"/>
              <p:cNvSpPr/>
              <p:nvPr/>
            </p:nvSpPr>
            <p:spPr>
              <a:xfrm>
                <a:off x="0" y="0"/>
                <a:ext cx="6845770" cy="3840676"/>
              </a:xfrm>
              <a:custGeom>
                <a:avLst/>
                <a:gdLst/>
                <a:ahLst/>
                <a:cxnLst/>
                <a:rect l="l" t="t" r="r" b="b"/>
                <a:pathLst>
                  <a:path w="6845770" h="3840676">
                    <a:moveTo>
                      <a:pt x="16281" y="0"/>
                    </a:moveTo>
                    <a:lnTo>
                      <a:pt x="6829489" y="0"/>
                    </a:lnTo>
                    <a:cubicBezTo>
                      <a:pt x="6838480" y="0"/>
                      <a:pt x="6845770" y="7289"/>
                      <a:pt x="6845770" y="16281"/>
                    </a:cubicBezTo>
                    <a:lnTo>
                      <a:pt x="6845770" y="3824394"/>
                    </a:lnTo>
                    <a:cubicBezTo>
                      <a:pt x="6845770" y="3833387"/>
                      <a:pt x="6838480" y="3840676"/>
                      <a:pt x="6829489" y="3840676"/>
                    </a:cubicBezTo>
                    <a:lnTo>
                      <a:pt x="16281" y="3840676"/>
                    </a:lnTo>
                    <a:cubicBezTo>
                      <a:pt x="7289" y="3840676"/>
                      <a:pt x="0" y="3833387"/>
                      <a:pt x="0" y="3824394"/>
                    </a:cubicBezTo>
                    <a:lnTo>
                      <a:pt x="0" y="16281"/>
                    </a:lnTo>
                    <a:cubicBezTo>
                      <a:pt x="0" y="7289"/>
                      <a:pt x="7289" y="0"/>
                      <a:pt x="16281" y="0"/>
                    </a:cubicBezTo>
                    <a:close/>
                  </a:path>
                </a:pathLst>
              </a:custGeom>
              <a:solidFill>
                <a:srgbClr val="FBD86A"/>
              </a:solidFill>
              <a:ln cap="rnd">
                <a:noFill/>
                <a:prstDash val="solid"/>
                <a:round/>
              </a:ln>
            </p:spPr>
            <p:txBody>
              <a:bodyPr/>
              <a:lstStyle/>
              <a:p>
                <a:endParaRPr lang="en-US"/>
              </a:p>
            </p:txBody>
          </p:sp>
          <p:sp>
            <p:nvSpPr>
              <p:cNvPr id="5" name="TextBox 5"/>
              <p:cNvSpPr txBox="1"/>
              <p:nvPr/>
            </p:nvSpPr>
            <p:spPr>
              <a:xfrm>
                <a:off x="0" y="-66675"/>
                <a:ext cx="6845770" cy="3907351"/>
              </a:xfrm>
              <a:prstGeom prst="rect">
                <a:avLst/>
              </a:prstGeom>
            </p:spPr>
            <p:txBody>
              <a:bodyPr lIns="46656" tIns="46656" rIns="46656" bIns="46656" rtlCol="0" anchor="ctr"/>
              <a:lstStyle/>
              <a:p>
                <a:pPr marL="0" lvl="0" indent="0" algn="ctr">
                  <a:lnSpc>
                    <a:spcPts val="2519"/>
                  </a:lnSpc>
                  <a:spcBef>
                    <a:spcPct val="0"/>
                  </a:spcBef>
                </a:pPr>
                <a:endParaRPr/>
              </a:p>
            </p:txBody>
          </p:sp>
        </p:grpSp>
        <p:grpSp>
          <p:nvGrpSpPr>
            <p:cNvPr id="6" name="Group 6"/>
            <p:cNvGrpSpPr/>
            <p:nvPr/>
          </p:nvGrpSpPr>
          <p:grpSpPr>
            <a:xfrm>
              <a:off x="434337" y="2352286"/>
              <a:ext cx="23579259" cy="11040423"/>
              <a:chOff x="0" y="0"/>
              <a:chExt cx="6602529" cy="3091476"/>
            </a:xfrm>
          </p:grpSpPr>
          <p:sp>
            <p:nvSpPr>
              <p:cNvPr id="7" name="Freeform 7"/>
              <p:cNvSpPr/>
              <p:nvPr/>
            </p:nvSpPr>
            <p:spPr>
              <a:xfrm>
                <a:off x="0" y="0"/>
                <a:ext cx="6602529" cy="3091476"/>
              </a:xfrm>
              <a:custGeom>
                <a:avLst/>
                <a:gdLst/>
                <a:ahLst/>
                <a:cxnLst/>
                <a:rect l="l" t="t" r="r" b="b"/>
                <a:pathLst>
                  <a:path w="6602529" h="3091476">
                    <a:moveTo>
                      <a:pt x="13687" y="0"/>
                    </a:moveTo>
                    <a:lnTo>
                      <a:pt x="6588841" y="0"/>
                    </a:lnTo>
                    <a:cubicBezTo>
                      <a:pt x="6592472" y="0"/>
                      <a:pt x="6595953" y="1442"/>
                      <a:pt x="6598520" y="4009"/>
                    </a:cubicBezTo>
                    <a:cubicBezTo>
                      <a:pt x="6601087" y="6576"/>
                      <a:pt x="6602529" y="10057"/>
                      <a:pt x="6602529" y="13687"/>
                    </a:cubicBezTo>
                    <a:lnTo>
                      <a:pt x="6602529" y="3077789"/>
                    </a:lnTo>
                    <a:cubicBezTo>
                      <a:pt x="6602529" y="3081419"/>
                      <a:pt x="6601087" y="3084900"/>
                      <a:pt x="6598520" y="3087467"/>
                    </a:cubicBezTo>
                    <a:cubicBezTo>
                      <a:pt x="6595953" y="3090034"/>
                      <a:pt x="6592472" y="3091476"/>
                      <a:pt x="6588841" y="3091476"/>
                    </a:cubicBezTo>
                    <a:lnTo>
                      <a:pt x="13687" y="3091476"/>
                    </a:lnTo>
                    <a:cubicBezTo>
                      <a:pt x="10057" y="3091476"/>
                      <a:pt x="6576" y="3090034"/>
                      <a:pt x="4009" y="3087467"/>
                    </a:cubicBezTo>
                    <a:cubicBezTo>
                      <a:pt x="1442" y="3084900"/>
                      <a:pt x="0" y="3081419"/>
                      <a:pt x="0" y="3077789"/>
                    </a:cubicBezTo>
                    <a:lnTo>
                      <a:pt x="0" y="13687"/>
                    </a:lnTo>
                    <a:cubicBezTo>
                      <a:pt x="0" y="10057"/>
                      <a:pt x="1442" y="6576"/>
                      <a:pt x="4009" y="4009"/>
                    </a:cubicBezTo>
                    <a:cubicBezTo>
                      <a:pt x="6576" y="1442"/>
                      <a:pt x="10057" y="0"/>
                      <a:pt x="13687" y="0"/>
                    </a:cubicBezTo>
                    <a:close/>
                  </a:path>
                </a:pathLst>
              </a:custGeom>
              <a:solidFill>
                <a:srgbClr val="FFFFFF"/>
              </a:solidFill>
              <a:ln w="47625" cap="rnd">
                <a:solidFill>
                  <a:srgbClr val="19274F"/>
                </a:solidFill>
                <a:prstDash val="solid"/>
                <a:round/>
              </a:ln>
            </p:spPr>
            <p:txBody>
              <a:bodyPr/>
              <a:lstStyle/>
              <a:p>
                <a:endParaRPr lang="en-US"/>
              </a:p>
            </p:txBody>
          </p:sp>
          <p:sp>
            <p:nvSpPr>
              <p:cNvPr id="8" name="TextBox 8"/>
              <p:cNvSpPr txBox="1"/>
              <p:nvPr/>
            </p:nvSpPr>
            <p:spPr>
              <a:xfrm>
                <a:off x="0" y="-66675"/>
                <a:ext cx="6602529" cy="3158151"/>
              </a:xfrm>
              <a:prstGeom prst="rect">
                <a:avLst/>
              </a:prstGeom>
            </p:spPr>
            <p:txBody>
              <a:bodyPr lIns="46656" tIns="46656" rIns="46656" bIns="46656" rtlCol="0" anchor="ctr"/>
              <a:lstStyle/>
              <a:p>
                <a:pPr marL="0" lvl="0" indent="0" algn="ctr">
                  <a:lnSpc>
                    <a:spcPts val="2519"/>
                  </a:lnSpc>
                  <a:spcBef>
                    <a:spcPct val="0"/>
                  </a:spcBef>
                </a:pPr>
                <a:endParaRPr/>
              </a:p>
            </p:txBody>
          </p:sp>
        </p:grpSp>
      </p:grpSp>
      <p:sp>
        <p:nvSpPr>
          <p:cNvPr id="9" name="Freeform 9"/>
          <p:cNvSpPr/>
          <p:nvPr/>
        </p:nvSpPr>
        <p:spPr>
          <a:xfrm>
            <a:off x="2035320" y="2884135"/>
            <a:ext cx="14354578" cy="6997857"/>
          </a:xfrm>
          <a:custGeom>
            <a:avLst/>
            <a:gdLst/>
            <a:ahLst/>
            <a:cxnLst/>
            <a:rect l="l" t="t" r="r" b="b"/>
            <a:pathLst>
              <a:path w="14354578" h="6997857">
                <a:moveTo>
                  <a:pt x="0" y="0"/>
                </a:moveTo>
                <a:lnTo>
                  <a:pt x="14354578" y="0"/>
                </a:lnTo>
                <a:lnTo>
                  <a:pt x="14354578" y="6997857"/>
                </a:lnTo>
                <a:lnTo>
                  <a:pt x="0" y="6997857"/>
                </a:lnTo>
                <a:lnTo>
                  <a:pt x="0" y="0"/>
                </a:lnTo>
                <a:close/>
              </a:path>
            </a:pathLst>
          </a:custGeom>
          <a:blipFill>
            <a:blip r:embed="rId2"/>
            <a:stretch>
              <a:fillRect/>
            </a:stretch>
          </a:blipFill>
        </p:spPr>
        <p:txBody>
          <a:bodyPr/>
          <a:lstStyle/>
          <a:p>
            <a:endParaRPr lang="en-US"/>
          </a:p>
        </p:txBody>
      </p:sp>
      <p:sp>
        <p:nvSpPr>
          <p:cNvPr id="10" name="TextBox 10"/>
          <p:cNvSpPr txBox="1"/>
          <p:nvPr/>
        </p:nvSpPr>
        <p:spPr>
          <a:xfrm>
            <a:off x="575288" y="305157"/>
            <a:ext cx="16684012" cy="627786"/>
          </a:xfrm>
          <a:prstGeom prst="rect">
            <a:avLst/>
          </a:prstGeom>
        </p:spPr>
        <p:txBody>
          <a:bodyPr lIns="0" tIns="0" rIns="0" bIns="0" rtlCol="0" anchor="t">
            <a:spAutoFit/>
          </a:bodyPr>
          <a:lstStyle/>
          <a:p>
            <a:pPr marL="0" lvl="0" indent="0" algn="ctr">
              <a:lnSpc>
                <a:spcPts val="4875"/>
              </a:lnSpc>
              <a:spcBef>
                <a:spcPct val="0"/>
              </a:spcBef>
            </a:pPr>
            <a:r>
              <a:rPr lang="en-US" sz="4431" b="1">
                <a:solidFill>
                  <a:srgbClr val="19274F"/>
                </a:solidFill>
                <a:latin typeface="Montaser Arabic Bold"/>
                <a:ea typeface="Montaser Arabic Bold"/>
                <a:cs typeface="Montaser Arabic Bold"/>
                <a:sym typeface="Montaser Arabic Bold"/>
              </a:rPr>
              <a:t>Làm sạch dataset dữ liệu</a:t>
            </a:r>
          </a:p>
        </p:txBody>
      </p:sp>
      <p:sp>
        <p:nvSpPr>
          <p:cNvPr id="11" name="TextBox 11"/>
          <p:cNvSpPr txBox="1"/>
          <p:nvPr/>
        </p:nvSpPr>
        <p:spPr>
          <a:xfrm>
            <a:off x="575288" y="1810350"/>
            <a:ext cx="17274641" cy="1073785"/>
          </a:xfrm>
          <a:prstGeom prst="rect">
            <a:avLst/>
          </a:prstGeom>
        </p:spPr>
        <p:txBody>
          <a:bodyPr lIns="0" tIns="0" rIns="0" bIns="0" rtlCol="0" anchor="t">
            <a:spAutoFit/>
          </a:bodyPr>
          <a:lstStyle/>
          <a:p>
            <a:pPr marL="669286" lvl="1" indent="-334643" algn="l">
              <a:lnSpc>
                <a:spcPts val="4339"/>
              </a:lnSpc>
              <a:buFont typeface="Arial"/>
              <a:buChar char="•"/>
            </a:pPr>
            <a:r>
              <a:rPr lang="en-US" sz="3099">
                <a:solidFill>
                  <a:srgbClr val="19274F"/>
                </a:solidFill>
                <a:latin typeface="Montaser Arabic"/>
                <a:ea typeface="Montaser Arabic"/>
                <a:cs typeface="Montaser Arabic"/>
                <a:sym typeface="Montaser Arabic"/>
              </a:rPr>
              <a:t>Do nhiều các feature sau bị thiếu dữ liệu (do website có cơ chế chống crawl data), chỉ có thể giữ các cột trong 140 features có thể lấy dữ liệu từ cột Title.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23975" y="0"/>
            <a:ext cx="18335950" cy="10287000"/>
            <a:chOff x="0" y="0"/>
            <a:chExt cx="24447933" cy="13716000"/>
          </a:xfrm>
        </p:grpSpPr>
        <p:grpSp>
          <p:nvGrpSpPr>
            <p:cNvPr id="3" name="Group 3"/>
            <p:cNvGrpSpPr/>
            <p:nvPr/>
          </p:nvGrpSpPr>
          <p:grpSpPr>
            <a:xfrm>
              <a:off x="0" y="0"/>
              <a:ext cx="24447933" cy="13716000"/>
              <a:chOff x="0" y="0"/>
              <a:chExt cx="6845770" cy="3840676"/>
            </a:xfrm>
          </p:grpSpPr>
          <p:sp>
            <p:nvSpPr>
              <p:cNvPr id="4" name="Freeform 4"/>
              <p:cNvSpPr/>
              <p:nvPr/>
            </p:nvSpPr>
            <p:spPr>
              <a:xfrm>
                <a:off x="0" y="0"/>
                <a:ext cx="6845770" cy="3840676"/>
              </a:xfrm>
              <a:custGeom>
                <a:avLst/>
                <a:gdLst/>
                <a:ahLst/>
                <a:cxnLst/>
                <a:rect l="l" t="t" r="r" b="b"/>
                <a:pathLst>
                  <a:path w="6845770" h="3840676">
                    <a:moveTo>
                      <a:pt x="16281" y="0"/>
                    </a:moveTo>
                    <a:lnTo>
                      <a:pt x="6829489" y="0"/>
                    </a:lnTo>
                    <a:cubicBezTo>
                      <a:pt x="6838480" y="0"/>
                      <a:pt x="6845770" y="7289"/>
                      <a:pt x="6845770" y="16281"/>
                    </a:cubicBezTo>
                    <a:lnTo>
                      <a:pt x="6845770" y="3824394"/>
                    </a:lnTo>
                    <a:cubicBezTo>
                      <a:pt x="6845770" y="3833387"/>
                      <a:pt x="6838480" y="3840676"/>
                      <a:pt x="6829489" y="3840676"/>
                    </a:cubicBezTo>
                    <a:lnTo>
                      <a:pt x="16281" y="3840676"/>
                    </a:lnTo>
                    <a:cubicBezTo>
                      <a:pt x="7289" y="3840676"/>
                      <a:pt x="0" y="3833387"/>
                      <a:pt x="0" y="3824394"/>
                    </a:cubicBezTo>
                    <a:lnTo>
                      <a:pt x="0" y="16281"/>
                    </a:lnTo>
                    <a:cubicBezTo>
                      <a:pt x="0" y="7289"/>
                      <a:pt x="7289" y="0"/>
                      <a:pt x="16281" y="0"/>
                    </a:cubicBezTo>
                    <a:close/>
                  </a:path>
                </a:pathLst>
              </a:custGeom>
              <a:solidFill>
                <a:srgbClr val="FBD86A"/>
              </a:solidFill>
              <a:ln cap="rnd">
                <a:noFill/>
                <a:prstDash val="solid"/>
                <a:round/>
              </a:ln>
            </p:spPr>
            <p:txBody>
              <a:bodyPr/>
              <a:lstStyle/>
              <a:p>
                <a:endParaRPr lang="en-US"/>
              </a:p>
            </p:txBody>
          </p:sp>
          <p:sp>
            <p:nvSpPr>
              <p:cNvPr id="5" name="TextBox 5"/>
              <p:cNvSpPr txBox="1"/>
              <p:nvPr/>
            </p:nvSpPr>
            <p:spPr>
              <a:xfrm>
                <a:off x="0" y="-66675"/>
                <a:ext cx="6845770" cy="3907351"/>
              </a:xfrm>
              <a:prstGeom prst="rect">
                <a:avLst/>
              </a:prstGeom>
            </p:spPr>
            <p:txBody>
              <a:bodyPr lIns="46656" tIns="46656" rIns="46656" bIns="46656" rtlCol="0" anchor="ctr"/>
              <a:lstStyle/>
              <a:p>
                <a:pPr marL="0" lvl="0" indent="0" algn="ctr">
                  <a:lnSpc>
                    <a:spcPts val="2519"/>
                  </a:lnSpc>
                  <a:spcBef>
                    <a:spcPct val="0"/>
                  </a:spcBef>
                </a:pPr>
                <a:endParaRPr/>
              </a:p>
            </p:txBody>
          </p:sp>
        </p:grpSp>
        <p:grpSp>
          <p:nvGrpSpPr>
            <p:cNvPr id="6" name="Group 6"/>
            <p:cNvGrpSpPr/>
            <p:nvPr/>
          </p:nvGrpSpPr>
          <p:grpSpPr>
            <a:xfrm>
              <a:off x="434337" y="2352286"/>
              <a:ext cx="23579259" cy="11040423"/>
              <a:chOff x="0" y="0"/>
              <a:chExt cx="6602529" cy="3091476"/>
            </a:xfrm>
          </p:grpSpPr>
          <p:sp>
            <p:nvSpPr>
              <p:cNvPr id="7" name="Freeform 7"/>
              <p:cNvSpPr/>
              <p:nvPr/>
            </p:nvSpPr>
            <p:spPr>
              <a:xfrm>
                <a:off x="0" y="0"/>
                <a:ext cx="6602529" cy="3091476"/>
              </a:xfrm>
              <a:custGeom>
                <a:avLst/>
                <a:gdLst/>
                <a:ahLst/>
                <a:cxnLst/>
                <a:rect l="l" t="t" r="r" b="b"/>
                <a:pathLst>
                  <a:path w="6602529" h="3091476">
                    <a:moveTo>
                      <a:pt x="13687" y="0"/>
                    </a:moveTo>
                    <a:lnTo>
                      <a:pt x="6588841" y="0"/>
                    </a:lnTo>
                    <a:cubicBezTo>
                      <a:pt x="6592472" y="0"/>
                      <a:pt x="6595953" y="1442"/>
                      <a:pt x="6598520" y="4009"/>
                    </a:cubicBezTo>
                    <a:cubicBezTo>
                      <a:pt x="6601087" y="6576"/>
                      <a:pt x="6602529" y="10057"/>
                      <a:pt x="6602529" y="13687"/>
                    </a:cubicBezTo>
                    <a:lnTo>
                      <a:pt x="6602529" y="3077789"/>
                    </a:lnTo>
                    <a:cubicBezTo>
                      <a:pt x="6602529" y="3081419"/>
                      <a:pt x="6601087" y="3084900"/>
                      <a:pt x="6598520" y="3087467"/>
                    </a:cubicBezTo>
                    <a:cubicBezTo>
                      <a:pt x="6595953" y="3090034"/>
                      <a:pt x="6592472" y="3091476"/>
                      <a:pt x="6588841" y="3091476"/>
                    </a:cubicBezTo>
                    <a:lnTo>
                      <a:pt x="13687" y="3091476"/>
                    </a:lnTo>
                    <a:cubicBezTo>
                      <a:pt x="10057" y="3091476"/>
                      <a:pt x="6576" y="3090034"/>
                      <a:pt x="4009" y="3087467"/>
                    </a:cubicBezTo>
                    <a:cubicBezTo>
                      <a:pt x="1442" y="3084900"/>
                      <a:pt x="0" y="3081419"/>
                      <a:pt x="0" y="3077789"/>
                    </a:cubicBezTo>
                    <a:lnTo>
                      <a:pt x="0" y="13687"/>
                    </a:lnTo>
                    <a:cubicBezTo>
                      <a:pt x="0" y="10057"/>
                      <a:pt x="1442" y="6576"/>
                      <a:pt x="4009" y="4009"/>
                    </a:cubicBezTo>
                    <a:cubicBezTo>
                      <a:pt x="6576" y="1442"/>
                      <a:pt x="10057" y="0"/>
                      <a:pt x="13687" y="0"/>
                    </a:cubicBezTo>
                    <a:close/>
                  </a:path>
                </a:pathLst>
              </a:custGeom>
              <a:solidFill>
                <a:srgbClr val="FFFFFF"/>
              </a:solidFill>
              <a:ln w="47625" cap="rnd">
                <a:solidFill>
                  <a:srgbClr val="19274F"/>
                </a:solidFill>
                <a:prstDash val="solid"/>
                <a:round/>
              </a:ln>
            </p:spPr>
            <p:txBody>
              <a:bodyPr/>
              <a:lstStyle/>
              <a:p>
                <a:endParaRPr lang="en-US"/>
              </a:p>
            </p:txBody>
          </p:sp>
          <p:sp>
            <p:nvSpPr>
              <p:cNvPr id="8" name="TextBox 8"/>
              <p:cNvSpPr txBox="1"/>
              <p:nvPr/>
            </p:nvSpPr>
            <p:spPr>
              <a:xfrm>
                <a:off x="0" y="-66675"/>
                <a:ext cx="6602529" cy="3158151"/>
              </a:xfrm>
              <a:prstGeom prst="rect">
                <a:avLst/>
              </a:prstGeom>
            </p:spPr>
            <p:txBody>
              <a:bodyPr lIns="46656" tIns="46656" rIns="46656" bIns="46656" rtlCol="0" anchor="ctr"/>
              <a:lstStyle/>
              <a:p>
                <a:pPr marL="0" lvl="0" indent="0" algn="ctr">
                  <a:lnSpc>
                    <a:spcPts val="2519"/>
                  </a:lnSpc>
                  <a:spcBef>
                    <a:spcPct val="0"/>
                  </a:spcBef>
                </a:pPr>
                <a:endParaRPr/>
              </a:p>
            </p:txBody>
          </p:sp>
        </p:grpSp>
      </p:grpSp>
      <p:sp>
        <p:nvSpPr>
          <p:cNvPr id="9" name="Freeform 9"/>
          <p:cNvSpPr/>
          <p:nvPr/>
        </p:nvSpPr>
        <p:spPr>
          <a:xfrm>
            <a:off x="575288" y="2461815"/>
            <a:ext cx="17274641" cy="2137737"/>
          </a:xfrm>
          <a:custGeom>
            <a:avLst/>
            <a:gdLst/>
            <a:ahLst/>
            <a:cxnLst/>
            <a:rect l="l" t="t" r="r" b="b"/>
            <a:pathLst>
              <a:path w="17274641" h="2137737">
                <a:moveTo>
                  <a:pt x="0" y="0"/>
                </a:moveTo>
                <a:lnTo>
                  <a:pt x="17274641" y="0"/>
                </a:lnTo>
                <a:lnTo>
                  <a:pt x="17274641" y="2137737"/>
                </a:lnTo>
                <a:lnTo>
                  <a:pt x="0" y="2137737"/>
                </a:lnTo>
                <a:lnTo>
                  <a:pt x="0" y="0"/>
                </a:lnTo>
                <a:close/>
              </a:path>
            </a:pathLst>
          </a:custGeom>
          <a:blipFill>
            <a:blip r:embed="rId2"/>
            <a:stretch>
              <a:fillRect/>
            </a:stretch>
          </a:blipFill>
        </p:spPr>
        <p:txBody>
          <a:bodyPr/>
          <a:lstStyle/>
          <a:p>
            <a:endParaRPr lang="en-US"/>
          </a:p>
        </p:txBody>
      </p:sp>
      <p:sp>
        <p:nvSpPr>
          <p:cNvPr id="10" name="Freeform 10"/>
          <p:cNvSpPr/>
          <p:nvPr/>
        </p:nvSpPr>
        <p:spPr>
          <a:xfrm>
            <a:off x="2964491" y="5799862"/>
            <a:ext cx="12496236" cy="3458438"/>
          </a:xfrm>
          <a:custGeom>
            <a:avLst/>
            <a:gdLst/>
            <a:ahLst/>
            <a:cxnLst/>
            <a:rect l="l" t="t" r="r" b="b"/>
            <a:pathLst>
              <a:path w="12496236" h="3458438">
                <a:moveTo>
                  <a:pt x="0" y="0"/>
                </a:moveTo>
                <a:lnTo>
                  <a:pt x="12496236" y="0"/>
                </a:lnTo>
                <a:lnTo>
                  <a:pt x="12496236" y="3458438"/>
                </a:lnTo>
                <a:lnTo>
                  <a:pt x="0" y="3458438"/>
                </a:lnTo>
                <a:lnTo>
                  <a:pt x="0" y="0"/>
                </a:lnTo>
                <a:close/>
              </a:path>
            </a:pathLst>
          </a:custGeom>
          <a:blipFill>
            <a:blip r:embed="rId3"/>
            <a:stretch>
              <a:fillRect/>
            </a:stretch>
          </a:blipFill>
        </p:spPr>
        <p:txBody>
          <a:bodyPr/>
          <a:lstStyle/>
          <a:p>
            <a:endParaRPr lang="en-US"/>
          </a:p>
        </p:txBody>
      </p:sp>
      <p:sp>
        <p:nvSpPr>
          <p:cNvPr id="11" name="TextBox 11"/>
          <p:cNvSpPr txBox="1"/>
          <p:nvPr/>
        </p:nvSpPr>
        <p:spPr>
          <a:xfrm>
            <a:off x="575288" y="305157"/>
            <a:ext cx="16684012" cy="627786"/>
          </a:xfrm>
          <a:prstGeom prst="rect">
            <a:avLst/>
          </a:prstGeom>
        </p:spPr>
        <p:txBody>
          <a:bodyPr lIns="0" tIns="0" rIns="0" bIns="0" rtlCol="0" anchor="t">
            <a:spAutoFit/>
          </a:bodyPr>
          <a:lstStyle/>
          <a:p>
            <a:pPr marL="0" lvl="0" indent="0" algn="ctr">
              <a:lnSpc>
                <a:spcPts val="4875"/>
              </a:lnSpc>
              <a:spcBef>
                <a:spcPct val="0"/>
              </a:spcBef>
            </a:pPr>
            <a:r>
              <a:rPr lang="en-US" sz="4431" b="1">
                <a:solidFill>
                  <a:srgbClr val="19274F"/>
                </a:solidFill>
                <a:latin typeface="Montaser Arabic Bold"/>
                <a:ea typeface="Montaser Arabic Bold"/>
                <a:cs typeface="Montaser Arabic Bold"/>
                <a:sym typeface="Montaser Arabic Bold"/>
              </a:rPr>
              <a:t>Làm sạch dataset dữ liệu</a:t>
            </a:r>
          </a:p>
        </p:txBody>
      </p:sp>
      <p:sp>
        <p:nvSpPr>
          <p:cNvPr id="12" name="TextBox 12"/>
          <p:cNvSpPr txBox="1"/>
          <p:nvPr/>
        </p:nvSpPr>
        <p:spPr>
          <a:xfrm>
            <a:off x="575288" y="1810350"/>
            <a:ext cx="17274641" cy="530860"/>
          </a:xfrm>
          <a:prstGeom prst="rect">
            <a:avLst/>
          </a:prstGeom>
        </p:spPr>
        <p:txBody>
          <a:bodyPr lIns="0" tIns="0" rIns="0" bIns="0" rtlCol="0" anchor="t">
            <a:spAutoFit/>
          </a:bodyPr>
          <a:lstStyle/>
          <a:p>
            <a:pPr marL="669286" lvl="1" indent="-334643" algn="l">
              <a:lnSpc>
                <a:spcPts val="4339"/>
              </a:lnSpc>
              <a:buFont typeface="Arial"/>
              <a:buChar char="•"/>
            </a:pPr>
            <a:r>
              <a:rPr lang="en-US" sz="3099">
                <a:solidFill>
                  <a:srgbClr val="19274F"/>
                </a:solidFill>
                <a:latin typeface="Montaser Arabic"/>
                <a:ea typeface="Montaser Arabic"/>
                <a:cs typeface="Montaser Arabic"/>
                <a:sym typeface="Montaser Arabic"/>
              </a:rPr>
              <a:t>Các cột có thể lấy được dữ liệu từ cột title</a:t>
            </a:r>
          </a:p>
        </p:txBody>
      </p:sp>
      <p:sp>
        <p:nvSpPr>
          <p:cNvPr id="13" name="TextBox 13"/>
          <p:cNvSpPr txBox="1"/>
          <p:nvPr/>
        </p:nvSpPr>
        <p:spPr>
          <a:xfrm>
            <a:off x="575288" y="4844732"/>
            <a:ext cx="17274641" cy="530860"/>
          </a:xfrm>
          <a:prstGeom prst="rect">
            <a:avLst/>
          </a:prstGeom>
        </p:spPr>
        <p:txBody>
          <a:bodyPr lIns="0" tIns="0" rIns="0" bIns="0" rtlCol="0" anchor="t">
            <a:spAutoFit/>
          </a:bodyPr>
          <a:lstStyle/>
          <a:p>
            <a:pPr marL="669286" lvl="1" indent="-334643" algn="l">
              <a:lnSpc>
                <a:spcPts val="4339"/>
              </a:lnSpc>
              <a:buFont typeface="Arial"/>
              <a:buChar char="•"/>
            </a:pPr>
            <a:r>
              <a:rPr lang="en-US" sz="3099">
                <a:solidFill>
                  <a:srgbClr val="19274F"/>
                </a:solidFill>
                <a:latin typeface="Montaser Arabic"/>
                <a:ea typeface="Montaser Arabic"/>
                <a:cs typeface="Montaser Arabic"/>
                <a:sym typeface="Montaser Arabic"/>
              </a:rPr>
              <a:t>Thay đổi tên để dễ nhận diện trong quá trình tiền xử lý:</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23975" y="0"/>
            <a:ext cx="18335950" cy="10287000"/>
            <a:chOff x="0" y="0"/>
            <a:chExt cx="24447933" cy="13716000"/>
          </a:xfrm>
        </p:grpSpPr>
        <p:grpSp>
          <p:nvGrpSpPr>
            <p:cNvPr id="3" name="Group 3"/>
            <p:cNvGrpSpPr/>
            <p:nvPr/>
          </p:nvGrpSpPr>
          <p:grpSpPr>
            <a:xfrm>
              <a:off x="0" y="0"/>
              <a:ext cx="24447933" cy="13716000"/>
              <a:chOff x="0" y="0"/>
              <a:chExt cx="6845770" cy="3840676"/>
            </a:xfrm>
          </p:grpSpPr>
          <p:sp>
            <p:nvSpPr>
              <p:cNvPr id="4" name="Freeform 4"/>
              <p:cNvSpPr/>
              <p:nvPr/>
            </p:nvSpPr>
            <p:spPr>
              <a:xfrm>
                <a:off x="0" y="0"/>
                <a:ext cx="6845770" cy="3840676"/>
              </a:xfrm>
              <a:custGeom>
                <a:avLst/>
                <a:gdLst/>
                <a:ahLst/>
                <a:cxnLst/>
                <a:rect l="l" t="t" r="r" b="b"/>
                <a:pathLst>
                  <a:path w="6845770" h="3840676">
                    <a:moveTo>
                      <a:pt x="16281" y="0"/>
                    </a:moveTo>
                    <a:lnTo>
                      <a:pt x="6829489" y="0"/>
                    </a:lnTo>
                    <a:cubicBezTo>
                      <a:pt x="6838480" y="0"/>
                      <a:pt x="6845770" y="7289"/>
                      <a:pt x="6845770" y="16281"/>
                    </a:cubicBezTo>
                    <a:lnTo>
                      <a:pt x="6845770" y="3824394"/>
                    </a:lnTo>
                    <a:cubicBezTo>
                      <a:pt x="6845770" y="3833387"/>
                      <a:pt x="6838480" y="3840676"/>
                      <a:pt x="6829489" y="3840676"/>
                    </a:cubicBezTo>
                    <a:lnTo>
                      <a:pt x="16281" y="3840676"/>
                    </a:lnTo>
                    <a:cubicBezTo>
                      <a:pt x="7289" y="3840676"/>
                      <a:pt x="0" y="3833387"/>
                      <a:pt x="0" y="3824394"/>
                    </a:cubicBezTo>
                    <a:lnTo>
                      <a:pt x="0" y="16281"/>
                    </a:lnTo>
                    <a:cubicBezTo>
                      <a:pt x="0" y="7289"/>
                      <a:pt x="7289" y="0"/>
                      <a:pt x="16281" y="0"/>
                    </a:cubicBezTo>
                    <a:close/>
                  </a:path>
                </a:pathLst>
              </a:custGeom>
              <a:solidFill>
                <a:srgbClr val="FBD86A"/>
              </a:solidFill>
              <a:ln cap="rnd">
                <a:noFill/>
                <a:prstDash val="solid"/>
                <a:round/>
              </a:ln>
            </p:spPr>
            <p:txBody>
              <a:bodyPr/>
              <a:lstStyle/>
              <a:p>
                <a:endParaRPr lang="en-US"/>
              </a:p>
            </p:txBody>
          </p:sp>
          <p:sp>
            <p:nvSpPr>
              <p:cNvPr id="5" name="TextBox 5"/>
              <p:cNvSpPr txBox="1"/>
              <p:nvPr/>
            </p:nvSpPr>
            <p:spPr>
              <a:xfrm>
                <a:off x="0" y="-66675"/>
                <a:ext cx="6845770" cy="3907351"/>
              </a:xfrm>
              <a:prstGeom prst="rect">
                <a:avLst/>
              </a:prstGeom>
            </p:spPr>
            <p:txBody>
              <a:bodyPr lIns="46656" tIns="46656" rIns="46656" bIns="46656" rtlCol="0" anchor="ctr"/>
              <a:lstStyle/>
              <a:p>
                <a:pPr marL="0" lvl="0" indent="0" algn="ctr">
                  <a:lnSpc>
                    <a:spcPts val="2519"/>
                  </a:lnSpc>
                  <a:spcBef>
                    <a:spcPct val="0"/>
                  </a:spcBef>
                </a:pPr>
                <a:endParaRPr/>
              </a:p>
            </p:txBody>
          </p:sp>
        </p:grpSp>
        <p:grpSp>
          <p:nvGrpSpPr>
            <p:cNvPr id="6" name="Group 6"/>
            <p:cNvGrpSpPr/>
            <p:nvPr/>
          </p:nvGrpSpPr>
          <p:grpSpPr>
            <a:xfrm>
              <a:off x="434337" y="2352286"/>
              <a:ext cx="23579259" cy="11040423"/>
              <a:chOff x="0" y="0"/>
              <a:chExt cx="6602529" cy="3091476"/>
            </a:xfrm>
          </p:grpSpPr>
          <p:sp>
            <p:nvSpPr>
              <p:cNvPr id="7" name="Freeform 7"/>
              <p:cNvSpPr/>
              <p:nvPr/>
            </p:nvSpPr>
            <p:spPr>
              <a:xfrm>
                <a:off x="0" y="0"/>
                <a:ext cx="6602529" cy="3091476"/>
              </a:xfrm>
              <a:custGeom>
                <a:avLst/>
                <a:gdLst/>
                <a:ahLst/>
                <a:cxnLst/>
                <a:rect l="l" t="t" r="r" b="b"/>
                <a:pathLst>
                  <a:path w="6602529" h="3091476">
                    <a:moveTo>
                      <a:pt x="13687" y="0"/>
                    </a:moveTo>
                    <a:lnTo>
                      <a:pt x="6588841" y="0"/>
                    </a:lnTo>
                    <a:cubicBezTo>
                      <a:pt x="6592472" y="0"/>
                      <a:pt x="6595953" y="1442"/>
                      <a:pt x="6598520" y="4009"/>
                    </a:cubicBezTo>
                    <a:cubicBezTo>
                      <a:pt x="6601087" y="6576"/>
                      <a:pt x="6602529" y="10057"/>
                      <a:pt x="6602529" y="13687"/>
                    </a:cubicBezTo>
                    <a:lnTo>
                      <a:pt x="6602529" y="3077789"/>
                    </a:lnTo>
                    <a:cubicBezTo>
                      <a:pt x="6602529" y="3081419"/>
                      <a:pt x="6601087" y="3084900"/>
                      <a:pt x="6598520" y="3087467"/>
                    </a:cubicBezTo>
                    <a:cubicBezTo>
                      <a:pt x="6595953" y="3090034"/>
                      <a:pt x="6592472" y="3091476"/>
                      <a:pt x="6588841" y="3091476"/>
                    </a:cubicBezTo>
                    <a:lnTo>
                      <a:pt x="13687" y="3091476"/>
                    </a:lnTo>
                    <a:cubicBezTo>
                      <a:pt x="10057" y="3091476"/>
                      <a:pt x="6576" y="3090034"/>
                      <a:pt x="4009" y="3087467"/>
                    </a:cubicBezTo>
                    <a:cubicBezTo>
                      <a:pt x="1442" y="3084900"/>
                      <a:pt x="0" y="3081419"/>
                      <a:pt x="0" y="3077789"/>
                    </a:cubicBezTo>
                    <a:lnTo>
                      <a:pt x="0" y="13687"/>
                    </a:lnTo>
                    <a:cubicBezTo>
                      <a:pt x="0" y="10057"/>
                      <a:pt x="1442" y="6576"/>
                      <a:pt x="4009" y="4009"/>
                    </a:cubicBezTo>
                    <a:cubicBezTo>
                      <a:pt x="6576" y="1442"/>
                      <a:pt x="10057" y="0"/>
                      <a:pt x="13687" y="0"/>
                    </a:cubicBezTo>
                    <a:close/>
                  </a:path>
                </a:pathLst>
              </a:custGeom>
              <a:solidFill>
                <a:srgbClr val="FFFFFF"/>
              </a:solidFill>
              <a:ln w="47625" cap="rnd">
                <a:solidFill>
                  <a:srgbClr val="19274F"/>
                </a:solidFill>
                <a:prstDash val="solid"/>
                <a:round/>
              </a:ln>
            </p:spPr>
            <p:txBody>
              <a:bodyPr/>
              <a:lstStyle/>
              <a:p>
                <a:endParaRPr lang="en-US"/>
              </a:p>
            </p:txBody>
          </p:sp>
          <p:sp>
            <p:nvSpPr>
              <p:cNvPr id="8" name="TextBox 8"/>
              <p:cNvSpPr txBox="1"/>
              <p:nvPr/>
            </p:nvSpPr>
            <p:spPr>
              <a:xfrm>
                <a:off x="0" y="-66675"/>
                <a:ext cx="6602529" cy="3158151"/>
              </a:xfrm>
              <a:prstGeom prst="rect">
                <a:avLst/>
              </a:prstGeom>
            </p:spPr>
            <p:txBody>
              <a:bodyPr lIns="46656" tIns="46656" rIns="46656" bIns="46656" rtlCol="0" anchor="ctr"/>
              <a:lstStyle/>
              <a:p>
                <a:pPr marL="0" lvl="0" indent="0" algn="ctr">
                  <a:lnSpc>
                    <a:spcPts val="2519"/>
                  </a:lnSpc>
                  <a:spcBef>
                    <a:spcPct val="0"/>
                  </a:spcBef>
                </a:pPr>
                <a:endParaRPr/>
              </a:p>
            </p:txBody>
          </p:sp>
        </p:grpSp>
      </p:grpSp>
      <p:sp>
        <p:nvSpPr>
          <p:cNvPr id="9" name="Freeform 9"/>
          <p:cNvSpPr/>
          <p:nvPr/>
        </p:nvSpPr>
        <p:spPr>
          <a:xfrm>
            <a:off x="575288" y="2341210"/>
            <a:ext cx="11797410" cy="4241945"/>
          </a:xfrm>
          <a:custGeom>
            <a:avLst/>
            <a:gdLst/>
            <a:ahLst/>
            <a:cxnLst/>
            <a:rect l="l" t="t" r="r" b="b"/>
            <a:pathLst>
              <a:path w="11797410" h="4241945">
                <a:moveTo>
                  <a:pt x="0" y="0"/>
                </a:moveTo>
                <a:lnTo>
                  <a:pt x="11797410" y="0"/>
                </a:lnTo>
                <a:lnTo>
                  <a:pt x="11797410" y="4241946"/>
                </a:lnTo>
                <a:lnTo>
                  <a:pt x="0" y="4241946"/>
                </a:lnTo>
                <a:lnTo>
                  <a:pt x="0" y="0"/>
                </a:lnTo>
                <a:close/>
              </a:path>
            </a:pathLst>
          </a:custGeom>
          <a:blipFill>
            <a:blip r:embed="rId2"/>
            <a:stretch>
              <a:fillRect/>
            </a:stretch>
          </a:blipFill>
        </p:spPr>
        <p:txBody>
          <a:bodyPr/>
          <a:lstStyle/>
          <a:p>
            <a:endParaRPr lang="en-US"/>
          </a:p>
        </p:txBody>
      </p:sp>
      <p:sp>
        <p:nvSpPr>
          <p:cNvPr id="10" name="Freeform 10"/>
          <p:cNvSpPr/>
          <p:nvPr/>
        </p:nvSpPr>
        <p:spPr>
          <a:xfrm>
            <a:off x="10200381" y="5697489"/>
            <a:ext cx="7649548" cy="4245850"/>
          </a:xfrm>
          <a:custGeom>
            <a:avLst/>
            <a:gdLst/>
            <a:ahLst/>
            <a:cxnLst/>
            <a:rect l="l" t="t" r="r" b="b"/>
            <a:pathLst>
              <a:path w="7649548" h="4245850">
                <a:moveTo>
                  <a:pt x="0" y="0"/>
                </a:moveTo>
                <a:lnTo>
                  <a:pt x="7649548" y="0"/>
                </a:lnTo>
                <a:lnTo>
                  <a:pt x="7649548" y="4245850"/>
                </a:lnTo>
                <a:lnTo>
                  <a:pt x="0" y="4245850"/>
                </a:lnTo>
                <a:lnTo>
                  <a:pt x="0" y="0"/>
                </a:lnTo>
                <a:close/>
              </a:path>
            </a:pathLst>
          </a:custGeom>
          <a:blipFill>
            <a:blip r:embed="rId3"/>
            <a:stretch>
              <a:fillRect/>
            </a:stretch>
          </a:blipFill>
        </p:spPr>
        <p:txBody>
          <a:bodyPr/>
          <a:lstStyle/>
          <a:p>
            <a:endParaRPr lang="en-US"/>
          </a:p>
        </p:txBody>
      </p:sp>
      <p:sp>
        <p:nvSpPr>
          <p:cNvPr id="11" name="TextBox 11"/>
          <p:cNvSpPr txBox="1"/>
          <p:nvPr/>
        </p:nvSpPr>
        <p:spPr>
          <a:xfrm>
            <a:off x="575288" y="305157"/>
            <a:ext cx="16684012" cy="627786"/>
          </a:xfrm>
          <a:prstGeom prst="rect">
            <a:avLst/>
          </a:prstGeom>
        </p:spPr>
        <p:txBody>
          <a:bodyPr lIns="0" tIns="0" rIns="0" bIns="0" rtlCol="0" anchor="t">
            <a:spAutoFit/>
          </a:bodyPr>
          <a:lstStyle/>
          <a:p>
            <a:pPr marL="0" lvl="0" indent="0" algn="ctr">
              <a:lnSpc>
                <a:spcPts val="4875"/>
              </a:lnSpc>
              <a:spcBef>
                <a:spcPct val="0"/>
              </a:spcBef>
            </a:pPr>
            <a:r>
              <a:rPr lang="en-US" sz="4431" b="1">
                <a:solidFill>
                  <a:srgbClr val="19274F"/>
                </a:solidFill>
                <a:latin typeface="Montaser Arabic Bold"/>
                <a:ea typeface="Montaser Arabic Bold"/>
                <a:cs typeface="Montaser Arabic Bold"/>
                <a:sym typeface="Montaser Arabic Bold"/>
              </a:rPr>
              <a:t>Làm sạch dataset dữ liệu</a:t>
            </a:r>
          </a:p>
        </p:txBody>
      </p:sp>
      <p:sp>
        <p:nvSpPr>
          <p:cNvPr id="12" name="TextBox 12"/>
          <p:cNvSpPr txBox="1"/>
          <p:nvPr/>
        </p:nvSpPr>
        <p:spPr>
          <a:xfrm>
            <a:off x="575288" y="1810350"/>
            <a:ext cx="17274641" cy="530860"/>
          </a:xfrm>
          <a:prstGeom prst="rect">
            <a:avLst/>
          </a:prstGeom>
        </p:spPr>
        <p:txBody>
          <a:bodyPr lIns="0" tIns="0" rIns="0" bIns="0" rtlCol="0" anchor="t">
            <a:spAutoFit/>
          </a:bodyPr>
          <a:lstStyle/>
          <a:p>
            <a:pPr marL="669286" lvl="1" indent="-334643" algn="l">
              <a:lnSpc>
                <a:spcPts val="4339"/>
              </a:lnSpc>
              <a:buFont typeface="Arial"/>
              <a:buChar char="•"/>
            </a:pPr>
            <a:r>
              <a:rPr lang="en-US" sz="3099">
                <a:solidFill>
                  <a:srgbClr val="19274F"/>
                </a:solidFill>
                <a:latin typeface="Montaser Arabic"/>
                <a:ea typeface="Montaser Arabic"/>
                <a:cs typeface="Montaser Arabic"/>
                <a:sym typeface="Montaser Arabic"/>
              </a:rPr>
              <a:t>Xử lý cột price và old_price: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23975" y="0"/>
            <a:ext cx="18335950" cy="10287000"/>
            <a:chOff x="0" y="0"/>
            <a:chExt cx="24447933" cy="13716000"/>
          </a:xfrm>
        </p:grpSpPr>
        <p:grpSp>
          <p:nvGrpSpPr>
            <p:cNvPr id="3" name="Group 3"/>
            <p:cNvGrpSpPr/>
            <p:nvPr/>
          </p:nvGrpSpPr>
          <p:grpSpPr>
            <a:xfrm>
              <a:off x="0" y="0"/>
              <a:ext cx="24447933" cy="13716000"/>
              <a:chOff x="0" y="0"/>
              <a:chExt cx="6845770" cy="3840676"/>
            </a:xfrm>
          </p:grpSpPr>
          <p:sp>
            <p:nvSpPr>
              <p:cNvPr id="4" name="Freeform 4"/>
              <p:cNvSpPr/>
              <p:nvPr/>
            </p:nvSpPr>
            <p:spPr>
              <a:xfrm>
                <a:off x="0" y="0"/>
                <a:ext cx="6845770" cy="3840676"/>
              </a:xfrm>
              <a:custGeom>
                <a:avLst/>
                <a:gdLst/>
                <a:ahLst/>
                <a:cxnLst/>
                <a:rect l="l" t="t" r="r" b="b"/>
                <a:pathLst>
                  <a:path w="6845770" h="3840676">
                    <a:moveTo>
                      <a:pt x="16281" y="0"/>
                    </a:moveTo>
                    <a:lnTo>
                      <a:pt x="6829489" y="0"/>
                    </a:lnTo>
                    <a:cubicBezTo>
                      <a:pt x="6838480" y="0"/>
                      <a:pt x="6845770" y="7289"/>
                      <a:pt x="6845770" y="16281"/>
                    </a:cubicBezTo>
                    <a:lnTo>
                      <a:pt x="6845770" y="3824394"/>
                    </a:lnTo>
                    <a:cubicBezTo>
                      <a:pt x="6845770" y="3833387"/>
                      <a:pt x="6838480" y="3840676"/>
                      <a:pt x="6829489" y="3840676"/>
                    </a:cubicBezTo>
                    <a:lnTo>
                      <a:pt x="16281" y="3840676"/>
                    </a:lnTo>
                    <a:cubicBezTo>
                      <a:pt x="7289" y="3840676"/>
                      <a:pt x="0" y="3833387"/>
                      <a:pt x="0" y="3824394"/>
                    </a:cubicBezTo>
                    <a:lnTo>
                      <a:pt x="0" y="16281"/>
                    </a:lnTo>
                    <a:cubicBezTo>
                      <a:pt x="0" y="7289"/>
                      <a:pt x="7289" y="0"/>
                      <a:pt x="16281" y="0"/>
                    </a:cubicBezTo>
                    <a:close/>
                  </a:path>
                </a:pathLst>
              </a:custGeom>
              <a:solidFill>
                <a:srgbClr val="FBD86A"/>
              </a:solidFill>
              <a:ln cap="rnd">
                <a:noFill/>
                <a:prstDash val="solid"/>
                <a:round/>
              </a:ln>
            </p:spPr>
            <p:txBody>
              <a:bodyPr/>
              <a:lstStyle/>
              <a:p>
                <a:endParaRPr lang="en-US"/>
              </a:p>
            </p:txBody>
          </p:sp>
          <p:sp>
            <p:nvSpPr>
              <p:cNvPr id="5" name="TextBox 5"/>
              <p:cNvSpPr txBox="1"/>
              <p:nvPr/>
            </p:nvSpPr>
            <p:spPr>
              <a:xfrm>
                <a:off x="0" y="-66675"/>
                <a:ext cx="6845770" cy="3907351"/>
              </a:xfrm>
              <a:prstGeom prst="rect">
                <a:avLst/>
              </a:prstGeom>
            </p:spPr>
            <p:txBody>
              <a:bodyPr lIns="46656" tIns="46656" rIns="46656" bIns="46656" rtlCol="0" anchor="ctr"/>
              <a:lstStyle/>
              <a:p>
                <a:pPr marL="0" lvl="0" indent="0" algn="ctr">
                  <a:lnSpc>
                    <a:spcPts val="2519"/>
                  </a:lnSpc>
                  <a:spcBef>
                    <a:spcPct val="0"/>
                  </a:spcBef>
                </a:pPr>
                <a:endParaRPr/>
              </a:p>
            </p:txBody>
          </p:sp>
        </p:grpSp>
        <p:grpSp>
          <p:nvGrpSpPr>
            <p:cNvPr id="6" name="Group 6"/>
            <p:cNvGrpSpPr/>
            <p:nvPr/>
          </p:nvGrpSpPr>
          <p:grpSpPr>
            <a:xfrm>
              <a:off x="434337" y="2352286"/>
              <a:ext cx="23579259" cy="11040423"/>
              <a:chOff x="0" y="0"/>
              <a:chExt cx="6602529" cy="3091476"/>
            </a:xfrm>
          </p:grpSpPr>
          <p:sp>
            <p:nvSpPr>
              <p:cNvPr id="7" name="Freeform 7"/>
              <p:cNvSpPr/>
              <p:nvPr/>
            </p:nvSpPr>
            <p:spPr>
              <a:xfrm>
                <a:off x="0" y="0"/>
                <a:ext cx="6602529" cy="3091476"/>
              </a:xfrm>
              <a:custGeom>
                <a:avLst/>
                <a:gdLst/>
                <a:ahLst/>
                <a:cxnLst/>
                <a:rect l="l" t="t" r="r" b="b"/>
                <a:pathLst>
                  <a:path w="6602529" h="3091476">
                    <a:moveTo>
                      <a:pt x="13687" y="0"/>
                    </a:moveTo>
                    <a:lnTo>
                      <a:pt x="6588841" y="0"/>
                    </a:lnTo>
                    <a:cubicBezTo>
                      <a:pt x="6592472" y="0"/>
                      <a:pt x="6595953" y="1442"/>
                      <a:pt x="6598520" y="4009"/>
                    </a:cubicBezTo>
                    <a:cubicBezTo>
                      <a:pt x="6601087" y="6576"/>
                      <a:pt x="6602529" y="10057"/>
                      <a:pt x="6602529" y="13687"/>
                    </a:cubicBezTo>
                    <a:lnTo>
                      <a:pt x="6602529" y="3077789"/>
                    </a:lnTo>
                    <a:cubicBezTo>
                      <a:pt x="6602529" y="3081419"/>
                      <a:pt x="6601087" y="3084900"/>
                      <a:pt x="6598520" y="3087467"/>
                    </a:cubicBezTo>
                    <a:cubicBezTo>
                      <a:pt x="6595953" y="3090034"/>
                      <a:pt x="6592472" y="3091476"/>
                      <a:pt x="6588841" y="3091476"/>
                    </a:cubicBezTo>
                    <a:lnTo>
                      <a:pt x="13687" y="3091476"/>
                    </a:lnTo>
                    <a:cubicBezTo>
                      <a:pt x="10057" y="3091476"/>
                      <a:pt x="6576" y="3090034"/>
                      <a:pt x="4009" y="3087467"/>
                    </a:cubicBezTo>
                    <a:cubicBezTo>
                      <a:pt x="1442" y="3084900"/>
                      <a:pt x="0" y="3081419"/>
                      <a:pt x="0" y="3077789"/>
                    </a:cubicBezTo>
                    <a:lnTo>
                      <a:pt x="0" y="13687"/>
                    </a:lnTo>
                    <a:cubicBezTo>
                      <a:pt x="0" y="10057"/>
                      <a:pt x="1442" y="6576"/>
                      <a:pt x="4009" y="4009"/>
                    </a:cubicBezTo>
                    <a:cubicBezTo>
                      <a:pt x="6576" y="1442"/>
                      <a:pt x="10057" y="0"/>
                      <a:pt x="13687" y="0"/>
                    </a:cubicBezTo>
                    <a:close/>
                  </a:path>
                </a:pathLst>
              </a:custGeom>
              <a:solidFill>
                <a:srgbClr val="FFFFFF"/>
              </a:solidFill>
              <a:ln w="47625" cap="rnd">
                <a:solidFill>
                  <a:srgbClr val="19274F"/>
                </a:solidFill>
                <a:prstDash val="solid"/>
                <a:round/>
              </a:ln>
            </p:spPr>
            <p:txBody>
              <a:bodyPr/>
              <a:lstStyle/>
              <a:p>
                <a:endParaRPr lang="en-US"/>
              </a:p>
            </p:txBody>
          </p:sp>
          <p:sp>
            <p:nvSpPr>
              <p:cNvPr id="8" name="TextBox 8"/>
              <p:cNvSpPr txBox="1"/>
              <p:nvPr/>
            </p:nvSpPr>
            <p:spPr>
              <a:xfrm>
                <a:off x="0" y="-66675"/>
                <a:ext cx="6602529" cy="3158151"/>
              </a:xfrm>
              <a:prstGeom prst="rect">
                <a:avLst/>
              </a:prstGeom>
            </p:spPr>
            <p:txBody>
              <a:bodyPr lIns="46656" tIns="46656" rIns="46656" bIns="46656" rtlCol="0" anchor="ctr"/>
              <a:lstStyle/>
              <a:p>
                <a:pPr marL="0" lvl="0" indent="0" algn="ctr">
                  <a:lnSpc>
                    <a:spcPts val="2519"/>
                  </a:lnSpc>
                  <a:spcBef>
                    <a:spcPct val="0"/>
                  </a:spcBef>
                </a:pPr>
                <a:endParaRPr/>
              </a:p>
            </p:txBody>
          </p:sp>
        </p:grpSp>
      </p:grpSp>
      <p:sp>
        <p:nvSpPr>
          <p:cNvPr id="9" name="Freeform 9"/>
          <p:cNvSpPr/>
          <p:nvPr/>
        </p:nvSpPr>
        <p:spPr>
          <a:xfrm>
            <a:off x="575288" y="2424528"/>
            <a:ext cx="13779567" cy="4857297"/>
          </a:xfrm>
          <a:custGeom>
            <a:avLst/>
            <a:gdLst/>
            <a:ahLst/>
            <a:cxnLst/>
            <a:rect l="l" t="t" r="r" b="b"/>
            <a:pathLst>
              <a:path w="13779567" h="4857297">
                <a:moveTo>
                  <a:pt x="0" y="0"/>
                </a:moveTo>
                <a:lnTo>
                  <a:pt x="13779567" y="0"/>
                </a:lnTo>
                <a:lnTo>
                  <a:pt x="13779567" y="4857297"/>
                </a:lnTo>
                <a:lnTo>
                  <a:pt x="0" y="4857297"/>
                </a:lnTo>
                <a:lnTo>
                  <a:pt x="0" y="0"/>
                </a:lnTo>
                <a:close/>
              </a:path>
            </a:pathLst>
          </a:custGeom>
          <a:blipFill>
            <a:blip r:embed="rId2"/>
            <a:stretch>
              <a:fillRect/>
            </a:stretch>
          </a:blipFill>
        </p:spPr>
        <p:txBody>
          <a:bodyPr/>
          <a:lstStyle/>
          <a:p>
            <a:endParaRPr lang="en-US"/>
          </a:p>
        </p:txBody>
      </p:sp>
      <p:sp>
        <p:nvSpPr>
          <p:cNvPr id="10" name="Freeform 10"/>
          <p:cNvSpPr/>
          <p:nvPr/>
        </p:nvSpPr>
        <p:spPr>
          <a:xfrm>
            <a:off x="14839500" y="2341210"/>
            <a:ext cx="2573555" cy="7291740"/>
          </a:xfrm>
          <a:custGeom>
            <a:avLst/>
            <a:gdLst/>
            <a:ahLst/>
            <a:cxnLst/>
            <a:rect l="l" t="t" r="r" b="b"/>
            <a:pathLst>
              <a:path w="2573555" h="7291740">
                <a:moveTo>
                  <a:pt x="0" y="0"/>
                </a:moveTo>
                <a:lnTo>
                  <a:pt x="2573555" y="0"/>
                </a:lnTo>
                <a:lnTo>
                  <a:pt x="2573555" y="7291740"/>
                </a:lnTo>
                <a:lnTo>
                  <a:pt x="0" y="7291740"/>
                </a:lnTo>
                <a:lnTo>
                  <a:pt x="0" y="0"/>
                </a:lnTo>
                <a:close/>
              </a:path>
            </a:pathLst>
          </a:custGeom>
          <a:blipFill>
            <a:blip r:embed="rId3"/>
            <a:stretch>
              <a:fillRect/>
            </a:stretch>
          </a:blipFill>
        </p:spPr>
        <p:txBody>
          <a:bodyPr/>
          <a:lstStyle/>
          <a:p>
            <a:endParaRPr lang="en-US"/>
          </a:p>
        </p:txBody>
      </p:sp>
      <p:sp>
        <p:nvSpPr>
          <p:cNvPr id="11" name="TextBox 11"/>
          <p:cNvSpPr txBox="1"/>
          <p:nvPr/>
        </p:nvSpPr>
        <p:spPr>
          <a:xfrm>
            <a:off x="575288" y="305157"/>
            <a:ext cx="16684012" cy="627786"/>
          </a:xfrm>
          <a:prstGeom prst="rect">
            <a:avLst/>
          </a:prstGeom>
        </p:spPr>
        <p:txBody>
          <a:bodyPr lIns="0" tIns="0" rIns="0" bIns="0" rtlCol="0" anchor="t">
            <a:spAutoFit/>
          </a:bodyPr>
          <a:lstStyle/>
          <a:p>
            <a:pPr marL="0" lvl="0" indent="0" algn="ctr">
              <a:lnSpc>
                <a:spcPts val="4875"/>
              </a:lnSpc>
              <a:spcBef>
                <a:spcPct val="0"/>
              </a:spcBef>
            </a:pPr>
            <a:r>
              <a:rPr lang="en-US" sz="4431" b="1">
                <a:solidFill>
                  <a:srgbClr val="19274F"/>
                </a:solidFill>
                <a:latin typeface="Montaser Arabic Bold"/>
                <a:ea typeface="Montaser Arabic Bold"/>
                <a:cs typeface="Montaser Arabic Bold"/>
                <a:sym typeface="Montaser Arabic Bold"/>
              </a:rPr>
              <a:t>Làm sạch dataset dữ liệu</a:t>
            </a:r>
          </a:p>
        </p:txBody>
      </p:sp>
      <p:sp>
        <p:nvSpPr>
          <p:cNvPr id="12" name="TextBox 12"/>
          <p:cNvSpPr txBox="1"/>
          <p:nvPr/>
        </p:nvSpPr>
        <p:spPr>
          <a:xfrm>
            <a:off x="575288" y="1810350"/>
            <a:ext cx="17274641" cy="530860"/>
          </a:xfrm>
          <a:prstGeom prst="rect">
            <a:avLst/>
          </a:prstGeom>
        </p:spPr>
        <p:txBody>
          <a:bodyPr lIns="0" tIns="0" rIns="0" bIns="0" rtlCol="0" anchor="t">
            <a:spAutoFit/>
          </a:bodyPr>
          <a:lstStyle/>
          <a:p>
            <a:pPr marL="669286" lvl="1" indent="-334643" algn="l">
              <a:lnSpc>
                <a:spcPts val="4339"/>
              </a:lnSpc>
              <a:buFont typeface="Arial"/>
              <a:buChar char="•"/>
            </a:pPr>
            <a:r>
              <a:rPr lang="en-US" sz="3099">
                <a:solidFill>
                  <a:srgbClr val="19274F"/>
                </a:solidFill>
                <a:latin typeface="Montaser Arabic"/>
                <a:ea typeface="Montaser Arabic"/>
                <a:cs typeface="Montaser Arabic"/>
                <a:sym typeface="Montaser Arabic"/>
              </a:rPr>
              <a:t>Xử lý reviews và purchases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23975" y="0"/>
            <a:ext cx="18335950" cy="10287000"/>
            <a:chOff x="0" y="0"/>
            <a:chExt cx="24447933" cy="13716000"/>
          </a:xfrm>
        </p:grpSpPr>
        <p:grpSp>
          <p:nvGrpSpPr>
            <p:cNvPr id="3" name="Group 3"/>
            <p:cNvGrpSpPr/>
            <p:nvPr/>
          </p:nvGrpSpPr>
          <p:grpSpPr>
            <a:xfrm>
              <a:off x="0" y="0"/>
              <a:ext cx="24447933" cy="13716000"/>
              <a:chOff x="0" y="0"/>
              <a:chExt cx="6845770" cy="3840676"/>
            </a:xfrm>
          </p:grpSpPr>
          <p:sp>
            <p:nvSpPr>
              <p:cNvPr id="4" name="Freeform 4"/>
              <p:cNvSpPr/>
              <p:nvPr/>
            </p:nvSpPr>
            <p:spPr>
              <a:xfrm>
                <a:off x="0" y="0"/>
                <a:ext cx="6845770" cy="3840676"/>
              </a:xfrm>
              <a:custGeom>
                <a:avLst/>
                <a:gdLst/>
                <a:ahLst/>
                <a:cxnLst/>
                <a:rect l="l" t="t" r="r" b="b"/>
                <a:pathLst>
                  <a:path w="6845770" h="3840676">
                    <a:moveTo>
                      <a:pt x="16281" y="0"/>
                    </a:moveTo>
                    <a:lnTo>
                      <a:pt x="6829489" y="0"/>
                    </a:lnTo>
                    <a:cubicBezTo>
                      <a:pt x="6838480" y="0"/>
                      <a:pt x="6845770" y="7289"/>
                      <a:pt x="6845770" y="16281"/>
                    </a:cubicBezTo>
                    <a:lnTo>
                      <a:pt x="6845770" y="3824394"/>
                    </a:lnTo>
                    <a:cubicBezTo>
                      <a:pt x="6845770" y="3833387"/>
                      <a:pt x="6838480" y="3840676"/>
                      <a:pt x="6829489" y="3840676"/>
                    </a:cubicBezTo>
                    <a:lnTo>
                      <a:pt x="16281" y="3840676"/>
                    </a:lnTo>
                    <a:cubicBezTo>
                      <a:pt x="7289" y="3840676"/>
                      <a:pt x="0" y="3833387"/>
                      <a:pt x="0" y="3824394"/>
                    </a:cubicBezTo>
                    <a:lnTo>
                      <a:pt x="0" y="16281"/>
                    </a:lnTo>
                    <a:cubicBezTo>
                      <a:pt x="0" y="7289"/>
                      <a:pt x="7289" y="0"/>
                      <a:pt x="16281" y="0"/>
                    </a:cubicBezTo>
                    <a:close/>
                  </a:path>
                </a:pathLst>
              </a:custGeom>
              <a:solidFill>
                <a:srgbClr val="FBD86A"/>
              </a:solidFill>
              <a:ln cap="rnd">
                <a:noFill/>
                <a:prstDash val="solid"/>
                <a:round/>
              </a:ln>
            </p:spPr>
            <p:txBody>
              <a:bodyPr/>
              <a:lstStyle/>
              <a:p>
                <a:endParaRPr lang="en-US"/>
              </a:p>
            </p:txBody>
          </p:sp>
          <p:sp>
            <p:nvSpPr>
              <p:cNvPr id="5" name="TextBox 5"/>
              <p:cNvSpPr txBox="1"/>
              <p:nvPr/>
            </p:nvSpPr>
            <p:spPr>
              <a:xfrm>
                <a:off x="0" y="-66675"/>
                <a:ext cx="6845770" cy="3907351"/>
              </a:xfrm>
              <a:prstGeom prst="rect">
                <a:avLst/>
              </a:prstGeom>
            </p:spPr>
            <p:txBody>
              <a:bodyPr lIns="46656" tIns="46656" rIns="46656" bIns="46656" rtlCol="0" anchor="ctr"/>
              <a:lstStyle/>
              <a:p>
                <a:pPr marL="0" lvl="0" indent="0" algn="ctr">
                  <a:lnSpc>
                    <a:spcPts val="2519"/>
                  </a:lnSpc>
                  <a:spcBef>
                    <a:spcPct val="0"/>
                  </a:spcBef>
                </a:pPr>
                <a:endParaRPr/>
              </a:p>
            </p:txBody>
          </p:sp>
        </p:grpSp>
        <p:grpSp>
          <p:nvGrpSpPr>
            <p:cNvPr id="6" name="Group 6"/>
            <p:cNvGrpSpPr/>
            <p:nvPr/>
          </p:nvGrpSpPr>
          <p:grpSpPr>
            <a:xfrm>
              <a:off x="434337" y="2352286"/>
              <a:ext cx="23579259" cy="11040423"/>
              <a:chOff x="0" y="0"/>
              <a:chExt cx="6602529" cy="3091476"/>
            </a:xfrm>
          </p:grpSpPr>
          <p:sp>
            <p:nvSpPr>
              <p:cNvPr id="7" name="Freeform 7"/>
              <p:cNvSpPr/>
              <p:nvPr/>
            </p:nvSpPr>
            <p:spPr>
              <a:xfrm>
                <a:off x="0" y="0"/>
                <a:ext cx="6602529" cy="3091476"/>
              </a:xfrm>
              <a:custGeom>
                <a:avLst/>
                <a:gdLst/>
                <a:ahLst/>
                <a:cxnLst/>
                <a:rect l="l" t="t" r="r" b="b"/>
                <a:pathLst>
                  <a:path w="6602529" h="3091476">
                    <a:moveTo>
                      <a:pt x="13687" y="0"/>
                    </a:moveTo>
                    <a:lnTo>
                      <a:pt x="6588841" y="0"/>
                    </a:lnTo>
                    <a:cubicBezTo>
                      <a:pt x="6592472" y="0"/>
                      <a:pt x="6595953" y="1442"/>
                      <a:pt x="6598520" y="4009"/>
                    </a:cubicBezTo>
                    <a:cubicBezTo>
                      <a:pt x="6601087" y="6576"/>
                      <a:pt x="6602529" y="10057"/>
                      <a:pt x="6602529" y="13687"/>
                    </a:cubicBezTo>
                    <a:lnTo>
                      <a:pt x="6602529" y="3077789"/>
                    </a:lnTo>
                    <a:cubicBezTo>
                      <a:pt x="6602529" y="3081419"/>
                      <a:pt x="6601087" y="3084900"/>
                      <a:pt x="6598520" y="3087467"/>
                    </a:cubicBezTo>
                    <a:cubicBezTo>
                      <a:pt x="6595953" y="3090034"/>
                      <a:pt x="6592472" y="3091476"/>
                      <a:pt x="6588841" y="3091476"/>
                    </a:cubicBezTo>
                    <a:lnTo>
                      <a:pt x="13687" y="3091476"/>
                    </a:lnTo>
                    <a:cubicBezTo>
                      <a:pt x="10057" y="3091476"/>
                      <a:pt x="6576" y="3090034"/>
                      <a:pt x="4009" y="3087467"/>
                    </a:cubicBezTo>
                    <a:cubicBezTo>
                      <a:pt x="1442" y="3084900"/>
                      <a:pt x="0" y="3081419"/>
                      <a:pt x="0" y="3077789"/>
                    </a:cubicBezTo>
                    <a:lnTo>
                      <a:pt x="0" y="13687"/>
                    </a:lnTo>
                    <a:cubicBezTo>
                      <a:pt x="0" y="10057"/>
                      <a:pt x="1442" y="6576"/>
                      <a:pt x="4009" y="4009"/>
                    </a:cubicBezTo>
                    <a:cubicBezTo>
                      <a:pt x="6576" y="1442"/>
                      <a:pt x="10057" y="0"/>
                      <a:pt x="13687" y="0"/>
                    </a:cubicBezTo>
                    <a:close/>
                  </a:path>
                </a:pathLst>
              </a:custGeom>
              <a:solidFill>
                <a:srgbClr val="FFFFFF"/>
              </a:solidFill>
              <a:ln w="47625" cap="rnd">
                <a:solidFill>
                  <a:srgbClr val="19274F"/>
                </a:solidFill>
                <a:prstDash val="solid"/>
                <a:round/>
              </a:ln>
            </p:spPr>
            <p:txBody>
              <a:bodyPr/>
              <a:lstStyle/>
              <a:p>
                <a:endParaRPr lang="en-US"/>
              </a:p>
            </p:txBody>
          </p:sp>
          <p:sp>
            <p:nvSpPr>
              <p:cNvPr id="8" name="TextBox 8"/>
              <p:cNvSpPr txBox="1"/>
              <p:nvPr/>
            </p:nvSpPr>
            <p:spPr>
              <a:xfrm>
                <a:off x="0" y="-66675"/>
                <a:ext cx="6602529" cy="3158151"/>
              </a:xfrm>
              <a:prstGeom prst="rect">
                <a:avLst/>
              </a:prstGeom>
            </p:spPr>
            <p:txBody>
              <a:bodyPr lIns="46656" tIns="46656" rIns="46656" bIns="46656" rtlCol="0" anchor="ctr"/>
              <a:lstStyle/>
              <a:p>
                <a:pPr marL="0" lvl="0" indent="0" algn="ctr">
                  <a:lnSpc>
                    <a:spcPts val="2519"/>
                  </a:lnSpc>
                  <a:spcBef>
                    <a:spcPct val="0"/>
                  </a:spcBef>
                </a:pPr>
                <a:endParaRPr/>
              </a:p>
            </p:txBody>
          </p:sp>
        </p:grpSp>
      </p:grpSp>
      <p:sp>
        <p:nvSpPr>
          <p:cNvPr id="9" name="Freeform 9"/>
          <p:cNvSpPr/>
          <p:nvPr/>
        </p:nvSpPr>
        <p:spPr>
          <a:xfrm>
            <a:off x="575288" y="2424528"/>
            <a:ext cx="13779567" cy="4857297"/>
          </a:xfrm>
          <a:custGeom>
            <a:avLst/>
            <a:gdLst/>
            <a:ahLst/>
            <a:cxnLst/>
            <a:rect l="l" t="t" r="r" b="b"/>
            <a:pathLst>
              <a:path w="13779567" h="4857297">
                <a:moveTo>
                  <a:pt x="0" y="0"/>
                </a:moveTo>
                <a:lnTo>
                  <a:pt x="13779567" y="0"/>
                </a:lnTo>
                <a:lnTo>
                  <a:pt x="13779567" y="4857297"/>
                </a:lnTo>
                <a:lnTo>
                  <a:pt x="0" y="4857297"/>
                </a:lnTo>
                <a:lnTo>
                  <a:pt x="0" y="0"/>
                </a:lnTo>
                <a:close/>
              </a:path>
            </a:pathLst>
          </a:custGeom>
          <a:blipFill>
            <a:blip r:embed="rId2"/>
            <a:stretch>
              <a:fillRect/>
            </a:stretch>
          </a:blipFill>
        </p:spPr>
        <p:txBody>
          <a:bodyPr/>
          <a:lstStyle/>
          <a:p>
            <a:endParaRPr lang="en-US"/>
          </a:p>
        </p:txBody>
      </p:sp>
      <p:sp>
        <p:nvSpPr>
          <p:cNvPr id="10" name="Freeform 10"/>
          <p:cNvSpPr/>
          <p:nvPr/>
        </p:nvSpPr>
        <p:spPr>
          <a:xfrm>
            <a:off x="14839500" y="2341210"/>
            <a:ext cx="2573555" cy="7291740"/>
          </a:xfrm>
          <a:custGeom>
            <a:avLst/>
            <a:gdLst/>
            <a:ahLst/>
            <a:cxnLst/>
            <a:rect l="l" t="t" r="r" b="b"/>
            <a:pathLst>
              <a:path w="2573555" h="7291740">
                <a:moveTo>
                  <a:pt x="0" y="0"/>
                </a:moveTo>
                <a:lnTo>
                  <a:pt x="2573555" y="0"/>
                </a:lnTo>
                <a:lnTo>
                  <a:pt x="2573555" y="7291740"/>
                </a:lnTo>
                <a:lnTo>
                  <a:pt x="0" y="7291740"/>
                </a:lnTo>
                <a:lnTo>
                  <a:pt x="0" y="0"/>
                </a:lnTo>
                <a:close/>
              </a:path>
            </a:pathLst>
          </a:custGeom>
          <a:blipFill>
            <a:blip r:embed="rId3"/>
            <a:stretch>
              <a:fillRect/>
            </a:stretch>
          </a:blipFill>
        </p:spPr>
        <p:txBody>
          <a:bodyPr/>
          <a:lstStyle/>
          <a:p>
            <a:endParaRPr lang="en-US"/>
          </a:p>
        </p:txBody>
      </p:sp>
      <p:sp>
        <p:nvSpPr>
          <p:cNvPr id="11" name="TextBox 11"/>
          <p:cNvSpPr txBox="1"/>
          <p:nvPr/>
        </p:nvSpPr>
        <p:spPr>
          <a:xfrm>
            <a:off x="575288" y="305157"/>
            <a:ext cx="16684012" cy="627786"/>
          </a:xfrm>
          <a:prstGeom prst="rect">
            <a:avLst/>
          </a:prstGeom>
        </p:spPr>
        <p:txBody>
          <a:bodyPr lIns="0" tIns="0" rIns="0" bIns="0" rtlCol="0" anchor="t">
            <a:spAutoFit/>
          </a:bodyPr>
          <a:lstStyle/>
          <a:p>
            <a:pPr marL="0" lvl="0" indent="0" algn="ctr">
              <a:lnSpc>
                <a:spcPts val="4875"/>
              </a:lnSpc>
              <a:spcBef>
                <a:spcPct val="0"/>
              </a:spcBef>
            </a:pPr>
            <a:r>
              <a:rPr lang="en-US" sz="4431" b="1">
                <a:solidFill>
                  <a:srgbClr val="19274F"/>
                </a:solidFill>
                <a:latin typeface="Montaser Arabic Bold"/>
                <a:ea typeface="Montaser Arabic Bold"/>
                <a:cs typeface="Montaser Arabic Bold"/>
                <a:sym typeface="Montaser Arabic Bold"/>
              </a:rPr>
              <a:t>Làm sạch dataset dữ liệu</a:t>
            </a:r>
          </a:p>
        </p:txBody>
      </p:sp>
      <p:sp>
        <p:nvSpPr>
          <p:cNvPr id="12" name="TextBox 12"/>
          <p:cNvSpPr txBox="1"/>
          <p:nvPr/>
        </p:nvSpPr>
        <p:spPr>
          <a:xfrm>
            <a:off x="575288" y="1810350"/>
            <a:ext cx="17274641" cy="530860"/>
          </a:xfrm>
          <a:prstGeom prst="rect">
            <a:avLst/>
          </a:prstGeom>
        </p:spPr>
        <p:txBody>
          <a:bodyPr lIns="0" tIns="0" rIns="0" bIns="0" rtlCol="0" anchor="t">
            <a:spAutoFit/>
          </a:bodyPr>
          <a:lstStyle/>
          <a:p>
            <a:pPr marL="669286" lvl="1" indent="-334643" algn="l">
              <a:lnSpc>
                <a:spcPts val="4339"/>
              </a:lnSpc>
              <a:buFont typeface="Arial"/>
              <a:buChar char="•"/>
            </a:pPr>
            <a:r>
              <a:rPr lang="en-US" sz="3099">
                <a:solidFill>
                  <a:srgbClr val="19274F"/>
                </a:solidFill>
                <a:latin typeface="Montaser Arabic"/>
                <a:ea typeface="Montaser Arabic"/>
                <a:cs typeface="Montaser Arabic"/>
                <a:sym typeface="Montaser Arabic"/>
              </a:rPr>
              <a:t>Xử lý reviews và purchases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335950" cy="10287000"/>
            <a:chOff x="0" y="0"/>
            <a:chExt cx="24447933" cy="13716000"/>
          </a:xfrm>
        </p:grpSpPr>
        <p:grpSp>
          <p:nvGrpSpPr>
            <p:cNvPr id="3" name="Group 3"/>
            <p:cNvGrpSpPr/>
            <p:nvPr/>
          </p:nvGrpSpPr>
          <p:grpSpPr>
            <a:xfrm>
              <a:off x="0" y="0"/>
              <a:ext cx="24447933" cy="13716000"/>
              <a:chOff x="0" y="0"/>
              <a:chExt cx="6845770" cy="3840676"/>
            </a:xfrm>
          </p:grpSpPr>
          <p:sp>
            <p:nvSpPr>
              <p:cNvPr id="4" name="Freeform 4"/>
              <p:cNvSpPr/>
              <p:nvPr/>
            </p:nvSpPr>
            <p:spPr>
              <a:xfrm>
                <a:off x="0" y="0"/>
                <a:ext cx="6845770" cy="3840676"/>
              </a:xfrm>
              <a:custGeom>
                <a:avLst/>
                <a:gdLst/>
                <a:ahLst/>
                <a:cxnLst/>
                <a:rect l="l" t="t" r="r" b="b"/>
                <a:pathLst>
                  <a:path w="6845770" h="3840676">
                    <a:moveTo>
                      <a:pt x="16281" y="0"/>
                    </a:moveTo>
                    <a:lnTo>
                      <a:pt x="6829489" y="0"/>
                    </a:lnTo>
                    <a:cubicBezTo>
                      <a:pt x="6838480" y="0"/>
                      <a:pt x="6845770" y="7289"/>
                      <a:pt x="6845770" y="16281"/>
                    </a:cubicBezTo>
                    <a:lnTo>
                      <a:pt x="6845770" y="3824394"/>
                    </a:lnTo>
                    <a:cubicBezTo>
                      <a:pt x="6845770" y="3833387"/>
                      <a:pt x="6838480" y="3840676"/>
                      <a:pt x="6829489" y="3840676"/>
                    </a:cubicBezTo>
                    <a:lnTo>
                      <a:pt x="16281" y="3840676"/>
                    </a:lnTo>
                    <a:cubicBezTo>
                      <a:pt x="7289" y="3840676"/>
                      <a:pt x="0" y="3833387"/>
                      <a:pt x="0" y="3824394"/>
                    </a:cubicBezTo>
                    <a:lnTo>
                      <a:pt x="0" y="16281"/>
                    </a:lnTo>
                    <a:cubicBezTo>
                      <a:pt x="0" y="7289"/>
                      <a:pt x="7289" y="0"/>
                      <a:pt x="16281" y="0"/>
                    </a:cubicBezTo>
                    <a:close/>
                  </a:path>
                </a:pathLst>
              </a:custGeom>
              <a:solidFill>
                <a:srgbClr val="FBD86A"/>
              </a:solidFill>
              <a:ln cap="rnd">
                <a:noFill/>
                <a:prstDash val="solid"/>
                <a:round/>
              </a:ln>
            </p:spPr>
            <p:txBody>
              <a:bodyPr/>
              <a:lstStyle/>
              <a:p>
                <a:endParaRPr lang="en-US"/>
              </a:p>
            </p:txBody>
          </p:sp>
          <p:sp>
            <p:nvSpPr>
              <p:cNvPr id="5" name="TextBox 5"/>
              <p:cNvSpPr txBox="1"/>
              <p:nvPr/>
            </p:nvSpPr>
            <p:spPr>
              <a:xfrm>
                <a:off x="0" y="-66675"/>
                <a:ext cx="6845770" cy="3907351"/>
              </a:xfrm>
              <a:prstGeom prst="rect">
                <a:avLst/>
              </a:prstGeom>
            </p:spPr>
            <p:txBody>
              <a:bodyPr lIns="46656" tIns="46656" rIns="46656" bIns="46656" rtlCol="0" anchor="ctr"/>
              <a:lstStyle/>
              <a:p>
                <a:pPr marL="0" lvl="0" indent="0" algn="ctr">
                  <a:lnSpc>
                    <a:spcPts val="2519"/>
                  </a:lnSpc>
                  <a:spcBef>
                    <a:spcPct val="0"/>
                  </a:spcBef>
                </a:pPr>
                <a:endParaRPr/>
              </a:p>
            </p:txBody>
          </p:sp>
        </p:grpSp>
        <p:grpSp>
          <p:nvGrpSpPr>
            <p:cNvPr id="6" name="Group 6"/>
            <p:cNvGrpSpPr/>
            <p:nvPr/>
          </p:nvGrpSpPr>
          <p:grpSpPr>
            <a:xfrm>
              <a:off x="434337" y="2352286"/>
              <a:ext cx="23579259" cy="11040423"/>
              <a:chOff x="0" y="0"/>
              <a:chExt cx="6602529" cy="3091476"/>
            </a:xfrm>
          </p:grpSpPr>
          <p:sp>
            <p:nvSpPr>
              <p:cNvPr id="7" name="Freeform 7"/>
              <p:cNvSpPr/>
              <p:nvPr/>
            </p:nvSpPr>
            <p:spPr>
              <a:xfrm>
                <a:off x="0" y="0"/>
                <a:ext cx="6602529" cy="3091476"/>
              </a:xfrm>
              <a:custGeom>
                <a:avLst/>
                <a:gdLst/>
                <a:ahLst/>
                <a:cxnLst/>
                <a:rect l="l" t="t" r="r" b="b"/>
                <a:pathLst>
                  <a:path w="6602529" h="3091476">
                    <a:moveTo>
                      <a:pt x="13687" y="0"/>
                    </a:moveTo>
                    <a:lnTo>
                      <a:pt x="6588841" y="0"/>
                    </a:lnTo>
                    <a:cubicBezTo>
                      <a:pt x="6592472" y="0"/>
                      <a:pt x="6595953" y="1442"/>
                      <a:pt x="6598520" y="4009"/>
                    </a:cubicBezTo>
                    <a:cubicBezTo>
                      <a:pt x="6601087" y="6576"/>
                      <a:pt x="6602529" y="10057"/>
                      <a:pt x="6602529" y="13687"/>
                    </a:cubicBezTo>
                    <a:lnTo>
                      <a:pt x="6602529" y="3077789"/>
                    </a:lnTo>
                    <a:cubicBezTo>
                      <a:pt x="6602529" y="3081419"/>
                      <a:pt x="6601087" y="3084900"/>
                      <a:pt x="6598520" y="3087467"/>
                    </a:cubicBezTo>
                    <a:cubicBezTo>
                      <a:pt x="6595953" y="3090034"/>
                      <a:pt x="6592472" y="3091476"/>
                      <a:pt x="6588841" y="3091476"/>
                    </a:cubicBezTo>
                    <a:lnTo>
                      <a:pt x="13687" y="3091476"/>
                    </a:lnTo>
                    <a:cubicBezTo>
                      <a:pt x="10057" y="3091476"/>
                      <a:pt x="6576" y="3090034"/>
                      <a:pt x="4009" y="3087467"/>
                    </a:cubicBezTo>
                    <a:cubicBezTo>
                      <a:pt x="1442" y="3084900"/>
                      <a:pt x="0" y="3081419"/>
                      <a:pt x="0" y="3077789"/>
                    </a:cubicBezTo>
                    <a:lnTo>
                      <a:pt x="0" y="13687"/>
                    </a:lnTo>
                    <a:cubicBezTo>
                      <a:pt x="0" y="10057"/>
                      <a:pt x="1442" y="6576"/>
                      <a:pt x="4009" y="4009"/>
                    </a:cubicBezTo>
                    <a:cubicBezTo>
                      <a:pt x="6576" y="1442"/>
                      <a:pt x="10057" y="0"/>
                      <a:pt x="13687" y="0"/>
                    </a:cubicBezTo>
                    <a:close/>
                  </a:path>
                </a:pathLst>
              </a:custGeom>
              <a:solidFill>
                <a:srgbClr val="FFFFFF"/>
              </a:solidFill>
              <a:ln w="47625" cap="rnd">
                <a:solidFill>
                  <a:srgbClr val="19274F"/>
                </a:solidFill>
                <a:prstDash val="solid"/>
                <a:round/>
              </a:ln>
            </p:spPr>
            <p:txBody>
              <a:bodyPr/>
              <a:lstStyle/>
              <a:p>
                <a:endParaRPr lang="en-US"/>
              </a:p>
            </p:txBody>
          </p:sp>
          <p:sp>
            <p:nvSpPr>
              <p:cNvPr id="8" name="TextBox 8"/>
              <p:cNvSpPr txBox="1"/>
              <p:nvPr/>
            </p:nvSpPr>
            <p:spPr>
              <a:xfrm>
                <a:off x="0" y="-66675"/>
                <a:ext cx="6602529" cy="3158151"/>
              </a:xfrm>
              <a:prstGeom prst="rect">
                <a:avLst/>
              </a:prstGeom>
            </p:spPr>
            <p:txBody>
              <a:bodyPr lIns="46656" tIns="46656" rIns="46656" bIns="46656" rtlCol="0" anchor="ctr"/>
              <a:lstStyle/>
              <a:p>
                <a:pPr marL="0" lvl="0" indent="0" algn="ctr">
                  <a:lnSpc>
                    <a:spcPts val="2519"/>
                  </a:lnSpc>
                  <a:spcBef>
                    <a:spcPct val="0"/>
                  </a:spcBef>
                </a:pPr>
                <a:endParaRPr/>
              </a:p>
            </p:txBody>
          </p:sp>
        </p:grpSp>
      </p:grpSp>
      <p:sp>
        <p:nvSpPr>
          <p:cNvPr id="9" name="Freeform 9"/>
          <p:cNvSpPr/>
          <p:nvPr/>
        </p:nvSpPr>
        <p:spPr>
          <a:xfrm>
            <a:off x="575288" y="3075523"/>
            <a:ext cx="6151219" cy="6628627"/>
          </a:xfrm>
          <a:custGeom>
            <a:avLst/>
            <a:gdLst/>
            <a:ahLst/>
            <a:cxnLst/>
            <a:rect l="l" t="t" r="r" b="b"/>
            <a:pathLst>
              <a:path w="6151219" h="6628627">
                <a:moveTo>
                  <a:pt x="0" y="0"/>
                </a:moveTo>
                <a:lnTo>
                  <a:pt x="6151220" y="0"/>
                </a:lnTo>
                <a:lnTo>
                  <a:pt x="6151220" y="6628627"/>
                </a:lnTo>
                <a:lnTo>
                  <a:pt x="0" y="6628627"/>
                </a:lnTo>
                <a:lnTo>
                  <a:pt x="0" y="0"/>
                </a:lnTo>
                <a:close/>
              </a:path>
            </a:pathLst>
          </a:custGeom>
          <a:blipFill>
            <a:blip r:embed="rId2"/>
            <a:stretch>
              <a:fillRect/>
            </a:stretch>
          </a:blipFill>
        </p:spPr>
        <p:txBody>
          <a:bodyPr/>
          <a:lstStyle/>
          <a:p>
            <a:endParaRPr lang="en-US"/>
          </a:p>
        </p:txBody>
      </p:sp>
      <p:sp>
        <p:nvSpPr>
          <p:cNvPr id="10" name="Freeform 10"/>
          <p:cNvSpPr/>
          <p:nvPr/>
        </p:nvSpPr>
        <p:spPr>
          <a:xfrm>
            <a:off x="6726508" y="3075523"/>
            <a:ext cx="11123421" cy="3386125"/>
          </a:xfrm>
          <a:custGeom>
            <a:avLst/>
            <a:gdLst/>
            <a:ahLst/>
            <a:cxnLst/>
            <a:rect l="l" t="t" r="r" b="b"/>
            <a:pathLst>
              <a:path w="11123421" h="3386125">
                <a:moveTo>
                  <a:pt x="0" y="0"/>
                </a:moveTo>
                <a:lnTo>
                  <a:pt x="11123421" y="0"/>
                </a:lnTo>
                <a:lnTo>
                  <a:pt x="11123421" y="3386125"/>
                </a:lnTo>
                <a:lnTo>
                  <a:pt x="0" y="3386125"/>
                </a:lnTo>
                <a:lnTo>
                  <a:pt x="0" y="0"/>
                </a:lnTo>
                <a:close/>
              </a:path>
            </a:pathLst>
          </a:custGeom>
          <a:blipFill>
            <a:blip r:embed="rId3"/>
            <a:stretch>
              <a:fillRect/>
            </a:stretch>
          </a:blipFill>
        </p:spPr>
        <p:txBody>
          <a:bodyPr/>
          <a:lstStyle/>
          <a:p>
            <a:endParaRPr lang="en-US"/>
          </a:p>
        </p:txBody>
      </p:sp>
      <p:sp>
        <p:nvSpPr>
          <p:cNvPr id="11" name="TextBox 11"/>
          <p:cNvSpPr txBox="1"/>
          <p:nvPr/>
        </p:nvSpPr>
        <p:spPr>
          <a:xfrm>
            <a:off x="575288" y="305157"/>
            <a:ext cx="16684012" cy="627786"/>
          </a:xfrm>
          <a:prstGeom prst="rect">
            <a:avLst/>
          </a:prstGeom>
        </p:spPr>
        <p:txBody>
          <a:bodyPr lIns="0" tIns="0" rIns="0" bIns="0" rtlCol="0" anchor="t">
            <a:spAutoFit/>
          </a:bodyPr>
          <a:lstStyle/>
          <a:p>
            <a:pPr marL="0" lvl="0" indent="0" algn="ctr">
              <a:lnSpc>
                <a:spcPts val="4875"/>
              </a:lnSpc>
              <a:spcBef>
                <a:spcPct val="0"/>
              </a:spcBef>
            </a:pPr>
            <a:r>
              <a:rPr lang="en-US" sz="4431" b="1">
                <a:solidFill>
                  <a:srgbClr val="19274F"/>
                </a:solidFill>
                <a:latin typeface="Montaser Arabic Bold"/>
                <a:ea typeface="Montaser Arabic Bold"/>
                <a:cs typeface="Montaser Arabic Bold"/>
                <a:sym typeface="Montaser Arabic Bold"/>
              </a:rPr>
              <a:t>Làm sạch dataset dữ liệu</a:t>
            </a:r>
          </a:p>
        </p:txBody>
      </p:sp>
      <p:sp>
        <p:nvSpPr>
          <p:cNvPr id="12" name="TextBox 12"/>
          <p:cNvSpPr txBox="1"/>
          <p:nvPr/>
        </p:nvSpPr>
        <p:spPr>
          <a:xfrm>
            <a:off x="191982" y="1826348"/>
            <a:ext cx="17450624" cy="1073785"/>
          </a:xfrm>
          <a:prstGeom prst="rect">
            <a:avLst/>
          </a:prstGeom>
        </p:spPr>
        <p:txBody>
          <a:bodyPr lIns="0" tIns="0" rIns="0" bIns="0" rtlCol="0" anchor="t">
            <a:spAutoFit/>
          </a:bodyPr>
          <a:lstStyle/>
          <a:p>
            <a:pPr marL="669286" lvl="1" indent="-334643" algn="l">
              <a:lnSpc>
                <a:spcPts val="4339"/>
              </a:lnSpc>
              <a:buFont typeface="Arial"/>
              <a:buChar char="•"/>
            </a:pPr>
            <a:r>
              <a:rPr lang="en-US" sz="3099">
                <a:solidFill>
                  <a:srgbClr val="19274F"/>
                </a:solidFill>
                <a:latin typeface="Montaser Arabic"/>
                <a:ea typeface="Montaser Arabic"/>
                <a:cs typeface="Montaser Arabic"/>
                <a:sym typeface="Montaser Arabic"/>
              </a:rPr>
              <a:t>Xử lý Brands: Đánh giá sơ bộ cho thấy số lượng Brand xuất hiện quá nhiều, do thế cần phải loại bỏ các Brand có số lượng quá nhỏ, đơn lẻ (Threshold &gt; 10 lần xuất hiện)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335950" cy="10287000"/>
            <a:chOff x="0" y="0"/>
            <a:chExt cx="24447933" cy="13716000"/>
          </a:xfrm>
        </p:grpSpPr>
        <p:grpSp>
          <p:nvGrpSpPr>
            <p:cNvPr id="3" name="Group 3"/>
            <p:cNvGrpSpPr/>
            <p:nvPr/>
          </p:nvGrpSpPr>
          <p:grpSpPr>
            <a:xfrm>
              <a:off x="0" y="0"/>
              <a:ext cx="24447933" cy="13716000"/>
              <a:chOff x="0" y="0"/>
              <a:chExt cx="6845770" cy="3840676"/>
            </a:xfrm>
          </p:grpSpPr>
          <p:sp>
            <p:nvSpPr>
              <p:cNvPr id="4" name="Freeform 4"/>
              <p:cNvSpPr/>
              <p:nvPr/>
            </p:nvSpPr>
            <p:spPr>
              <a:xfrm>
                <a:off x="0" y="0"/>
                <a:ext cx="6845770" cy="3840676"/>
              </a:xfrm>
              <a:custGeom>
                <a:avLst/>
                <a:gdLst/>
                <a:ahLst/>
                <a:cxnLst/>
                <a:rect l="l" t="t" r="r" b="b"/>
                <a:pathLst>
                  <a:path w="6845770" h="3840676">
                    <a:moveTo>
                      <a:pt x="16281" y="0"/>
                    </a:moveTo>
                    <a:lnTo>
                      <a:pt x="6829489" y="0"/>
                    </a:lnTo>
                    <a:cubicBezTo>
                      <a:pt x="6838480" y="0"/>
                      <a:pt x="6845770" y="7289"/>
                      <a:pt x="6845770" y="16281"/>
                    </a:cubicBezTo>
                    <a:lnTo>
                      <a:pt x="6845770" y="3824394"/>
                    </a:lnTo>
                    <a:cubicBezTo>
                      <a:pt x="6845770" y="3833387"/>
                      <a:pt x="6838480" y="3840676"/>
                      <a:pt x="6829489" y="3840676"/>
                    </a:cubicBezTo>
                    <a:lnTo>
                      <a:pt x="16281" y="3840676"/>
                    </a:lnTo>
                    <a:cubicBezTo>
                      <a:pt x="7289" y="3840676"/>
                      <a:pt x="0" y="3833387"/>
                      <a:pt x="0" y="3824394"/>
                    </a:cubicBezTo>
                    <a:lnTo>
                      <a:pt x="0" y="16281"/>
                    </a:lnTo>
                    <a:cubicBezTo>
                      <a:pt x="0" y="7289"/>
                      <a:pt x="7289" y="0"/>
                      <a:pt x="16281" y="0"/>
                    </a:cubicBezTo>
                    <a:close/>
                  </a:path>
                </a:pathLst>
              </a:custGeom>
              <a:solidFill>
                <a:srgbClr val="FBD86A"/>
              </a:solidFill>
              <a:ln cap="rnd">
                <a:noFill/>
                <a:prstDash val="solid"/>
                <a:round/>
              </a:ln>
            </p:spPr>
            <p:txBody>
              <a:bodyPr/>
              <a:lstStyle/>
              <a:p>
                <a:endParaRPr lang="en-US"/>
              </a:p>
            </p:txBody>
          </p:sp>
          <p:sp>
            <p:nvSpPr>
              <p:cNvPr id="5" name="TextBox 5"/>
              <p:cNvSpPr txBox="1"/>
              <p:nvPr/>
            </p:nvSpPr>
            <p:spPr>
              <a:xfrm>
                <a:off x="0" y="-66675"/>
                <a:ext cx="6845770" cy="3907351"/>
              </a:xfrm>
              <a:prstGeom prst="rect">
                <a:avLst/>
              </a:prstGeom>
            </p:spPr>
            <p:txBody>
              <a:bodyPr lIns="46656" tIns="46656" rIns="46656" bIns="46656" rtlCol="0" anchor="ctr"/>
              <a:lstStyle/>
              <a:p>
                <a:pPr marL="0" lvl="0" indent="0" algn="ctr">
                  <a:lnSpc>
                    <a:spcPts val="2519"/>
                  </a:lnSpc>
                  <a:spcBef>
                    <a:spcPct val="0"/>
                  </a:spcBef>
                </a:pPr>
                <a:endParaRPr/>
              </a:p>
            </p:txBody>
          </p:sp>
        </p:grpSp>
        <p:grpSp>
          <p:nvGrpSpPr>
            <p:cNvPr id="6" name="Group 6"/>
            <p:cNvGrpSpPr/>
            <p:nvPr/>
          </p:nvGrpSpPr>
          <p:grpSpPr>
            <a:xfrm>
              <a:off x="434337" y="2352286"/>
              <a:ext cx="23579259" cy="11040423"/>
              <a:chOff x="0" y="0"/>
              <a:chExt cx="6602529" cy="3091476"/>
            </a:xfrm>
          </p:grpSpPr>
          <p:sp>
            <p:nvSpPr>
              <p:cNvPr id="7" name="Freeform 7"/>
              <p:cNvSpPr/>
              <p:nvPr/>
            </p:nvSpPr>
            <p:spPr>
              <a:xfrm>
                <a:off x="0" y="0"/>
                <a:ext cx="6602529" cy="3091476"/>
              </a:xfrm>
              <a:custGeom>
                <a:avLst/>
                <a:gdLst/>
                <a:ahLst/>
                <a:cxnLst/>
                <a:rect l="l" t="t" r="r" b="b"/>
                <a:pathLst>
                  <a:path w="6602529" h="3091476">
                    <a:moveTo>
                      <a:pt x="13687" y="0"/>
                    </a:moveTo>
                    <a:lnTo>
                      <a:pt x="6588841" y="0"/>
                    </a:lnTo>
                    <a:cubicBezTo>
                      <a:pt x="6592472" y="0"/>
                      <a:pt x="6595953" y="1442"/>
                      <a:pt x="6598520" y="4009"/>
                    </a:cubicBezTo>
                    <a:cubicBezTo>
                      <a:pt x="6601087" y="6576"/>
                      <a:pt x="6602529" y="10057"/>
                      <a:pt x="6602529" y="13687"/>
                    </a:cubicBezTo>
                    <a:lnTo>
                      <a:pt x="6602529" y="3077789"/>
                    </a:lnTo>
                    <a:cubicBezTo>
                      <a:pt x="6602529" y="3081419"/>
                      <a:pt x="6601087" y="3084900"/>
                      <a:pt x="6598520" y="3087467"/>
                    </a:cubicBezTo>
                    <a:cubicBezTo>
                      <a:pt x="6595953" y="3090034"/>
                      <a:pt x="6592472" y="3091476"/>
                      <a:pt x="6588841" y="3091476"/>
                    </a:cubicBezTo>
                    <a:lnTo>
                      <a:pt x="13687" y="3091476"/>
                    </a:lnTo>
                    <a:cubicBezTo>
                      <a:pt x="10057" y="3091476"/>
                      <a:pt x="6576" y="3090034"/>
                      <a:pt x="4009" y="3087467"/>
                    </a:cubicBezTo>
                    <a:cubicBezTo>
                      <a:pt x="1442" y="3084900"/>
                      <a:pt x="0" y="3081419"/>
                      <a:pt x="0" y="3077789"/>
                    </a:cubicBezTo>
                    <a:lnTo>
                      <a:pt x="0" y="13687"/>
                    </a:lnTo>
                    <a:cubicBezTo>
                      <a:pt x="0" y="10057"/>
                      <a:pt x="1442" y="6576"/>
                      <a:pt x="4009" y="4009"/>
                    </a:cubicBezTo>
                    <a:cubicBezTo>
                      <a:pt x="6576" y="1442"/>
                      <a:pt x="10057" y="0"/>
                      <a:pt x="13687" y="0"/>
                    </a:cubicBezTo>
                    <a:close/>
                  </a:path>
                </a:pathLst>
              </a:custGeom>
              <a:solidFill>
                <a:srgbClr val="FFFFFF"/>
              </a:solidFill>
              <a:ln w="47625" cap="rnd">
                <a:solidFill>
                  <a:srgbClr val="19274F"/>
                </a:solidFill>
                <a:prstDash val="solid"/>
                <a:round/>
              </a:ln>
            </p:spPr>
            <p:txBody>
              <a:bodyPr/>
              <a:lstStyle/>
              <a:p>
                <a:endParaRPr lang="en-US"/>
              </a:p>
            </p:txBody>
          </p:sp>
          <p:sp>
            <p:nvSpPr>
              <p:cNvPr id="8" name="TextBox 8"/>
              <p:cNvSpPr txBox="1"/>
              <p:nvPr/>
            </p:nvSpPr>
            <p:spPr>
              <a:xfrm>
                <a:off x="0" y="-66675"/>
                <a:ext cx="6602529" cy="3158151"/>
              </a:xfrm>
              <a:prstGeom prst="rect">
                <a:avLst/>
              </a:prstGeom>
            </p:spPr>
            <p:txBody>
              <a:bodyPr lIns="46656" tIns="46656" rIns="46656" bIns="46656" rtlCol="0" anchor="ctr"/>
              <a:lstStyle/>
              <a:p>
                <a:pPr marL="0" lvl="0" indent="0" algn="ctr">
                  <a:lnSpc>
                    <a:spcPts val="2519"/>
                  </a:lnSpc>
                  <a:spcBef>
                    <a:spcPct val="0"/>
                  </a:spcBef>
                </a:pPr>
                <a:endParaRPr/>
              </a:p>
            </p:txBody>
          </p:sp>
        </p:grpSp>
      </p:grpSp>
      <p:sp>
        <p:nvSpPr>
          <p:cNvPr id="9" name="Freeform 9"/>
          <p:cNvSpPr/>
          <p:nvPr/>
        </p:nvSpPr>
        <p:spPr>
          <a:xfrm>
            <a:off x="575288" y="2515282"/>
            <a:ext cx="8247762" cy="5256436"/>
          </a:xfrm>
          <a:custGeom>
            <a:avLst/>
            <a:gdLst/>
            <a:ahLst/>
            <a:cxnLst/>
            <a:rect l="l" t="t" r="r" b="b"/>
            <a:pathLst>
              <a:path w="8247762" h="5256436">
                <a:moveTo>
                  <a:pt x="0" y="0"/>
                </a:moveTo>
                <a:lnTo>
                  <a:pt x="8247763" y="0"/>
                </a:lnTo>
                <a:lnTo>
                  <a:pt x="8247763" y="5256436"/>
                </a:lnTo>
                <a:lnTo>
                  <a:pt x="0" y="5256436"/>
                </a:lnTo>
                <a:lnTo>
                  <a:pt x="0" y="0"/>
                </a:lnTo>
                <a:close/>
              </a:path>
            </a:pathLst>
          </a:custGeom>
          <a:blipFill>
            <a:blip r:embed="rId2"/>
            <a:stretch>
              <a:fillRect/>
            </a:stretch>
          </a:blipFill>
        </p:spPr>
        <p:txBody>
          <a:bodyPr/>
          <a:lstStyle/>
          <a:p>
            <a:endParaRPr lang="en-US"/>
          </a:p>
        </p:txBody>
      </p:sp>
      <p:sp>
        <p:nvSpPr>
          <p:cNvPr id="10" name="Freeform 10"/>
          <p:cNvSpPr/>
          <p:nvPr/>
        </p:nvSpPr>
        <p:spPr>
          <a:xfrm>
            <a:off x="11314852" y="2357209"/>
            <a:ext cx="3276929" cy="6046714"/>
          </a:xfrm>
          <a:custGeom>
            <a:avLst/>
            <a:gdLst/>
            <a:ahLst/>
            <a:cxnLst/>
            <a:rect l="l" t="t" r="r" b="b"/>
            <a:pathLst>
              <a:path w="3276929" h="6046714">
                <a:moveTo>
                  <a:pt x="0" y="0"/>
                </a:moveTo>
                <a:lnTo>
                  <a:pt x="3276929" y="0"/>
                </a:lnTo>
                <a:lnTo>
                  <a:pt x="3276929" y="6046714"/>
                </a:lnTo>
                <a:lnTo>
                  <a:pt x="0" y="6046714"/>
                </a:lnTo>
                <a:lnTo>
                  <a:pt x="0" y="0"/>
                </a:lnTo>
                <a:close/>
              </a:path>
            </a:pathLst>
          </a:custGeom>
          <a:blipFill>
            <a:blip r:embed="rId3"/>
            <a:stretch>
              <a:fillRect/>
            </a:stretch>
          </a:blipFill>
        </p:spPr>
        <p:txBody>
          <a:bodyPr/>
          <a:lstStyle/>
          <a:p>
            <a:endParaRPr lang="en-US"/>
          </a:p>
        </p:txBody>
      </p:sp>
      <p:sp>
        <p:nvSpPr>
          <p:cNvPr id="11" name="TextBox 11"/>
          <p:cNvSpPr txBox="1"/>
          <p:nvPr/>
        </p:nvSpPr>
        <p:spPr>
          <a:xfrm>
            <a:off x="575288" y="305157"/>
            <a:ext cx="16684012" cy="627786"/>
          </a:xfrm>
          <a:prstGeom prst="rect">
            <a:avLst/>
          </a:prstGeom>
        </p:spPr>
        <p:txBody>
          <a:bodyPr lIns="0" tIns="0" rIns="0" bIns="0" rtlCol="0" anchor="t">
            <a:spAutoFit/>
          </a:bodyPr>
          <a:lstStyle/>
          <a:p>
            <a:pPr marL="0" lvl="0" indent="0" algn="ctr">
              <a:lnSpc>
                <a:spcPts val="4875"/>
              </a:lnSpc>
              <a:spcBef>
                <a:spcPct val="0"/>
              </a:spcBef>
            </a:pPr>
            <a:r>
              <a:rPr lang="en-US" sz="4431" b="1">
                <a:solidFill>
                  <a:srgbClr val="19274F"/>
                </a:solidFill>
                <a:latin typeface="Montaser Arabic Bold"/>
                <a:ea typeface="Montaser Arabic Bold"/>
                <a:cs typeface="Montaser Arabic Bold"/>
                <a:sym typeface="Montaser Arabic Bold"/>
              </a:rPr>
              <a:t>Làm sạch dataset dữ liệu</a:t>
            </a:r>
          </a:p>
        </p:txBody>
      </p:sp>
      <p:sp>
        <p:nvSpPr>
          <p:cNvPr id="12" name="TextBox 12"/>
          <p:cNvSpPr txBox="1"/>
          <p:nvPr/>
        </p:nvSpPr>
        <p:spPr>
          <a:xfrm>
            <a:off x="191982" y="1826348"/>
            <a:ext cx="17450624" cy="530860"/>
          </a:xfrm>
          <a:prstGeom prst="rect">
            <a:avLst/>
          </a:prstGeom>
        </p:spPr>
        <p:txBody>
          <a:bodyPr lIns="0" tIns="0" rIns="0" bIns="0" rtlCol="0" anchor="t">
            <a:spAutoFit/>
          </a:bodyPr>
          <a:lstStyle/>
          <a:p>
            <a:pPr marL="669286" lvl="1" indent="-334643" algn="l">
              <a:lnSpc>
                <a:spcPts val="4339"/>
              </a:lnSpc>
              <a:buFont typeface="Arial"/>
              <a:buChar char="•"/>
            </a:pPr>
            <a:r>
              <a:rPr lang="en-US" sz="3099">
                <a:solidFill>
                  <a:srgbClr val="19274F"/>
                </a:solidFill>
                <a:latin typeface="Montaser Arabic"/>
                <a:ea typeface="Montaser Arabic"/>
                <a:cs typeface="Montaser Arabic"/>
                <a:sym typeface="Montaser Arabic"/>
              </a:rPr>
              <a:t>Xử lý Brands: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335950" cy="10287000"/>
            <a:chOff x="0" y="0"/>
            <a:chExt cx="24447933" cy="13716000"/>
          </a:xfrm>
        </p:grpSpPr>
        <p:grpSp>
          <p:nvGrpSpPr>
            <p:cNvPr id="3" name="Group 3"/>
            <p:cNvGrpSpPr/>
            <p:nvPr/>
          </p:nvGrpSpPr>
          <p:grpSpPr>
            <a:xfrm>
              <a:off x="0" y="0"/>
              <a:ext cx="24447933" cy="13716000"/>
              <a:chOff x="0" y="0"/>
              <a:chExt cx="6845770" cy="3840676"/>
            </a:xfrm>
          </p:grpSpPr>
          <p:sp>
            <p:nvSpPr>
              <p:cNvPr id="4" name="Freeform 4"/>
              <p:cNvSpPr/>
              <p:nvPr/>
            </p:nvSpPr>
            <p:spPr>
              <a:xfrm>
                <a:off x="0" y="0"/>
                <a:ext cx="6845770" cy="3840676"/>
              </a:xfrm>
              <a:custGeom>
                <a:avLst/>
                <a:gdLst/>
                <a:ahLst/>
                <a:cxnLst/>
                <a:rect l="l" t="t" r="r" b="b"/>
                <a:pathLst>
                  <a:path w="6845770" h="3840676">
                    <a:moveTo>
                      <a:pt x="16281" y="0"/>
                    </a:moveTo>
                    <a:lnTo>
                      <a:pt x="6829489" y="0"/>
                    </a:lnTo>
                    <a:cubicBezTo>
                      <a:pt x="6838480" y="0"/>
                      <a:pt x="6845770" y="7289"/>
                      <a:pt x="6845770" y="16281"/>
                    </a:cubicBezTo>
                    <a:lnTo>
                      <a:pt x="6845770" y="3824394"/>
                    </a:lnTo>
                    <a:cubicBezTo>
                      <a:pt x="6845770" y="3833387"/>
                      <a:pt x="6838480" y="3840676"/>
                      <a:pt x="6829489" y="3840676"/>
                    </a:cubicBezTo>
                    <a:lnTo>
                      <a:pt x="16281" y="3840676"/>
                    </a:lnTo>
                    <a:cubicBezTo>
                      <a:pt x="7289" y="3840676"/>
                      <a:pt x="0" y="3833387"/>
                      <a:pt x="0" y="3824394"/>
                    </a:cubicBezTo>
                    <a:lnTo>
                      <a:pt x="0" y="16281"/>
                    </a:lnTo>
                    <a:cubicBezTo>
                      <a:pt x="0" y="7289"/>
                      <a:pt x="7289" y="0"/>
                      <a:pt x="16281" y="0"/>
                    </a:cubicBezTo>
                    <a:close/>
                  </a:path>
                </a:pathLst>
              </a:custGeom>
              <a:solidFill>
                <a:srgbClr val="FBD86A"/>
              </a:solidFill>
              <a:ln cap="rnd">
                <a:noFill/>
                <a:prstDash val="solid"/>
                <a:round/>
              </a:ln>
            </p:spPr>
            <p:txBody>
              <a:bodyPr/>
              <a:lstStyle/>
              <a:p>
                <a:endParaRPr lang="en-US"/>
              </a:p>
            </p:txBody>
          </p:sp>
          <p:sp>
            <p:nvSpPr>
              <p:cNvPr id="5" name="TextBox 5"/>
              <p:cNvSpPr txBox="1"/>
              <p:nvPr/>
            </p:nvSpPr>
            <p:spPr>
              <a:xfrm>
                <a:off x="0" y="-66675"/>
                <a:ext cx="6845770" cy="3907351"/>
              </a:xfrm>
              <a:prstGeom prst="rect">
                <a:avLst/>
              </a:prstGeom>
            </p:spPr>
            <p:txBody>
              <a:bodyPr lIns="46656" tIns="46656" rIns="46656" bIns="46656" rtlCol="0" anchor="ctr"/>
              <a:lstStyle/>
              <a:p>
                <a:pPr marL="0" lvl="0" indent="0" algn="ctr">
                  <a:lnSpc>
                    <a:spcPts val="2519"/>
                  </a:lnSpc>
                  <a:spcBef>
                    <a:spcPct val="0"/>
                  </a:spcBef>
                </a:pPr>
                <a:endParaRPr/>
              </a:p>
            </p:txBody>
          </p:sp>
        </p:grpSp>
        <p:grpSp>
          <p:nvGrpSpPr>
            <p:cNvPr id="6" name="Group 6"/>
            <p:cNvGrpSpPr/>
            <p:nvPr/>
          </p:nvGrpSpPr>
          <p:grpSpPr>
            <a:xfrm>
              <a:off x="434337" y="2352286"/>
              <a:ext cx="23579259" cy="11040423"/>
              <a:chOff x="0" y="0"/>
              <a:chExt cx="6602529" cy="3091476"/>
            </a:xfrm>
          </p:grpSpPr>
          <p:sp>
            <p:nvSpPr>
              <p:cNvPr id="7" name="Freeform 7"/>
              <p:cNvSpPr/>
              <p:nvPr/>
            </p:nvSpPr>
            <p:spPr>
              <a:xfrm>
                <a:off x="0" y="0"/>
                <a:ext cx="6602529" cy="3091476"/>
              </a:xfrm>
              <a:custGeom>
                <a:avLst/>
                <a:gdLst/>
                <a:ahLst/>
                <a:cxnLst/>
                <a:rect l="l" t="t" r="r" b="b"/>
                <a:pathLst>
                  <a:path w="6602529" h="3091476">
                    <a:moveTo>
                      <a:pt x="13687" y="0"/>
                    </a:moveTo>
                    <a:lnTo>
                      <a:pt x="6588841" y="0"/>
                    </a:lnTo>
                    <a:cubicBezTo>
                      <a:pt x="6592472" y="0"/>
                      <a:pt x="6595953" y="1442"/>
                      <a:pt x="6598520" y="4009"/>
                    </a:cubicBezTo>
                    <a:cubicBezTo>
                      <a:pt x="6601087" y="6576"/>
                      <a:pt x="6602529" y="10057"/>
                      <a:pt x="6602529" y="13687"/>
                    </a:cubicBezTo>
                    <a:lnTo>
                      <a:pt x="6602529" y="3077789"/>
                    </a:lnTo>
                    <a:cubicBezTo>
                      <a:pt x="6602529" y="3081419"/>
                      <a:pt x="6601087" y="3084900"/>
                      <a:pt x="6598520" y="3087467"/>
                    </a:cubicBezTo>
                    <a:cubicBezTo>
                      <a:pt x="6595953" y="3090034"/>
                      <a:pt x="6592472" y="3091476"/>
                      <a:pt x="6588841" y="3091476"/>
                    </a:cubicBezTo>
                    <a:lnTo>
                      <a:pt x="13687" y="3091476"/>
                    </a:lnTo>
                    <a:cubicBezTo>
                      <a:pt x="10057" y="3091476"/>
                      <a:pt x="6576" y="3090034"/>
                      <a:pt x="4009" y="3087467"/>
                    </a:cubicBezTo>
                    <a:cubicBezTo>
                      <a:pt x="1442" y="3084900"/>
                      <a:pt x="0" y="3081419"/>
                      <a:pt x="0" y="3077789"/>
                    </a:cubicBezTo>
                    <a:lnTo>
                      <a:pt x="0" y="13687"/>
                    </a:lnTo>
                    <a:cubicBezTo>
                      <a:pt x="0" y="10057"/>
                      <a:pt x="1442" y="6576"/>
                      <a:pt x="4009" y="4009"/>
                    </a:cubicBezTo>
                    <a:cubicBezTo>
                      <a:pt x="6576" y="1442"/>
                      <a:pt x="10057" y="0"/>
                      <a:pt x="13687" y="0"/>
                    </a:cubicBezTo>
                    <a:close/>
                  </a:path>
                </a:pathLst>
              </a:custGeom>
              <a:solidFill>
                <a:srgbClr val="FFFFFF"/>
              </a:solidFill>
              <a:ln w="47625" cap="rnd">
                <a:solidFill>
                  <a:srgbClr val="19274F"/>
                </a:solidFill>
                <a:prstDash val="solid"/>
                <a:round/>
              </a:ln>
            </p:spPr>
            <p:txBody>
              <a:bodyPr/>
              <a:lstStyle/>
              <a:p>
                <a:endParaRPr lang="en-US"/>
              </a:p>
            </p:txBody>
          </p:sp>
          <p:sp>
            <p:nvSpPr>
              <p:cNvPr id="8" name="TextBox 8"/>
              <p:cNvSpPr txBox="1"/>
              <p:nvPr/>
            </p:nvSpPr>
            <p:spPr>
              <a:xfrm>
                <a:off x="0" y="-66675"/>
                <a:ext cx="6602529" cy="3158151"/>
              </a:xfrm>
              <a:prstGeom prst="rect">
                <a:avLst/>
              </a:prstGeom>
            </p:spPr>
            <p:txBody>
              <a:bodyPr lIns="46656" tIns="46656" rIns="46656" bIns="46656" rtlCol="0" anchor="ctr"/>
              <a:lstStyle/>
              <a:p>
                <a:pPr marL="0" lvl="0" indent="0" algn="ctr">
                  <a:lnSpc>
                    <a:spcPts val="2519"/>
                  </a:lnSpc>
                  <a:spcBef>
                    <a:spcPct val="0"/>
                  </a:spcBef>
                </a:pPr>
                <a:endParaRPr/>
              </a:p>
            </p:txBody>
          </p:sp>
        </p:grpSp>
      </p:grpSp>
      <p:sp>
        <p:nvSpPr>
          <p:cNvPr id="9" name="Freeform 9"/>
          <p:cNvSpPr/>
          <p:nvPr/>
        </p:nvSpPr>
        <p:spPr>
          <a:xfrm>
            <a:off x="575288" y="2885338"/>
            <a:ext cx="11271836" cy="7044898"/>
          </a:xfrm>
          <a:custGeom>
            <a:avLst/>
            <a:gdLst/>
            <a:ahLst/>
            <a:cxnLst/>
            <a:rect l="l" t="t" r="r" b="b"/>
            <a:pathLst>
              <a:path w="11271836" h="7044898">
                <a:moveTo>
                  <a:pt x="0" y="0"/>
                </a:moveTo>
                <a:lnTo>
                  <a:pt x="11271836" y="0"/>
                </a:lnTo>
                <a:lnTo>
                  <a:pt x="11271836" y="7044898"/>
                </a:lnTo>
                <a:lnTo>
                  <a:pt x="0" y="7044898"/>
                </a:lnTo>
                <a:lnTo>
                  <a:pt x="0" y="0"/>
                </a:lnTo>
                <a:close/>
              </a:path>
            </a:pathLst>
          </a:custGeom>
          <a:blipFill>
            <a:blip r:embed="rId2"/>
            <a:stretch>
              <a:fillRect/>
            </a:stretch>
          </a:blipFill>
        </p:spPr>
        <p:txBody>
          <a:bodyPr/>
          <a:lstStyle/>
          <a:p>
            <a:endParaRPr lang="en-US"/>
          </a:p>
        </p:txBody>
      </p:sp>
      <p:sp>
        <p:nvSpPr>
          <p:cNvPr id="10" name="Freeform 10"/>
          <p:cNvSpPr/>
          <p:nvPr/>
        </p:nvSpPr>
        <p:spPr>
          <a:xfrm>
            <a:off x="11847124" y="2990848"/>
            <a:ext cx="5904070" cy="6475432"/>
          </a:xfrm>
          <a:custGeom>
            <a:avLst/>
            <a:gdLst/>
            <a:ahLst/>
            <a:cxnLst/>
            <a:rect l="l" t="t" r="r" b="b"/>
            <a:pathLst>
              <a:path w="5904070" h="6475432">
                <a:moveTo>
                  <a:pt x="0" y="0"/>
                </a:moveTo>
                <a:lnTo>
                  <a:pt x="5904071" y="0"/>
                </a:lnTo>
                <a:lnTo>
                  <a:pt x="5904071" y="6475432"/>
                </a:lnTo>
                <a:lnTo>
                  <a:pt x="0" y="6475432"/>
                </a:lnTo>
                <a:lnTo>
                  <a:pt x="0" y="0"/>
                </a:lnTo>
                <a:close/>
              </a:path>
            </a:pathLst>
          </a:custGeom>
          <a:blipFill>
            <a:blip r:embed="rId3"/>
            <a:stretch>
              <a:fillRect/>
            </a:stretch>
          </a:blipFill>
        </p:spPr>
        <p:txBody>
          <a:bodyPr/>
          <a:lstStyle/>
          <a:p>
            <a:endParaRPr lang="en-US"/>
          </a:p>
        </p:txBody>
      </p:sp>
      <p:sp>
        <p:nvSpPr>
          <p:cNvPr id="11" name="TextBox 11"/>
          <p:cNvSpPr txBox="1"/>
          <p:nvPr/>
        </p:nvSpPr>
        <p:spPr>
          <a:xfrm>
            <a:off x="575288" y="305157"/>
            <a:ext cx="16684012" cy="627786"/>
          </a:xfrm>
          <a:prstGeom prst="rect">
            <a:avLst/>
          </a:prstGeom>
        </p:spPr>
        <p:txBody>
          <a:bodyPr lIns="0" tIns="0" rIns="0" bIns="0" rtlCol="0" anchor="t">
            <a:spAutoFit/>
          </a:bodyPr>
          <a:lstStyle/>
          <a:p>
            <a:pPr marL="0" lvl="0" indent="0" algn="ctr">
              <a:lnSpc>
                <a:spcPts val="4875"/>
              </a:lnSpc>
              <a:spcBef>
                <a:spcPct val="0"/>
              </a:spcBef>
            </a:pPr>
            <a:r>
              <a:rPr lang="en-US" sz="4431" b="1">
                <a:solidFill>
                  <a:srgbClr val="19274F"/>
                </a:solidFill>
                <a:latin typeface="Montaser Arabic Bold"/>
                <a:ea typeface="Montaser Arabic Bold"/>
                <a:cs typeface="Montaser Arabic Bold"/>
                <a:sym typeface="Montaser Arabic Bold"/>
              </a:rPr>
              <a:t>Làm sạch dataset dữ liệu</a:t>
            </a:r>
          </a:p>
        </p:txBody>
      </p:sp>
      <p:sp>
        <p:nvSpPr>
          <p:cNvPr id="12" name="TextBox 12"/>
          <p:cNvSpPr txBox="1"/>
          <p:nvPr/>
        </p:nvSpPr>
        <p:spPr>
          <a:xfrm>
            <a:off x="191982" y="1826348"/>
            <a:ext cx="17450624" cy="530860"/>
          </a:xfrm>
          <a:prstGeom prst="rect">
            <a:avLst/>
          </a:prstGeom>
        </p:spPr>
        <p:txBody>
          <a:bodyPr lIns="0" tIns="0" rIns="0" bIns="0" rtlCol="0" anchor="t">
            <a:spAutoFit/>
          </a:bodyPr>
          <a:lstStyle/>
          <a:p>
            <a:pPr marL="669286" lvl="1" indent="-334643" algn="l">
              <a:lnSpc>
                <a:spcPts val="4339"/>
              </a:lnSpc>
              <a:buFont typeface="Arial"/>
              <a:buChar char="•"/>
            </a:pPr>
            <a:r>
              <a:rPr lang="en-US" sz="3099">
                <a:solidFill>
                  <a:srgbClr val="19274F"/>
                </a:solidFill>
                <a:latin typeface="Montaser Arabic"/>
                <a:ea typeface="Montaser Arabic"/>
                <a:cs typeface="Montaser Arabic"/>
                <a:sym typeface="Montaser Arabic"/>
              </a:rPr>
              <a:t>Xử lý Memory Storage Capacity và Digital Storage Capacity: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a:extLst>
            <a:ext uri="{FF2B5EF4-FFF2-40B4-BE49-F238E27FC236}">
              <a16:creationId xmlns:a16="http://schemas.microsoft.com/office/drawing/2014/main" id="{681495E4-130E-0DE2-6E26-69A1D96A0BB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DAC91910-E379-EADF-6A40-85B6746CDF8C}"/>
              </a:ext>
            </a:extLst>
          </p:cNvPr>
          <p:cNvGrpSpPr/>
          <p:nvPr/>
        </p:nvGrpSpPr>
        <p:grpSpPr>
          <a:xfrm>
            <a:off x="1028700" y="906148"/>
            <a:ext cx="3909810" cy="2425020"/>
            <a:chOff x="0" y="0"/>
            <a:chExt cx="5213080" cy="3233360"/>
          </a:xfrm>
        </p:grpSpPr>
        <p:grpSp>
          <p:nvGrpSpPr>
            <p:cNvPr id="3" name="Group 3">
              <a:extLst>
                <a:ext uri="{FF2B5EF4-FFF2-40B4-BE49-F238E27FC236}">
                  <a16:creationId xmlns:a16="http://schemas.microsoft.com/office/drawing/2014/main" id="{E7081B95-D48D-A65C-EA4F-537FFFDB3754}"/>
                </a:ext>
              </a:extLst>
            </p:cNvPr>
            <p:cNvGrpSpPr/>
            <p:nvPr/>
          </p:nvGrpSpPr>
          <p:grpSpPr>
            <a:xfrm>
              <a:off x="0" y="0"/>
              <a:ext cx="5213080" cy="3233360"/>
              <a:chOff x="0" y="0"/>
              <a:chExt cx="1029744" cy="638688"/>
            </a:xfrm>
          </p:grpSpPr>
          <p:sp>
            <p:nvSpPr>
              <p:cNvPr id="4" name="Freeform 4">
                <a:extLst>
                  <a:ext uri="{FF2B5EF4-FFF2-40B4-BE49-F238E27FC236}">
                    <a16:creationId xmlns:a16="http://schemas.microsoft.com/office/drawing/2014/main" id="{A05E998C-E3BF-AA3E-57BF-8F6C379E8137}"/>
                  </a:ext>
                </a:extLst>
              </p:cNvPr>
              <p:cNvSpPr/>
              <p:nvPr/>
            </p:nvSpPr>
            <p:spPr>
              <a:xfrm>
                <a:off x="0" y="0"/>
                <a:ext cx="1029744" cy="638688"/>
              </a:xfrm>
              <a:custGeom>
                <a:avLst/>
                <a:gdLst/>
                <a:ahLst/>
                <a:cxnLst/>
                <a:rect l="l" t="t" r="r" b="b"/>
                <a:pathLst>
                  <a:path w="1029744" h="638688">
                    <a:moveTo>
                      <a:pt x="79205" y="0"/>
                    </a:moveTo>
                    <a:lnTo>
                      <a:pt x="950539" y="0"/>
                    </a:lnTo>
                    <a:cubicBezTo>
                      <a:pt x="994283" y="0"/>
                      <a:pt x="1029744" y="35461"/>
                      <a:pt x="1029744" y="79205"/>
                    </a:cubicBezTo>
                    <a:lnTo>
                      <a:pt x="1029744" y="559483"/>
                    </a:lnTo>
                    <a:cubicBezTo>
                      <a:pt x="1029744" y="603227"/>
                      <a:pt x="994283" y="638688"/>
                      <a:pt x="950539" y="638688"/>
                    </a:cubicBezTo>
                    <a:lnTo>
                      <a:pt x="79205" y="638688"/>
                    </a:lnTo>
                    <a:cubicBezTo>
                      <a:pt x="58199" y="638688"/>
                      <a:pt x="38052" y="630344"/>
                      <a:pt x="23199" y="615490"/>
                    </a:cubicBezTo>
                    <a:cubicBezTo>
                      <a:pt x="8345" y="600636"/>
                      <a:pt x="0" y="580490"/>
                      <a:pt x="0" y="559483"/>
                    </a:cubicBezTo>
                    <a:lnTo>
                      <a:pt x="0" y="79205"/>
                    </a:lnTo>
                    <a:cubicBezTo>
                      <a:pt x="0" y="35461"/>
                      <a:pt x="35461" y="0"/>
                      <a:pt x="79205" y="0"/>
                    </a:cubicBezTo>
                    <a:close/>
                  </a:path>
                </a:pathLst>
              </a:custGeom>
              <a:solidFill>
                <a:srgbClr val="FFFFFF"/>
              </a:solidFill>
              <a:ln cap="rnd">
                <a:noFill/>
                <a:prstDash val="solid"/>
                <a:round/>
              </a:ln>
            </p:spPr>
            <p:txBody>
              <a:bodyPr/>
              <a:lstStyle/>
              <a:p>
                <a:endParaRPr lang="en-US"/>
              </a:p>
            </p:txBody>
          </p:sp>
          <p:sp>
            <p:nvSpPr>
              <p:cNvPr id="5" name="TextBox 5">
                <a:extLst>
                  <a:ext uri="{FF2B5EF4-FFF2-40B4-BE49-F238E27FC236}">
                    <a16:creationId xmlns:a16="http://schemas.microsoft.com/office/drawing/2014/main" id="{4EA9684C-92AA-B315-7E83-7EB13D4D3BFF}"/>
                  </a:ext>
                </a:extLst>
              </p:cNvPr>
              <p:cNvSpPr txBox="1"/>
              <p:nvPr/>
            </p:nvSpPr>
            <p:spPr>
              <a:xfrm>
                <a:off x="0" y="-66675"/>
                <a:ext cx="1029744" cy="705363"/>
              </a:xfrm>
              <a:prstGeom prst="rect">
                <a:avLst/>
              </a:prstGeom>
            </p:spPr>
            <p:txBody>
              <a:bodyPr lIns="50800" tIns="50800" rIns="50800" bIns="50800" rtlCol="0" anchor="ctr"/>
              <a:lstStyle/>
              <a:p>
                <a:pPr marL="0" lvl="0" indent="0" algn="ctr">
                  <a:lnSpc>
                    <a:spcPts val="2520"/>
                  </a:lnSpc>
                  <a:spcBef>
                    <a:spcPct val="0"/>
                  </a:spcBef>
                </a:pPr>
                <a:endParaRPr/>
              </a:p>
            </p:txBody>
          </p:sp>
        </p:grpSp>
        <p:grpSp>
          <p:nvGrpSpPr>
            <p:cNvPr id="6" name="Group 6">
              <a:extLst>
                <a:ext uri="{FF2B5EF4-FFF2-40B4-BE49-F238E27FC236}">
                  <a16:creationId xmlns:a16="http://schemas.microsoft.com/office/drawing/2014/main" id="{AE9B4240-E29C-A6EC-5444-6860C448DF77}"/>
                </a:ext>
              </a:extLst>
            </p:cNvPr>
            <p:cNvGrpSpPr/>
            <p:nvPr/>
          </p:nvGrpSpPr>
          <p:grpSpPr>
            <a:xfrm>
              <a:off x="158080" y="178692"/>
              <a:ext cx="4896921" cy="2875975"/>
              <a:chOff x="0" y="0"/>
              <a:chExt cx="967293" cy="568094"/>
            </a:xfrm>
          </p:grpSpPr>
          <p:sp>
            <p:nvSpPr>
              <p:cNvPr id="7" name="Freeform 7">
                <a:extLst>
                  <a:ext uri="{FF2B5EF4-FFF2-40B4-BE49-F238E27FC236}">
                    <a16:creationId xmlns:a16="http://schemas.microsoft.com/office/drawing/2014/main" id="{AE463807-D527-F9D3-E914-3D9FEA0C96D7}"/>
                  </a:ext>
                </a:extLst>
              </p:cNvPr>
              <p:cNvSpPr/>
              <p:nvPr/>
            </p:nvSpPr>
            <p:spPr>
              <a:xfrm>
                <a:off x="0" y="0"/>
                <a:ext cx="967293" cy="568094"/>
              </a:xfrm>
              <a:custGeom>
                <a:avLst/>
                <a:gdLst/>
                <a:ahLst/>
                <a:cxnLst/>
                <a:rect l="l" t="t" r="r" b="b"/>
                <a:pathLst>
                  <a:path w="967293" h="568094">
                    <a:moveTo>
                      <a:pt x="84319" y="0"/>
                    </a:moveTo>
                    <a:lnTo>
                      <a:pt x="882974" y="0"/>
                    </a:lnTo>
                    <a:cubicBezTo>
                      <a:pt x="929542" y="0"/>
                      <a:pt x="967293" y="37751"/>
                      <a:pt x="967293" y="84319"/>
                    </a:cubicBezTo>
                    <a:lnTo>
                      <a:pt x="967293" y="483775"/>
                    </a:lnTo>
                    <a:cubicBezTo>
                      <a:pt x="967293" y="530343"/>
                      <a:pt x="929542" y="568094"/>
                      <a:pt x="882974" y="568094"/>
                    </a:cubicBezTo>
                    <a:lnTo>
                      <a:pt x="84319" y="568094"/>
                    </a:lnTo>
                    <a:cubicBezTo>
                      <a:pt x="37751" y="568094"/>
                      <a:pt x="0" y="530343"/>
                      <a:pt x="0" y="483775"/>
                    </a:cubicBezTo>
                    <a:lnTo>
                      <a:pt x="0" y="84319"/>
                    </a:lnTo>
                    <a:cubicBezTo>
                      <a:pt x="0" y="37751"/>
                      <a:pt x="37751" y="0"/>
                      <a:pt x="84319" y="0"/>
                    </a:cubicBezTo>
                    <a:close/>
                  </a:path>
                </a:pathLst>
              </a:custGeom>
              <a:solidFill>
                <a:srgbClr val="BCBEFA"/>
              </a:solidFill>
              <a:ln w="47625" cap="rnd">
                <a:solidFill>
                  <a:srgbClr val="19274F"/>
                </a:solidFill>
                <a:prstDash val="lgDash"/>
                <a:round/>
              </a:ln>
            </p:spPr>
            <p:txBody>
              <a:bodyPr/>
              <a:lstStyle/>
              <a:p>
                <a:endParaRPr lang="en-US"/>
              </a:p>
            </p:txBody>
          </p:sp>
          <p:sp>
            <p:nvSpPr>
              <p:cNvPr id="8" name="TextBox 8">
                <a:extLst>
                  <a:ext uri="{FF2B5EF4-FFF2-40B4-BE49-F238E27FC236}">
                    <a16:creationId xmlns:a16="http://schemas.microsoft.com/office/drawing/2014/main" id="{F36807DC-DBE8-BD48-3523-6C21AD114D1D}"/>
                  </a:ext>
                </a:extLst>
              </p:cNvPr>
              <p:cNvSpPr txBox="1"/>
              <p:nvPr/>
            </p:nvSpPr>
            <p:spPr>
              <a:xfrm>
                <a:off x="0" y="-66675"/>
                <a:ext cx="967293" cy="634769"/>
              </a:xfrm>
              <a:prstGeom prst="rect">
                <a:avLst/>
              </a:prstGeom>
            </p:spPr>
            <p:txBody>
              <a:bodyPr lIns="50800" tIns="50800" rIns="50800" bIns="50800" rtlCol="0" anchor="ctr"/>
              <a:lstStyle/>
              <a:p>
                <a:pPr algn="ctr">
                  <a:lnSpc>
                    <a:spcPts val="2520"/>
                  </a:lnSpc>
                </a:pPr>
                <a:endParaRPr/>
              </a:p>
            </p:txBody>
          </p:sp>
        </p:grpSp>
        <p:sp>
          <p:nvSpPr>
            <p:cNvPr id="9" name="Freeform 9">
              <a:extLst>
                <a:ext uri="{FF2B5EF4-FFF2-40B4-BE49-F238E27FC236}">
                  <a16:creationId xmlns:a16="http://schemas.microsoft.com/office/drawing/2014/main" id="{5504BBFC-79BC-E047-E2F7-49A91739B13D}"/>
                </a:ext>
              </a:extLst>
            </p:cNvPr>
            <p:cNvSpPr/>
            <p:nvPr/>
          </p:nvSpPr>
          <p:spPr>
            <a:xfrm>
              <a:off x="1140312" y="459693"/>
              <a:ext cx="2932457" cy="2313975"/>
            </a:xfrm>
            <a:custGeom>
              <a:avLst/>
              <a:gdLst/>
              <a:ahLst/>
              <a:cxnLst/>
              <a:rect l="l" t="t" r="r" b="b"/>
              <a:pathLst>
                <a:path w="2932457" h="2313975">
                  <a:moveTo>
                    <a:pt x="0" y="0"/>
                  </a:moveTo>
                  <a:lnTo>
                    <a:pt x="2932456" y="0"/>
                  </a:lnTo>
                  <a:lnTo>
                    <a:pt x="2932456" y="2313974"/>
                  </a:lnTo>
                  <a:lnTo>
                    <a:pt x="0" y="23139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grpSp>
        <p:nvGrpSpPr>
          <p:cNvPr id="10" name="Group 10">
            <a:extLst>
              <a:ext uri="{FF2B5EF4-FFF2-40B4-BE49-F238E27FC236}">
                <a16:creationId xmlns:a16="http://schemas.microsoft.com/office/drawing/2014/main" id="{E3E21B07-0DC7-48DC-0BB9-5F5722560B62}"/>
              </a:ext>
            </a:extLst>
          </p:cNvPr>
          <p:cNvGrpSpPr/>
          <p:nvPr/>
        </p:nvGrpSpPr>
        <p:grpSpPr>
          <a:xfrm>
            <a:off x="1028700" y="3930990"/>
            <a:ext cx="3909810" cy="2425020"/>
            <a:chOff x="0" y="0"/>
            <a:chExt cx="5213080" cy="3233360"/>
          </a:xfrm>
        </p:grpSpPr>
        <p:grpSp>
          <p:nvGrpSpPr>
            <p:cNvPr id="11" name="Group 11">
              <a:extLst>
                <a:ext uri="{FF2B5EF4-FFF2-40B4-BE49-F238E27FC236}">
                  <a16:creationId xmlns:a16="http://schemas.microsoft.com/office/drawing/2014/main" id="{4A85A98D-54A3-BE9D-C082-EA345C3BEEF8}"/>
                </a:ext>
              </a:extLst>
            </p:cNvPr>
            <p:cNvGrpSpPr/>
            <p:nvPr/>
          </p:nvGrpSpPr>
          <p:grpSpPr>
            <a:xfrm>
              <a:off x="0" y="0"/>
              <a:ext cx="5213080" cy="3233360"/>
              <a:chOff x="0" y="0"/>
              <a:chExt cx="1029744" cy="638688"/>
            </a:xfrm>
          </p:grpSpPr>
          <p:sp>
            <p:nvSpPr>
              <p:cNvPr id="12" name="Freeform 12">
                <a:extLst>
                  <a:ext uri="{FF2B5EF4-FFF2-40B4-BE49-F238E27FC236}">
                    <a16:creationId xmlns:a16="http://schemas.microsoft.com/office/drawing/2014/main" id="{BE70EAEE-0B76-1E7F-80F1-AD3EF103CD70}"/>
                  </a:ext>
                </a:extLst>
              </p:cNvPr>
              <p:cNvSpPr/>
              <p:nvPr/>
            </p:nvSpPr>
            <p:spPr>
              <a:xfrm>
                <a:off x="0" y="0"/>
                <a:ext cx="1029744" cy="638688"/>
              </a:xfrm>
              <a:custGeom>
                <a:avLst/>
                <a:gdLst/>
                <a:ahLst/>
                <a:cxnLst/>
                <a:rect l="l" t="t" r="r" b="b"/>
                <a:pathLst>
                  <a:path w="1029744" h="638688">
                    <a:moveTo>
                      <a:pt x="79205" y="0"/>
                    </a:moveTo>
                    <a:lnTo>
                      <a:pt x="950539" y="0"/>
                    </a:lnTo>
                    <a:cubicBezTo>
                      <a:pt x="994283" y="0"/>
                      <a:pt x="1029744" y="35461"/>
                      <a:pt x="1029744" y="79205"/>
                    </a:cubicBezTo>
                    <a:lnTo>
                      <a:pt x="1029744" y="559483"/>
                    </a:lnTo>
                    <a:cubicBezTo>
                      <a:pt x="1029744" y="603227"/>
                      <a:pt x="994283" y="638688"/>
                      <a:pt x="950539" y="638688"/>
                    </a:cubicBezTo>
                    <a:lnTo>
                      <a:pt x="79205" y="638688"/>
                    </a:lnTo>
                    <a:cubicBezTo>
                      <a:pt x="58199" y="638688"/>
                      <a:pt x="38052" y="630344"/>
                      <a:pt x="23199" y="615490"/>
                    </a:cubicBezTo>
                    <a:cubicBezTo>
                      <a:pt x="8345" y="600636"/>
                      <a:pt x="0" y="580490"/>
                      <a:pt x="0" y="559483"/>
                    </a:cubicBezTo>
                    <a:lnTo>
                      <a:pt x="0" y="79205"/>
                    </a:lnTo>
                    <a:cubicBezTo>
                      <a:pt x="0" y="35461"/>
                      <a:pt x="35461" y="0"/>
                      <a:pt x="79205" y="0"/>
                    </a:cubicBezTo>
                    <a:close/>
                  </a:path>
                </a:pathLst>
              </a:custGeom>
              <a:solidFill>
                <a:srgbClr val="FFFFFF"/>
              </a:solidFill>
              <a:ln cap="rnd">
                <a:noFill/>
                <a:prstDash val="solid"/>
                <a:round/>
              </a:ln>
            </p:spPr>
            <p:txBody>
              <a:bodyPr/>
              <a:lstStyle/>
              <a:p>
                <a:endParaRPr lang="en-US"/>
              </a:p>
            </p:txBody>
          </p:sp>
          <p:sp>
            <p:nvSpPr>
              <p:cNvPr id="13" name="TextBox 13">
                <a:extLst>
                  <a:ext uri="{FF2B5EF4-FFF2-40B4-BE49-F238E27FC236}">
                    <a16:creationId xmlns:a16="http://schemas.microsoft.com/office/drawing/2014/main" id="{F2A23B22-3362-1D5F-5B44-9D7DAAA8FD3F}"/>
                  </a:ext>
                </a:extLst>
              </p:cNvPr>
              <p:cNvSpPr txBox="1"/>
              <p:nvPr/>
            </p:nvSpPr>
            <p:spPr>
              <a:xfrm>
                <a:off x="0" y="-66675"/>
                <a:ext cx="1029744" cy="705363"/>
              </a:xfrm>
              <a:prstGeom prst="rect">
                <a:avLst/>
              </a:prstGeom>
            </p:spPr>
            <p:txBody>
              <a:bodyPr lIns="50800" tIns="50800" rIns="50800" bIns="50800" rtlCol="0" anchor="ctr"/>
              <a:lstStyle/>
              <a:p>
                <a:pPr marL="0" lvl="0" indent="0" algn="ctr">
                  <a:lnSpc>
                    <a:spcPts val="2520"/>
                  </a:lnSpc>
                  <a:spcBef>
                    <a:spcPct val="0"/>
                  </a:spcBef>
                </a:pPr>
                <a:endParaRPr/>
              </a:p>
            </p:txBody>
          </p:sp>
        </p:grpSp>
        <p:grpSp>
          <p:nvGrpSpPr>
            <p:cNvPr id="14" name="Group 14">
              <a:extLst>
                <a:ext uri="{FF2B5EF4-FFF2-40B4-BE49-F238E27FC236}">
                  <a16:creationId xmlns:a16="http://schemas.microsoft.com/office/drawing/2014/main" id="{29DFA88F-0491-23A7-42EB-B3995D8CA2CB}"/>
                </a:ext>
              </a:extLst>
            </p:cNvPr>
            <p:cNvGrpSpPr/>
            <p:nvPr/>
          </p:nvGrpSpPr>
          <p:grpSpPr>
            <a:xfrm>
              <a:off x="158080" y="178692"/>
              <a:ext cx="4896921" cy="2875975"/>
              <a:chOff x="0" y="0"/>
              <a:chExt cx="967293" cy="568094"/>
            </a:xfrm>
          </p:grpSpPr>
          <p:sp>
            <p:nvSpPr>
              <p:cNvPr id="15" name="Freeform 15">
                <a:extLst>
                  <a:ext uri="{FF2B5EF4-FFF2-40B4-BE49-F238E27FC236}">
                    <a16:creationId xmlns:a16="http://schemas.microsoft.com/office/drawing/2014/main" id="{4D235150-E300-F0B1-AE5B-42189C6B233E}"/>
                  </a:ext>
                </a:extLst>
              </p:cNvPr>
              <p:cNvSpPr/>
              <p:nvPr/>
            </p:nvSpPr>
            <p:spPr>
              <a:xfrm>
                <a:off x="0" y="0"/>
                <a:ext cx="967293" cy="568094"/>
              </a:xfrm>
              <a:custGeom>
                <a:avLst/>
                <a:gdLst/>
                <a:ahLst/>
                <a:cxnLst/>
                <a:rect l="l" t="t" r="r" b="b"/>
                <a:pathLst>
                  <a:path w="967293" h="568094">
                    <a:moveTo>
                      <a:pt x="84319" y="0"/>
                    </a:moveTo>
                    <a:lnTo>
                      <a:pt x="882974" y="0"/>
                    </a:lnTo>
                    <a:cubicBezTo>
                      <a:pt x="929542" y="0"/>
                      <a:pt x="967293" y="37751"/>
                      <a:pt x="967293" y="84319"/>
                    </a:cubicBezTo>
                    <a:lnTo>
                      <a:pt x="967293" y="483775"/>
                    </a:lnTo>
                    <a:cubicBezTo>
                      <a:pt x="967293" y="530343"/>
                      <a:pt x="929542" y="568094"/>
                      <a:pt x="882974" y="568094"/>
                    </a:cubicBezTo>
                    <a:lnTo>
                      <a:pt x="84319" y="568094"/>
                    </a:lnTo>
                    <a:cubicBezTo>
                      <a:pt x="37751" y="568094"/>
                      <a:pt x="0" y="530343"/>
                      <a:pt x="0" y="483775"/>
                    </a:cubicBezTo>
                    <a:lnTo>
                      <a:pt x="0" y="84319"/>
                    </a:lnTo>
                    <a:cubicBezTo>
                      <a:pt x="0" y="37751"/>
                      <a:pt x="37751" y="0"/>
                      <a:pt x="84319" y="0"/>
                    </a:cubicBezTo>
                    <a:close/>
                  </a:path>
                </a:pathLst>
              </a:custGeom>
              <a:solidFill>
                <a:srgbClr val="BCBEFA"/>
              </a:solidFill>
              <a:ln w="47625" cap="rnd">
                <a:solidFill>
                  <a:srgbClr val="19274F"/>
                </a:solidFill>
                <a:prstDash val="lgDash"/>
                <a:round/>
              </a:ln>
            </p:spPr>
            <p:txBody>
              <a:bodyPr/>
              <a:lstStyle/>
              <a:p>
                <a:endParaRPr lang="en-US"/>
              </a:p>
            </p:txBody>
          </p:sp>
          <p:sp>
            <p:nvSpPr>
              <p:cNvPr id="16" name="TextBox 16">
                <a:extLst>
                  <a:ext uri="{FF2B5EF4-FFF2-40B4-BE49-F238E27FC236}">
                    <a16:creationId xmlns:a16="http://schemas.microsoft.com/office/drawing/2014/main" id="{72C974CE-1855-E8C3-CC33-6866039165EF}"/>
                  </a:ext>
                </a:extLst>
              </p:cNvPr>
              <p:cNvSpPr txBox="1"/>
              <p:nvPr/>
            </p:nvSpPr>
            <p:spPr>
              <a:xfrm>
                <a:off x="0" y="-66675"/>
                <a:ext cx="967293" cy="634769"/>
              </a:xfrm>
              <a:prstGeom prst="rect">
                <a:avLst/>
              </a:prstGeom>
            </p:spPr>
            <p:txBody>
              <a:bodyPr lIns="50800" tIns="50800" rIns="50800" bIns="50800" rtlCol="0" anchor="ctr"/>
              <a:lstStyle/>
              <a:p>
                <a:pPr marL="0" lvl="0" indent="0" algn="ctr">
                  <a:lnSpc>
                    <a:spcPts val="2520"/>
                  </a:lnSpc>
                  <a:spcBef>
                    <a:spcPct val="0"/>
                  </a:spcBef>
                </a:pPr>
                <a:endParaRPr/>
              </a:p>
            </p:txBody>
          </p:sp>
        </p:grpSp>
        <p:sp>
          <p:nvSpPr>
            <p:cNvPr id="17" name="Freeform 17">
              <a:extLst>
                <a:ext uri="{FF2B5EF4-FFF2-40B4-BE49-F238E27FC236}">
                  <a16:creationId xmlns:a16="http://schemas.microsoft.com/office/drawing/2014/main" id="{25A2BAF1-8D40-38FC-80C4-1A94D2849250}"/>
                </a:ext>
              </a:extLst>
            </p:cNvPr>
            <p:cNvSpPr/>
            <p:nvPr/>
          </p:nvSpPr>
          <p:spPr>
            <a:xfrm>
              <a:off x="1394975" y="355119"/>
              <a:ext cx="2423130" cy="2495733"/>
            </a:xfrm>
            <a:custGeom>
              <a:avLst/>
              <a:gdLst/>
              <a:ahLst/>
              <a:cxnLst/>
              <a:rect l="l" t="t" r="r" b="b"/>
              <a:pathLst>
                <a:path w="2423130" h="2495733">
                  <a:moveTo>
                    <a:pt x="0" y="0"/>
                  </a:moveTo>
                  <a:lnTo>
                    <a:pt x="2423130" y="0"/>
                  </a:lnTo>
                  <a:lnTo>
                    <a:pt x="2423130" y="2495733"/>
                  </a:lnTo>
                  <a:lnTo>
                    <a:pt x="0" y="249573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grpSp>
        <p:nvGrpSpPr>
          <p:cNvPr id="18" name="Group 18">
            <a:extLst>
              <a:ext uri="{FF2B5EF4-FFF2-40B4-BE49-F238E27FC236}">
                <a16:creationId xmlns:a16="http://schemas.microsoft.com/office/drawing/2014/main" id="{B261A8B8-3689-F429-94FB-D86ADE93B6E7}"/>
              </a:ext>
            </a:extLst>
          </p:cNvPr>
          <p:cNvGrpSpPr/>
          <p:nvPr/>
        </p:nvGrpSpPr>
        <p:grpSpPr>
          <a:xfrm>
            <a:off x="1028700" y="6955832"/>
            <a:ext cx="3909810" cy="2425020"/>
            <a:chOff x="0" y="0"/>
            <a:chExt cx="5213080" cy="3233360"/>
          </a:xfrm>
        </p:grpSpPr>
        <p:grpSp>
          <p:nvGrpSpPr>
            <p:cNvPr id="19" name="Group 19">
              <a:extLst>
                <a:ext uri="{FF2B5EF4-FFF2-40B4-BE49-F238E27FC236}">
                  <a16:creationId xmlns:a16="http://schemas.microsoft.com/office/drawing/2014/main" id="{6A39934D-0F2C-273D-7593-7470DADFD5F5}"/>
                </a:ext>
              </a:extLst>
            </p:cNvPr>
            <p:cNvGrpSpPr/>
            <p:nvPr/>
          </p:nvGrpSpPr>
          <p:grpSpPr>
            <a:xfrm>
              <a:off x="0" y="0"/>
              <a:ext cx="5213080" cy="3233360"/>
              <a:chOff x="0" y="0"/>
              <a:chExt cx="1029744" cy="638688"/>
            </a:xfrm>
          </p:grpSpPr>
          <p:sp>
            <p:nvSpPr>
              <p:cNvPr id="20" name="Freeform 20">
                <a:extLst>
                  <a:ext uri="{FF2B5EF4-FFF2-40B4-BE49-F238E27FC236}">
                    <a16:creationId xmlns:a16="http://schemas.microsoft.com/office/drawing/2014/main" id="{79547DB3-2882-6CC5-8DA6-83210239BE90}"/>
                  </a:ext>
                </a:extLst>
              </p:cNvPr>
              <p:cNvSpPr/>
              <p:nvPr/>
            </p:nvSpPr>
            <p:spPr>
              <a:xfrm>
                <a:off x="0" y="0"/>
                <a:ext cx="1029744" cy="638688"/>
              </a:xfrm>
              <a:custGeom>
                <a:avLst/>
                <a:gdLst/>
                <a:ahLst/>
                <a:cxnLst/>
                <a:rect l="l" t="t" r="r" b="b"/>
                <a:pathLst>
                  <a:path w="1029744" h="638688">
                    <a:moveTo>
                      <a:pt x="79205" y="0"/>
                    </a:moveTo>
                    <a:lnTo>
                      <a:pt x="950539" y="0"/>
                    </a:lnTo>
                    <a:cubicBezTo>
                      <a:pt x="994283" y="0"/>
                      <a:pt x="1029744" y="35461"/>
                      <a:pt x="1029744" y="79205"/>
                    </a:cubicBezTo>
                    <a:lnTo>
                      <a:pt x="1029744" y="559483"/>
                    </a:lnTo>
                    <a:cubicBezTo>
                      <a:pt x="1029744" y="603227"/>
                      <a:pt x="994283" y="638688"/>
                      <a:pt x="950539" y="638688"/>
                    </a:cubicBezTo>
                    <a:lnTo>
                      <a:pt x="79205" y="638688"/>
                    </a:lnTo>
                    <a:cubicBezTo>
                      <a:pt x="58199" y="638688"/>
                      <a:pt x="38052" y="630344"/>
                      <a:pt x="23199" y="615490"/>
                    </a:cubicBezTo>
                    <a:cubicBezTo>
                      <a:pt x="8345" y="600636"/>
                      <a:pt x="0" y="580490"/>
                      <a:pt x="0" y="559483"/>
                    </a:cubicBezTo>
                    <a:lnTo>
                      <a:pt x="0" y="79205"/>
                    </a:lnTo>
                    <a:cubicBezTo>
                      <a:pt x="0" y="35461"/>
                      <a:pt x="35461" y="0"/>
                      <a:pt x="79205" y="0"/>
                    </a:cubicBezTo>
                    <a:close/>
                  </a:path>
                </a:pathLst>
              </a:custGeom>
              <a:solidFill>
                <a:srgbClr val="FFFFFF"/>
              </a:solidFill>
              <a:ln cap="rnd">
                <a:noFill/>
                <a:prstDash val="solid"/>
                <a:round/>
              </a:ln>
            </p:spPr>
            <p:txBody>
              <a:bodyPr/>
              <a:lstStyle/>
              <a:p>
                <a:endParaRPr lang="en-US"/>
              </a:p>
            </p:txBody>
          </p:sp>
          <p:sp>
            <p:nvSpPr>
              <p:cNvPr id="21" name="TextBox 21">
                <a:extLst>
                  <a:ext uri="{FF2B5EF4-FFF2-40B4-BE49-F238E27FC236}">
                    <a16:creationId xmlns:a16="http://schemas.microsoft.com/office/drawing/2014/main" id="{C67288CF-A478-77CC-0E08-92E7564F61FC}"/>
                  </a:ext>
                </a:extLst>
              </p:cNvPr>
              <p:cNvSpPr txBox="1"/>
              <p:nvPr/>
            </p:nvSpPr>
            <p:spPr>
              <a:xfrm>
                <a:off x="0" y="-66675"/>
                <a:ext cx="1029744" cy="705363"/>
              </a:xfrm>
              <a:prstGeom prst="rect">
                <a:avLst/>
              </a:prstGeom>
            </p:spPr>
            <p:txBody>
              <a:bodyPr lIns="50800" tIns="50800" rIns="50800" bIns="50800" rtlCol="0" anchor="ctr"/>
              <a:lstStyle/>
              <a:p>
                <a:pPr marL="0" lvl="0" indent="0" algn="ctr">
                  <a:lnSpc>
                    <a:spcPts val="2520"/>
                  </a:lnSpc>
                  <a:spcBef>
                    <a:spcPct val="0"/>
                  </a:spcBef>
                </a:pPr>
                <a:endParaRPr/>
              </a:p>
            </p:txBody>
          </p:sp>
        </p:grpSp>
        <p:grpSp>
          <p:nvGrpSpPr>
            <p:cNvPr id="22" name="Group 22">
              <a:extLst>
                <a:ext uri="{FF2B5EF4-FFF2-40B4-BE49-F238E27FC236}">
                  <a16:creationId xmlns:a16="http://schemas.microsoft.com/office/drawing/2014/main" id="{8A506D0B-EEDF-D3BD-0502-68074846EAD0}"/>
                </a:ext>
              </a:extLst>
            </p:cNvPr>
            <p:cNvGrpSpPr/>
            <p:nvPr/>
          </p:nvGrpSpPr>
          <p:grpSpPr>
            <a:xfrm>
              <a:off x="158080" y="178692"/>
              <a:ext cx="4896921" cy="2875975"/>
              <a:chOff x="0" y="0"/>
              <a:chExt cx="967293" cy="568094"/>
            </a:xfrm>
          </p:grpSpPr>
          <p:sp>
            <p:nvSpPr>
              <p:cNvPr id="23" name="Freeform 23">
                <a:extLst>
                  <a:ext uri="{FF2B5EF4-FFF2-40B4-BE49-F238E27FC236}">
                    <a16:creationId xmlns:a16="http://schemas.microsoft.com/office/drawing/2014/main" id="{C5BAEA06-F101-53AA-91A9-4F80AAAEF967}"/>
                  </a:ext>
                </a:extLst>
              </p:cNvPr>
              <p:cNvSpPr/>
              <p:nvPr/>
            </p:nvSpPr>
            <p:spPr>
              <a:xfrm>
                <a:off x="0" y="0"/>
                <a:ext cx="967293" cy="568094"/>
              </a:xfrm>
              <a:custGeom>
                <a:avLst/>
                <a:gdLst/>
                <a:ahLst/>
                <a:cxnLst/>
                <a:rect l="l" t="t" r="r" b="b"/>
                <a:pathLst>
                  <a:path w="967293" h="568094">
                    <a:moveTo>
                      <a:pt x="84319" y="0"/>
                    </a:moveTo>
                    <a:lnTo>
                      <a:pt x="882974" y="0"/>
                    </a:lnTo>
                    <a:cubicBezTo>
                      <a:pt x="929542" y="0"/>
                      <a:pt x="967293" y="37751"/>
                      <a:pt x="967293" y="84319"/>
                    </a:cubicBezTo>
                    <a:lnTo>
                      <a:pt x="967293" y="483775"/>
                    </a:lnTo>
                    <a:cubicBezTo>
                      <a:pt x="967293" y="530343"/>
                      <a:pt x="929542" y="568094"/>
                      <a:pt x="882974" y="568094"/>
                    </a:cubicBezTo>
                    <a:lnTo>
                      <a:pt x="84319" y="568094"/>
                    </a:lnTo>
                    <a:cubicBezTo>
                      <a:pt x="37751" y="568094"/>
                      <a:pt x="0" y="530343"/>
                      <a:pt x="0" y="483775"/>
                    </a:cubicBezTo>
                    <a:lnTo>
                      <a:pt x="0" y="84319"/>
                    </a:lnTo>
                    <a:cubicBezTo>
                      <a:pt x="0" y="37751"/>
                      <a:pt x="37751" y="0"/>
                      <a:pt x="84319" y="0"/>
                    </a:cubicBezTo>
                    <a:close/>
                  </a:path>
                </a:pathLst>
              </a:custGeom>
              <a:solidFill>
                <a:srgbClr val="BCBEFA"/>
              </a:solidFill>
              <a:ln w="47625" cap="rnd">
                <a:solidFill>
                  <a:srgbClr val="19274F"/>
                </a:solidFill>
                <a:prstDash val="lgDash"/>
                <a:round/>
              </a:ln>
            </p:spPr>
            <p:txBody>
              <a:bodyPr/>
              <a:lstStyle/>
              <a:p>
                <a:endParaRPr lang="en-US"/>
              </a:p>
            </p:txBody>
          </p:sp>
          <p:sp>
            <p:nvSpPr>
              <p:cNvPr id="24" name="TextBox 24">
                <a:extLst>
                  <a:ext uri="{FF2B5EF4-FFF2-40B4-BE49-F238E27FC236}">
                    <a16:creationId xmlns:a16="http://schemas.microsoft.com/office/drawing/2014/main" id="{7789182C-C112-62F1-B3A3-E72B7406B6E2}"/>
                  </a:ext>
                </a:extLst>
              </p:cNvPr>
              <p:cNvSpPr txBox="1"/>
              <p:nvPr/>
            </p:nvSpPr>
            <p:spPr>
              <a:xfrm>
                <a:off x="0" y="-66675"/>
                <a:ext cx="967293" cy="634769"/>
              </a:xfrm>
              <a:prstGeom prst="rect">
                <a:avLst/>
              </a:prstGeom>
            </p:spPr>
            <p:txBody>
              <a:bodyPr lIns="50800" tIns="50800" rIns="50800" bIns="50800" rtlCol="0" anchor="ctr"/>
              <a:lstStyle/>
              <a:p>
                <a:pPr marL="0" lvl="0" indent="0" algn="ctr">
                  <a:lnSpc>
                    <a:spcPts val="2520"/>
                  </a:lnSpc>
                  <a:spcBef>
                    <a:spcPct val="0"/>
                  </a:spcBef>
                </a:pPr>
                <a:endParaRPr/>
              </a:p>
            </p:txBody>
          </p:sp>
        </p:grpSp>
        <p:sp>
          <p:nvSpPr>
            <p:cNvPr id="25" name="Freeform 25">
              <a:extLst>
                <a:ext uri="{FF2B5EF4-FFF2-40B4-BE49-F238E27FC236}">
                  <a16:creationId xmlns:a16="http://schemas.microsoft.com/office/drawing/2014/main" id="{1F6FBC08-95F9-4885-7352-7E8DC1B3B844}"/>
                </a:ext>
              </a:extLst>
            </p:cNvPr>
            <p:cNvSpPr/>
            <p:nvPr/>
          </p:nvSpPr>
          <p:spPr>
            <a:xfrm>
              <a:off x="1379822" y="470257"/>
              <a:ext cx="2453435" cy="2292847"/>
            </a:xfrm>
            <a:custGeom>
              <a:avLst/>
              <a:gdLst/>
              <a:ahLst/>
              <a:cxnLst/>
              <a:rect l="l" t="t" r="r" b="b"/>
              <a:pathLst>
                <a:path w="2453435" h="2292847">
                  <a:moveTo>
                    <a:pt x="0" y="0"/>
                  </a:moveTo>
                  <a:lnTo>
                    <a:pt x="2453436" y="0"/>
                  </a:lnTo>
                  <a:lnTo>
                    <a:pt x="2453436" y="2292846"/>
                  </a:lnTo>
                  <a:lnTo>
                    <a:pt x="0" y="22928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grpSp>
        <p:nvGrpSpPr>
          <p:cNvPr id="26" name="Group 26">
            <a:extLst>
              <a:ext uri="{FF2B5EF4-FFF2-40B4-BE49-F238E27FC236}">
                <a16:creationId xmlns:a16="http://schemas.microsoft.com/office/drawing/2014/main" id="{2D33A50D-F05C-B60E-A4ED-46454F600D53}"/>
              </a:ext>
            </a:extLst>
          </p:cNvPr>
          <p:cNvGrpSpPr/>
          <p:nvPr/>
        </p:nvGrpSpPr>
        <p:grpSpPr>
          <a:xfrm>
            <a:off x="5945829" y="911153"/>
            <a:ext cx="11524886" cy="8474704"/>
            <a:chOff x="0" y="0"/>
            <a:chExt cx="15366515" cy="11299605"/>
          </a:xfrm>
        </p:grpSpPr>
        <p:grpSp>
          <p:nvGrpSpPr>
            <p:cNvPr id="27" name="Group 27">
              <a:extLst>
                <a:ext uri="{FF2B5EF4-FFF2-40B4-BE49-F238E27FC236}">
                  <a16:creationId xmlns:a16="http://schemas.microsoft.com/office/drawing/2014/main" id="{26EA507C-BFCA-EB8A-B8F1-70C2BE4897C3}"/>
                </a:ext>
              </a:extLst>
            </p:cNvPr>
            <p:cNvGrpSpPr/>
            <p:nvPr/>
          </p:nvGrpSpPr>
          <p:grpSpPr>
            <a:xfrm>
              <a:off x="0" y="0"/>
              <a:ext cx="15366515" cy="11299605"/>
              <a:chOff x="0" y="0"/>
              <a:chExt cx="3035361" cy="2232021"/>
            </a:xfrm>
          </p:grpSpPr>
          <p:sp>
            <p:nvSpPr>
              <p:cNvPr id="28" name="Freeform 28">
                <a:extLst>
                  <a:ext uri="{FF2B5EF4-FFF2-40B4-BE49-F238E27FC236}">
                    <a16:creationId xmlns:a16="http://schemas.microsoft.com/office/drawing/2014/main" id="{AC3D53FA-B731-A976-302B-F996FEF08E7F}"/>
                  </a:ext>
                </a:extLst>
              </p:cNvPr>
              <p:cNvSpPr/>
              <p:nvPr/>
            </p:nvSpPr>
            <p:spPr>
              <a:xfrm>
                <a:off x="0" y="0"/>
                <a:ext cx="3035361" cy="2232021"/>
              </a:xfrm>
              <a:custGeom>
                <a:avLst/>
                <a:gdLst/>
                <a:ahLst/>
                <a:cxnLst/>
                <a:rect l="l" t="t" r="r" b="b"/>
                <a:pathLst>
                  <a:path w="3035361" h="2232021">
                    <a:moveTo>
                      <a:pt x="47023" y="0"/>
                    </a:moveTo>
                    <a:lnTo>
                      <a:pt x="2988338" y="0"/>
                    </a:lnTo>
                    <a:cubicBezTo>
                      <a:pt x="3000809" y="0"/>
                      <a:pt x="3012770" y="4954"/>
                      <a:pt x="3021588" y="13773"/>
                    </a:cubicBezTo>
                    <a:cubicBezTo>
                      <a:pt x="3030407" y="22591"/>
                      <a:pt x="3035361" y="34552"/>
                      <a:pt x="3035361" y="47023"/>
                    </a:cubicBezTo>
                    <a:lnTo>
                      <a:pt x="3035361" y="2184998"/>
                    </a:lnTo>
                    <a:cubicBezTo>
                      <a:pt x="3035361" y="2197469"/>
                      <a:pt x="3030407" y="2209429"/>
                      <a:pt x="3021588" y="2218248"/>
                    </a:cubicBezTo>
                    <a:cubicBezTo>
                      <a:pt x="3012770" y="2227067"/>
                      <a:pt x="3000809" y="2232021"/>
                      <a:pt x="2988338" y="2232021"/>
                    </a:cubicBezTo>
                    <a:lnTo>
                      <a:pt x="47023" y="2232021"/>
                    </a:lnTo>
                    <a:cubicBezTo>
                      <a:pt x="34552" y="2232021"/>
                      <a:pt x="22591" y="2227067"/>
                      <a:pt x="13773" y="2218248"/>
                    </a:cubicBezTo>
                    <a:cubicBezTo>
                      <a:pt x="4954" y="2209429"/>
                      <a:pt x="0" y="2197469"/>
                      <a:pt x="0" y="2184998"/>
                    </a:cubicBezTo>
                    <a:lnTo>
                      <a:pt x="0" y="47023"/>
                    </a:lnTo>
                    <a:cubicBezTo>
                      <a:pt x="0" y="34552"/>
                      <a:pt x="4954" y="22591"/>
                      <a:pt x="13773" y="13773"/>
                    </a:cubicBezTo>
                    <a:cubicBezTo>
                      <a:pt x="22591" y="4954"/>
                      <a:pt x="34552" y="0"/>
                      <a:pt x="47023" y="0"/>
                    </a:cubicBezTo>
                    <a:close/>
                  </a:path>
                </a:pathLst>
              </a:custGeom>
              <a:solidFill>
                <a:srgbClr val="19274F"/>
              </a:solidFill>
              <a:ln cap="rnd">
                <a:noFill/>
                <a:prstDash val="solid"/>
                <a:round/>
              </a:ln>
            </p:spPr>
            <p:txBody>
              <a:bodyPr/>
              <a:lstStyle/>
              <a:p>
                <a:endParaRPr lang="en-US"/>
              </a:p>
            </p:txBody>
          </p:sp>
          <p:sp>
            <p:nvSpPr>
              <p:cNvPr id="29" name="TextBox 29">
                <a:extLst>
                  <a:ext uri="{FF2B5EF4-FFF2-40B4-BE49-F238E27FC236}">
                    <a16:creationId xmlns:a16="http://schemas.microsoft.com/office/drawing/2014/main" id="{F4E8D0E4-4146-5B96-1780-E07D2683C1E6}"/>
                  </a:ext>
                </a:extLst>
              </p:cNvPr>
              <p:cNvSpPr txBox="1"/>
              <p:nvPr/>
            </p:nvSpPr>
            <p:spPr>
              <a:xfrm>
                <a:off x="0" y="-66675"/>
                <a:ext cx="3035361" cy="2298696"/>
              </a:xfrm>
              <a:prstGeom prst="rect">
                <a:avLst/>
              </a:prstGeom>
            </p:spPr>
            <p:txBody>
              <a:bodyPr lIns="50800" tIns="50800" rIns="50800" bIns="50800" rtlCol="0" anchor="ctr"/>
              <a:lstStyle/>
              <a:p>
                <a:pPr marL="0" lvl="0" indent="0" algn="ctr">
                  <a:lnSpc>
                    <a:spcPts val="2520"/>
                  </a:lnSpc>
                  <a:spcBef>
                    <a:spcPct val="0"/>
                  </a:spcBef>
                </a:pPr>
                <a:endParaRPr/>
              </a:p>
            </p:txBody>
          </p:sp>
        </p:grpSp>
        <p:grpSp>
          <p:nvGrpSpPr>
            <p:cNvPr id="30" name="Group 30">
              <a:extLst>
                <a:ext uri="{FF2B5EF4-FFF2-40B4-BE49-F238E27FC236}">
                  <a16:creationId xmlns:a16="http://schemas.microsoft.com/office/drawing/2014/main" id="{E8BFC10A-25CB-C135-CC6D-E4E71E73054D}"/>
                </a:ext>
              </a:extLst>
            </p:cNvPr>
            <p:cNvGrpSpPr/>
            <p:nvPr/>
          </p:nvGrpSpPr>
          <p:grpSpPr>
            <a:xfrm>
              <a:off x="341752" y="0"/>
              <a:ext cx="14761126" cy="10856806"/>
              <a:chOff x="0" y="0"/>
              <a:chExt cx="2915778" cy="2144554"/>
            </a:xfrm>
          </p:grpSpPr>
          <p:sp>
            <p:nvSpPr>
              <p:cNvPr id="31" name="Freeform 31">
                <a:extLst>
                  <a:ext uri="{FF2B5EF4-FFF2-40B4-BE49-F238E27FC236}">
                    <a16:creationId xmlns:a16="http://schemas.microsoft.com/office/drawing/2014/main" id="{D0FEC0AD-BE60-5E41-694F-3C3D24256922}"/>
                  </a:ext>
                </a:extLst>
              </p:cNvPr>
              <p:cNvSpPr/>
              <p:nvPr/>
            </p:nvSpPr>
            <p:spPr>
              <a:xfrm>
                <a:off x="0" y="0"/>
                <a:ext cx="2915778" cy="2144554"/>
              </a:xfrm>
              <a:custGeom>
                <a:avLst/>
                <a:gdLst/>
                <a:ahLst/>
                <a:cxnLst/>
                <a:rect l="l" t="t" r="r" b="b"/>
                <a:pathLst>
                  <a:path w="2915778" h="2144554">
                    <a:moveTo>
                      <a:pt x="48951" y="0"/>
                    </a:moveTo>
                    <a:lnTo>
                      <a:pt x="2866827" y="0"/>
                    </a:lnTo>
                    <a:cubicBezTo>
                      <a:pt x="2893862" y="0"/>
                      <a:pt x="2915778" y="21916"/>
                      <a:pt x="2915778" y="48951"/>
                    </a:cubicBezTo>
                    <a:lnTo>
                      <a:pt x="2915778" y="2095603"/>
                    </a:lnTo>
                    <a:cubicBezTo>
                      <a:pt x="2915778" y="2108585"/>
                      <a:pt x="2910621" y="2121036"/>
                      <a:pt x="2901441" y="2130217"/>
                    </a:cubicBezTo>
                    <a:cubicBezTo>
                      <a:pt x="2892260" y="2139397"/>
                      <a:pt x="2879809" y="2144554"/>
                      <a:pt x="2866827" y="2144554"/>
                    </a:cubicBezTo>
                    <a:lnTo>
                      <a:pt x="48951" y="2144554"/>
                    </a:lnTo>
                    <a:cubicBezTo>
                      <a:pt x="21916" y="2144554"/>
                      <a:pt x="0" y="2122638"/>
                      <a:pt x="0" y="2095603"/>
                    </a:cubicBezTo>
                    <a:lnTo>
                      <a:pt x="0" y="48951"/>
                    </a:lnTo>
                    <a:cubicBezTo>
                      <a:pt x="0" y="35969"/>
                      <a:pt x="5157" y="23518"/>
                      <a:pt x="14338" y="14338"/>
                    </a:cubicBezTo>
                    <a:cubicBezTo>
                      <a:pt x="23518" y="5157"/>
                      <a:pt x="35969" y="0"/>
                      <a:pt x="48951" y="0"/>
                    </a:cubicBezTo>
                    <a:close/>
                  </a:path>
                </a:pathLst>
              </a:custGeom>
              <a:solidFill>
                <a:srgbClr val="FFFFFF"/>
              </a:solidFill>
              <a:ln cap="rnd">
                <a:noFill/>
                <a:prstDash val="solid"/>
                <a:round/>
              </a:ln>
            </p:spPr>
            <p:txBody>
              <a:bodyPr/>
              <a:lstStyle/>
              <a:p>
                <a:endParaRPr lang="en-US"/>
              </a:p>
            </p:txBody>
          </p:sp>
          <p:sp>
            <p:nvSpPr>
              <p:cNvPr id="32" name="TextBox 32">
                <a:extLst>
                  <a:ext uri="{FF2B5EF4-FFF2-40B4-BE49-F238E27FC236}">
                    <a16:creationId xmlns:a16="http://schemas.microsoft.com/office/drawing/2014/main" id="{2A11E75A-A1C1-C0DB-54A1-4289861B5270}"/>
                  </a:ext>
                </a:extLst>
              </p:cNvPr>
              <p:cNvSpPr txBox="1"/>
              <p:nvPr/>
            </p:nvSpPr>
            <p:spPr>
              <a:xfrm>
                <a:off x="0" y="-66675"/>
                <a:ext cx="2915778" cy="2211229"/>
              </a:xfrm>
              <a:prstGeom prst="rect">
                <a:avLst/>
              </a:prstGeom>
            </p:spPr>
            <p:txBody>
              <a:bodyPr lIns="50800" tIns="50800" rIns="50800" bIns="50800" rtlCol="0" anchor="ctr"/>
              <a:lstStyle/>
              <a:p>
                <a:pPr marL="0" lvl="0" indent="0" algn="ctr">
                  <a:lnSpc>
                    <a:spcPts val="2520"/>
                  </a:lnSpc>
                  <a:spcBef>
                    <a:spcPct val="0"/>
                  </a:spcBef>
                </a:pPr>
                <a:endParaRPr/>
              </a:p>
            </p:txBody>
          </p:sp>
        </p:grpSp>
        <p:grpSp>
          <p:nvGrpSpPr>
            <p:cNvPr id="33" name="Group 33">
              <a:extLst>
                <a:ext uri="{FF2B5EF4-FFF2-40B4-BE49-F238E27FC236}">
                  <a16:creationId xmlns:a16="http://schemas.microsoft.com/office/drawing/2014/main" id="{9A80E105-1722-3566-5EC8-F9CFB1B7C48F}"/>
                </a:ext>
              </a:extLst>
            </p:cNvPr>
            <p:cNvGrpSpPr/>
            <p:nvPr/>
          </p:nvGrpSpPr>
          <p:grpSpPr>
            <a:xfrm>
              <a:off x="440376" y="0"/>
              <a:ext cx="14926139" cy="10751802"/>
              <a:chOff x="0" y="0"/>
              <a:chExt cx="2948373" cy="2123813"/>
            </a:xfrm>
          </p:grpSpPr>
          <p:sp>
            <p:nvSpPr>
              <p:cNvPr id="34" name="Freeform 34">
                <a:extLst>
                  <a:ext uri="{FF2B5EF4-FFF2-40B4-BE49-F238E27FC236}">
                    <a16:creationId xmlns:a16="http://schemas.microsoft.com/office/drawing/2014/main" id="{C6DC5D61-365E-3261-6A34-E4017A866E30}"/>
                  </a:ext>
                </a:extLst>
              </p:cNvPr>
              <p:cNvSpPr/>
              <p:nvPr/>
            </p:nvSpPr>
            <p:spPr>
              <a:xfrm>
                <a:off x="0" y="0"/>
                <a:ext cx="2948373" cy="2123813"/>
              </a:xfrm>
              <a:custGeom>
                <a:avLst/>
                <a:gdLst/>
                <a:ahLst/>
                <a:cxnLst/>
                <a:rect l="l" t="t" r="r" b="b"/>
                <a:pathLst>
                  <a:path w="2948373" h="2123813">
                    <a:moveTo>
                      <a:pt x="48410" y="0"/>
                    </a:moveTo>
                    <a:lnTo>
                      <a:pt x="2899963" y="0"/>
                    </a:lnTo>
                    <a:cubicBezTo>
                      <a:pt x="2912802" y="0"/>
                      <a:pt x="2925115" y="5100"/>
                      <a:pt x="2934194" y="14179"/>
                    </a:cubicBezTo>
                    <a:cubicBezTo>
                      <a:pt x="2943273" y="23258"/>
                      <a:pt x="2948373" y="35571"/>
                      <a:pt x="2948373" y="48410"/>
                    </a:cubicBezTo>
                    <a:lnTo>
                      <a:pt x="2948373" y="2075403"/>
                    </a:lnTo>
                    <a:cubicBezTo>
                      <a:pt x="2948373" y="2088242"/>
                      <a:pt x="2943273" y="2100555"/>
                      <a:pt x="2934194" y="2109634"/>
                    </a:cubicBezTo>
                    <a:cubicBezTo>
                      <a:pt x="2925115" y="2118713"/>
                      <a:pt x="2912802" y="2123813"/>
                      <a:pt x="2899963" y="2123813"/>
                    </a:cubicBezTo>
                    <a:lnTo>
                      <a:pt x="48410" y="2123813"/>
                    </a:lnTo>
                    <a:cubicBezTo>
                      <a:pt x="35571" y="2123813"/>
                      <a:pt x="23258" y="2118713"/>
                      <a:pt x="14179" y="2109634"/>
                    </a:cubicBezTo>
                    <a:cubicBezTo>
                      <a:pt x="5100" y="2100555"/>
                      <a:pt x="0" y="2088242"/>
                      <a:pt x="0" y="2075403"/>
                    </a:cubicBezTo>
                    <a:lnTo>
                      <a:pt x="0" y="48410"/>
                    </a:lnTo>
                    <a:cubicBezTo>
                      <a:pt x="0" y="35571"/>
                      <a:pt x="5100" y="23258"/>
                      <a:pt x="14179" y="14179"/>
                    </a:cubicBezTo>
                    <a:cubicBezTo>
                      <a:pt x="23258" y="5100"/>
                      <a:pt x="35571" y="0"/>
                      <a:pt x="48410" y="0"/>
                    </a:cubicBezTo>
                    <a:close/>
                  </a:path>
                </a:pathLst>
              </a:custGeom>
              <a:solidFill>
                <a:srgbClr val="FFD33C"/>
              </a:solidFill>
              <a:ln cap="rnd">
                <a:noFill/>
                <a:prstDash val="solid"/>
                <a:round/>
              </a:ln>
            </p:spPr>
            <p:txBody>
              <a:bodyPr/>
              <a:lstStyle/>
              <a:p>
                <a:endParaRPr lang="en-US"/>
              </a:p>
            </p:txBody>
          </p:sp>
          <p:sp>
            <p:nvSpPr>
              <p:cNvPr id="35" name="TextBox 35">
                <a:extLst>
                  <a:ext uri="{FF2B5EF4-FFF2-40B4-BE49-F238E27FC236}">
                    <a16:creationId xmlns:a16="http://schemas.microsoft.com/office/drawing/2014/main" id="{D3B434FC-BF9D-F5BC-D5E2-C2E1A45748AB}"/>
                  </a:ext>
                </a:extLst>
              </p:cNvPr>
              <p:cNvSpPr txBox="1"/>
              <p:nvPr/>
            </p:nvSpPr>
            <p:spPr>
              <a:xfrm>
                <a:off x="0" y="-66675"/>
                <a:ext cx="2948373" cy="2190488"/>
              </a:xfrm>
              <a:prstGeom prst="rect">
                <a:avLst/>
              </a:prstGeom>
            </p:spPr>
            <p:txBody>
              <a:bodyPr lIns="50800" tIns="50800" rIns="50800" bIns="50800" rtlCol="0" anchor="ctr"/>
              <a:lstStyle/>
              <a:p>
                <a:pPr marL="0" lvl="0" indent="0" algn="ctr">
                  <a:lnSpc>
                    <a:spcPts val="2520"/>
                  </a:lnSpc>
                  <a:spcBef>
                    <a:spcPct val="0"/>
                  </a:spcBef>
                </a:pPr>
                <a:endParaRPr/>
              </a:p>
            </p:txBody>
          </p:sp>
        </p:grpSp>
        <p:grpSp>
          <p:nvGrpSpPr>
            <p:cNvPr id="36" name="Group 36">
              <a:extLst>
                <a:ext uri="{FF2B5EF4-FFF2-40B4-BE49-F238E27FC236}">
                  <a16:creationId xmlns:a16="http://schemas.microsoft.com/office/drawing/2014/main" id="{DFF3284D-5E02-DF39-E122-26E713DBB44E}"/>
                </a:ext>
              </a:extLst>
            </p:cNvPr>
            <p:cNvGrpSpPr/>
            <p:nvPr/>
          </p:nvGrpSpPr>
          <p:grpSpPr>
            <a:xfrm>
              <a:off x="7288243" y="9820902"/>
              <a:ext cx="1512937" cy="585331"/>
              <a:chOff x="0" y="0"/>
              <a:chExt cx="298852" cy="115621"/>
            </a:xfrm>
          </p:grpSpPr>
          <p:sp>
            <p:nvSpPr>
              <p:cNvPr id="37" name="Freeform 37">
                <a:extLst>
                  <a:ext uri="{FF2B5EF4-FFF2-40B4-BE49-F238E27FC236}">
                    <a16:creationId xmlns:a16="http://schemas.microsoft.com/office/drawing/2014/main" id="{57BF343C-08B8-249F-5FB4-03DF898DEB16}"/>
                  </a:ext>
                </a:extLst>
              </p:cNvPr>
              <p:cNvSpPr/>
              <p:nvPr/>
            </p:nvSpPr>
            <p:spPr>
              <a:xfrm>
                <a:off x="0" y="0"/>
                <a:ext cx="298852" cy="115621"/>
              </a:xfrm>
              <a:custGeom>
                <a:avLst/>
                <a:gdLst/>
                <a:ahLst/>
                <a:cxnLst/>
                <a:rect l="l" t="t" r="r" b="b"/>
                <a:pathLst>
                  <a:path w="298852" h="115621">
                    <a:moveTo>
                      <a:pt x="57810" y="0"/>
                    </a:moveTo>
                    <a:lnTo>
                      <a:pt x="241041" y="0"/>
                    </a:lnTo>
                    <a:cubicBezTo>
                      <a:pt x="272969" y="0"/>
                      <a:pt x="298852" y="25883"/>
                      <a:pt x="298852" y="57810"/>
                    </a:cubicBezTo>
                    <a:lnTo>
                      <a:pt x="298852" y="57810"/>
                    </a:lnTo>
                    <a:cubicBezTo>
                      <a:pt x="298852" y="89738"/>
                      <a:pt x="272969" y="115621"/>
                      <a:pt x="241041" y="115621"/>
                    </a:cubicBezTo>
                    <a:lnTo>
                      <a:pt x="57810" y="115621"/>
                    </a:lnTo>
                    <a:cubicBezTo>
                      <a:pt x="25883" y="115621"/>
                      <a:pt x="0" y="89738"/>
                      <a:pt x="0" y="57810"/>
                    </a:cubicBezTo>
                    <a:lnTo>
                      <a:pt x="0" y="57810"/>
                    </a:lnTo>
                    <a:cubicBezTo>
                      <a:pt x="0" y="25883"/>
                      <a:pt x="25883" y="0"/>
                      <a:pt x="57810" y="0"/>
                    </a:cubicBezTo>
                    <a:close/>
                  </a:path>
                </a:pathLst>
              </a:custGeom>
              <a:solidFill>
                <a:srgbClr val="FFFFFF"/>
              </a:solidFill>
              <a:ln cap="sq">
                <a:noFill/>
                <a:prstDash val="solid"/>
                <a:miter/>
              </a:ln>
            </p:spPr>
            <p:txBody>
              <a:bodyPr/>
              <a:lstStyle/>
              <a:p>
                <a:endParaRPr lang="en-US"/>
              </a:p>
            </p:txBody>
          </p:sp>
          <p:sp>
            <p:nvSpPr>
              <p:cNvPr id="38" name="TextBox 38">
                <a:extLst>
                  <a:ext uri="{FF2B5EF4-FFF2-40B4-BE49-F238E27FC236}">
                    <a16:creationId xmlns:a16="http://schemas.microsoft.com/office/drawing/2014/main" id="{FF53E827-81BF-1ACF-38F7-E2A69D30BE5C}"/>
                  </a:ext>
                </a:extLst>
              </p:cNvPr>
              <p:cNvSpPr txBox="1"/>
              <p:nvPr/>
            </p:nvSpPr>
            <p:spPr>
              <a:xfrm>
                <a:off x="0" y="-66675"/>
                <a:ext cx="298852" cy="182296"/>
              </a:xfrm>
              <a:prstGeom prst="rect">
                <a:avLst/>
              </a:prstGeom>
            </p:spPr>
            <p:txBody>
              <a:bodyPr lIns="50800" tIns="50800" rIns="50800" bIns="50800" rtlCol="0" anchor="ctr"/>
              <a:lstStyle/>
              <a:p>
                <a:pPr marL="0" lvl="0" indent="0" algn="ctr">
                  <a:lnSpc>
                    <a:spcPts val="2520"/>
                  </a:lnSpc>
                  <a:spcBef>
                    <a:spcPct val="0"/>
                  </a:spcBef>
                </a:pPr>
                <a:endParaRPr/>
              </a:p>
            </p:txBody>
          </p:sp>
        </p:grpSp>
        <p:grpSp>
          <p:nvGrpSpPr>
            <p:cNvPr id="39" name="Group 39">
              <a:extLst>
                <a:ext uri="{FF2B5EF4-FFF2-40B4-BE49-F238E27FC236}">
                  <a16:creationId xmlns:a16="http://schemas.microsoft.com/office/drawing/2014/main" id="{EB4DD61F-111F-FBFA-D730-D583DB98C561}"/>
                </a:ext>
              </a:extLst>
            </p:cNvPr>
            <p:cNvGrpSpPr/>
            <p:nvPr/>
          </p:nvGrpSpPr>
          <p:grpSpPr>
            <a:xfrm>
              <a:off x="7354808" y="9774471"/>
              <a:ext cx="1488398" cy="564298"/>
              <a:chOff x="0" y="0"/>
              <a:chExt cx="294005" cy="111466"/>
            </a:xfrm>
          </p:grpSpPr>
          <p:sp>
            <p:nvSpPr>
              <p:cNvPr id="40" name="Freeform 40">
                <a:extLst>
                  <a:ext uri="{FF2B5EF4-FFF2-40B4-BE49-F238E27FC236}">
                    <a16:creationId xmlns:a16="http://schemas.microsoft.com/office/drawing/2014/main" id="{4D316106-3024-3385-E773-DA98F46C62C3}"/>
                  </a:ext>
                </a:extLst>
              </p:cNvPr>
              <p:cNvSpPr/>
              <p:nvPr/>
            </p:nvSpPr>
            <p:spPr>
              <a:xfrm>
                <a:off x="0" y="0"/>
                <a:ext cx="294005" cy="111466"/>
              </a:xfrm>
              <a:custGeom>
                <a:avLst/>
                <a:gdLst/>
                <a:ahLst/>
                <a:cxnLst/>
                <a:rect l="l" t="t" r="r" b="b"/>
                <a:pathLst>
                  <a:path w="294005" h="111466">
                    <a:moveTo>
                      <a:pt x="55733" y="0"/>
                    </a:moveTo>
                    <a:lnTo>
                      <a:pt x="238271" y="0"/>
                    </a:lnTo>
                    <a:cubicBezTo>
                      <a:pt x="269052" y="0"/>
                      <a:pt x="294005" y="24953"/>
                      <a:pt x="294005" y="55733"/>
                    </a:cubicBezTo>
                    <a:lnTo>
                      <a:pt x="294005" y="55733"/>
                    </a:lnTo>
                    <a:cubicBezTo>
                      <a:pt x="294005" y="70514"/>
                      <a:pt x="288133" y="84690"/>
                      <a:pt x="277681" y="95142"/>
                    </a:cubicBezTo>
                    <a:cubicBezTo>
                      <a:pt x="267229" y="105594"/>
                      <a:pt x="253053" y="111466"/>
                      <a:pt x="238271" y="111466"/>
                    </a:cubicBezTo>
                    <a:lnTo>
                      <a:pt x="55733" y="111466"/>
                    </a:lnTo>
                    <a:cubicBezTo>
                      <a:pt x="40952" y="111466"/>
                      <a:pt x="26776" y="105594"/>
                      <a:pt x="16324" y="95142"/>
                    </a:cubicBezTo>
                    <a:cubicBezTo>
                      <a:pt x="5872" y="84690"/>
                      <a:pt x="0" y="70514"/>
                      <a:pt x="0" y="55733"/>
                    </a:cubicBezTo>
                    <a:lnTo>
                      <a:pt x="0" y="55733"/>
                    </a:lnTo>
                    <a:cubicBezTo>
                      <a:pt x="0" y="40952"/>
                      <a:pt x="5872" y="26776"/>
                      <a:pt x="16324" y="16324"/>
                    </a:cubicBezTo>
                    <a:cubicBezTo>
                      <a:pt x="26776" y="5872"/>
                      <a:pt x="40952" y="0"/>
                      <a:pt x="55733" y="0"/>
                    </a:cubicBezTo>
                    <a:close/>
                  </a:path>
                </a:pathLst>
              </a:custGeom>
              <a:solidFill>
                <a:srgbClr val="19274F"/>
              </a:solidFill>
              <a:ln cap="sq">
                <a:noFill/>
                <a:prstDash val="solid"/>
                <a:miter/>
              </a:ln>
            </p:spPr>
            <p:txBody>
              <a:bodyPr/>
              <a:lstStyle/>
              <a:p>
                <a:endParaRPr lang="en-US"/>
              </a:p>
            </p:txBody>
          </p:sp>
          <p:sp>
            <p:nvSpPr>
              <p:cNvPr id="41" name="TextBox 41">
                <a:extLst>
                  <a:ext uri="{FF2B5EF4-FFF2-40B4-BE49-F238E27FC236}">
                    <a16:creationId xmlns:a16="http://schemas.microsoft.com/office/drawing/2014/main" id="{D19305DD-1634-C127-ED71-9B30DDD34E4C}"/>
                  </a:ext>
                </a:extLst>
              </p:cNvPr>
              <p:cNvSpPr txBox="1"/>
              <p:nvPr/>
            </p:nvSpPr>
            <p:spPr>
              <a:xfrm>
                <a:off x="0" y="-66675"/>
                <a:ext cx="294005" cy="178141"/>
              </a:xfrm>
              <a:prstGeom prst="rect">
                <a:avLst/>
              </a:prstGeom>
            </p:spPr>
            <p:txBody>
              <a:bodyPr lIns="50800" tIns="50800" rIns="50800" bIns="50800" rtlCol="0" anchor="ctr"/>
              <a:lstStyle/>
              <a:p>
                <a:pPr marL="0" lvl="0" indent="0" algn="ctr">
                  <a:lnSpc>
                    <a:spcPts val="2520"/>
                  </a:lnSpc>
                  <a:spcBef>
                    <a:spcPct val="0"/>
                  </a:spcBef>
                </a:pPr>
                <a:endParaRPr/>
              </a:p>
            </p:txBody>
          </p:sp>
        </p:grpSp>
        <p:grpSp>
          <p:nvGrpSpPr>
            <p:cNvPr id="42" name="Group 42">
              <a:extLst>
                <a:ext uri="{FF2B5EF4-FFF2-40B4-BE49-F238E27FC236}">
                  <a16:creationId xmlns:a16="http://schemas.microsoft.com/office/drawing/2014/main" id="{8EB366D8-6126-F75D-BC43-3BED3E399FAF}"/>
                </a:ext>
              </a:extLst>
            </p:cNvPr>
            <p:cNvGrpSpPr/>
            <p:nvPr/>
          </p:nvGrpSpPr>
          <p:grpSpPr>
            <a:xfrm>
              <a:off x="1152372" y="1785251"/>
              <a:ext cx="13274169" cy="7626642"/>
              <a:chOff x="0" y="0"/>
              <a:chExt cx="2622058" cy="1506497"/>
            </a:xfrm>
          </p:grpSpPr>
          <p:sp>
            <p:nvSpPr>
              <p:cNvPr id="43" name="Freeform 43">
                <a:extLst>
                  <a:ext uri="{FF2B5EF4-FFF2-40B4-BE49-F238E27FC236}">
                    <a16:creationId xmlns:a16="http://schemas.microsoft.com/office/drawing/2014/main" id="{46393170-8B3F-9D1A-D7E7-CD4C6DD4CF4A}"/>
                  </a:ext>
                </a:extLst>
              </p:cNvPr>
              <p:cNvSpPr/>
              <p:nvPr/>
            </p:nvSpPr>
            <p:spPr>
              <a:xfrm>
                <a:off x="0" y="0"/>
                <a:ext cx="2622058" cy="1506497"/>
              </a:xfrm>
              <a:custGeom>
                <a:avLst/>
                <a:gdLst/>
                <a:ahLst/>
                <a:cxnLst/>
                <a:rect l="l" t="t" r="r" b="b"/>
                <a:pathLst>
                  <a:path w="2622058" h="1506497">
                    <a:moveTo>
                      <a:pt x="0" y="0"/>
                    </a:moveTo>
                    <a:lnTo>
                      <a:pt x="2622058" y="0"/>
                    </a:lnTo>
                    <a:lnTo>
                      <a:pt x="2622058" y="1506497"/>
                    </a:lnTo>
                    <a:lnTo>
                      <a:pt x="0" y="1506497"/>
                    </a:lnTo>
                    <a:close/>
                  </a:path>
                </a:pathLst>
              </a:custGeom>
              <a:solidFill>
                <a:srgbClr val="FFFFFF"/>
              </a:solidFill>
              <a:ln w="95250" cap="sq">
                <a:solidFill>
                  <a:srgbClr val="19274F"/>
                </a:solidFill>
                <a:prstDash val="solid"/>
                <a:miter/>
              </a:ln>
            </p:spPr>
            <p:txBody>
              <a:bodyPr/>
              <a:lstStyle/>
              <a:p>
                <a:endParaRPr lang="en-US"/>
              </a:p>
            </p:txBody>
          </p:sp>
          <p:sp>
            <p:nvSpPr>
              <p:cNvPr id="44" name="TextBox 44">
                <a:extLst>
                  <a:ext uri="{FF2B5EF4-FFF2-40B4-BE49-F238E27FC236}">
                    <a16:creationId xmlns:a16="http://schemas.microsoft.com/office/drawing/2014/main" id="{5B07002D-EE1A-243F-9F1F-53A819B68CED}"/>
                  </a:ext>
                </a:extLst>
              </p:cNvPr>
              <p:cNvSpPr txBox="1"/>
              <p:nvPr/>
            </p:nvSpPr>
            <p:spPr>
              <a:xfrm>
                <a:off x="0" y="-66675"/>
                <a:ext cx="2622058" cy="1573172"/>
              </a:xfrm>
              <a:prstGeom prst="rect">
                <a:avLst/>
              </a:prstGeom>
            </p:spPr>
            <p:txBody>
              <a:bodyPr lIns="50800" tIns="50800" rIns="50800" bIns="50800" rtlCol="0" anchor="ctr"/>
              <a:lstStyle/>
              <a:p>
                <a:pPr algn="ctr">
                  <a:lnSpc>
                    <a:spcPts val="2520"/>
                  </a:lnSpc>
                </a:pPr>
                <a:endParaRPr/>
              </a:p>
            </p:txBody>
          </p:sp>
        </p:grpSp>
        <p:sp>
          <p:nvSpPr>
            <p:cNvPr id="45" name="AutoShape 45">
              <a:extLst>
                <a:ext uri="{FF2B5EF4-FFF2-40B4-BE49-F238E27FC236}">
                  <a16:creationId xmlns:a16="http://schemas.microsoft.com/office/drawing/2014/main" id="{3AE37D37-48BD-84D7-3210-C9DA1461FFF4}"/>
                </a:ext>
              </a:extLst>
            </p:cNvPr>
            <p:cNvSpPr/>
            <p:nvPr/>
          </p:nvSpPr>
          <p:spPr>
            <a:xfrm>
              <a:off x="1184259" y="1785258"/>
              <a:ext cx="814" cy="7645726"/>
            </a:xfrm>
            <a:prstGeom prst="line">
              <a:avLst/>
            </a:prstGeom>
            <a:ln w="127000" cap="flat">
              <a:solidFill>
                <a:srgbClr val="FFFFFF"/>
              </a:solidFill>
              <a:prstDash val="solid"/>
              <a:headEnd type="none" w="sm" len="sm"/>
              <a:tailEnd type="none" w="sm" len="sm"/>
            </a:ln>
          </p:spPr>
          <p:txBody>
            <a:bodyPr/>
            <a:lstStyle/>
            <a:p>
              <a:endParaRPr lang="en-US"/>
            </a:p>
          </p:txBody>
        </p:sp>
        <p:sp>
          <p:nvSpPr>
            <p:cNvPr id="46" name="AutoShape 46">
              <a:extLst>
                <a:ext uri="{FF2B5EF4-FFF2-40B4-BE49-F238E27FC236}">
                  <a16:creationId xmlns:a16="http://schemas.microsoft.com/office/drawing/2014/main" id="{C5ECC346-E197-DDFD-3C1C-D7C03CED75A0}"/>
                </a:ext>
              </a:extLst>
            </p:cNvPr>
            <p:cNvSpPr/>
            <p:nvPr/>
          </p:nvSpPr>
          <p:spPr>
            <a:xfrm flipV="1">
              <a:off x="1152372" y="9353152"/>
              <a:ext cx="13274169" cy="14325"/>
            </a:xfrm>
            <a:prstGeom prst="line">
              <a:avLst/>
            </a:prstGeom>
            <a:ln w="127000" cap="flat">
              <a:solidFill>
                <a:srgbClr val="FFFFFF"/>
              </a:solidFill>
              <a:prstDash val="solid"/>
              <a:headEnd type="none" w="sm" len="sm"/>
              <a:tailEnd type="none" w="sm" len="sm"/>
            </a:ln>
          </p:spPr>
          <p:txBody>
            <a:bodyPr/>
            <a:lstStyle/>
            <a:p>
              <a:endParaRPr lang="en-US"/>
            </a:p>
          </p:txBody>
        </p:sp>
        <p:grpSp>
          <p:nvGrpSpPr>
            <p:cNvPr id="47" name="Group 47">
              <a:extLst>
                <a:ext uri="{FF2B5EF4-FFF2-40B4-BE49-F238E27FC236}">
                  <a16:creationId xmlns:a16="http://schemas.microsoft.com/office/drawing/2014/main" id="{5E4DA42A-2DBD-4D08-57DF-E4C26BABA447}"/>
                </a:ext>
              </a:extLst>
            </p:cNvPr>
            <p:cNvGrpSpPr/>
            <p:nvPr/>
          </p:nvGrpSpPr>
          <p:grpSpPr>
            <a:xfrm>
              <a:off x="6106153" y="761173"/>
              <a:ext cx="2413258" cy="564298"/>
              <a:chOff x="0" y="0"/>
              <a:chExt cx="476693" cy="111466"/>
            </a:xfrm>
          </p:grpSpPr>
          <p:sp>
            <p:nvSpPr>
              <p:cNvPr id="48" name="Freeform 48">
                <a:extLst>
                  <a:ext uri="{FF2B5EF4-FFF2-40B4-BE49-F238E27FC236}">
                    <a16:creationId xmlns:a16="http://schemas.microsoft.com/office/drawing/2014/main" id="{11717DFE-AE74-5848-8B8E-FF1AAEE33CCC}"/>
                  </a:ext>
                </a:extLst>
              </p:cNvPr>
              <p:cNvSpPr/>
              <p:nvPr/>
            </p:nvSpPr>
            <p:spPr>
              <a:xfrm>
                <a:off x="0" y="0"/>
                <a:ext cx="476693" cy="111466"/>
              </a:xfrm>
              <a:custGeom>
                <a:avLst/>
                <a:gdLst/>
                <a:ahLst/>
                <a:cxnLst/>
                <a:rect l="l" t="t" r="r" b="b"/>
                <a:pathLst>
                  <a:path w="476693" h="111466">
                    <a:moveTo>
                      <a:pt x="55733" y="0"/>
                    </a:moveTo>
                    <a:lnTo>
                      <a:pt x="420960" y="0"/>
                    </a:lnTo>
                    <a:cubicBezTo>
                      <a:pt x="435741" y="0"/>
                      <a:pt x="449917" y="5872"/>
                      <a:pt x="460369" y="16324"/>
                    </a:cubicBezTo>
                    <a:cubicBezTo>
                      <a:pt x="470821" y="26776"/>
                      <a:pt x="476693" y="40952"/>
                      <a:pt x="476693" y="55733"/>
                    </a:cubicBezTo>
                    <a:lnTo>
                      <a:pt x="476693" y="55733"/>
                    </a:lnTo>
                    <a:cubicBezTo>
                      <a:pt x="476693" y="70514"/>
                      <a:pt x="470821" y="84690"/>
                      <a:pt x="460369" y="95142"/>
                    </a:cubicBezTo>
                    <a:cubicBezTo>
                      <a:pt x="449917" y="105594"/>
                      <a:pt x="435741" y="111466"/>
                      <a:pt x="420960" y="111466"/>
                    </a:cubicBezTo>
                    <a:lnTo>
                      <a:pt x="55733" y="111466"/>
                    </a:lnTo>
                    <a:cubicBezTo>
                      <a:pt x="40952" y="111466"/>
                      <a:pt x="26776" y="105594"/>
                      <a:pt x="16324" y="95142"/>
                    </a:cubicBezTo>
                    <a:cubicBezTo>
                      <a:pt x="5872" y="84690"/>
                      <a:pt x="0" y="70514"/>
                      <a:pt x="0" y="55733"/>
                    </a:cubicBezTo>
                    <a:lnTo>
                      <a:pt x="0" y="55733"/>
                    </a:lnTo>
                    <a:cubicBezTo>
                      <a:pt x="0" y="40952"/>
                      <a:pt x="5872" y="26776"/>
                      <a:pt x="16324" y="16324"/>
                    </a:cubicBezTo>
                    <a:cubicBezTo>
                      <a:pt x="26776" y="5872"/>
                      <a:pt x="40952" y="0"/>
                      <a:pt x="55733" y="0"/>
                    </a:cubicBezTo>
                    <a:close/>
                  </a:path>
                </a:pathLst>
              </a:custGeom>
              <a:solidFill>
                <a:srgbClr val="FFFFFF"/>
              </a:solidFill>
              <a:ln cap="rnd">
                <a:noFill/>
                <a:prstDash val="solid"/>
                <a:round/>
              </a:ln>
            </p:spPr>
            <p:txBody>
              <a:bodyPr/>
              <a:lstStyle/>
              <a:p>
                <a:endParaRPr lang="en-US"/>
              </a:p>
            </p:txBody>
          </p:sp>
          <p:sp>
            <p:nvSpPr>
              <p:cNvPr id="49" name="TextBox 49">
                <a:extLst>
                  <a:ext uri="{FF2B5EF4-FFF2-40B4-BE49-F238E27FC236}">
                    <a16:creationId xmlns:a16="http://schemas.microsoft.com/office/drawing/2014/main" id="{E7A5825F-727B-AA67-DDC3-CFEAD98EACA6}"/>
                  </a:ext>
                </a:extLst>
              </p:cNvPr>
              <p:cNvSpPr txBox="1"/>
              <p:nvPr/>
            </p:nvSpPr>
            <p:spPr>
              <a:xfrm>
                <a:off x="0" y="-66675"/>
                <a:ext cx="476693" cy="178141"/>
              </a:xfrm>
              <a:prstGeom prst="rect">
                <a:avLst/>
              </a:prstGeom>
            </p:spPr>
            <p:txBody>
              <a:bodyPr lIns="50800" tIns="50800" rIns="50800" bIns="50800" rtlCol="0" anchor="ctr"/>
              <a:lstStyle/>
              <a:p>
                <a:pPr marL="0" lvl="0" indent="0" algn="ctr">
                  <a:lnSpc>
                    <a:spcPts val="2520"/>
                  </a:lnSpc>
                  <a:spcBef>
                    <a:spcPct val="0"/>
                  </a:spcBef>
                </a:pPr>
                <a:endParaRPr/>
              </a:p>
            </p:txBody>
          </p:sp>
        </p:grpSp>
        <p:grpSp>
          <p:nvGrpSpPr>
            <p:cNvPr id="50" name="Group 50">
              <a:extLst>
                <a:ext uri="{FF2B5EF4-FFF2-40B4-BE49-F238E27FC236}">
                  <a16:creationId xmlns:a16="http://schemas.microsoft.com/office/drawing/2014/main" id="{A06DE74D-9692-9DFD-53F2-846D8A91D079}"/>
                </a:ext>
              </a:extLst>
            </p:cNvPr>
            <p:cNvGrpSpPr/>
            <p:nvPr/>
          </p:nvGrpSpPr>
          <p:grpSpPr>
            <a:xfrm>
              <a:off x="6190452" y="684118"/>
              <a:ext cx="2413258" cy="564298"/>
              <a:chOff x="0" y="0"/>
              <a:chExt cx="476693" cy="111466"/>
            </a:xfrm>
          </p:grpSpPr>
          <p:sp>
            <p:nvSpPr>
              <p:cNvPr id="51" name="Freeform 51">
                <a:extLst>
                  <a:ext uri="{FF2B5EF4-FFF2-40B4-BE49-F238E27FC236}">
                    <a16:creationId xmlns:a16="http://schemas.microsoft.com/office/drawing/2014/main" id="{A91050AA-7BD2-09E4-CBA0-94D5EA982827}"/>
                  </a:ext>
                </a:extLst>
              </p:cNvPr>
              <p:cNvSpPr/>
              <p:nvPr/>
            </p:nvSpPr>
            <p:spPr>
              <a:xfrm>
                <a:off x="0" y="0"/>
                <a:ext cx="476693" cy="111466"/>
              </a:xfrm>
              <a:custGeom>
                <a:avLst/>
                <a:gdLst/>
                <a:ahLst/>
                <a:cxnLst/>
                <a:rect l="l" t="t" r="r" b="b"/>
                <a:pathLst>
                  <a:path w="476693" h="111466">
                    <a:moveTo>
                      <a:pt x="55733" y="0"/>
                    </a:moveTo>
                    <a:lnTo>
                      <a:pt x="420960" y="0"/>
                    </a:lnTo>
                    <a:cubicBezTo>
                      <a:pt x="435741" y="0"/>
                      <a:pt x="449917" y="5872"/>
                      <a:pt x="460369" y="16324"/>
                    </a:cubicBezTo>
                    <a:cubicBezTo>
                      <a:pt x="470821" y="26776"/>
                      <a:pt x="476693" y="40952"/>
                      <a:pt x="476693" y="55733"/>
                    </a:cubicBezTo>
                    <a:lnTo>
                      <a:pt x="476693" y="55733"/>
                    </a:lnTo>
                    <a:cubicBezTo>
                      <a:pt x="476693" y="70514"/>
                      <a:pt x="470821" y="84690"/>
                      <a:pt x="460369" y="95142"/>
                    </a:cubicBezTo>
                    <a:cubicBezTo>
                      <a:pt x="449917" y="105594"/>
                      <a:pt x="435741" y="111466"/>
                      <a:pt x="420960" y="111466"/>
                    </a:cubicBezTo>
                    <a:lnTo>
                      <a:pt x="55733" y="111466"/>
                    </a:lnTo>
                    <a:cubicBezTo>
                      <a:pt x="40952" y="111466"/>
                      <a:pt x="26776" y="105594"/>
                      <a:pt x="16324" y="95142"/>
                    </a:cubicBezTo>
                    <a:cubicBezTo>
                      <a:pt x="5872" y="84690"/>
                      <a:pt x="0" y="70514"/>
                      <a:pt x="0" y="55733"/>
                    </a:cubicBezTo>
                    <a:lnTo>
                      <a:pt x="0" y="55733"/>
                    </a:lnTo>
                    <a:cubicBezTo>
                      <a:pt x="0" y="40952"/>
                      <a:pt x="5872" y="26776"/>
                      <a:pt x="16324" y="16324"/>
                    </a:cubicBezTo>
                    <a:cubicBezTo>
                      <a:pt x="26776" y="5872"/>
                      <a:pt x="40952" y="0"/>
                      <a:pt x="55733" y="0"/>
                    </a:cubicBezTo>
                    <a:close/>
                  </a:path>
                </a:pathLst>
              </a:custGeom>
              <a:solidFill>
                <a:srgbClr val="19274F"/>
              </a:solidFill>
              <a:ln cap="rnd">
                <a:noFill/>
                <a:prstDash val="solid"/>
                <a:round/>
              </a:ln>
            </p:spPr>
            <p:txBody>
              <a:bodyPr/>
              <a:lstStyle/>
              <a:p>
                <a:endParaRPr lang="en-US"/>
              </a:p>
            </p:txBody>
          </p:sp>
          <p:sp>
            <p:nvSpPr>
              <p:cNvPr id="52" name="TextBox 52">
                <a:extLst>
                  <a:ext uri="{FF2B5EF4-FFF2-40B4-BE49-F238E27FC236}">
                    <a16:creationId xmlns:a16="http://schemas.microsoft.com/office/drawing/2014/main" id="{A1E9628D-7F87-A9E6-7136-13556388AD61}"/>
                  </a:ext>
                </a:extLst>
              </p:cNvPr>
              <p:cNvSpPr txBox="1"/>
              <p:nvPr/>
            </p:nvSpPr>
            <p:spPr>
              <a:xfrm>
                <a:off x="0" y="-66675"/>
                <a:ext cx="476693" cy="178141"/>
              </a:xfrm>
              <a:prstGeom prst="rect">
                <a:avLst/>
              </a:prstGeom>
            </p:spPr>
            <p:txBody>
              <a:bodyPr lIns="50800" tIns="50800" rIns="50800" bIns="50800" rtlCol="0" anchor="ctr"/>
              <a:lstStyle/>
              <a:p>
                <a:pPr marL="0" lvl="0" indent="0" algn="ctr">
                  <a:lnSpc>
                    <a:spcPts val="2520"/>
                  </a:lnSpc>
                  <a:spcBef>
                    <a:spcPct val="0"/>
                  </a:spcBef>
                </a:pPr>
                <a:endParaRPr/>
              </a:p>
            </p:txBody>
          </p:sp>
        </p:grpSp>
        <p:grpSp>
          <p:nvGrpSpPr>
            <p:cNvPr id="53" name="Group 53">
              <a:extLst>
                <a:ext uri="{FF2B5EF4-FFF2-40B4-BE49-F238E27FC236}">
                  <a16:creationId xmlns:a16="http://schemas.microsoft.com/office/drawing/2014/main" id="{D37A30CD-EED7-635D-4B95-8DA276F94BC0}"/>
                </a:ext>
              </a:extLst>
            </p:cNvPr>
            <p:cNvGrpSpPr/>
            <p:nvPr/>
          </p:nvGrpSpPr>
          <p:grpSpPr>
            <a:xfrm>
              <a:off x="9136440" y="721901"/>
              <a:ext cx="564298" cy="564298"/>
              <a:chOff x="0" y="0"/>
              <a:chExt cx="812800" cy="812800"/>
            </a:xfrm>
          </p:grpSpPr>
          <p:sp>
            <p:nvSpPr>
              <p:cNvPr id="54" name="Freeform 54">
                <a:extLst>
                  <a:ext uri="{FF2B5EF4-FFF2-40B4-BE49-F238E27FC236}">
                    <a16:creationId xmlns:a16="http://schemas.microsoft.com/office/drawing/2014/main" id="{94BA636B-8AB2-63D9-B101-4DC2C140382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solidFill>
                <a:srgbClr val="FFFFFF"/>
              </a:solidFill>
              <a:ln cap="rnd">
                <a:noFill/>
                <a:prstDash val="solid"/>
                <a:round/>
              </a:ln>
            </p:spPr>
            <p:txBody>
              <a:bodyPr/>
              <a:lstStyle/>
              <a:p>
                <a:endParaRPr lang="en-US"/>
              </a:p>
            </p:txBody>
          </p:sp>
          <p:sp>
            <p:nvSpPr>
              <p:cNvPr id="55" name="TextBox 55">
                <a:extLst>
                  <a:ext uri="{FF2B5EF4-FFF2-40B4-BE49-F238E27FC236}">
                    <a16:creationId xmlns:a16="http://schemas.microsoft.com/office/drawing/2014/main" id="{1D55CD5A-492E-ACEA-D3E6-4714BD28E76D}"/>
                  </a:ext>
                </a:extLst>
              </p:cNvPr>
              <p:cNvSpPr txBox="1"/>
              <p:nvPr/>
            </p:nvSpPr>
            <p:spPr>
              <a:xfrm>
                <a:off x="76200" y="9525"/>
                <a:ext cx="660400" cy="727075"/>
              </a:xfrm>
              <a:prstGeom prst="rect">
                <a:avLst/>
              </a:prstGeom>
            </p:spPr>
            <p:txBody>
              <a:bodyPr lIns="50800" tIns="50800" rIns="50800" bIns="50800" rtlCol="0" anchor="ctr"/>
              <a:lstStyle/>
              <a:p>
                <a:pPr marL="0" lvl="0" indent="0" algn="ctr">
                  <a:lnSpc>
                    <a:spcPts val="2520"/>
                  </a:lnSpc>
                  <a:spcBef>
                    <a:spcPct val="0"/>
                  </a:spcBef>
                </a:pPr>
                <a:endParaRPr/>
              </a:p>
            </p:txBody>
          </p:sp>
        </p:grpSp>
        <p:grpSp>
          <p:nvGrpSpPr>
            <p:cNvPr id="56" name="Group 56">
              <a:extLst>
                <a:ext uri="{FF2B5EF4-FFF2-40B4-BE49-F238E27FC236}">
                  <a16:creationId xmlns:a16="http://schemas.microsoft.com/office/drawing/2014/main" id="{0355F10F-D40C-93A0-35D3-A32BE4AE841E}"/>
                </a:ext>
              </a:extLst>
            </p:cNvPr>
            <p:cNvGrpSpPr/>
            <p:nvPr/>
          </p:nvGrpSpPr>
          <p:grpSpPr>
            <a:xfrm>
              <a:off x="9079765" y="684118"/>
              <a:ext cx="564298" cy="564298"/>
              <a:chOff x="0" y="0"/>
              <a:chExt cx="812800" cy="812800"/>
            </a:xfrm>
          </p:grpSpPr>
          <p:sp>
            <p:nvSpPr>
              <p:cNvPr id="57" name="Freeform 57">
                <a:extLst>
                  <a:ext uri="{FF2B5EF4-FFF2-40B4-BE49-F238E27FC236}">
                    <a16:creationId xmlns:a16="http://schemas.microsoft.com/office/drawing/2014/main" id="{BF243E8A-14F5-7E06-23FA-500783106C5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solidFill>
                <a:srgbClr val="19274F"/>
              </a:solidFill>
              <a:ln cap="rnd">
                <a:noFill/>
                <a:prstDash val="solid"/>
                <a:round/>
              </a:ln>
            </p:spPr>
            <p:txBody>
              <a:bodyPr/>
              <a:lstStyle/>
              <a:p>
                <a:endParaRPr lang="en-US"/>
              </a:p>
            </p:txBody>
          </p:sp>
          <p:sp>
            <p:nvSpPr>
              <p:cNvPr id="58" name="TextBox 58">
                <a:extLst>
                  <a:ext uri="{FF2B5EF4-FFF2-40B4-BE49-F238E27FC236}">
                    <a16:creationId xmlns:a16="http://schemas.microsoft.com/office/drawing/2014/main" id="{23E3AE36-4D93-EF05-D941-38D04406CB23}"/>
                  </a:ext>
                </a:extLst>
              </p:cNvPr>
              <p:cNvSpPr txBox="1"/>
              <p:nvPr/>
            </p:nvSpPr>
            <p:spPr>
              <a:xfrm>
                <a:off x="76200" y="9525"/>
                <a:ext cx="660400" cy="727075"/>
              </a:xfrm>
              <a:prstGeom prst="rect">
                <a:avLst/>
              </a:prstGeom>
            </p:spPr>
            <p:txBody>
              <a:bodyPr lIns="50800" tIns="50800" rIns="50800" bIns="50800" rtlCol="0" anchor="ctr"/>
              <a:lstStyle/>
              <a:p>
                <a:pPr marL="0" lvl="0" indent="0" algn="ctr">
                  <a:lnSpc>
                    <a:spcPts val="2520"/>
                  </a:lnSpc>
                  <a:spcBef>
                    <a:spcPct val="0"/>
                  </a:spcBef>
                </a:pPr>
                <a:endParaRPr/>
              </a:p>
            </p:txBody>
          </p:sp>
        </p:grpSp>
      </p:grpSp>
      <p:sp>
        <p:nvSpPr>
          <p:cNvPr id="59" name="TextBox 59">
            <a:extLst>
              <a:ext uri="{FF2B5EF4-FFF2-40B4-BE49-F238E27FC236}">
                <a16:creationId xmlns:a16="http://schemas.microsoft.com/office/drawing/2014/main" id="{47DC4D86-A54A-D0CE-6E4A-EA101944DEC6}"/>
              </a:ext>
            </a:extLst>
          </p:cNvPr>
          <p:cNvSpPr txBox="1"/>
          <p:nvPr/>
        </p:nvSpPr>
        <p:spPr>
          <a:xfrm>
            <a:off x="6772450" y="2948807"/>
            <a:ext cx="9567860" cy="795089"/>
          </a:xfrm>
          <a:prstGeom prst="rect">
            <a:avLst/>
          </a:prstGeom>
        </p:spPr>
        <p:txBody>
          <a:bodyPr lIns="0" tIns="0" rIns="0" bIns="0" rtlCol="0" anchor="t">
            <a:spAutoFit/>
          </a:bodyPr>
          <a:lstStyle/>
          <a:p>
            <a:pPr algn="ctr">
              <a:lnSpc>
                <a:spcPts val="6184"/>
              </a:lnSpc>
            </a:pPr>
            <a:endParaRPr lang="en-US" sz="5621" dirty="0">
              <a:solidFill>
                <a:srgbClr val="19274F"/>
              </a:solidFill>
              <a:latin typeface="Montaser Arabic"/>
              <a:ea typeface="Montaser Arabic"/>
              <a:cs typeface="Montaser Arabic"/>
              <a:sym typeface="Montaser Arabic"/>
            </a:endParaRPr>
          </a:p>
        </p:txBody>
      </p:sp>
      <p:sp>
        <p:nvSpPr>
          <p:cNvPr id="62" name="TextBox 61">
            <a:extLst>
              <a:ext uri="{FF2B5EF4-FFF2-40B4-BE49-F238E27FC236}">
                <a16:creationId xmlns:a16="http://schemas.microsoft.com/office/drawing/2014/main" id="{D516E04A-F26E-38C1-1B43-7329C79C5E7B}"/>
              </a:ext>
            </a:extLst>
          </p:cNvPr>
          <p:cNvSpPr txBox="1"/>
          <p:nvPr/>
        </p:nvSpPr>
        <p:spPr>
          <a:xfrm>
            <a:off x="9539014" y="2623107"/>
            <a:ext cx="4668797" cy="584775"/>
          </a:xfrm>
          <a:prstGeom prst="rect">
            <a:avLst/>
          </a:prstGeom>
          <a:noFill/>
        </p:spPr>
        <p:txBody>
          <a:bodyPr wrap="square">
            <a:spAutoFit/>
          </a:bodyPr>
          <a:lstStyle/>
          <a:p>
            <a:r>
              <a:rPr lang="en-US" sz="3200" spc="-105" dirty="0">
                <a:solidFill>
                  <a:srgbClr val="19274F"/>
                </a:solidFill>
                <a:latin typeface="Montaser Arabic"/>
                <a:ea typeface="Montaser Arabic"/>
                <a:cs typeface="Montaser Arabic"/>
                <a:sym typeface="Montaser Arabic"/>
              </a:rPr>
              <a:t>Danh </a:t>
            </a:r>
            <a:r>
              <a:rPr lang="en-US" sz="3200" spc="-105" dirty="0" err="1">
                <a:solidFill>
                  <a:srgbClr val="19274F"/>
                </a:solidFill>
                <a:latin typeface="Montaser Arabic"/>
                <a:ea typeface="Montaser Arabic"/>
                <a:cs typeface="Montaser Arabic"/>
                <a:sym typeface="Montaser Arabic"/>
              </a:rPr>
              <a:t>sách</a:t>
            </a:r>
            <a:r>
              <a:rPr lang="en-US" sz="3200" spc="-105" dirty="0">
                <a:solidFill>
                  <a:srgbClr val="19274F"/>
                </a:solidFill>
                <a:latin typeface="Montaser Arabic"/>
                <a:ea typeface="Montaser Arabic"/>
                <a:cs typeface="Montaser Arabic"/>
                <a:sym typeface="Montaser Arabic"/>
              </a:rPr>
              <a:t> </a:t>
            </a:r>
            <a:r>
              <a:rPr lang="en-US" sz="3200" spc="-105" dirty="0" err="1">
                <a:solidFill>
                  <a:srgbClr val="19274F"/>
                </a:solidFill>
                <a:latin typeface="Montaser Arabic"/>
                <a:ea typeface="Montaser Arabic"/>
                <a:cs typeface="Montaser Arabic"/>
                <a:sym typeface="Montaser Arabic"/>
              </a:rPr>
              <a:t>thành</a:t>
            </a:r>
            <a:r>
              <a:rPr lang="en-US" sz="3200" spc="-105" dirty="0">
                <a:solidFill>
                  <a:srgbClr val="19274F"/>
                </a:solidFill>
                <a:latin typeface="Montaser Arabic"/>
                <a:ea typeface="Montaser Arabic"/>
                <a:cs typeface="Montaser Arabic"/>
                <a:sym typeface="Montaser Arabic"/>
              </a:rPr>
              <a:t> </a:t>
            </a:r>
            <a:r>
              <a:rPr lang="en-US" sz="3200" spc="-105" dirty="0" err="1">
                <a:solidFill>
                  <a:srgbClr val="19274F"/>
                </a:solidFill>
                <a:latin typeface="Montaser Arabic"/>
                <a:ea typeface="Montaser Arabic"/>
                <a:cs typeface="Montaser Arabic"/>
                <a:sym typeface="Montaser Arabic"/>
              </a:rPr>
              <a:t>viên</a:t>
            </a:r>
            <a:endParaRPr lang="en-US" sz="3200" dirty="0"/>
          </a:p>
        </p:txBody>
      </p:sp>
      <p:sp>
        <p:nvSpPr>
          <p:cNvPr id="63" name="TextBox 13">
            <a:extLst>
              <a:ext uri="{FF2B5EF4-FFF2-40B4-BE49-F238E27FC236}">
                <a16:creationId xmlns:a16="http://schemas.microsoft.com/office/drawing/2014/main" id="{CD1A7F76-7DD2-75F1-8D53-22C41EB5829C}"/>
              </a:ext>
            </a:extLst>
          </p:cNvPr>
          <p:cNvSpPr txBox="1"/>
          <p:nvPr/>
        </p:nvSpPr>
        <p:spPr>
          <a:xfrm>
            <a:off x="7102126" y="3566550"/>
            <a:ext cx="8970691" cy="1951560"/>
          </a:xfrm>
          <a:prstGeom prst="rect">
            <a:avLst/>
          </a:prstGeom>
        </p:spPr>
        <p:txBody>
          <a:bodyPr wrap="square" lIns="0" tIns="0" rIns="0" bIns="0" rtlCol="0" anchor="t">
            <a:spAutoFit/>
          </a:bodyPr>
          <a:lstStyle/>
          <a:p>
            <a:pPr marL="755651" lvl="1" indent="-377825" algn="l">
              <a:lnSpc>
                <a:spcPts val="3850"/>
              </a:lnSpc>
              <a:buFont typeface="Arial"/>
              <a:buChar char="•"/>
            </a:pPr>
            <a:r>
              <a:rPr lang="en-US" sz="2400" dirty="0" err="1">
                <a:solidFill>
                  <a:srgbClr val="19274F"/>
                </a:solidFill>
                <a:latin typeface="Montaser Arabic"/>
                <a:ea typeface="Montaser Arabic"/>
                <a:cs typeface="Montaser Arabic"/>
                <a:sym typeface="Montaser Arabic"/>
              </a:rPr>
              <a:t>Nguyễn</a:t>
            </a:r>
            <a:r>
              <a:rPr lang="en-US" sz="2400" dirty="0">
                <a:solidFill>
                  <a:srgbClr val="19274F"/>
                </a:solidFill>
                <a:latin typeface="Montaser Arabic"/>
                <a:ea typeface="Montaser Arabic"/>
                <a:cs typeface="Montaser Arabic"/>
                <a:sym typeface="Montaser Arabic"/>
              </a:rPr>
              <a:t> </a:t>
            </a:r>
            <a:r>
              <a:rPr lang="en-US" sz="2400" dirty="0" err="1">
                <a:solidFill>
                  <a:srgbClr val="19274F"/>
                </a:solidFill>
                <a:latin typeface="Montaser Arabic"/>
                <a:ea typeface="Montaser Arabic"/>
                <a:cs typeface="Montaser Arabic"/>
                <a:sym typeface="Montaser Arabic"/>
              </a:rPr>
              <a:t>Trần</a:t>
            </a:r>
            <a:r>
              <a:rPr lang="en-US" sz="2400" dirty="0">
                <a:solidFill>
                  <a:srgbClr val="19274F"/>
                </a:solidFill>
                <a:latin typeface="Montaser Arabic"/>
                <a:ea typeface="Montaser Arabic"/>
                <a:cs typeface="Montaser Arabic"/>
                <a:sym typeface="Montaser Arabic"/>
              </a:rPr>
              <a:t> Gia </a:t>
            </a:r>
            <a:r>
              <a:rPr lang="en-US" sz="2400" dirty="0" err="1">
                <a:solidFill>
                  <a:srgbClr val="19274F"/>
                </a:solidFill>
                <a:latin typeface="Montaser Arabic"/>
                <a:ea typeface="Montaser Arabic"/>
                <a:cs typeface="Montaser Arabic"/>
                <a:sym typeface="Montaser Arabic"/>
              </a:rPr>
              <a:t>Kiệt</a:t>
            </a:r>
            <a:r>
              <a:rPr lang="en-US" sz="2400" dirty="0">
                <a:solidFill>
                  <a:srgbClr val="19274F"/>
                </a:solidFill>
                <a:latin typeface="Montaser Arabic"/>
                <a:ea typeface="Montaser Arabic"/>
                <a:cs typeface="Montaser Arabic"/>
                <a:sym typeface="Montaser Arabic"/>
              </a:rPr>
              <a:t> - 21522258</a:t>
            </a:r>
          </a:p>
          <a:p>
            <a:pPr marL="755651" lvl="1" indent="-377825" algn="l">
              <a:lnSpc>
                <a:spcPts val="3850"/>
              </a:lnSpc>
              <a:buFont typeface="Arial"/>
              <a:buChar char="•"/>
            </a:pPr>
            <a:r>
              <a:rPr lang="en-US" sz="2400" dirty="0">
                <a:solidFill>
                  <a:srgbClr val="19274F"/>
                </a:solidFill>
                <a:latin typeface="Montaser Arabic"/>
                <a:ea typeface="Montaser Arabic"/>
                <a:cs typeface="Montaser Arabic"/>
                <a:sym typeface="Montaser Arabic"/>
              </a:rPr>
              <a:t>Cù </a:t>
            </a:r>
            <a:r>
              <a:rPr lang="en-US" sz="2400" dirty="0" err="1">
                <a:solidFill>
                  <a:srgbClr val="19274F"/>
                </a:solidFill>
                <a:latin typeface="Montaser Arabic"/>
                <a:ea typeface="Montaser Arabic"/>
                <a:cs typeface="Montaser Arabic"/>
                <a:sym typeface="Montaser Arabic"/>
              </a:rPr>
              <a:t>Ngọc</a:t>
            </a:r>
            <a:r>
              <a:rPr lang="en-US" sz="2400" dirty="0">
                <a:solidFill>
                  <a:srgbClr val="19274F"/>
                </a:solidFill>
                <a:latin typeface="Montaser Arabic"/>
                <a:ea typeface="Montaser Arabic"/>
                <a:cs typeface="Montaser Arabic"/>
                <a:sym typeface="Montaser Arabic"/>
              </a:rPr>
              <a:t> </a:t>
            </a:r>
            <a:r>
              <a:rPr lang="en-US" sz="2400" dirty="0" err="1">
                <a:solidFill>
                  <a:srgbClr val="19274F"/>
                </a:solidFill>
                <a:latin typeface="Montaser Arabic"/>
                <a:ea typeface="Montaser Arabic"/>
                <a:cs typeface="Montaser Arabic"/>
                <a:sym typeface="Montaser Arabic"/>
              </a:rPr>
              <a:t>Hoàng</a:t>
            </a:r>
            <a:r>
              <a:rPr lang="en-US" sz="2400" dirty="0">
                <a:solidFill>
                  <a:srgbClr val="19274F"/>
                </a:solidFill>
                <a:latin typeface="Montaser Arabic"/>
                <a:ea typeface="Montaser Arabic"/>
                <a:cs typeface="Montaser Arabic"/>
                <a:sym typeface="Montaser Arabic"/>
              </a:rPr>
              <a:t> - 21522086</a:t>
            </a:r>
          </a:p>
          <a:p>
            <a:pPr marL="755651" lvl="1" indent="-377825" algn="l">
              <a:lnSpc>
                <a:spcPts val="3850"/>
              </a:lnSpc>
              <a:buFont typeface="Arial"/>
              <a:buChar char="•"/>
            </a:pPr>
            <a:r>
              <a:rPr lang="en-US" sz="2400" dirty="0" err="1">
                <a:solidFill>
                  <a:srgbClr val="19274F"/>
                </a:solidFill>
                <a:latin typeface="Montaser Arabic"/>
                <a:ea typeface="Montaser Arabic"/>
                <a:cs typeface="Montaser Arabic"/>
                <a:sym typeface="Montaser Arabic"/>
              </a:rPr>
              <a:t>Nguyễn</a:t>
            </a:r>
            <a:r>
              <a:rPr lang="en-US" sz="2400" dirty="0">
                <a:solidFill>
                  <a:srgbClr val="19274F"/>
                </a:solidFill>
                <a:latin typeface="Montaser Arabic"/>
                <a:ea typeface="Montaser Arabic"/>
                <a:cs typeface="Montaser Arabic"/>
                <a:sym typeface="Montaser Arabic"/>
              </a:rPr>
              <a:t> </a:t>
            </a:r>
            <a:r>
              <a:rPr lang="en-US" sz="2400" dirty="0" err="1">
                <a:solidFill>
                  <a:srgbClr val="19274F"/>
                </a:solidFill>
                <a:latin typeface="Montaser Arabic"/>
                <a:ea typeface="Montaser Arabic"/>
                <a:cs typeface="Montaser Arabic"/>
                <a:sym typeface="Montaser Arabic"/>
              </a:rPr>
              <a:t>Hoàng</a:t>
            </a:r>
            <a:r>
              <a:rPr lang="en-US" sz="2400" dirty="0">
                <a:solidFill>
                  <a:srgbClr val="19274F"/>
                </a:solidFill>
                <a:latin typeface="Montaser Arabic"/>
                <a:ea typeface="Montaser Arabic"/>
                <a:cs typeface="Montaser Arabic"/>
                <a:sym typeface="Montaser Arabic"/>
              </a:rPr>
              <a:t> </a:t>
            </a:r>
            <a:r>
              <a:rPr lang="en-US" sz="2400" dirty="0" err="1">
                <a:solidFill>
                  <a:srgbClr val="19274F"/>
                </a:solidFill>
                <a:latin typeface="Montaser Arabic"/>
                <a:ea typeface="Montaser Arabic"/>
                <a:cs typeface="Montaser Arabic"/>
                <a:sym typeface="Montaser Arabic"/>
              </a:rPr>
              <a:t>Đăng</a:t>
            </a:r>
            <a:r>
              <a:rPr lang="en-US" sz="2400" dirty="0">
                <a:solidFill>
                  <a:srgbClr val="19274F"/>
                </a:solidFill>
                <a:latin typeface="Montaser Arabic"/>
                <a:ea typeface="Montaser Arabic"/>
                <a:cs typeface="Montaser Arabic"/>
                <a:sym typeface="Montaser Arabic"/>
              </a:rPr>
              <a:t> Khoa - 21520999</a:t>
            </a:r>
          </a:p>
          <a:p>
            <a:pPr marL="755651" lvl="1" indent="-377825" algn="l">
              <a:lnSpc>
                <a:spcPts val="3850"/>
              </a:lnSpc>
              <a:buFont typeface="Arial"/>
              <a:buChar char="•"/>
            </a:pPr>
            <a:r>
              <a:rPr lang="en-US" sz="2400" dirty="0" err="1">
                <a:solidFill>
                  <a:srgbClr val="19274F"/>
                </a:solidFill>
                <a:latin typeface="Montaser Arabic"/>
                <a:ea typeface="Montaser Arabic"/>
                <a:cs typeface="Montaser Arabic"/>
                <a:sym typeface="Montaser Arabic"/>
              </a:rPr>
              <a:t>Bùi</a:t>
            </a:r>
            <a:r>
              <a:rPr lang="en-US" sz="2400" dirty="0">
                <a:solidFill>
                  <a:srgbClr val="19274F"/>
                </a:solidFill>
                <a:latin typeface="Montaser Arabic"/>
                <a:ea typeface="Montaser Arabic"/>
                <a:cs typeface="Montaser Arabic"/>
                <a:sym typeface="Montaser Arabic"/>
              </a:rPr>
              <a:t> </a:t>
            </a:r>
            <a:r>
              <a:rPr lang="en-US" sz="2400" dirty="0" err="1">
                <a:solidFill>
                  <a:srgbClr val="19274F"/>
                </a:solidFill>
                <a:latin typeface="Montaser Arabic"/>
                <a:ea typeface="Montaser Arabic"/>
                <a:cs typeface="Montaser Arabic"/>
                <a:sym typeface="Montaser Arabic"/>
              </a:rPr>
              <a:t>Đình</a:t>
            </a:r>
            <a:r>
              <a:rPr lang="en-US" sz="2400" dirty="0">
                <a:solidFill>
                  <a:srgbClr val="19274F"/>
                </a:solidFill>
                <a:latin typeface="Montaser Arabic"/>
                <a:ea typeface="Montaser Arabic"/>
                <a:cs typeface="Montaser Arabic"/>
                <a:sym typeface="Montaser Arabic"/>
              </a:rPr>
              <a:t> </a:t>
            </a:r>
            <a:r>
              <a:rPr lang="en-US" sz="2400" dirty="0" err="1">
                <a:solidFill>
                  <a:srgbClr val="19274F"/>
                </a:solidFill>
                <a:latin typeface="Montaser Arabic"/>
                <a:ea typeface="Montaser Arabic"/>
                <a:cs typeface="Montaser Arabic"/>
                <a:sym typeface="Montaser Arabic"/>
              </a:rPr>
              <a:t>Triệu</a:t>
            </a:r>
            <a:r>
              <a:rPr lang="en-US" sz="2400" dirty="0">
                <a:solidFill>
                  <a:srgbClr val="19274F"/>
                </a:solidFill>
                <a:latin typeface="Montaser Arabic"/>
                <a:ea typeface="Montaser Arabic"/>
                <a:cs typeface="Montaser Arabic"/>
                <a:sym typeface="Montaser Arabic"/>
              </a:rPr>
              <a:t> - 21521576</a:t>
            </a:r>
          </a:p>
        </p:txBody>
      </p:sp>
    </p:spTree>
    <p:extLst>
      <p:ext uri="{BB962C8B-B14F-4D97-AF65-F5344CB8AC3E}">
        <p14:creationId xmlns:p14="http://schemas.microsoft.com/office/powerpoint/2010/main" val="395484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335950" cy="10287000"/>
            <a:chOff x="0" y="0"/>
            <a:chExt cx="24447933" cy="13716000"/>
          </a:xfrm>
        </p:grpSpPr>
        <p:grpSp>
          <p:nvGrpSpPr>
            <p:cNvPr id="3" name="Group 3"/>
            <p:cNvGrpSpPr/>
            <p:nvPr/>
          </p:nvGrpSpPr>
          <p:grpSpPr>
            <a:xfrm>
              <a:off x="0" y="0"/>
              <a:ext cx="24447933" cy="13716000"/>
              <a:chOff x="0" y="0"/>
              <a:chExt cx="6845770" cy="3840676"/>
            </a:xfrm>
          </p:grpSpPr>
          <p:sp>
            <p:nvSpPr>
              <p:cNvPr id="4" name="Freeform 4"/>
              <p:cNvSpPr/>
              <p:nvPr/>
            </p:nvSpPr>
            <p:spPr>
              <a:xfrm>
                <a:off x="0" y="0"/>
                <a:ext cx="6845770" cy="3840676"/>
              </a:xfrm>
              <a:custGeom>
                <a:avLst/>
                <a:gdLst/>
                <a:ahLst/>
                <a:cxnLst/>
                <a:rect l="l" t="t" r="r" b="b"/>
                <a:pathLst>
                  <a:path w="6845770" h="3840676">
                    <a:moveTo>
                      <a:pt x="16281" y="0"/>
                    </a:moveTo>
                    <a:lnTo>
                      <a:pt x="6829489" y="0"/>
                    </a:lnTo>
                    <a:cubicBezTo>
                      <a:pt x="6838480" y="0"/>
                      <a:pt x="6845770" y="7289"/>
                      <a:pt x="6845770" y="16281"/>
                    </a:cubicBezTo>
                    <a:lnTo>
                      <a:pt x="6845770" y="3824394"/>
                    </a:lnTo>
                    <a:cubicBezTo>
                      <a:pt x="6845770" y="3833387"/>
                      <a:pt x="6838480" y="3840676"/>
                      <a:pt x="6829489" y="3840676"/>
                    </a:cubicBezTo>
                    <a:lnTo>
                      <a:pt x="16281" y="3840676"/>
                    </a:lnTo>
                    <a:cubicBezTo>
                      <a:pt x="7289" y="3840676"/>
                      <a:pt x="0" y="3833387"/>
                      <a:pt x="0" y="3824394"/>
                    </a:cubicBezTo>
                    <a:lnTo>
                      <a:pt x="0" y="16281"/>
                    </a:lnTo>
                    <a:cubicBezTo>
                      <a:pt x="0" y="7289"/>
                      <a:pt x="7289" y="0"/>
                      <a:pt x="16281" y="0"/>
                    </a:cubicBezTo>
                    <a:close/>
                  </a:path>
                </a:pathLst>
              </a:custGeom>
              <a:solidFill>
                <a:srgbClr val="FBD86A"/>
              </a:solidFill>
              <a:ln cap="rnd">
                <a:noFill/>
                <a:prstDash val="solid"/>
                <a:round/>
              </a:ln>
            </p:spPr>
            <p:txBody>
              <a:bodyPr/>
              <a:lstStyle/>
              <a:p>
                <a:endParaRPr lang="en-US"/>
              </a:p>
            </p:txBody>
          </p:sp>
          <p:sp>
            <p:nvSpPr>
              <p:cNvPr id="5" name="TextBox 5"/>
              <p:cNvSpPr txBox="1"/>
              <p:nvPr/>
            </p:nvSpPr>
            <p:spPr>
              <a:xfrm>
                <a:off x="0" y="-66675"/>
                <a:ext cx="6845770" cy="3907351"/>
              </a:xfrm>
              <a:prstGeom prst="rect">
                <a:avLst/>
              </a:prstGeom>
            </p:spPr>
            <p:txBody>
              <a:bodyPr lIns="46656" tIns="46656" rIns="46656" bIns="46656" rtlCol="0" anchor="ctr"/>
              <a:lstStyle/>
              <a:p>
                <a:pPr marL="0" lvl="0" indent="0" algn="ctr">
                  <a:lnSpc>
                    <a:spcPts val="2519"/>
                  </a:lnSpc>
                  <a:spcBef>
                    <a:spcPct val="0"/>
                  </a:spcBef>
                </a:pPr>
                <a:endParaRPr/>
              </a:p>
            </p:txBody>
          </p:sp>
        </p:grpSp>
        <p:grpSp>
          <p:nvGrpSpPr>
            <p:cNvPr id="6" name="Group 6"/>
            <p:cNvGrpSpPr/>
            <p:nvPr/>
          </p:nvGrpSpPr>
          <p:grpSpPr>
            <a:xfrm>
              <a:off x="434337" y="2352286"/>
              <a:ext cx="23579259" cy="11040423"/>
              <a:chOff x="0" y="0"/>
              <a:chExt cx="6602529" cy="3091476"/>
            </a:xfrm>
          </p:grpSpPr>
          <p:sp>
            <p:nvSpPr>
              <p:cNvPr id="7" name="Freeform 7"/>
              <p:cNvSpPr/>
              <p:nvPr/>
            </p:nvSpPr>
            <p:spPr>
              <a:xfrm>
                <a:off x="0" y="0"/>
                <a:ext cx="6602529" cy="3091476"/>
              </a:xfrm>
              <a:custGeom>
                <a:avLst/>
                <a:gdLst/>
                <a:ahLst/>
                <a:cxnLst/>
                <a:rect l="l" t="t" r="r" b="b"/>
                <a:pathLst>
                  <a:path w="6602529" h="3091476">
                    <a:moveTo>
                      <a:pt x="13687" y="0"/>
                    </a:moveTo>
                    <a:lnTo>
                      <a:pt x="6588841" y="0"/>
                    </a:lnTo>
                    <a:cubicBezTo>
                      <a:pt x="6592472" y="0"/>
                      <a:pt x="6595953" y="1442"/>
                      <a:pt x="6598520" y="4009"/>
                    </a:cubicBezTo>
                    <a:cubicBezTo>
                      <a:pt x="6601087" y="6576"/>
                      <a:pt x="6602529" y="10057"/>
                      <a:pt x="6602529" y="13687"/>
                    </a:cubicBezTo>
                    <a:lnTo>
                      <a:pt x="6602529" y="3077789"/>
                    </a:lnTo>
                    <a:cubicBezTo>
                      <a:pt x="6602529" y="3081419"/>
                      <a:pt x="6601087" y="3084900"/>
                      <a:pt x="6598520" y="3087467"/>
                    </a:cubicBezTo>
                    <a:cubicBezTo>
                      <a:pt x="6595953" y="3090034"/>
                      <a:pt x="6592472" y="3091476"/>
                      <a:pt x="6588841" y="3091476"/>
                    </a:cubicBezTo>
                    <a:lnTo>
                      <a:pt x="13687" y="3091476"/>
                    </a:lnTo>
                    <a:cubicBezTo>
                      <a:pt x="10057" y="3091476"/>
                      <a:pt x="6576" y="3090034"/>
                      <a:pt x="4009" y="3087467"/>
                    </a:cubicBezTo>
                    <a:cubicBezTo>
                      <a:pt x="1442" y="3084900"/>
                      <a:pt x="0" y="3081419"/>
                      <a:pt x="0" y="3077789"/>
                    </a:cubicBezTo>
                    <a:lnTo>
                      <a:pt x="0" y="13687"/>
                    </a:lnTo>
                    <a:cubicBezTo>
                      <a:pt x="0" y="10057"/>
                      <a:pt x="1442" y="6576"/>
                      <a:pt x="4009" y="4009"/>
                    </a:cubicBezTo>
                    <a:cubicBezTo>
                      <a:pt x="6576" y="1442"/>
                      <a:pt x="10057" y="0"/>
                      <a:pt x="13687" y="0"/>
                    </a:cubicBezTo>
                    <a:close/>
                  </a:path>
                </a:pathLst>
              </a:custGeom>
              <a:solidFill>
                <a:srgbClr val="FFFFFF"/>
              </a:solidFill>
              <a:ln w="47625" cap="rnd">
                <a:solidFill>
                  <a:srgbClr val="19274F"/>
                </a:solidFill>
                <a:prstDash val="solid"/>
                <a:round/>
              </a:ln>
            </p:spPr>
            <p:txBody>
              <a:bodyPr/>
              <a:lstStyle/>
              <a:p>
                <a:endParaRPr lang="en-US"/>
              </a:p>
            </p:txBody>
          </p:sp>
          <p:sp>
            <p:nvSpPr>
              <p:cNvPr id="8" name="TextBox 8"/>
              <p:cNvSpPr txBox="1"/>
              <p:nvPr/>
            </p:nvSpPr>
            <p:spPr>
              <a:xfrm>
                <a:off x="0" y="-66675"/>
                <a:ext cx="6602529" cy="3158151"/>
              </a:xfrm>
              <a:prstGeom prst="rect">
                <a:avLst/>
              </a:prstGeom>
            </p:spPr>
            <p:txBody>
              <a:bodyPr lIns="46656" tIns="46656" rIns="46656" bIns="46656" rtlCol="0" anchor="ctr"/>
              <a:lstStyle/>
              <a:p>
                <a:pPr marL="0" lvl="0" indent="0" algn="ctr">
                  <a:lnSpc>
                    <a:spcPts val="2519"/>
                  </a:lnSpc>
                  <a:spcBef>
                    <a:spcPct val="0"/>
                  </a:spcBef>
                </a:pPr>
                <a:endParaRPr/>
              </a:p>
            </p:txBody>
          </p:sp>
        </p:grpSp>
      </p:grpSp>
      <p:sp>
        <p:nvSpPr>
          <p:cNvPr id="9" name="Freeform 9"/>
          <p:cNvSpPr/>
          <p:nvPr/>
        </p:nvSpPr>
        <p:spPr>
          <a:xfrm>
            <a:off x="575288" y="3072028"/>
            <a:ext cx="10852137" cy="6770396"/>
          </a:xfrm>
          <a:custGeom>
            <a:avLst/>
            <a:gdLst/>
            <a:ahLst/>
            <a:cxnLst/>
            <a:rect l="l" t="t" r="r" b="b"/>
            <a:pathLst>
              <a:path w="10852137" h="6770396">
                <a:moveTo>
                  <a:pt x="0" y="0"/>
                </a:moveTo>
                <a:lnTo>
                  <a:pt x="10852138" y="0"/>
                </a:lnTo>
                <a:lnTo>
                  <a:pt x="10852138" y="6770396"/>
                </a:lnTo>
                <a:lnTo>
                  <a:pt x="0" y="6770396"/>
                </a:lnTo>
                <a:lnTo>
                  <a:pt x="0" y="0"/>
                </a:lnTo>
                <a:close/>
              </a:path>
            </a:pathLst>
          </a:custGeom>
          <a:blipFill>
            <a:blip r:embed="rId2"/>
            <a:stretch>
              <a:fillRect/>
            </a:stretch>
          </a:blipFill>
        </p:spPr>
        <p:txBody>
          <a:bodyPr/>
          <a:lstStyle/>
          <a:p>
            <a:endParaRPr lang="en-US"/>
          </a:p>
        </p:txBody>
      </p:sp>
      <p:sp>
        <p:nvSpPr>
          <p:cNvPr id="10" name="Freeform 10"/>
          <p:cNvSpPr/>
          <p:nvPr/>
        </p:nvSpPr>
        <p:spPr>
          <a:xfrm>
            <a:off x="11427426" y="3072028"/>
            <a:ext cx="6372624" cy="6574683"/>
          </a:xfrm>
          <a:custGeom>
            <a:avLst/>
            <a:gdLst/>
            <a:ahLst/>
            <a:cxnLst/>
            <a:rect l="l" t="t" r="r" b="b"/>
            <a:pathLst>
              <a:path w="6372624" h="6574683">
                <a:moveTo>
                  <a:pt x="0" y="0"/>
                </a:moveTo>
                <a:lnTo>
                  <a:pt x="6372624" y="0"/>
                </a:lnTo>
                <a:lnTo>
                  <a:pt x="6372624" y="6574683"/>
                </a:lnTo>
                <a:lnTo>
                  <a:pt x="0" y="6574683"/>
                </a:lnTo>
                <a:lnTo>
                  <a:pt x="0" y="0"/>
                </a:lnTo>
                <a:close/>
              </a:path>
            </a:pathLst>
          </a:custGeom>
          <a:blipFill>
            <a:blip r:embed="rId3"/>
            <a:stretch>
              <a:fillRect/>
            </a:stretch>
          </a:blipFill>
        </p:spPr>
        <p:txBody>
          <a:bodyPr/>
          <a:lstStyle/>
          <a:p>
            <a:endParaRPr lang="en-US"/>
          </a:p>
        </p:txBody>
      </p:sp>
      <p:sp>
        <p:nvSpPr>
          <p:cNvPr id="11" name="TextBox 11"/>
          <p:cNvSpPr txBox="1"/>
          <p:nvPr/>
        </p:nvSpPr>
        <p:spPr>
          <a:xfrm>
            <a:off x="575288" y="305157"/>
            <a:ext cx="16684012" cy="627786"/>
          </a:xfrm>
          <a:prstGeom prst="rect">
            <a:avLst/>
          </a:prstGeom>
        </p:spPr>
        <p:txBody>
          <a:bodyPr lIns="0" tIns="0" rIns="0" bIns="0" rtlCol="0" anchor="t">
            <a:spAutoFit/>
          </a:bodyPr>
          <a:lstStyle/>
          <a:p>
            <a:pPr marL="0" lvl="0" indent="0" algn="ctr">
              <a:lnSpc>
                <a:spcPts val="4875"/>
              </a:lnSpc>
              <a:spcBef>
                <a:spcPct val="0"/>
              </a:spcBef>
            </a:pPr>
            <a:r>
              <a:rPr lang="en-US" sz="4431" b="1">
                <a:solidFill>
                  <a:srgbClr val="19274F"/>
                </a:solidFill>
                <a:latin typeface="Montaser Arabic Bold"/>
                <a:ea typeface="Montaser Arabic Bold"/>
                <a:cs typeface="Montaser Arabic Bold"/>
                <a:sym typeface="Montaser Arabic Bold"/>
              </a:rPr>
              <a:t>Làm sạch dataset dữ liệu</a:t>
            </a:r>
          </a:p>
        </p:txBody>
      </p:sp>
      <p:sp>
        <p:nvSpPr>
          <p:cNvPr id="12" name="TextBox 12"/>
          <p:cNvSpPr txBox="1"/>
          <p:nvPr/>
        </p:nvSpPr>
        <p:spPr>
          <a:xfrm>
            <a:off x="191982" y="1826348"/>
            <a:ext cx="17450624" cy="1073785"/>
          </a:xfrm>
          <a:prstGeom prst="rect">
            <a:avLst/>
          </a:prstGeom>
        </p:spPr>
        <p:txBody>
          <a:bodyPr lIns="0" tIns="0" rIns="0" bIns="0" rtlCol="0" anchor="t">
            <a:spAutoFit/>
          </a:bodyPr>
          <a:lstStyle/>
          <a:p>
            <a:pPr marL="669286" lvl="1" indent="-334643" algn="l">
              <a:lnSpc>
                <a:spcPts val="4339"/>
              </a:lnSpc>
              <a:buFont typeface="Arial"/>
              <a:buChar char="•"/>
            </a:pPr>
            <a:r>
              <a:rPr lang="en-US" sz="3099">
                <a:solidFill>
                  <a:srgbClr val="19274F"/>
                </a:solidFill>
                <a:latin typeface="Montaser Arabic"/>
                <a:ea typeface="Montaser Arabic"/>
                <a:cs typeface="Montaser Arabic"/>
                <a:sym typeface="Montaser Arabic"/>
              </a:rPr>
              <a:t>Xử lý Memory Storage Capacity và Digital Storage Capacity: Chuẩn hóa toàn bộ dữ liệu về GB</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335950" cy="10287000"/>
            <a:chOff x="0" y="0"/>
            <a:chExt cx="24447933" cy="13716000"/>
          </a:xfrm>
        </p:grpSpPr>
        <p:grpSp>
          <p:nvGrpSpPr>
            <p:cNvPr id="3" name="Group 3"/>
            <p:cNvGrpSpPr/>
            <p:nvPr/>
          </p:nvGrpSpPr>
          <p:grpSpPr>
            <a:xfrm>
              <a:off x="0" y="0"/>
              <a:ext cx="24447933" cy="13716000"/>
              <a:chOff x="0" y="0"/>
              <a:chExt cx="6845770" cy="3840676"/>
            </a:xfrm>
          </p:grpSpPr>
          <p:sp>
            <p:nvSpPr>
              <p:cNvPr id="4" name="Freeform 4"/>
              <p:cNvSpPr/>
              <p:nvPr/>
            </p:nvSpPr>
            <p:spPr>
              <a:xfrm>
                <a:off x="0" y="0"/>
                <a:ext cx="6845770" cy="3840676"/>
              </a:xfrm>
              <a:custGeom>
                <a:avLst/>
                <a:gdLst/>
                <a:ahLst/>
                <a:cxnLst/>
                <a:rect l="l" t="t" r="r" b="b"/>
                <a:pathLst>
                  <a:path w="6845770" h="3840676">
                    <a:moveTo>
                      <a:pt x="16281" y="0"/>
                    </a:moveTo>
                    <a:lnTo>
                      <a:pt x="6829489" y="0"/>
                    </a:lnTo>
                    <a:cubicBezTo>
                      <a:pt x="6838480" y="0"/>
                      <a:pt x="6845770" y="7289"/>
                      <a:pt x="6845770" y="16281"/>
                    </a:cubicBezTo>
                    <a:lnTo>
                      <a:pt x="6845770" y="3824394"/>
                    </a:lnTo>
                    <a:cubicBezTo>
                      <a:pt x="6845770" y="3833387"/>
                      <a:pt x="6838480" y="3840676"/>
                      <a:pt x="6829489" y="3840676"/>
                    </a:cubicBezTo>
                    <a:lnTo>
                      <a:pt x="16281" y="3840676"/>
                    </a:lnTo>
                    <a:cubicBezTo>
                      <a:pt x="7289" y="3840676"/>
                      <a:pt x="0" y="3833387"/>
                      <a:pt x="0" y="3824394"/>
                    </a:cubicBezTo>
                    <a:lnTo>
                      <a:pt x="0" y="16281"/>
                    </a:lnTo>
                    <a:cubicBezTo>
                      <a:pt x="0" y="7289"/>
                      <a:pt x="7289" y="0"/>
                      <a:pt x="16281" y="0"/>
                    </a:cubicBezTo>
                    <a:close/>
                  </a:path>
                </a:pathLst>
              </a:custGeom>
              <a:solidFill>
                <a:srgbClr val="FBD86A"/>
              </a:solidFill>
              <a:ln cap="rnd">
                <a:noFill/>
                <a:prstDash val="solid"/>
                <a:round/>
              </a:ln>
            </p:spPr>
            <p:txBody>
              <a:bodyPr/>
              <a:lstStyle/>
              <a:p>
                <a:endParaRPr lang="en-US"/>
              </a:p>
            </p:txBody>
          </p:sp>
          <p:sp>
            <p:nvSpPr>
              <p:cNvPr id="5" name="TextBox 5"/>
              <p:cNvSpPr txBox="1"/>
              <p:nvPr/>
            </p:nvSpPr>
            <p:spPr>
              <a:xfrm>
                <a:off x="0" y="-66675"/>
                <a:ext cx="6845770" cy="3907351"/>
              </a:xfrm>
              <a:prstGeom prst="rect">
                <a:avLst/>
              </a:prstGeom>
            </p:spPr>
            <p:txBody>
              <a:bodyPr lIns="46656" tIns="46656" rIns="46656" bIns="46656" rtlCol="0" anchor="ctr"/>
              <a:lstStyle/>
              <a:p>
                <a:pPr marL="0" lvl="0" indent="0" algn="ctr">
                  <a:lnSpc>
                    <a:spcPts val="2519"/>
                  </a:lnSpc>
                  <a:spcBef>
                    <a:spcPct val="0"/>
                  </a:spcBef>
                </a:pPr>
                <a:endParaRPr/>
              </a:p>
            </p:txBody>
          </p:sp>
        </p:grpSp>
        <p:grpSp>
          <p:nvGrpSpPr>
            <p:cNvPr id="6" name="Group 6"/>
            <p:cNvGrpSpPr/>
            <p:nvPr/>
          </p:nvGrpSpPr>
          <p:grpSpPr>
            <a:xfrm>
              <a:off x="434337" y="2352286"/>
              <a:ext cx="23579259" cy="11040423"/>
              <a:chOff x="0" y="0"/>
              <a:chExt cx="6602529" cy="3091476"/>
            </a:xfrm>
          </p:grpSpPr>
          <p:sp>
            <p:nvSpPr>
              <p:cNvPr id="7" name="Freeform 7"/>
              <p:cNvSpPr/>
              <p:nvPr/>
            </p:nvSpPr>
            <p:spPr>
              <a:xfrm>
                <a:off x="0" y="0"/>
                <a:ext cx="6602529" cy="3091476"/>
              </a:xfrm>
              <a:custGeom>
                <a:avLst/>
                <a:gdLst/>
                <a:ahLst/>
                <a:cxnLst/>
                <a:rect l="l" t="t" r="r" b="b"/>
                <a:pathLst>
                  <a:path w="6602529" h="3091476">
                    <a:moveTo>
                      <a:pt x="13687" y="0"/>
                    </a:moveTo>
                    <a:lnTo>
                      <a:pt x="6588841" y="0"/>
                    </a:lnTo>
                    <a:cubicBezTo>
                      <a:pt x="6592472" y="0"/>
                      <a:pt x="6595953" y="1442"/>
                      <a:pt x="6598520" y="4009"/>
                    </a:cubicBezTo>
                    <a:cubicBezTo>
                      <a:pt x="6601087" y="6576"/>
                      <a:pt x="6602529" y="10057"/>
                      <a:pt x="6602529" y="13687"/>
                    </a:cubicBezTo>
                    <a:lnTo>
                      <a:pt x="6602529" y="3077789"/>
                    </a:lnTo>
                    <a:cubicBezTo>
                      <a:pt x="6602529" y="3081419"/>
                      <a:pt x="6601087" y="3084900"/>
                      <a:pt x="6598520" y="3087467"/>
                    </a:cubicBezTo>
                    <a:cubicBezTo>
                      <a:pt x="6595953" y="3090034"/>
                      <a:pt x="6592472" y="3091476"/>
                      <a:pt x="6588841" y="3091476"/>
                    </a:cubicBezTo>
                    <a:lnTo>
                      <a:pt x="13687" y="3091476"/>
                    </a:lnTo>
                    <a:cubicBezTo>
                      <a:pt x="10057" y="3091476"/>
                      <a:pt x="6576" y="3090034"/>
                      <a:pt x="4009" y="3087467"/>
                    </a:cubicBezTo>
                    <a:cubicBezTo>
                      <a:pt x="1442" y="3084900"/>
                      <a:pt x="0" y="3081419"/>
                      <a:pt x="0" y="3077789"/>
                    </a:cubicBezTo>
                    <a:lnTo>
                      <a:pt x="0" y="13687"/>
                    </a:lnTo>
                    <a:cubicBezTo>
                      <a:pt x="0" y="10057"/>
                      <a:pt x="1442" y="6576"/>
                      <a:pt x="4009" y="4009"/>
                    </a:cubicBezTo>
                    <a:cubicBezTo>
                      <a:pt x="6576" y="1442"/>
                      <a:pt x="10057" y="0"/>
                      <a:pt x="13687" y="0"/>
                    </a:cubicBezTo>
                    <a:close/>
                  </a:path>
                </a:pathLst>
              </a:custGeom>
              <a:solidFill>
                <a:srgbClr val="FFFFFF"/>
              </a:solidFill>
              <a:ln w="47625" cap="rnd">
                <a:solidFill>
                  <a:srgbClr val="19274F"/>
                </a:solidFill>
                <a:prstDash val="solid"/>
                <a:round/>
              </a:ln>
            </p:spPr>
            <p:txBody>
              <a:bodyPr/>
              <a:lstStyle/>
              <a:p>
                <a:endParaRPr lang="en-US"/>
              </a:p>
            </p:txBody>
          </p:sp>
          <p:sp>
            <p:nvSpPr>
              <p:cNvPr id="8" name="TextBox 8"/>
              <p:cNvSpPr txBox="1"/>
              <p:nvPr/>
            </p:nvSpPr>
            <p:spPr>
              <a:xfrm>
                <a:off x="0" y="-66675"/>
                <a:ext cx="6602529" cy="3158151"/>
              </a:xfrm>
              <a:prstGeom prst="rect">
                <a:avLst/>
              </a:prstGeom>
            </p:spPr>
            <p:txBody>
              <a:bodyPr lIns="46656" tIns="46656" rIns="46656" bIns="46656" rtlCol="0" anchor="ctr"/>
              <a:lstStyle/>
              <a:p>
                <a:pPr marL="0" lvl="0" indent="0" algn="ctr">
                  <a:lnSpc>
                    <a:spcPts val="2519"/>
                  </a:lnSpc>
                  <a:spcBef>
                    <a:spcPct val="0"/>
                  </a:spcBef>
                </a:pPr>
                <a:endParaRPr/>
              </a:p>
            </p:txBody>
          </p:sp>
        </p:grpSp>
      </p:grpSp>
      <p:sp>
        <p:nvSpPr>
          <p:cNvPr id="9" name="Freeform 9"/>
          <p:cNvSpPr/>
          <p:nvPr/>
        </p:nvSpPr>
        <p:spPr>
          <a:xfrm>
            <a:off x="575288" y="3072028"/>
            <a:ext cx="10852137" cy="6770396"/>
          </a:xfrm>
          <a:custGeom>
            <a:avLst/>
            <a:gdLst/>
            <a:ahLst/>
            <a:cxnLst/>
            <a:rect l="l" t="t" r="r" b="b"/>
            <a:pathLst>
              <a:path w="10852137" h="6770396">
                <a:moveTo>
                  <a:pt x="0" y="0"/>
                </a:moveTo>
                <a:lnTo>
                  <a:pt x="10852138" y="0"/>
                </a:lnTo>
                <a:lnTo>
                  <a:pt x="10852138" y="6770396"/>
                </a:lnTo>
                <a:lnTo>
                  <a:pt x="0" y="6770396"/>
                </a:lnTo>
                <a:lnTo>
                  <a:pt x="0" y="0"/>
                </a:lnTo>
                <a:close/>
              </a:path>
            </a:pathLst>
          </a:custGeom>
          <a:blipFill>
            <a:blip r:embed="rId2"/>
            <a:stretch>
              <a:fillRect/>
            </a:stretch>
          </a:blipFill>
        </p:spPr>
        <p:txBody>
          <a:bodyPr/>
          <a:lstStyle/>
          <a:p>
            <a:endParaRPr lang="en-US"/>
          </a:p>
        </p:txBody>
      </p:sp>
      <p:sp>
        <p:nvSpPr>
          <p:cNvPr id="10" name="Freeform 10"/>
          <p:cNvSpPr/>
          <p:nvPr/>
        </p:nvSpPr>
        <p:spPr>
          <a:xfrm>
            <a:off x="11427426" y="3072028"/>
            <a:ext cx="6372624" cy="6574683"/>
          </a:xfrm>
          <a:custGeom>
            <a:avLst/>
            <a:gdLst/>
            <a:ahLst/>
            <a:cxnLst/>
            <a:rect l="l" t="t" r="r" b="b"/>
            <a:pathLst>
              <a:path w="6372624" h="6574683">
                <a:moveTo>
                  <a:pt x="0" y="0"/>
                </a:moveTo>
                <a:lnTo>
                  <a:pt x="6372624" y="0"/>
                </a:lnTo>
                <a:lnTo>
                  <a:pt x="6372624" y="6574683"/>
                </a:lnTo>
                <a:lnTo>
                  <a:pt x="0" y="6574683"/>
                </a:lnTo>
                <a:lnTo>
                  <a:pt x="0" y="0"/>
                </a:lnTo>
                <a:close/>
              </a:path>
            </a:pathLst>
          </a:custGeom>
          <a:blipFill>
            <a:blip r:embed="rId3"/>
            <a:stretch>
              <a:fillRect/>
            </a:stretch>
          </a:blipFill>
        </p:spPr>
        <p:txBody>
          <a:bodyPr/>
          <a:lstStyle/>
          <a:p>
            <a:endParaRPr lang="en-US"/>
          </a:p>
        </p:txBody>
      </p:sp>
      <p:sp>
        <p:nvSpPr>
          <p:cNvPr id="11" name="TextBox 11"/>
          <p:cNvSpPr txBox="1"/>
          <p:nvPr/>
        </p:nvSpPr>
        <p:spPr>
          <a:xfrm>
            <a:off x="575288" y="305157"/>
            <a:ext cx="16684012" cy="627786"/>
          </a:xfrm>
          <a:prstGeom prst="rect">
            <a:avLst/>
          </a:prstGeom>
        </p:spPr>
        <p:txBody>
          <a:bodyPr lIns="0" tIns="0" rIns="0" bIns="0" rtlCol="0" anchor="t">
            <a:spAutoFit/>
          </a:bodyPr>
          <a:lstStyle/>
          <a:p>
            <a:pPr marL="0" lvl="0" indent="0" algn="ctr">
              <a:lnSpc>
                <a:spcPts val="4875"/>
              </a:lnSpc>
              <a:spcBef>
                <a:spcPct val="0"/>
              </a:spcBef>
            </a:pPr>
            <a:r>
              <a:rPr lang="en-US" sz="4431" b="1">
                <a:solidFill>
                  <a:srgbClr val="19274F"/>
                </a:solidFill>
                <a:latin typeface="Montaser Arabic Bold"/>
                <a:ea typeface="Montaser Arabic Bold"/>
                <a:cs typeface="Montaser Arabic Bold"/>
                <a:sym typeface="Montaser Arabic Bold"/>
              </a:rPr>
              <a:t>Làm sạch dataset dữ liệu</a:t>
            </a:r>
          </a:p>
        </p:txBody>
      </p:sp>
      <p:sp>
        <p:nvSpPr>
          <p:cNvPr id="12" name="TextBox 12"/>
          <p:cNvSpPr txBox="1"/>
          <p:nvPr/>
        </p:nvSpPr>
        <p:spPr>
          <a:xfrm>
            <a:off x="191982" y="1826348"/>
            <a:ext cx="17450624" cy="1073785"/>
          </a:xfrm>
          <a:prstGeom prst="rect">
            <a:avLst/>
          </a:prstGeom>
        </p:spPr>
        <p:txBody>
          <a:bodyPr lIns="0" tIns="0" rIns="0" bIns="0" rtlCol="0" anchor="t">
            <a:spAutoFit/>
          </a:bodyPr>
          <a:lstStyle/>
          <a:p>
            <a:pPr marL="669286" lvl="1" indent="-334643" algn="l">
              <a:lnSpc>
                <a:spcPts val="4339"/>
              </a:lnSpc>
              <a:buFont typeface="Arial"/>
              <a:buChar char="•"/>
            </a:pPr>
            <a:r>
              <a:rPr lang="en-US" sz="3099">
                <a:solidFill>
                  <a:srgbClr val="19274F"/>
                </a:solidFill>
                <a:latin typeface="Montaser Arabic"/>
                <a:ea typeface="Montaser Arabic"/>
                <a:cs typeface="Montaser Arabic"/>
                <a:sym typeface="Montaser Arabic"/>
              </a:rPr>
              <a:t>Xử lý Memory Storage Capacity và Digital Storage Capacity: Chuẩn hóa toàn bộ dữ liệu về GB</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335950" cy="10287000"/>
            <a:chOff x="0" y="0"/>
            <a:chExt cx="24447933" cy="13716000"/>
          </a:xfrm>
        </p:grpSpPr>
        <p:grpSp>
          <p:nvGrpSpPr>
            <p:cNvPr id="3" name="Group 3"/>
            <p:cNvGrpSpPr/>
            <p:nvPr/>
          </p:nvGrpSpPr>
          <p:grpSpPr>
            <a:xfrm>
              <a:off x="0" y="0"/>
              <a:ext cx="24447933" cy="13716000"/>
              <a:chOff x="0" y="0"/>
              <a:chExt cx="6845770" cy="3840676"/>
            </a:xfrm>
          </p:grpSpPr>
          <p:sp>
            <p:nvSpPr>
              <p:cNvPr id="4" name="Freeform 4"/>
              <p:cNvSpPr/>
              <p:nvPr/>
            </p:nvSpPr>
            <p:spPr>
              <a:xfrm>
                <a:off x="0" y="0"/>
                <a:ext cx="6845770" cy="3840676"/>
              </a:xfrm>
              <a:custGeom>
                <a:avLst/>
                <a:gdLst/>
                <a:ahLst/>
                <a:cxnLst/>
                <a:rect l="l" t="t" r="r" b="b"/>
                <a:pathLst>
                  <a:path w="6845770" h="3840676">
                    <a:moveTo>
                      <a:pt x="16281" y="0"/>
                    </a:moveTo>
                    <a:lnTo>
                      <a:pt x="6829489" y="0"/>
                    </a:lnTo>
                    <a:cubicBezTo>
                      <a:pt x="6838480" y="0"/>
                      <a:pt x="6845770" y="7289"/>
                      <a:pt x="6845770" y="16281"/>
                    </a:cubicBezTo>
                    <a:lnTo>
                      <a:pt x="6845770" y="3824394"/>
                    </a:lnTo>
                    <a:cubicBezTo>
                      <a:pt x="6845770" y="3833387"/>
                      <a:pt x="6838480" y="3840676"/>
                      <a:pt x="6829489" y="3840676"/>
                    </a:cubicBezTo>
                    <a:lnTo>
                      <a:pt x="16281" y="3840676"/>
                    </a:lnTo>
                    <a:cubicBezTo>
                      <a:pt x="7289" y="3840676"/>
                      <a:pt x="0" y="3833387"/>
                      <a:pt x="0" y="3824394"/>
                    </a:cubicBezTo>
                    <a:lnTo>
                      <a:pt x="0" y="16281"/>
                    </a:lnTo>
                    <a:cubicBezTo>
                      <a:pt x="0" y="7289"/>
                      <a:pt x="7289" y="0"/>
                      <a:pt x="16281" y="0"/>
                    </a:cubicBezTo>
                    <a:close/>
                  </a:path>
                </a:pathLst>
              </a:custGeom>
              <a:solidFill>
                <a:srgbClr val="FBD86A"/>
              </a:solidFill>
              <a:ln cap="rnd">
                <a:noFill/>
                <a:prstDash val="solid"/>
                <a:round/>
              </a:ln>
            </p:spPr>
            <p:txBody>
              <a:bodyPr/>
              <a:lstStyle/>
              <a:p>
                <a:endParaRPr lang="en-US"/>
              </a:p>
            </p:txBody>
          </p:sp>
          <p:sp>
            <p:nvSpPr>
              <p:cNvPr id="5" name="TextBox 5"/>
              <p:cNvSpPr txBox="1"/>
              <p:nvPr/>
            </p:nvSpPr>
            <p:spPr>
              <a:xfrm>
                <a:off x="0" y="-66675"/>
                <a:ext cx="6845770" cy="3907351"/>
              </a:xfrm>
              <a:prstGeom prst="rect">
                <a:avLst/>
              </a:prstGeom>
            </p:spPr>
            <p:txBody>
              <a:bodyPr lIns="46656" tIns="46656" rIns="46656" bIns="46656" rtlCol="0" anchor="ctr"/>
              <a:lstStyle/>
              <a:p>
                <a:pPr marL="0" lvl="0" indent="0" algn="ctr">
                  <a:lnSpc>
                    <a:spcPts val="2519"/>
                  </a:lnSpc>
                  <a:spcBef>
                    <a:spcPct val="0"/>
                  </a:spcBef>
                </a:pPr>
                <a:endParaRPr/>
              </a:p>
            </p:txBody>
          </p:sp>
        </p:grpSp>
        <p:grpSp>
          <p:nvGrpSpPr>
            <p:cNvPr id="6" name="Group 6"/>
            <p:cNvGrpSpPr/>
            <p:nvPr/>
          </p:nvGrpSpPr>
          <p:grpSpPr>
            <a:xfrm>
              <a:off x="434337" y="2352286"/>
              <a:ext cx="23579259" cy="11040423"/>
              <a:chOff x="0" y="0"/>
              <a:chExt cx="6602529" cy="3091476"/>
            </a:xfrm>
          </p:grpSpPr>
          <p:sp>
            <p:nvSpPr>
              <p:cNvPr id="7" name="Freeform 7"/>
              <p:cNvSpPr/>
              <p:nvPr/>
            </p:nvSpPr>
            <p:spPr>
              <a:xfrm>
                <a:off x="0" y="0"/>
                <a:ext cx="6602529" cy="3091476"/>
              </a:xfrm>
              <a:custGeom>
                <a:avLst/>
                <a:gdLst/>
                <a:ahLst/>
                <a:cxnLst/>
                <a:rect l="l" t="t" r="r" b="b"/>
                <a:pathLst>
                  <a:path w="6602529" h="3091476">
                    <a:moveTo>
                      <a:pt x="13687" y="0"/>
                    </a:moveTo>
                    <a:lnTo>
                      <a:pt x="6588841" y="0"/>
                    </a:lnTo>
                    <a:cubicBezTo>
                      <a:pt x="6592472" y="0"/>
                      <a:pt x="6595953" y="1442"/>
                      <a:pt x="6598520" y="4009"/>
                    </a:cubicBezTo>
                    <a:cubicBezTo>
                      <a:pt x="6601087" y="6576"/>
                      <a:pt x="6602529" y="10057"/>
                      <a:pt x="6602529" y="13687"/>
                    </a:cubicBezTo>
                    <a:lnTo>
                      <a:pt x="6602529" y="3077789"/>
                    </a:lnTo>
                    <a:cubicBezTo>
                      <a:pt x="6602529" y="3081419"/>
                      <a:pt x="6601087" y="3084900"/>
                      <a:pt x="6598520" y="3087467"/>
                    </a:cubicBezTo>
                    <a:cubicBezTo>
                      <a:pt x="6595953" y="3090034"/>
                      <a:pt x="6592472" y="3091476"/>
                      <a:pt x="6588841" y="3091476"/>
                    </a:cubicBezTo>
                    <a:lnTo>
                      <a:pt x="13687" y="3091476"/>
                    </a:lnTo>
                    <a:cubicBezTo>
                      <a:pt x="10057" y="3091476"/>
                      <a:pt x="6576" y="3090034"/>
                      <a:pt x="4009" y="3087467"/>
                    </a:cubicBezTo>
                    <a:cubicBezTo>
                      <a:pt x="1442" y="3084900"/>
                      <a:pt x="0" y="3081419"/>
                      <a:pt x="0" y="3077789"/>
                    </a:cubicBezTo>
                    <a:lnTo>
                      <a:pt x="0" y="13687"/>
                    </a:lnTo>
                    <a:cubicBezTo>
                      <a:pt x="0" y="10057"/>
                      <a:pt x="1442" y="6576"/>
                      <a:pt x="4009" y="4009"/>
                    </a:cubicBezTo>
                    <a:cubicBezTo>
                      <a:pt x="6576" y="1442"/>
                      <a:pt x="10057" y="0"/>
                      <a:pt x="13687" y="0"/>
                    </a:cubicBezTo>
                    <a:close/>
                  </a:path>
                </a:pathLst>
              </a:custGeom>
              <a:solidFill>
                <a:srgbClr val="FFFFFF"/>
              </a:solidFill>
              <a:ln w="47625" cap="rnd">
                <a:solidFill>
                  <a:srgbClr val="19274F"/>
                </a:solidFill>
                <a:prstDash val="solid"/>
                <a:round/>
              </a:ln>
            </p:spPr>
            <p:txBody>
              <a:bodyPr/>
              <a:lstStyle/>
              <a:p>
                <a:endParaRPr lang="en-US"/>
              </a:p>
            </p:txBody>
          </p:sp>
          <p:sp>
            <p:nvSpPr>
              <p:cNvPr id="8" name="TextBox 8"/>
              <p:cNvSpPr txBox="1"/>
              <p:nvPr/>
            </p:nvSpPr>
            <p:spPr>
              <a:xfrm>
                <a:off x="0" y="-66675"/>
                <a:ext cx="6602529" cy="3158151"/>
              </a:xfrm>
              <a:prstGeom prst="rect">
                <a:avLst/>
              </a:prstGeom>
            </p:spPr>
            <p:txBody>
              <a:bodyPr lIns="46656" tIns="46656" rIns="46656" bIns="46656" rtlCol="0" anchor="ctr"/>
              <a:lstStyle/>
              <a:p>
                <a:pPr marL="0" lvl="0" indent="0" algn="ctr">
                  <a:lnSpc>
                    <a:spcPts val="2519"/>
                  </a:lnSpc>
                  <a:spcBef>
                    <a:spcPct val="0"/>
                  </a:spcBef>
                </a:pPr>
                <a:endParaRPr/>
              </a:p>
            </p:txBody>
          </p:sp>
        </p:grpSp>
      </p:grpSp>
      <p:sp>
        <p:nvSpPr>
          <p:cNvPr id="9" name="Freeform 9"/>
          <p:cNvSpPr/>
          <p:nvPr/>
        </p:nvSpPr>
        <p:spPr>
          <a:xfrm>
            <a:off x="575288" y="2425746"/>
            <a:ext cx="9838994" cy="7293154"/>
          </a:xfrm>
          <a:custGeom>
            <a:avLst/>
            <a:gdLst/>
            <a:ahLst/>
            <a:cxnLst/>
            <a:rect l="l" t="t" r="r" b="b"/>
            <a:pathLst>
              <a:path w="9838994" h="7293154">
                <a:moveTo>
                  <a:pt x="0" y="0"/>
                </a:moveTo>
                <a:lnTo>
                  <a:pt x="9838994" y="0"/>
                </a:lnTo>
                <a:lnTo>
                  <a:pt x="9838994" y="7293154"/>
                </a:lnTo>
                <a:lnTo>
                  <a:pt x="0" y="7293154"/>
                </a:lnTo>
                <a:lnTo>
                  <a:pt x="0" y="0"/>
                </a:lnTo>
                <a:close/>
              </a:path>
            </a:pathLst>
          </a:custGeom>
          <a:blipFill>
            <a:blip r:embed="rId2"/>
            <a:stretch>
              <a:fillRect/>
            </a:stretch>
          </a:blipFill>
        </p:spPr>
        <p:txBody>
          <a:bodyPr/>
          <a:lstStyle/>
          <a:p>
            <a:endParaRPr lang="en-US"/>
          </a:p>
        </p:txBody>
      </p:sp>
      <p:sp>
        <p:nvSpPr>
          <p:cNvPr id="10" name="Freeform 10"/>
          <p:cNvSpPr/>
          <p:nvPr/>
        </p:nvSpPr>
        <p:spPr>
          <a:xfrm>
            <a:off x="10715268" y="2629924"/>
            <a:ext cx="6927338" cy="7088976"/>
          </a:xfrm>
          <a:custGeom>
            <a:avLst/>
            <a:gdLst/>
            <a:ahLst/>
            <a:cxnLst/>
            <a:rect l="l" t="t" r="r" b="b"/>
            <a:pathLst>
              <a:path w="6927338" h="7088976">
                <a:moveTo>
                  <a:pt x="0" y="0"/>
                </a:moveTo>
                <a:lnTo>
                  <a:pt x="6927338" y="0"/>
                </a:lnTo>
                <a:lnTo>
                  <a:pt x="6927338" y="7088976"/>
                </a:lnTo>
                <a:lnTo>
                  <a:pt x="0" y="7088976"/>
                </a:lnTo>
                <a:lnTo>
                  <a:pt x="0" y="0"/>
                </a:lnTo>
                <a:close/>
              </a:path>
            </a:pathLst>
          </a:custGeom>
          <a:blipFill>
            <a:blip r:embed="rId3"/>
            <a:stretch>
              <a:fillRect/>
            </a:stretch>
          </a:blipFill>
        </p:spPr>
        <p:txBody>
          <a:bodyPr/>
          <a:lstStyle/>
          <a:p>
            <a:endParaRPr lang="en-US"/>
          </a:p>
        </p:txBody>
      </p:sp>
      <p:sp>
        <p:nvSpPr>
          <p:cNvPr id="11" name="TextBox 11"/>
          <p:cNvSpPr txBox="1"/>
          <p:nvPr/>
        </p:nvSpPr>
        <p:spPr>
          <a:xfrm>
            <a:off x="575288" y="305157"/>
            <a:ext cx="16684012" cy="627786"/>
          </a:xfrm>
          <a:prstGeom prst="rect">
            <a:avLst/>
          </a:prstGeom>
        </p:spPr>
        <p:txBody>
          <a:bodyPr lIns="0" tIns="0" rIns="0" bIns="0" rtlCol="0" anchor="t">
            <a:spAutoFit/>
          </a:bodyPr>
          <a:lstStyle/>
          <a:p>
            <a:pPr marL="0" lvl="0" indent="0" algn="ctr">
              <a:lnSpc>
                <a:spcPts val="4875"/>
              </a:lnSpc>
              <a:spcBef>
                <a:spcPct val="0"/>
              </a:spcBef>
            </a:pPr>
            <a:r>
              <a:rPr lang="en-US" sz="4431" b="1">
                <a:solidFill>
                  <a:srgbClr val="19274F"/>
                </a:solidFill>
                <a:latin typeface="Montaser Arabic Bold"/>
                <a:ea typeface="Montaser Arabic Bold"/>
                <a:cs typeface="Montaser Arabic Bold"/>
                <a:sym typeface="Montaser Arabic Bold"/>
              </a:rPr>
              <a:t>Làm sạch dataset dữ liệu</a:t>
            </a:r>
          </a:p>
        </p:txBody>
      </p:sp>
      <p:sp>
        <p:nvSpPr>
          <p:cNvPr id="12" name="TextBox 12"/>
          <p:cNvSpPr txBox="1"/>
          <p:nvPr/>
        </p:nvSpPr>
        <p:spPr>
          <a:xfrm>
            <a:off x="191982" y="1826348"/>
            <a:ext cx="17450624" cy="530860"/>
          </a:xfrm>
          <a:prstGeom prst="rect">
            <a:avLst/>
          </a:prstGeom>
        </p:spPr>
        <p:txBody>
          <a:bodyPr lIns="0" tIns="0" rIns="0" bIns="0" rtlCol="0" anchor="t">
            <a:spAutoFit/>
          </a:bodyPr>
          <a:lstStyle/>
          <a:p>
            <a:pPr marL="669286" lvl="1" indent="-334643" algn="l">
              <a:lnSpc>
                <a:spcPts val="4339"/>
              </a:lnSpc>
              <a:buFont typeface="Arial"/>
              <a:buChar char="•"/>
            </a:pPr>
            <a:r>
              <a:rPr lang="en-US" sz="3099">
                <a:solidFill>
                  <a:srgbClr val="19274F"/>
                </a:solidFill>
                <a:latin typeface="Montaser Arabic"/>
                <a:ea typeface="Montaser Arabic"/>
                <a:cs typeface="Montaser Arabic"/>
                <a:sym typeface="Montaser Arabic"/>
              </a:rPr>
              <a:t>Xử lý Hardware Interface: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335950" cy="10287000"/>
            <a:chOff x="0" y="0"/>
            <a:chExt cx="24447933" cy="13716000"/>
          </a:xfrm>
        </p:grpSpPr>
        <p:grpSp>
          <p:nvGrpSpPr>
            <p:cNvPr id="3" name="Group 3"/>
            <p:cNvGrpSpPr/>
            <p:nvPr/>
          </p:nvGrpSpPr>
          <p:grpSpPr>
            <a:xfrm>
              <a:off x="0" y="0"/>
              <a:ext cx="24447933" cy="13716000"/>
              <a:chOff x="0" y="0"/>
              <a:chExt cx="6845770" cy="3840676"/>
            </a:xfrm>
          </p:grpSpPr>
          <p:sp>
            <p:nvSpPr>
              <p:cNvPr id="4" name="Freeform 4"/>
              <p:cNvSpPr/>
              <p:nvPr/>
            </p:nvSpPr>
            <p:spPr>
              <a:xfrm>
                <a:off x="0" y="0"/>
                <a:ext cx="6845770" cy="3840676"/>
              </a:xfrm>
              <a:custGeom>
                <a:avLst/>
                <a:gdLst/>
                <a:ahLst/>
                <a:cxnLst/>
                <a:rect l="l" t="t" r="r" b="b"/>
                <a:pathLst>
                  <a:path w="6845770" h="3840676">
                    <a:moveTo>
                      <a:pt x="16281" y="0"/>
                    </a:moveTo>
                    <a:lnTo>
                      <a:pt x="6829489" y="0"/>
                    </a:lnTo>
                    <a:cubicBezTo>
                      <a:pt x="6838480" y="0"/>
                      <a:pt x="6845770" y="7289"/>
                      <a:pt x="6845770" y="16281"/>
                    </a:cubicBezTo>
                    <a:lnTo>
                      <a:pt x="6845770" y="3824394"/>
                    </a:lnTo>
                    <a:cubicBezTo>
                      <a:pt x="6845770" y="3833387"/>
                      <a:pt x="6838480" y="3840676"/>
                      <a:pt x="6829489" y="3840676"/>
                    </a:cubicBezTo>
                    <a:lnTo>
                      <a:pt x="16281" y="3840676"/>
                    </a:lnTo>
                    <a:cubicBezTo>
                      <a:pt x="7289" y="3840676"/>
                      <a:pt x="0" y="3833387"/>
                      <a:pt x="0" y="3824394"/>
                    </a:cubicBezTo>
                    <a:lnTo>
                      <a:pt x="0" y="16281"/>
                    </a:lnTo>
                    <a:cubicBezTo>
                      <a:pt x="0" y="7289"/>
                      <a:pt x="7289" y="0"/>
                      <a:pt x="16281" y="0"/>
                    </a:cubicBezTo>
                    <a:close/>
                  </a:path>
                </a:pathLst>
              </a:custGeom>
              <a:solidFill>
                <a:srgbClr val="FBD86A"/>
              </a:solidFill>
              <a:ln cap="rnd">
                <a:noFill/>
                <a:prstDash val="solid"/>
                <a:round/>
              </a:ln>
            </p:spPr>
            <p:txBody>
              <a:bodyPr/>
              <a:lstStyle/>
              <a:p>
                <a:endParaRPr lang="en-US"/>
              </a:p>
            </p:txBody>
          </p:sp>
          <p:sp>
            <p:nvSpPr>
              <p:cNvPr id="5" name="TextBox 5"/>
              <p:cNvSpPr txBox="1"/>
              <p:nvPr/>
            </p:nvSpPr>
            <p:spPr>
              <a:xfrm>
                <a:off x="0" y="-66675"/>
                <a:ext cx="6845770" cy="3907351"/>
              </a:xfrm>
              <a:prstGeom prst="rect">
                <a:avLst/>
              </a:prstGeom>
            </p:spPr>
            <p:txBody>
              <a:bodyPr lIns="46656" tIns="46656" rIns="46656" bIns="46656" rtlCol="0" anchor="ctr"/>
              <a:lstStyle/>
              <a:p>
                <a:pPr marL="0" lvl="0" indent="0" algn="ctr">
                  <a:lnSpc>
                    <a:spcPts val="2519"/>
                  </a:lnSpc>
                  <a:spcBef>
                    <a:spcPct val="0"/>
                  </a:spcBef>
                </a:pPr>
                <a:endParaRPr/>
              </a:p>
            </p:txBody>
          </p:sp>
        </p:grpSp>
        <p:grpSp>
          <p:nvGrpSpPr>
            <p:cNvPr id="6" name="Group 6"/>
            <p:cNvGrpSpPr/>
            <p:nvPr/>
          </p:nvGrpSpPr>
          <p:grpSpPr>
            <a:xfrm>
              <a:off x="434337" y="2352286"/>
              <a:ext cx="23579259" cy="11040423"/>
              <a:chOff x="0" y="0"/>
              <a:chExt cx="6602529" cy="3091476"/>
            </a:xfrm>
          </p:grpSpPr>
          <p:sp>
            <p:nvSpPr>
              <p:cNvPr id="7" name="Freeform 7"/>
              <p:cNvSpPr/>
              <p:nvPr/>
            </p:nvSpPr>
            <p:spPr>
              <a:xfrm>
                <a:off x="0" y="0"/>
                <a:ext cx="6602529" cy="3091476"/>
              </a:xfrm>
              <a:custGeom>
                <a:avLst/>
                <a:gdLst/>
                <a:ahLst/>
                <a:cxnLst/>
                <a:rect l="l" t="t" r="r" b="b"/>
                <a:pathLst>
                  <a:path w="6602529" h="3091476">
                    <a:moveTo>
                      <a:pt x="13687" y="0"/>
                    </a:moveTo>
                    <a:lnTo>
                      <a:pt x="6588841" y="0"/>
                    </a:lnTo>
                    <a:cubicBezTo>
                      <a:pt x="6592472" y="0"/>
                      <a:pt x="6595953" y="1442"/>
                      <a:pt x="6598520" y="4009"/>
                    </a:cubicBezTo>
                    <a:cubicBezTo>
                      <a:pt x="6601087" y="6576"/>
                      <a:pt x="6602529" y="10057"/>
                      <a:pt x="6602529" y="13687"/>
                    </a:cubicBezTo>
                    <a:lnTo>
                      <a:pt x="6602529" y="3077789"/>
                    </a:lnTo>
                    <a:cubicBezTo>
                      <a:pt x="6602529" y="3081419"/>
                      <a:pt x="6601087" y="3084900"/>
                      <a:pt x="6598520" y="3087467"/>
                    </a:cubicBezTo>
                    <a:cubicBezTo>
                      <a:pt x="6595953" y="3090034"/>
                      <a:pt x="6592472" y="3091476"/>
                      <a:pt x="6588841" y="3091476"/>
                    </a:cubicBezTo>
                    <a:lnTo>
                      <a:pt x="13687" y="3091476"/>
                    </a:lnTo>
                    <a:cubicBezTo>
                      <a:pt x="10057" y="3091476"/>
                      <a:pt x="6576" y="3090034"/>
                      <a:pt x="4009" y="3087467"/>
                    </a:cubicBezTo>
                    <a:cubicBezTo>
                      <a:pt x="1442" y="3084900"/>
                      <a:pt x="0" y="3081419"/>
                      <a:pt x="0" y="3077789"/>
                    </a:cubicBezTo>
                    <a:lnTo>
                      <a:pt x="0" y="13687"/>
                    </a:lnTo>
                    <a:cubicBezTo>
                      <a:pt x="0" y="10057"/>
                      <a:pt x="1442" y="6576"/>
                      <a:pt x="4009" y="4009"/>
                    </a:cubicBezTo>
                    <a:cubicBezTo>
                      <a:pt x="6576" y="1442"/>
                      <a:pt x="10057" y="0"/>
                      <a:pt x="13687" y="0"/>
                    </a:cubicBezTo>
                    <a:close/>
                  </a:path>
                </a:pathLst>
              </a:custGeom>
              <a:solidFill>
                <a:srgbClr val="FFFFFF"/>
              </a:solidFill>
              <a:ln w="47625" cap="rnd">
                <a:solidFill>
                  <a:srgbClr val="19274F"/>
                </a:solidFill>
                <a:prstDash val="solid"/>
                <a:round/>
              </a:ln>
            </p:spPr>
            <p:txBody>
              <a:bodyPr/>
              <a:lstStyle/>
              <a:p>
                <a:endParaRPr lang="en-US"/>
              </a:p>
            </p:txBody>
          </p:sp>
          <p:sp>
            <p:nvSpPr>
              <p:cNvPr id="8" name="TextBox 8"/>
              <p:cNvSpPr txBox="1"/>
              <p:nvPr/>
            </p:nvSpPr>
            <p:spPr>
              <a:xfrm>
                <a:off x="0" y="-66675"/>
                <a:ext cx="6602529" cy="3158151"/>
              </a:xfrm>
              <a:prstGeom prst="rect">
                <a:avLst/>
              </a:prstGeom>
            </p:spPr>
            <p:txBody>
              <a:bodyPr lIns="46656" tIns="46656" rIns="46656" bIns="46656" rtlCol="0" anchor="ctr"/>
              <a:lstStyle/>
              <a:p>
                <a:pPr marL="0" lvl="0" indent="0" algn="ctr">
                  <a:lnSpc>
                    <a:spcPts val="2519"/>
                  </a:lnSpc>
                  <a:spcBef>
                    <a:spcPct val="0"/>
                  </a:spcBef>
                </a:pPr>
                <a:endParaRPr/>
              </a:p>
            </p:txBody>
          </p:sp>
        </p:grpSp>
      </p:grpSp>
      <p:sp>
        <p:nvSpPr>
          <p:cNvPr id="9" name="Freeform 9"/>
          <p:cNvSpPr/>
          <p:nvPr/>
        </p:nvSpPr>
        <p:spPr>
          <a:xfrm>
            <a:off x="575288" y="2425746"/>
            <a:ext cx="9838994" cy="7293154"/>
          </a:xfrm>
          <a:custGeom>
            <a:avLst/>
            <a:gdLst/>
            <a:ahLst/>
            <a:cxnLst/>
            <a:rect l="l" t="t" r="r" b="b"/>
            <a:pathLst>
              <a:path w="9838994" h="7293154">
                <a:moveTo>
                  <a:pt x="0" y="0"/>
                </a:moveTo>
                <a:lnTo>
                  <a:pt x="9838994" y="0"/>
                </a:lnTo>
                <a:lnTo>
                  <a:pt x="9838994" y="7293154"/>
                </a:lnTo>
                <a:lnTo>
                  <a:pt x="0" y="7293154"/>
                </a:lnTo>
                <a:lnTo>
                  <a:pt x="0" y="0"/>
                </a:lnTo>
                <a:close/>
              </a:path>
            </a:pathLst>
          </a:custGeom>
          <a:blipFill>
            <a:blip r:embed="rId2"/>
            <a:stretch>
              <a:fillRect/>
            </a:stretch>
          </a:blipFill>
        </p:spPr>
        <p:txBody>
          <a:bodyPr/>
          <a:lstStyle/>
          <a:p>
            <a:endParaRPr lang="en-US"/>
          </a:p>
        </p:txBody>
      </p:sp>
      <p:sp>
        <p:nvSpPr>
          <p:cNvPr id="10" name="Freeform 10"/>
          <p:cNvSpPr/>
          <p:nvPr/>
        </p:nvSpPr>
        <p:spPr>
          <a:xfrm>
            <a:off x="10715268" y="2629924"/>
            <a:ext cx="6927338" cy="7088976"/>
          </a:xfrm>
          <a:custGeom>
            <a:avLst/>
            <a:gdLst/>
            <a:ahLst/>
            <a:cxnLst/>
            <a:rect l="l" t="t" r="r" b="b"/>
            <a:pathLst>
              <a:path w="6927338" h="7088976">
                <a:moveTo>
                  <a:pt x="0" y="0"/>
                </a:moveTo>
                <a:lnTo>
                  <a:pt x="6927338" y="0"/>
                </a:lnTo>
                <a:lnTo>
                  <a:pt x="6927338" y="7088976"/>
                </a:lnTo>
                <a:lnTo>
                  <a:pt x="0" y="7088976"/>
                </a:lnTo>
                <a:lnTo>
                  <a:pt x="0" y="0"/>
                </a:lnTo>
                <a:close/>
              </a:path>
            </a:pathLst>
          </a:custGeom>
          <a:blipFill>
            <a:blip r:embed="rId3"/>
            <a:stretch>
              <a:fillRect/>
            </a:stretch>
          </a:blipFill>
        </p:spPr>
        <p:txBody>
          <a:bodyPr/>
          <a:lstStyle/>
          <a:p>
            <a:endParaRPr lang="en-US"/>
          </a:p>
        </p:txBody>
      </p:sp>
      <p:sp>
        <p:nvSpPr>
          <p:cNvPr id="11" name="TextBox 11"/>
          <p:cNvSpPr txBox="1"/>
          <p:nvPr/>
        </p:nvSpPr>
        <p:spPr>
          <a:xfrm>
            <a:off x="575288" y="305157"/>
            <a:ext cx="16684012" cy="627786"/>
          </a:xfrm>
          <a:prstGeom prst="rect">
            <a:avLst/>
          </a:prstGeom>
        </p:spPr>
        <p:txBody>
          <a:bodyPr lIns="0" tIns="0" rIns="0" bIns="0" rtlCol="0" anchor="t">
            <a:spAutoFit/>
          </a:bodyPr>
          <a:lstStyle/>
          <a:p>
            <a:pPr marL="0" lvl="0" indent="0" algn="ctr">
              <a:lnSpc>
                <a:spcPts val="4875"/>
              </a:lnSpc>
              <a:spcBef>
                <a:spcPct val="0"/>
              </a:spcBef>
            </a:pPr>
            <a:r>
              <a:rPr lang="en-US" sz="4431" b="1">
                <a:solidFill>
                  <a:srgbClr val="19274F"/>
                </a:solidFill>
                <a:latin typeface="Montaser Arabic Bold"/>
                <a:ea typeface="Montaser Arabic Bold"/>
                <a:cs typeface="Montaser Arabic Bold"/>
                <a:sym typeface="Montaser Arabic Bold"/>
              </a:rPr>
              <a:t>Làm sạch dataset dữ liệu</a:t>
            </a:r>
          </a:p>
        </p:txBody>
      </p:sp>
      <p:sp>
        <p:nvSpPr>
          <p:cNvPr id="12" name="TextBox 12"/>
          <p:cNvSpPr txBox="1"/>
          <p:nvPr/>
        </p:nvSpPr>
        <p:spPr>
          <a:xfrm>
            <a:off x="191982" y="1826348"/>
            <a:ext cx="17450624" cy="530860"/>
          </a:xfrm>
          <a:prstGeom prst="rect">
            <a:avLst/>
          </a:prstGeom>
        </p:spPr>
        <p:txBody>
          <a:bodyPr lIns="0" tIns="0" rIns="0" bIns="0" rtlCol="0" anchor="t">
            <a:spAutoFit/>
          </a:bodyPr>
          <a:lstStyle/>
          <a:p>
            <a:pPr marL="669286" lvl="1" indent="-334643" algn="l">
              <a:lnSpc>
                <a:spcPts val="4339"/>
              </a:lnSpc>
              <a:buFont typeface="Arial"/>
              <a:buChar char="•"/>
            </a:pPr>
            <a:r>
              <a:rPr lang="en-US" sz="3099">
                <a:solidFill>
                  <a:srgbClr val="19274F"/>
                </a:solidFill>
                <a:latin typeface="Montaser Arabic"/>
                <a:ea typeface="Montaser Arabic"/>
                <a:cs typeface="Montaser Arabic"/>
                <a:sym typeface="Montaser Arabic"/>
              </a:rPr>
              <a:t>Xử lý Hardware Interface: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335950" cy="10287000"/>
            <a:chOff x="0" y="0"/>
            <a:chExt cx="24447933" cy="13716000"/>
          </a:xfrm>
        </p:grpSpPr>
        <p:grpSp>
          <p:nvGrpSpPr>
            <p:cNvPr id="3" name="Group 3"/>
            <p:cNvGrpSpPr/>
            <p:nvPr/>
          </p:nvGrpSpPr>
          <p:grpSpPr>
            <a:xfrm>
              <a:off x="0" y="0"/>
              <a:ext cx="24447933" cy="13716000"/>
              <a:chOff x="0" y="0"/>
              <a:chExt cx="6845770" cy="3840676"/>
            </a:xfrm>
          </p:grpSpPr>
          <p:sp>
            <p:nvSpPr>
              <p:cNvPr id="4" name="Freeform 4"/>
              <p:cNvSpPr/>
              <p:nvPr/>
            </p:nvSpPr>
            <p:spPr>
              <a:xfrm>
                <a:off x="0" y="0"/>
                <a:ext cx="6845770" cy="3840676"/>
              </a:xfrm>
              <a:custGeom>
                <a:avLst/>
                <a:gdLst/>
                <a:ahLst/>
                <a:cxnLst/>
                <a:rect l="l" t="t" r="r" b="b"/>
                <a:pathLst>
                  <a:path w="6845770" h="3840676">
                    <a:moveTo>
                      <a:pt x="16281" y="0"/>
                    </a:moveTo>
                    <a:lnTo>
                      <a:pt x="6829489" y="0"/>
                    </a:lnTo>
                    <a:cubicBezTo>
                      <a:pt x="6838480" y="0"/>
                      <a:pt x="6845770" y="7289"/>
                      <a:pt x="6845770" y="16281"/>
                    </a:cubicBezTo>
                    <a:lnTo>
                      <a:pt x="6845770" y="3824394"/>
                    </a:lnTo>
                    <a:cubicBezTo>
                      <a:pt x="6845770" y="3833387"/>
                      <a:pt x="6838480" y="3840676"/>
                      <a:pt x="6829489" y="3840676"/>
                    </a:cubicBezTo>
                    <a:lnTo>
                      <a:pt x="16281" y="3840676"/>
                    </a:lnTo>
                    <a:cubicBezTo>
                      <a:pt x="7289" y="3840676"/>
                      <a:pt x="0" y="3833387"/>
                      <a:pt x="0" y="3824394"/>
                    </a:cubicBezTo>
                    <a:lnTo>
                      <a:pt x="0" y="16281"/>
                    </a:lnTo>
                    <a:cubicBezTo>
                      <a:pt x="0" y="7289"/>
                      <a:pt x="7289" y="0"/>
                      <a:pt x="16281" y="0"/>
                    </a:cubicBezTo>
                    <a:close/>
                  </a:path>
                </a:pathLst>
              </a:custGeom>
              <a:solidFill>
                <a:srgbClr val="FBD86A"/>
              </a:solidFill>
              <a:ln cap="rnd">
                <a:noFill/>
                <a:prstDash val="solid"/>
                <a:round/>
              </a:ln>
            </p:spPr>
            <p:txBody>
              <a:bodyPr/>
              <a:lstStyle/>
              <a:p>
                <a:endParaRPr lang="en-US"/>
              </a:p>
            </p:txBody>
          </p:sp>
          <p:sp>
            <p:nvSpPr>
              <p:cNvPr id="5" name="TextBox 5"/>
              <p:cNvSpPr txBox="1"/>
              <p:nvPr/>
            </p:nvSpPr>
            <p:spPr>
              <a:xfrm>
                <a:off x="0" y="-66675"/>
                <a:ext cx="6845770" cy="3907351"/>
              </a:xfrm>
              <a:prstGeom prst="rect">
                <a:avLst/>
              </a:prstGeom>
            </p:spPr>
            <p:txBody>
              <a:bodyPr lIns="46656" tIns="46656" rIns="46656" bIns="46656" rtlCol="0" anchor="ctr"/>
              <a:lstStyle/>
              <a:p>
                <a:pPr marL="0" lvl="0" indent="0" algn="ctr">
                  <a:lnSpc>
                    <a:spcPts val="2519"/>
                  </a:lnSpc>
                  <a:spcBef>
                    <a:spcPct val="0"/>
                  </a:spcBef>
                </a:pPr>
                <a:endParaRPr/>
              </a:p>
            </p:txBody>
          </p:sp>
        </p:grpSp>
        <p:grpSp>
          <p:nvGrpSpPr>
            <p:cNvPr id="6" name="Group 6"/>
            <p:cNvGrpSpPr/>
            <p:nvPr/>
          </p:nvGrpSpPr>
          <p:grpSpPr>
            <a:xfrm>
              <a:off x="434337" y="2352286"/>
              <a:ext cx="23579259" cy="11040423"/>
              <a:chOff x="0" y="0"/>
              <a:chExt cx="6602529" cy="3091476"/>
            </a:xfrm>
          </p:grpSpPr>
          <p:sp>
            <p:nvSpPr>
              <p:cNvPr id="7" name="Freeform 7"/>
              <p:cNvSpPr/>
              <p:nvPr/>
            </p:nvSpPr>
            <p:spPr>
              <a:xfrm>
                <a:off x="0" y="0"/>
                <a:ext cx="6602529" cy="3091476"/>
              </a:xfrm>
              <a:custGeom>
                <a:avLst/>
                <a:gdLst/>
                <a:ahLst/>
                <a:cxnLst/>
                <a:rect l="l" t="t" r="r" b="b"/>
                <a:pathLst>
                  <a:path w="6602529" h="3091476">
                    <a:moveTo>
                      <a:pt x="13687" y="0"/>
                    </a:moveTo>
                    <a:lnTo>
                      <a:pt x="6588841" y="0"/>
                    </a:lnTo>
                    <a:cubicBezTo>
                      <a:pt x="6592472" y="0"/>
                      <a:pt x="6595953" y="1442"/>
                      <a:pt x="6598520" y="4009"/>
                    </a:cubicBezTo>
                    <a:cubicBezTo>
                      <a:pt x="6601087" y="6576"/>
                      <a:pt x="6602529" y="10057"/>
                      <a:pt x="6602529" y="13687"/>
                    </a:cubicBezTo>
                    <a:lnTo>
                      <a:pt x="6602529" y="3077789"/>
                    </a:lnTo>
                    <a:cubicBezTo>
                      <a:pt x="6602529" y="3081419"/>
                      <a:pt x="6601087" y="3084900"/>
                      <a:pt x="6598520" y="3087467"/>
                    </a:cubicBezTo>
                    <a:cubicBezTo>
                      <a:pt x="6595953" y="3090034"/>
                      <a:pt x="6592472" y="3091476"/>
                      <a:pt x="6588841" y="3091476"/>
                    </a:cubicBezTo>
                    <a:lnTo>
                      <a:pt x="13687" y="3091476"/>
                    </a:lnTo>
                    <a:cubicBezTo>
                      <a:pt x="10057" y="3091476"/>
                      <a:pt x="6576" y="3090034"/>
                      <a:pt x="4009" y="3087467"/>
                    </a:cubicBezTo>
                    <a:cubicBezTo>
                      <a:pt x="1442" y="3084900"/>
                      <a:pt x="0" y="3081419"/>
                      <a:pt x="0" y="3077789"/>
                    </a:cubicBezTo>
                    <a:lnTo>
                      <a:pt x="0" y="13687"/>
                    </a:lnTo>
                    <a:cubicBezTo>
                      <a:pt x="0" y="10057"/>
                      <a:pt x="1442" y="6576"/>
                      <a:pt x="4009" y="4009"/>
                    </a:cubicBezTo>
                    <a:cubicBezTo>
                      <a:pt x="6576" y="1442"/>
                      <a:pt x="10057" y="0"/>
                      <a:pt x="13687" y="0"/>
                    </a:cubicBezTo>
                    <a:close/>
                  </a:path>
                </a:pathLst>
              </a:custGeom>
              <a:solidFill>
                <a:srgbClr val="FFFFFF"/>
              </a:solidFill>
              <a:ln w="47625" cap="rnd">
                <a:solidFill>
                  <a:srgbClr val="19274F"/>
                </a:solidFill>
                <a:prstDash val="solid"/>
                <a:round/>
              </a:ln>
            </p:spPr>
            <p:txBody>
              <a:bodyPr/>
              <a:lstStyle/>
              <a:p>
                <a:endParaRPr lang="en-US"/>
              </a:p>
            </p:txBody>
          </p:sp>
          <p:sp>
            <p:nvSpPr>
              <p:cNvPr id="8" name="TextBox 8"/>
              <p:cNvSpPr txBox="1"/>
              <p:nvPr/>
            </p:nvSpPr>
            <p:spPr>
              <a:xfrm>
                <a:off x="0" y="-66675"/>
                <a:ext cx="6602529" cy="3158151"/>
              </a:xfrm>
              <a:prstGeom prst="rect">
                <a:avLst/>
              </a:prstGeom>
            </p:spPr>
            <p:txBody>
              <a:bodyPr lIns="46656" tIns="46656" rIns="46656" bIns="46656" rtlCol="0" anchor="ctr"/>
              <a:lstStyle/>
              <a:p>
                <a:pPr marL="0" lvl="0" indent="0" algn="ctr">
                  <a:lnSpc>
                    <a:spcPts val="2519"/>
                  </a:lnSpc>
                  <a:spcBef>
                    <a:spcPct val="0"/>
                  </a:spcBef>
                </a:pPr>
                <a:endParaRPr/>
              </a:p>
            </p:txBody>
          </p:sp>
        </p:grpSp>
      </p:grpSp>
      <p:sp>
        <p:nvSpPr>
          <p:cNvPr id="9" name="Freeform 9"/>
          <p:cNvSpPr/>
          <p:nvPr/>
        </p:nvSpPr>
        <p:spPr>
          <a:xfrm>
            <a:off x="575288" y="2357209"/>
            <a:ext cx="12538639" cy="4749010"/>
          </a:xfrm>
          <a:custGeom>
            <a:avLst/>
            <a:gdLst/>
            <a:ahLst/>
            <a:cxnLst/>
            <a:rect l="l" t="t" r="r" b="b"/>
            <a:pathLst>
              <a:path w="12538639" h="4749010">
                <a:moveTo>
                  <a:pt x="0" y="0"/>
                </a:moveTo>
                <a:lnTo>
                  <a:pt x="12538640" y="0"/>
                </a:lnTo>
                <a:lnTo>
                  <a:pt x="12538640" y="4749010"/>
                </a:lnTo>
                <a:lnTo>
                  <a:pt x="0" y="4749010"/>
                </a:lnTo>
                <a:lnTo>
                  <a:pt x="0" y="0"/>
                </a:lnTo>
                <a:close/>
              </a:path>
            </a:pathLst>
          </a:custGeom>
          <a:blipFill>
            <a:blip r:embed="rId2"/>
            <a:stretch>
              <a:fillRect/>
            </a:stretch>
          </a:blipFill>
        </p:spPr>
        <p:txBody>
          <a:bodyPr/>
          <a:lstStyle/>
          <a:p>
            <a:endParaRPr lang="en-US"/>
          </a:p>
        </p:txBody>
      </p:sp>
      <p:sp>
        <p:nvSpPr>
          <p:cNvPr id="10" name="Freeform 10"/>
          <p:cNvSpPr/>
          <p:nvPr/>
        </p:nvSpPr>
        <p:spPr>
          <a:xfrm>
            <a:off x="13313468" y="2357209"/>
            <a:ext cx="4583717" cy="7373806"/>
          </a:xfrm>
          <a:custGeom>
            <a:avLst/>
            <a:gdLst/>
            <a:ahLst/>
            <a:cxnLst/>
            <a:rect l="l" t="t" r="r" b="b"/>
            <a:pathLst>
              <a:path w="4583717" h="7373806">
                <a:moveTo>
                  <a:pt x="0" y="0"/>
                </a:moveTo>
                <a:lnTo>
                  <a:pt x="4583717" y="0"/>
                </a:lnTo>
                <a:lnTo>
                  <a:pt x="4583717" y="7373806"/>
                </a:lnTo>
                <a:lnTo>
                  <a:pt x="0" y="7373806"/>
                </a:lnTo>
                <a:lnTo>
                  <a:pt x="0" y="0"/>
                </a:lnTo>
                <a:close/>
              </a:path>
            </a:pathLst>
          </a:custGeom>
          <a:blipFill>
            <a:blip r:embed="rId3"/>
            <a:stretch>
              <a:fillRect/>
            </a:stretch>
          </a:blipFill>
        </p:spPr>
        <p:txBody>
          <a:bodyPr/>
          <a:lstStyle/>
          <a:p>
            <a:endParaRPr lang="en-US"/>
          </a:p>
        </p:txBody>
      </p:sp>
      <p:sp>
        <p:nvSpPr>
          <p:cNvPr id="11" name="TextBox 11"/>
          <p:cNvSpPr txBox="1"/>
          <p:nvPr/>
        </p:nvSpPr>
        <p:spPr>
          <a:xfrm>
            <a:off x="575288" y="305157"/>
            <a:ext cx="16684012" cy="627786"/>
          </a:xfrm>
          <a:prstGeom prst="rect">
            <a:avLst/>
          </a:prstGeom>
        </p:spPr>
        <p:txBody>
          <a:bodyPr lIns="0" tIns="0" rIns="0" bIns="0" rtlCol="0" anchor="t">
            <a:spAutoFit/>
          </a:bodyPr>
          <a:lstStyle/>
          <a:p>
            <a:pPr marL="0" lvl="0" indent="0" algn="ctr">
              <a:lnSpc>
                <a:spcPts val="4875"/>
              </a:lnSpc>
              <a:spcBef>
                <a:spcPct val="0"/>
              </a:spcBef>
            </a:pPr>
            <a:r>
              <a:rPr lang="en-US" sz="4431" b="1">
                <a:solidFill>
                  <a:srgbClr val="19274F"/>
                </a:solidFill>
                <a:latin typeface="Montaser Arabic Bold"/>
                <a:ea typeface="Montaser Arabic Bold"/>
                <a:cs typeface="Montaser Arabic Bold"/>
                <a:sym typeface="Montaser Arabic Bold"/>
              </a:rPr>
              <a:t>Làm sạch dataset dữ liệu</a:t>
            </a:r>
          </a:p>
        </p:txBody>
      </p:sp>
      <p:sp>
        <p:nvSpPr>
          <p:cNvPr id="12" name="TextBox 12"/>
          <p:cNvSpPr txBox="1"/>
          <p:nvPr/>
        </p:nvSpPr>
        <p:spPr>
          <a:xfrm>
            <a:off x="191982" y="1826348"/>
            <a:ext cx="17450624" cy="530860"/>
          </a:xfrm>
          <a:prstGeom prst="rect">
            <a:avLst/>
          </a:prstGeom>
        </p:spPr>
        <p:txBody>
          <a:bodyPr lIns="0" tIns="0" rIns="0" bIns="0" rtlCol="0" anchor="t">
            <a:spAutoFit/>
          </a:bodyPr>
          <a:lstStyle/>
          <a:p>
            <a:pPr marL="669286" lvl="1" indent="-334643" algn="l">
              <a:lnSpc>
                <a:spcPts val="4339"/>
              </a:lnSpc>
              <a:buFont typeface="Arial"/>
              <a:buChar char="•"/>
            </a:pPr>
            <a:r>
              <a:rPr lang="en-US" sz="3099">
                <a:solidFill>
                  <a:srgbClr val="19274F"/>
                </a:solidFill>
                <a:latin typeface="Montaser Arabic"/>
                <a:ea typeface="Montaser Arabic"/>
                <a:cs typeface="Montaser Arabic"/>
                <a:sym typeface="Montaser Arabic"/>
              </a:rPr>
              <a:t>Xử lý Write Speed: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335950" cy="10287000"/>
            <a:chOff x="0" y="0"/>
            <a:chExt cx="24447933" cy="13716000"/>
          </a:xfrm>
        </p:grpSpPr>
        <p:grpSp>
          <p:nvGrpSpPr>
            <p:cNvPr id="3" name="Group 3"/>
            <p:cNvGrpSpPr/>
            <p:nvPr/>
          </p:nvGrpSpPr>
          <p:grpSpPr>
            <a:xfrm>
              <a:off x="0" y="0"/>
              <a:ext cx="24447933" cy="13716000"/>
              <a:chOff x="0" y="0"/>
              <a:chExt cx="6845770" cy="3840676"/>
            </a:xfrm>
          </p:grpSpPr>
          <p:sp>
            <p:nvSpPr>
              <p:cNvPr id="4" name="Freeform 4"/>
              <p:cNvSpPr/>
              <p:nvPr/>
            </p:nvSpPr>
            <p:spPr>
              <a:xfrm>
                <a:off x="0" y="0"/>
                <a:ext cx="6845770" cy="3840676"/>
              </a:xfrm>
              <a:custGeom>
                <a:avLst/>
                <a:gdLst/>
                <a:ahLst/>
                <a:cxnLst/>
                <a:rect l="l" t="t" r="r" b="b"/>
                <a:pathLst>
                  <a:path w="6845770" h="3840676">
                    <a:moveTo>
                      <a:pt x="16281" y="0"/>
                    </a:moveTo>
                    <a:lnTo>
                      <a:pt x="6829489" y="0"/>
                    </a:lnTo>
                    <a:cubicBezTo>
                      <a:pt x="6838480" y="0"/>
                      <a:pt x="6845770" y="7289"/>
                      <a:pt x="6845770" y="16281"/>
                    </a:cubicBezTo>
                    <a:lnTo>
                      <a:pt x="6845770" y="3824394"/>
                    </a:lnTo>
                    <a:cubicBezTo>
                      <a:pt x="6845770" y="3833387"/>
                      <a:pt x="6838480" y="3840676"/>
                      <a:pt x="6829489" y="3840676"/>
                    </a:cubicBezTo>
                    <a:lnTo>
                      <a:pt x="16281" y="3840676"/>
                    </a:lnTo>
                    <a:cubicBezTo>
                      <a:pt x="7289" y="3840676"/>
                      <a:pt x="0" y="3833387"/>
                      <a:pt x="0" y="3824394"/>
                    </a:cubicBezTo>
                    <a:lnTo>
                      <a:pt x="0" y="16281"/>
                    </a:lnTo>
                    <a:cubicBezTo>
                      <a:pt x="0" y="7289"/>
                      <a:pt x="7289" y="0"/>
                      <a:pt x="16281" y="0"/>
                    </a:cubicBezTo>
                    <a:close/>
                  </a:path>
                </a:pathLst>
              </a:custGeom>
              <a:solidFill>
                <a:srgbClr val="FBD86A"/>
              </a:solidFill>
              <a:ln cap="rnd">
                <a:noFill/>
                <a:prstDash val="solid"/>
                <a:round/>
              </a:ln>
            </p:spPr>
            <p:txBody>
              <a:bodyPr/>
              <a:lstStyle/>
              <a:p>
                <a:endParaRPr lang="en-US"/>
              </a:p>
            </p:txBody>
          </p:sp>
          <p:sp>
            <p:nvSpPr>
              <p:cNvPr id="5" name="TextBox 5"/>
              <p:cNvSpPr txBox="1"/>
              <p:nvPr/>
            </p:nvSpPr>
            <p:spPr>
              <a:xfrm>
                <a:off x="0" y="-66675"/>
                <a:ext cx="6845770" cy="3907351"/>
              </a:xfrm>
              <a:prstGeom prst="rect">
                <a:avLst/>
              </a:prstGeom>
            </p:spPr>
            <p:txBody>
              <a:bodyPr lIns="46656" tIns="46656" rIns="46656" bIns="46656" rtlCol="0" anchor="ctr"/>
              <a:lstStyle/>
              <a:p>
                <a:pPr marL="0" lvl="0" indent="0" algn="ctr">
                  <a:lnSpc>
                    <a:spcPts val="2519"/>
                  </a:lnSpc>
                  <a:spcBef>
                    <a:spcPct val="0"/>
                  </a:spcBef>
                </a:pPr>
                <a:endParaRPr/>
              </a:p>
            </p:txBody>
          </p:sp>
        </p:grpSp>
        <p:grpSp>
          <p:nvGrpSpPr>
            <p:cNvPr id="6" name="Group 6"/>
            <p:cNvGrpSpPr/>
            <p:nvPr/>
          </p:nvGrpSpPr>
          <p:grpSpPr>
            <a:xfrm>
              <a:off x="434337" y="2352286"/>
              <a:ext cx="23579259" cy="11040423"/>
              <a:chOff x="0" y="0"/>
              <a:chExt cx="6602529" cy="3091476"/>
            </a:xfrm>
          </p:grpSpPr>
          <p:sp>
            <p:nvSpPr>
              <p:cNvPr id="7" name="Freeform 7"/>
              <p:cNvSpPr/>
              <p:nvPr/>
            </p:nvSpPr>
            <p:spPr>
              <a:xfrm>
                <a:off x="0" y="0"/>
                <a:ext cx="6602529" cy="3091476"/>
              </a:xfrm>
              <a:custGeom>
                <a:avLst/>
                <a:gdLst/>
                <a:ahLst/>
                <a:cxnLst/>
                <a:rect l="l" t="t" r="r" b="b"/>
                <a:pathLst>
                  <a:path w="6602529" h="3091476">
                    <a:moveTo>
                      <a:pt x="13687" y="0"/>
                    </a:moveTo>
                    <a:lnTo>
                      <a:pt x="6588841" y="0"/>
                    </a:lnTo>
                    <a:cubicBezTo>
                      <a:pt x="6592472" y="0"/>
                      <a:pt x="6595953" y="1442"/>
                      <a:pt x="6598520" y="4009"/>
                    </a:cubicBezTo>
                    <a:cubicBezTo>
                      <a:pt x="6601087" y="6576"/>
                      <a:pt x="6602529" y="10057"/>
                      <a:pt x="6602529" y="13687"/>
                    </a:cubicBezTo>
                    <a:lnTo>
                      <a:pt x="6602529" y="3077789"/>
                    </a:lnTo>
                    <a:cubicBezTo>
                      <a:pt x="6602529" y="3081419"/>
                      <a:pt x="6601087" y="3084900"/>
                      <a:pt x="6598520" y="3087467"/>
                    </a:cubicBezTo>
                    <a:cubicBezTo>
                      <a:pt x="6595953" y="3090034"/>
                      <a:pt x="6592472" y="3091476"/>
                      <a:pt x="6588841" y="3091476"/>
                    </a:cubicBezTo>
                    <a:lnTo>
                      <a:pt x="13687" y="3091476"/>
                    </a:lnTo>
                    <a:cubicBezTo>
                      <a:pt x="10057" y="3091476"/>
                      <a:pt x="6576" y="3090034"/>
                      <a:pt x="4009" y="3087467"/>
                    </a:cubicBezTo>
                    <a:cubicBezTo>
                      <a:pt x="1442" y="3084900"/>
                      <a:pt x="0" y="3081419"/>
                      <a:pt x="0" y="3077789"/>
                    </a:cubicBezTo>
                    <a:lnTo>
                      <a:pt x="0" y="13687"/>
                    </a:lnTo>
                    <a:cubicBezTo>
                      <a:pt x="0" y="10057"/>
                      <a:pt x="1442" y="6576"/>
                      <a:pt x="4009" y="4009"/>
                    </a:cubicBezTo>
                    <a:cubicBezTo>
                      <a:pt x="6576" y="1442"/>
                      <a:pt x="10057" y="0"/>
                      <a:pt x="13687" y="0"/>
                    </a:cubicBezTo>
                    <a:close/>
                  </a:path>
                </a:pathLst>
              </a:custGeom>
              <a:solidFill>
                <a:srgbClr val="FFFFFF"/>
              </a:solidFill>
              <a:ln w="47625" cap="rnd">
                <a:solidFill>
                  <a:srgbClr val="19274F"/>
                </a:solidFill>
                <a:prstDash val="solid"/>
                <a:round/>
              </a:ln>
            </p:spPr>
            <p:txBody>
              <a:bodyPr/>
              <a:lstStyle/>
              <a:p>
                <a:endParaRPr lang="en-US"/>
              </a:p>
            </p:txBody>
          </p:sp>
          <p:sp>
            <p:nvSpPr>
              <p:cNvPr id="8" name="TextBox 8"/>
              <p:cNvSpPr txBox="1"/>
              <p:nvPr/>
            </p:nvSpPr>
            <p:spPr>
              <a:xfrm>
                <a:off x="0" y="-66675"/>
                <a:ext cx="6602529" cy="3158151"/>
              </a:xfrm>
              <a:prstGeom prst="rect">
                <a:avLst/>
              </a:prstGeom>
            </p:spPr>
            <p:txBody>
              <a:bodyPr lIns="46656" tIns="46656" rIns="46656" bIns="46656" rtlCol="0" anchor="ctr"/>
              <a:lstStyle/>
              <a:p>
                <a:pPr marL="0" lvl="0" indent="0" algn="ctr">
                  <a:lnSpc>
                    <a:spcPts val="2519"/>
                  </a:lnSpc>
                  <a:spcBef>
                    <a:spcPct val="0"/>
                  </a:spcBef>
                </a:pPr>
                <a:endParaRPr/>
              </a:p>
            </p:txBody>
          </p:sp>
        </p:grpSp>
      </p:grpSp>
      <p:sp>
        <p:nvSpPr>
          <p:cNvPr id="9" name="Freeform 9"/>
          <p:cNvSpPr/>
          <p:nvPr/>
        </p:nvSpPr>
        <p:spPr>
          <a:xfrm>
            <a:off x="575288" y="3551243"/>
            <a:ext cx="5391904" cy="5980401"/>
          </a:xfrm>
          <a:custGeom>
            <a:avLst/>
            <a:gdLst/>
            <a:ahLst/>
            <a:cxnLst/>
            <a:rect l="l" t="t" r="r" b="b"/>
            <a:pathLst>
              <a:path w="5391904" h="5980401">
                <a:moveTo>
                  <a:pt x="0" y="0"/>
                </a:moveTo>
                <a:lnTo>
                  <a:pt x="5391904" y="0"/>
                </a:lnTo>
                <a:lnTo>
                  <a:pt x="5391904" y="5980401"/>
                </a:lnTo>
                <a:lnTo>
                  <a:pt x="0" y="5980401"/>
                </a:lnTo>
                <a:lnTo>
                  <a:pt x="0" y="0"/>
                </a:lnTo>
                <a:close/>
              </a:path>
            </a:pathLst>
          </a:custGeom>
          <a:blipFill>
            <a:blip r:embed="rId2"/>
            <a:stretch>
              <a:fillRect/>
            </a:stretch>
          </a:blipFill>
        </p:spPr>
        <p:txBody>
          <a:bodyPr/>
          <a:lstStyle/>
          <a:p>
            <a:endParaRPr lang="en-US"/>
          </a:p>
        </p:txBody>
      </p:sp>
      <p:sp>
        <p:nvSpPr>
          <p:cNvPr id="10" name="Freeform 10"/>
          <p:cNvSpPr/>
          <p:nvPr/>
        </p:nvSpPr>
        <p:spPr>
          <a:xfrm>
            <a:off x="6193962" y="3463613"/>
            <a:ext cx="11448644" cy="6270865"/>
          </a:xfrm>
          <a:custGeom>
            <a:avLst/>
            <a:gdLst/>
            <a:ahLst/>
            <a:cxnLst/>
            <a:rect l="l" t="t" r="r" b="b"/>
            <a:pathLst>
              <a:path w="11448644" h="6270865">
                <a:moveTo>
                  <a:pt x="0" y="0"/>
                </a:moveTo>
                <a:lnTo>
                  <a:pt x="11448644" y="0"/>
                </a:lnTo>
                <a:lnTo>
                  <a:pt x="11448644" y="6270866"/>
                </a:lnTo>
                <a:lnTo>
                  <a:pt x="0" y="6270866"/>
                </a:lnTo>
                <a:lnTo>
                  <a:pt x="0" y="0"/>
                </a:lnTo>
                <a:close/>
              </a:path>
            </a:pathLst>
          </a:custGeom>
          <a:blipFill>
            <a:blip r:embed="rId3"/>
            <a:stretch>
              <a:fillRect/>
            </a:stretch>
          </a:blipFill>
        </p:spPr>
        <p:txBody>
          <a:bodyPr/>
          <a:lstStyle/>
          <a:p>
            <a:endParaRPr lang="en-US"/>
          </a:p>
        </p:txBody>
      </p:sp>
      <p:sp>
        <p:nvSpPr>
          <p:cNvPr id="11" name="TextBox 11"/>
          <p:cNvSpPr txBox="1"/>
          <p:nvPr/>
        </p:nvSpPr>
        <p:spPr>
          <a:xfrm>
            <a:off x="575288" y="305157"/>
            <a:ext cx="16684012" cy="627786"/>
          </a:xfrm>
          <a:prstGeom prst="rect">
            <a:avLst/>
          </a:prstGeom>
        </p:spPr>
        <p:txBody>
          <a:bodyPr lIns="0" tIns="0" rIns="0" bIns="0" rtlCol="0" anchor="t">
            <a:spAutoFit/>
          </a:bodyPr>
          <a:lstStyle/>
          <a:p>
            <a:pPr marL="0" lvl="0" indent="0" algn="ctr">
              <a:lnSpc>
                <a:spcPts val="4875"/>
              </a:lnSpc>
              <a:spcBef>
                <a:spcPct val="0"/>
              </a:spcBef>
            </a:pPr>
            <a:r>
              <a:rPr lang="en-US" sz="4431" b="1">
                <a:solidFill>
                  <a:srgbClr val="19274F"/>
                </a:solidFill>
                <a:latin typeface="Montaser Arabic Bold"/>
                <a:ea typeface="Montaser Arabic Bold"/>
                <a:cs typeface="Montaser Arabic Bold"/>
                <a:sym typeface="Montaser Arabic Bold"/>
              </a:rPr>
              <a:t>Làm sạch dataset dữ liệu</a:t>
            </a:r>
          </a:p>
        </p:txBody>
      </p:sp>
      <p:sp>
        <p:nvSpPr>
          <p:cNvPr id="12" name="TextBox 12"/>
          <p:cNvSpPr txBox="1"/>
          <p:nvPr/>
        </p:nvSpPr>
        <p:spPr>
          <a:xfrm>
            <a:off x="191982" y="1826348"/>
            <a:ext cx="17450624" cy="1616710"/>
          </a:xfrm>
          <a:prstGeom prst="rect">
            <a:avLst/>
          </a:prstGeom>
        </p:spPr>
        <p:txBody>
          <a:bodyPr lIns="0" tIns="0" rIns="0" bIns="0" rtlCol="0" anchor="t">
            <a:spAutoFit/>
          </a:bodyPr>
          <a:lstStyle/>
          <a:p>
            <a:pPr marL="669286" lvl="1" indent="-334643" algn="l">
              <a:lnSpc>
                <a:spcPts val="4339"/>
              </a:lnSpc>
              <a:buFont typeface="Arial"/>
              <a:buChar char="•"/>
            </a:pPr>
            <a:r>
              <a:rPr lang="en-US" sz="3099">
                <a:solidFill>
                  <a:srgbClr val="19274F"/>
                </a:solidFill>
                <a:latin typeface="Montaser Arabic"/>
                <a:ea typeface="Montaser Arabic"/>
                <a:cs typeface="Montaser Arabic"/>
                <a:sym typeface="Montaser Arabic"/>
              </a:rPr>
              <a:t>Xử lý Color: Đánh giá sơ bộ cho thấy tương tự như Brand, Color cũng bị dính nhiễu dữ liệu và sai dữ liệu nhiều (Có thể do lỗi trong quá trình Crawl hoặc website có cơ chế chống crawl). Khác với Brand, buộc phải chọn ra set color sẵn và loại tất cả còn lại</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335950" cy="10287000"/>
            <a:chOff x="0" y="0"/>
            <a:chExt cx="24447933" cy="13716000"/>
          </a:xfrm>
        </p:grpSpPr>
        <p:grpSp>
          <p:nvGrpSpPr>
            <p:cNvPr id="3" name="Group 3"/>
            <p:cNvGrpSpPr/>
            <p:nvPr/>
          </p:nvGrpSpPr>
          <p:grpSpPr>
            <a:xfrm>
              <a:off x="0" y="0"/>
              <a:ext cx="24447933" cy="13716000"/>
              <a:chOff x="0" y="0"/>
              <a:chExt cx="6845770" cy="3840676"/>
            </a:xfrm>
          </p:grpSpPr>
          <p:sp>
            <p:nvSpPr>
              <p:cNvPr id="4" name="Freeform 4"/>
              <p:cNvSpPr/>
              <p:nvPr/>
            </p:nvSpPr>
            <p:spPr>
              <a:xfrm>
                <a:off x="0" y="0"/>
                <a:ext cx="6845770" cy="3840676"/>
              </a:xfrm>
              <a:custGeom>
                <a:avLst/>
                <a:gdLst/>
                <a:ahLst/>
                <a:cxnLst/>
                <a:rect l="l" t="t" r="r" b="b"/>
                <a:pathLst>
                  <a:path w="6845770" h="3840676">
                    <a:moveTo>
                      <a:pt x="16281" y="0"/>
                    </a:moveTo>
                    <a:lnTo>
                      <a:pt x="6829489" y="0"/>
                    </a:lnTo>
                    <a:cubicBezTo>
                      <a:pt x="6838480" y="0"/>
                      <a:pt x="6845770" y="7289"/>
                      <a:pt x="6845770" y="16281"/>
                    </a:cubicBezTo>
                    <a:lnTo>
                      <a:pt x="6845770" y="3824394"/>
                    </a:lnTo>
                    <a:cubicBezTo>
                      <a:pt x="6845770" y="3833387"/>
                      <a:pt x="6838480" y="3840676"/>
                      <a:pt x="6829489" y="3840676"/>
                    </a:cubicBezTo>
                    <a:lnTo>
                      <a:pt x="16281" y="3840676"/>
                    </a:lnTo>
                    <a:cubicBezTo>
                      <a:pt x="7289" y="3840676"/>
                      <a:pt x="0" y="3833387"/>
                      <a:pt x="0" y="3824394"/>
                    </a:cubicBezTo>
                    <a:lnTo>
                      <a:pt x="0" y="16281"/>
                    </a:lnTo>
                    <a:cubicBezTo>
                      <a:pt x="0" y="7289"/>
                      <a:pt x="7289" y="0"/>
                      <a:pt x="16281" y="0"/>
                    </a:cubicBezTo>
                    <a:close/>
                  </a:path>
                </a:pathLst>
              </a:custGeom>
              <a:solidFill>
                <a:srgbClr val="FBD86A"/>
              </a:solidFill>
              <a:ln cap="rnd">
                <a:noFill/>
                <a:prstDash val="solid"/>
                <a:round/>
              </a:ln>
            </p:spPr>
            <p:txBody>
              <a:bodyPr/>
              <a:lstStyle/>
              <a:p>
                <a:endParaRPr lang="en-US"/>
              </a:p>
            </p:txBody>
          </p:sp>
          <p:sp>
            <p:nvSpPr>
              <p:cNvPr id="5" name="TextBox 5"/>
              <p:cNvSpPr txBox="1"/>
              <p:nvPr/>
            </p:nvSpPr>
            <p:spPr>
              <a:xfrm>
                <a:off x="0" y="-66675"/>
                <a:ext cx="6845770" cy="3907351"/>
              </a:xfrm>
              <a:prstGeom prst="rect">
                <a:avLst/>
              </a:prstGeom>
            </p:spPr>
            <p:txBody>
              <a:bodyPr lIns="46656" tIns="46656" rIns="46656" bIns="46656" rtlCol="0" anchor="ctr"/>
              <a:lstStyle/>
              <a:p>
                <a:pPr marL="0" lvl="0" indent="0" algn="ctr">
                  <a:lnSpc>
                    <a:spcPts val="2519"/>
                  </a:lnSpc>
                  <a:spcBef>
                    <a:spcPct val="0"/>
                  </a:spcBef>
                </a:pPr>
                <a:endParaRPr/>
              </a:p>
            </p:txBody>
          </p:sp>
        </p:grpSp>
        <p:grpSp>
          <p:nvGrpSpPr>
            <p:cNvPr id="6" name="Group 6"/>
            <p:cNvGrpSpPr/>
            <p:nvPr/>
          </p:nvGrpSpPr>
          <p:grpSpPr>
            <a:xfrm>
              <a:off x="434337" y="2352286"/>
              <a:ext cx="23579259" cy="11040423"/>
              <a:chOff x="0" y="0"/>
              <a:chExt cx="6602529" cy="3091476"/>
            </a:xfrm>
          </p:grpSpPr>
          <p:sp>
            <p:nvSpPr>
              <p:cNvPr id="7" name="Freeform 7"/>
              <p:cNvSpPr/>
              <p:nvPr/>
            </p:nvSpPr>
            <p:spPr>
              <a:xfrm>
                <a:off x="0" y="0"/>
                <a:ext cx="6602529" cy="3091476"/>
              </a:xfrm>
              <a:custGeom>
                <a:avLst/>
                <a:gdLst/>
                <a:ahLst/>
                <a:cxnLst/>
                <a:rect l="l" t="t" r="r" b="b"/>
                <a:pathLst>
                  <a:path w="6602529" h="3091476">
                    <a:moveTo>
                      <a:pt x="13687" y="0"/>
                    </a:moveTo>
                    <a:lnTo>
                      <a:pt x="6588841" y="0"/>
                    </a:lnTo>
                    <a:cubicBezTo>
                      <a:pt x="6592472" y="0"/>
                      <a:pt x="6595953" y="1442"/>
                      <a:pt x="6598520" y="4009"/>
                    </a:cubicBezTo>
                    <a:cubicBezTo>
                      <a:pt x="6601087" y="6576"/>
                      <a:pt x="6602529" y="10057"/>
                      <a:pt x="6602529" y="13687"/>
                    </a:cubicBezTo>
                    <a:lnTo>
                      <a:pt x="6602529" y="3077789"/>
                    </a:lnTo>
                    <a:cubicBezTo>
                      <a:pt x="6602529" y="3081419"/>
                      <a:pt x="6601087" y="3084900"/>
                      <a:pt x="6598520" y="3087467"/>
                    </a:cubicBezTo>
                    <a:cubicBezTo>
                      <a:pt x="6595953" y="3090034"/>
                      <a:pt x="6592472" y="3091476"/>
                      <a:pt x="6588841" y="3091476"/>
                    </a:cubicBezTo>
                    <a:lnTo>
                      <a:pt x="13687" y="3091476"/>
                    </a:lnTo>
                    <a:cubicBezTo>
                      <a:pt x="10057" y="3091476"/>
                      <a:pt x="6576" y="3090034"/>
                      <a:pt x="4009" y="3087467"/>
                    </a:cubicBezTo>
                    <a:cubicBezTo>
                      <a:pt x="1442" y="3084900"/>
                      <a:pt x="0" y="3081419"/>
                      <a:pt x="0" y="3077789"/>
                    </a:cubicBezTo>
                    <a:lnTo>
                      <a:pt x="0" y="13687"/>
                    </a:lnTo>
                    <a:cubicBezTo>
                      <a:pt x="0" y="10057"/>
                      <a:pt x="1442" y="6576"/>
                      <a:pt x="4009" y="4009"/>
                    </a:cubicBezTo>
                    <a:cubicBezTo>
                      <a:pt x="6576" y="1442"/>
                      <a:pt x="10057" y="0"/>
                      <a:pt x="13687" y="0"/>
                    </a:cubicBezTo>
                    <a:close/>
                  </a:path>
                </a:pathLst>
              </a:custGeom>
              <a:solidFill>
                <a:srgbClr val="FFFFFF"/>
              </a:solidFill>
              <a:ln w="47625" cap="rnd">
                <a:solidFill>
                  <a:srgbClr val="19274F"/>
                </a:solidFill>
                <a:prstDash val="solid"/>
                <a:round/>
              </a:ln>
            </p:spPr>
            <p:txBody>
              <a:bodyPr/>
              <a:lstStyle/>
              <a:p>
                <a:endParaRPr lang="en-US"/>
              </a:p>
            </p:txBody>
          </p:sp>
          <p:sp>
            <p:nvSpPr>
              <p:cNvPr id="8" name="TextBox 8"/>
              <p:cNvSpPr txBox="1"/>
              <p:nvPr/>
            </p:nvSpPr>
            <p:spPr>
              <a:xfrm>
                <a:off x="0" y="-66675"/>
                <a:ext cx="6602529" cy="3158151"/>
              </a:xfrm>
              <a:prstGeom prst="rect">
                <a:avLst/>
              </a:prstGeom>
            </p:spPr>
            <p:txBody>
              <a:bodyPr lIns="46656" tIns="46656" rIns="46656" bIns="46656" rtlCol="0" anchor="ctr"/>
              <a:lstStyle/>
              <a:p>
                <a:pPr marL="0" lvl="0" indent="0" algn="ctr">
                  <a:lnSpc>
                    <a:spcPts val="2519"/>
                  </a:lnSpc>
                  <a:spcBef>
                    <a:spcPct val="0"/>
                  </a:spcBef>
                </a:pPr>
                <a:endParaRPr/>
              </a:p>
            </p:txBody>
          </p:sp>
        </p:grpSp>
      </p:grpSp>
      <p:sp>
        <p:nvSpPr>
          <p:cNvPr id="9" name="Freeform 9"/>
          <p:cNvSpPr/>
          <p:nvPr/>
        </p:nvSpPr>
        <p:spPr>
          <a:xfrm>
            <a:off x="575288" y="2655771"/>
            <a:ext cx="8798337" cy="7089922"/>
          </a:xfrm>
          <a:custGeom>
            <a:avLst/>
            <a:gdLst/>
            <a:ahLst/>
            <a:cxnLst/>
            <a:rect l="l" t="t" r="r" b="b"/>
            <a:pathLst>
              <a:path w="8798337" h="7089922">
                <a:moveTo>
                  <a:pt x="0" y="0"/>
                </a:moveTo>
                <a:lnTo>
                  <a:pt x="8798337" y="0"/>
                </a:lnTo>
                <a:lnTo>
                  <a:pt x="8798337" y="7089921"/>
                </a:lnTo>
                <a:lnTo>
                  <a:pt x="0" y="7089921"/>
                </a:lnTo>
                <a:lnTo>
                  <a:pt x="0" y="0"/>
                </a:lnTo>
                <a:close/>
              </a:path>
            </a:pathLst>
          </a:custGeom>
          <a:blipFill>
            <a:blip r:embed="rId2"/>
            <a:stretch>
              <a:fillRect/>
            </a:stretch>
          </a:blipFill>
        </p:spPr>
        <p:txBody>
          <a:bodyPr/>
          <a:lstStyle/>
          <a:p>
            <a:endParaRPr lang="en-US"/>
          </a:p>
        </p:txBody>
      </p:sp>
      <p:sp>
        <p:nvSpPr>
          <p:cNvPr id="10" name="Freeform 10"/>
          <p:cNvSpPr/>
          <p:nvPr/>
        </p:nvSpPr>
        <p:spPr>
          <a:xfrm>
            <a:off x="9727363" y="2655771"/>
            <a:ext cx="6038903" cy="7089922"/>
          </a:xfrm>
          <a:custGeom>
            <a:avLst/>
            <a:gdLst/>
            <a:ahLst/>
            <a:cxnLst/>
            <a:rect l="l" t="t" r="r" b="b"/>
            <a:pathLst>
              <a:path w="6038903" h="7089922">
                <a:moveTo>
                  <a:pt x="0" y="0"/>
                </a:moveTo>
                <a:lnTo>
                  <a:pt x="6038903" y="0"/>
                </a:lnTo>
                <a:lnTo>
                  <a:pt x="6038903" y="7089921"/>
                </a:lnTo>
                <a:lnTo>
                  <a:pt x="0" y="7089921"/>
                </a:lnTo>
                <a:lnTo>
                  <a:pt x="0" y="0"/>
                </a:lnTo>
                <a:close/>
              </a:path>
            </a:pathLst>
          </a:custGeom>
          <a:blipFill>
            <a:blip r:embed="rId3"/>
            <a:stretch>
              <a:fillRect/>
            </a:stretch>
          </a:blipFill>
        </p:spPr>
        <p:txBody>
          <a:bodyPr/>
          <a:lstStyle/>
          <a:p>
            <a:endParaRPr lang="en-US"/>
          </a:p>
        </p:txBody>
      </p:sp>
      <p:sp>
        <p:nvSpPr>
          <p:cNvPr id="11" name="TextBox 11"/>
          <p:cNvSpPr txBox="1"/>
          <p:nvPr/>
        </p:nvSpPr>
        <p:spPr>
          <a:xfrm>
            <a:off x="575288" y="305157"/>
            <a:ext cx="16684012" cy="627786"/>
          </a:xfrm>
          <a:prstGeom prst="rect">
            <a:avLst/>
          </a:prstGeom>
        </p:spPr>
        <p:txBody>
          <a:bodyPr lIns="0" tIns="0" rIns="0" bIns="0" rtlCol="0" anchor="t">
            <a:spAutoFit/>
          </a:bodyPr>
          <a:lstStyle/>
          <a:p>
            <a:pPr marL="0" lvl="0" indent="0" algn="ctr">
              <a:lnSpc>
                <a:spcPts val="4875"/>
              </a:lnSpc>
              <a:spcBef>
                <a:spcPct val="0"/>
              </a:spcBef>
            </a:pPr>
            <a:r>
              <a:rPr lang="en-US" sz="4431" b="1">
                <a:solidFill>
                  <a:srgbClr val="19274F"/>
                </a:solidFill>
                <a:latin typeface="Montaser Arabic Bold"/>
                <a:ea typeface="Montaser Arabic Bold"/>
                <a:cs typeface="Montaser Arabic Bold"/>
                <a:sym typeface="Montaser Arabic Bold"/>
              </a:rPr>
              <a:t>Làm sạch dataset dữ liệu</a:t>
            </a:r>
          </a:p>
        </p:txBody>
      </p:sp>
      <p:sp>
        <p:nvSpPr>
          <p:cNvPr id="12" name="TextBox 12"/>
          <p:cNvSpPr txBox="1"/>
          <p:nvPr/>
        </p:nvSpPr>
        <p:spPr>
          <a:xfrm>
            <a:off x="191982" y="1826348"/>
            <a:ext cx="17450624" cy="530860"/>
          </a:xfrm>
          <a:prstGeom prst="rect">
            <a:avLst/>
          </a:prstGeom>
        </p:spPr>
        <p:txBody>
          <a:bodyPr lIns="0" tIns="0" rIns="0" bIns="0" rtlCol="0" anchor="t">
            <a:spAutoFit/>
          </a:bodyPr>
          <a:lstStyle/>
          <a:p>
            <a:pPr marL="669286" lvl="1" indent="-334643" algn="l">
              <a:lnSpc>
                <a:spcPts val="4339"/>
              </a:lnSpc>
              <a:buFont typeface="Arial"/>
              <a:buChar char="•"/>
            </a:pPr>
            <a:r>
              <a:rPr lang="en-US" sz="3099">
                <a:solidFill>
                  <a:srgbClr val="19274F"/>
                </a:solidFill>
                <a:latin typeface="Montaser Arabic"/>
                <a:ea typeface="Montaser Arabic"/>
                <a:cs typeface="Montaser Arabic"/>
                <a:sym typeface="Montaser Arabic"/>
              </a:rPr>
              <a:t>Xử lý Color: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335950" cy="10287000"/>
            <a:chOff x="0" y="0"/>
            <a:chExt cx="24447933" cy="13716000"/>
          </a:xfrm>
        </p:grpSpPr>
        <p:grpSp>
          <p:nvGrpSpPr>
            <p:cNvPr id="3" name="Group 3"/>
            <p:cNvGrpSpPr/>
            <p:nvPr/>
          </p:nvGrpSpPr>
          <p:grpSpPr>
            <a:xfrm>
              <a:off x="0" y="0"/>
              <a:ext cx="24447933" cy="13716000"/>
              <a:chOff x="0" y="0"/>
              <a:chExt cx="6845770" cy="3840676"/>
            </a:xfrm>
          </p:grpSpPr>
          <p:sp>
            <p:nvSpPr>
              <p:cNvPr id="4" name="Freeform 4"/>
              <p:cNvSpPr/>
              <p:nvPr/>
            </p:nvSpPr>
            <p:spPr>
              <a:xfrm>
                <a:off x="0" y="0"/>
                <a:ext cx="6845770" cy="3840676"/>
              </a:xfrm>
              <a:custGeom>
                <a:avLst/>
                <a:gdLst/>
                <a:ahLst/>
                <a:cxnLst/>
                <a:rect l="l" t="t" r="r" b="b"/>
                <a:pathLst>
                  <a:path w="6845770" h="3840676">
                    <a:moveTo>
                      <a:pt x="16281" y="0"/>
                    </a:moveTo>
                    <a:lnTo>
                      <a:pt x="6829489" y="0"/>
                    </a:lnTo>
                    <a:cubicBezTo>
                      <a:pt x="6838480" y="0"/>
                      <a:pt x="6845770" y="7289"/>
                      <a:pt x="6845770" y="16281"/>
                    </a:cubicBezTo>
                    <a:lnTo>
                      <a:pt x="6845770" y="3824394"/>
                    </a:lnTo>
                    <a:cubicBezTo>
                      <a:pt x="6845770" y="3833387"/>
                      <a:pt x="6838480" y="3840676"/>
                      <a:pt x="6829489" y="3840676"/>
                    </a:cubicBezTo>
                    <a:lnTo>
                      <a:pt x="16281" y="3840676"/>
                    </a:lnTo>
                    <a:cubicBezTo>
                      <a:pt x="7289" y="3840676"/>
                      <a:pt x="0" y="3833387"/>
                      <a:pt x="0" y="3824394"/>
                    </a:cubicBezTo>
                    <a:lnTo>
                      <a:pt x="0" y="16281"/>
                    </a:lnTo>
                    <a:cubicBezTo>
                      <a:pt x="0" y="7289"/>
                      <a:pt x="7289" y="0"/>
                      <a:pt x="16281" y="0"/>
                    </a:cubicBezTo>
                    <a:close/>
                  </a:path>
                </a:pathLst>
              </a:custGeom>
              <a:solidFill>
                <a:srgbClr val="FBD86A"/>
              </a:solidFill>
              <a:ln cap="rnd">
                <a:noFill/>
                <a:prstDash val="solid"/>
                <a:round/>
              </a:ln>
            </p:spPr>
            <p:txBody>
              <a:bodyPr/>
              <a:lstStyle/>
              <a:p>
                <a:endParaRPr lang="en-US"/>
              </a:p>
            </p:txBody>
          </p:sp>
          <p:sp>
            <p:nvSpPr>
              <p:cNvPr id="5" name="TextBox 5"/>
              <p:cNvSpPr txBox="1"/>
              <p:nvPr/>
            </p:nvSpPr>
            <p:spPr>
              <a:xfrm>
                <a:off x="0" y="-66675"/>
                <a:ext cx="6845770" cy="3907351"/>
              </a:xfrm>
              <a:prstGeom prst="rect">
                <a:avLst/>
              </a:prstGeom>
            </p:spPr>
            <p:txBody>
              <a:bodyPr lIns="46656" tIns="46656" rIns="46656" bIns="46656" rtlCol="0" anchor="ctr"/>
              <a:lstStyle/>
              <a:p>
                <a:pPr marL="0" lvl="0" indent="0" algn="ctr">
                  <a:lnSpc>
                    <a:spcPts val="2519"/>
                  </a:lnSpc>
                  <a:spcBef>
                    <a:spcPct val="0"/>
                  </a:spcBef>
                </a:pPr>
                <a:endParaRPr/>
              </a:p>
            </p:txBody>
          </p:sp>
        </p:grpSp>
        <p:grpSp>
          <p:nvGrpSpPr>
            <p:cNvPr id="6" name="Group 6"/>
            <p:cNvGrpSpPr/>
            <p:nvPr/>
          </p:nvGrpSpPr>
          <p:grpSpPr>
            <a:xfrm>
              <a:off x="434337" y="2352286"/>
              <a:ext cx="23579259" cy="11040423"/>
              <a:chOff x="0" y="0"/>
              <a:chExt cx="6602529" cy="3091476"/>
            </a:xfrm>
          </p:grpSpPr>
          <p:sp>
            <p:nvSpPr>
              <p:cNvPr id="7" name="Freeform 7"/>
              <p:cNvSpPr/>
              <p:nvPr/>
            </p:nvSpPr>
            <p:spPr>
              <a:xfrm>
                <a:off x="0" y="0"/>
                <a:ext cx="6602529" cy="3091476"/>
              </a:xfrm>
              <a:custGeom>
                <a:avLst/>
                <a:gdLst/>
                <a:ahLst/>
                <a:cxnLst/>
                <a:rect l="l" t="t" r="r" b="b"/>
                <a:pathLst>
                  <a:path w="6602529" h="3091476">
                    <a:moveTo>
                      <a:pt x="13687" y="0"/>
                    </a:moveTo>
                    <a:lnTo>
                      <a:pt x="6588841" y="0"/>
                    </a:lnTo>
                    <a:cubicBezTo>
                      <a:pt x="6592472" y="0"/>
                      <a:pt x="6595953" y="1442"/>
                      <a:pt x="6598520" y="4009"/>
                    </a:cubicBezTo>
                    <a:cubicBezTo>
                      <a:pt x="6601087" y="6576"/>
                      <a:pt x="6602529" y="10057"/>
                      <a:pt x="6602529" y="13687"/>
                    </a:cubicBezTo>
                    <a:lnTo>
                      <a:pt x="6602529" y="3077789"/>
                    </a:lnTo>
                    <a:cubicBezTo>
                      <a:pt x="6602529" y="3081419"/>
                      <a:pt x="6601087" y="3084900"/>
                      <a:pt x="6598520" y="3087467"/>
                    </a:cubicBezTo>
                    <a:cubicBezTo>
                      <a:pt x="6595953" y="3090034"/>
                      <a:pt x="6592472" y="3091476"/>
                      <a:pt x="6588841" y="3091476"/>
                    </a:cubicBezTo>
                    <a:lnTo>
                      <a:pt x="13687" y="3091476"/>
                    </a:lnTo>
                    <a:cubicBezTo>
                      <a:pt x="10057" y="3091476"/>
                      <a:pt x="6576" y="3090034"/>
                      <a:pt x="4009" y="3087467"/>
                    </a:cubicBezTo>
                    <a:cubicBezTo>
                      <a:pt x="1442" y="3084900"/>
                      <a:pt x="0" y="3081419"/>
                      <a:pt x="0" y="3077789"/>
                    </a:cubicBezTo>
                    <a:lnTo>
                      <a:pt x="0" y="13687"/>
                    </a:lnTo>
                    <a:cubicBezTo>
                      <a:pt x="0" y="10057"/>
                      <a:pt x="1442" y="6576"/>
                      <a:pt x="4009" y="4009"/>
                    </a:cubicBezTo>
                    <a:cubicBezTo>
                      <a:pt x="6576" y="1442"/>
                      <a:pt x="10057" y="0"/>
                      <a:pt x="13687" y="0"/>
                    </a:cubicBezTo>
                    <a:close/>
                  </a:path>
                </a:pathLst>
              </a:custGeom>
              <a:solidFill>
                <a:srgbClr val="FFFFFF"/>
              </a:solidFill>
              <a:ln w="47625" cap="rnd">
                <a:solidFill>
                  <a:srgbClr val="19274F"/>
                </a:solidFill>
                <a:prstDash val="solid"/>
                <a:round/>
              </a:ln>
            </p:spPr>
            <p:txBody>
              <a:bodyPr/>
              <a:lstStyle/>
              <a:p>
                <a:endParaRPr lang="en-US"/>
              </a:p>
            </p:txBody>
          </p:sp>
          <p:sp>
            <p:nvSpPr>
              <p:cNvPr id="8" name="TextBox 8"/>
              <p:cNvSpPr txBox="1"/>
              <p:nvPr/>
            </p:nvSpPr>
            <p:spPr>
              <a:xfrm>
                <a:off x="0" y="-66675"/>
                <a:ext cx="6602529" cy="3158151"/>
              </a:xfrm>
              <a:prstGeom prst="rect">
                <a:avLst/>
              </a:prstGeom>
            </p:spPr>
            <p:txBody>
              <a:bodyPr lIns="46656" tIns="46656" rIns="46656" bIns="46656" rtlCol="0" anchor="ctr"/>
              <a:lstStyle/>
              <a:p>
                <a:pPr marL="0" lvl="0" indent="0" algn="ctr">
                  <a:lnSpc>
                    <a:spcPts val="2519"/>
                  </a:lnSpc>
                  <a:spcBef>
                    <a:spcPct val="0"/>
                  </a:spcBef>
                </a:pPr>
                <a:endParaRPr/>
              </a:p>
            </p:txBody>
          </p:sp>
        </p:grpSp>
      </p:grpSp>
      <p:sp>
        <p:nvSpPr>
          <p:cNvPr id="9" name="Freeform 9"/>
          <p:cNvSpPr/>
          <p:nvPr/>
        </p:nvSpPr>
        <p:spPr>
          <a:xfrm>
            <a:off x="575288" y="3020218"/>
            <a:ext cx="10169829" cy="2610326"/>
          </a:xfrm>
          <a:custGeom>
            <a:avLst/>
            <a:gdLst/>
            <a:ahLst/>
            <a:cxnLst/>
            <a:rect l="l" t="t" r="r" b="b"/>
            <a:pathLst>
              <a:path w="10169829" h="2610326">
                <a:moveTo>
                  <a:pt x="0" y="0"/>
                </a:moveTo>
                <a:lnTo>
                  <a:pt x="10169829" y="0"/>
                </a:lnTo>
                <a:lnTo>
                  <a:pt x="10169829" y="2610325"/>
                </a:lnTo>
                <a:lnTo>
                  <a:pt x="0" y="2610325"/>
                </a:lnTo>
                <a:lnTo>
                  <a:pt x="0" y="0"/>
                </a:lnTo>
                <a:close/>
              </a:path>
            </a:pathLst>
          </a:custGeom>
          <a:blipFill>
            <a:blip r:embed="rId2"/>
            <a:stretch>
              <a:fillRect/>
            </a:stretch>
          </a:blipFill>
        </p:spPr>
        <p:txBody>
          <a:bodyPr/>
          <a:lstStyle/>
          <a:p>
            <a:endParaRPr lang="en-US"/>
          </a:p>
        </p:txBody>
      </p:sp>
      <p:sp>
        <p:nvSpPr>
          <p:cNvPr id="10" name="Freeform 10"/>
          <p:cNvSpPr/>
          <p:nvPr/>
        </p:nvSpPr>
        <p:spPr>
          <a:xfrm>
            <a:off x="575288" y="5750627"/>
            <a:ext cx="12893967" cy="4045482"/>
          </a:xfrm>
          <a:custGeom>
            <a:avLst/>
            <a:gdLst/>
            <a:ahLst/>
            <a:cxnLst/>
            <a:rect l="l" t="t" r="r" b="b"/>
            <a:pathLst>
              <a:path w="12893967" h="4045482">
                <a:moveTo>
                  <a:pt x="0" y="0"/>
                </a:moveTo>
                <a:lnTo>
                  <a:pt x="12893967" y="0"/>
                </a:lnTo>
                <a:lnTo>
                  <a:pt x="12893967" y="4045482"/>
                </a:lnTo>
                <a:lnTo>
                  <a:pt x="0" y="4045482"/>
                </a:lnTo>
                <a:lnTo>
                  <a:pt x="0" y="0"/>
                </a:lnTo>
                <a:close/>
              </a:path>
            </a:pathLst>
          </a:custGeom>
          <a:blipFill>
            <a:blip r:embed="rId3"/>
            <a:stretch>
              <a:fillRect/>
            </a:stretch>
          </a:blipFill>
        </p:spPr>
        <p:txBody>
          <a:bodyPr/>
          <a:lstStyle/>
          <a:p>
            <a:endParaRPr lang="en-US"/>
          </a:p>
        </p:txBody>
      </p:sp>
      <p:sp>
        <p:nvSpPr>
          <p:cNvPr id="11" name="TextBox 11"/>
          <p:cNvSpPr txBox="1"/>
          <p:nvPr/>
        </p:nvSpPr>
        <p:spPr>
          <a:xfrm>
            <a:off x="575288" y="305157"/>
            <a:ext cx="16684012" cy="627786"/>
          </a:xfrm>
          <a:prstGeom prst="rect">
            <a:avLst/>
          </a:prstGeom>
        </p:spPr>
        <p:txBody>
          <a:bodyPr lIns="0" tIns="0" rIns="0" bIns="0" rtlCol="0" anchor="t">
            <a:spAutoFit/>
          </a:bodyPr>
          <a:lstStyle/>
          <a:p>
            <a:pPr marL="0" lvl="0" indent="0" algn="ctr">
              <a:lnSpc>
                <a:spcPts val="4875"/>
              </a:lnSpc>
              <a:spcBef>
                <a:spcPct val="0"/>
              </a:spcBef>
            </a:pPr>
            <a:r>
              <a:rPr lang="en-US" sz="4431" b="1">
                <a:solidFill>
                  <a:srgbClr val="19274F"/>
                </a:solidFill>
                <a:latin typeface="Montaser Arabic Bold"/>
                <a:ea typeface="Montaser Arabic Bold"/>
                <a:cs typeface="Montaser Arabic Bold"/>
                <a:sym typeface="Montaser Arabic Bold"/>
              </a:rPr>
              <a:t>Làm sạch dataset dữ liệu</a:t>
            </a:r>
          </a:p>
        </p:txBody>
      </p:sp>
      <p:sp>
        <p:nvSpPr>
          <p:cNvPr id="12" name="TextBox 12"/>
          <p:cNvSpPr txBox="1"/>
          <p:nvPr/>
        </p:nvSpPr>
        <p:spPr>
          <a:xfrm>
            <a:off x="191982" y="1826348"/>
            <a:ext cx="17450624" cy="1073785"/>
          </a:xfrm>
          <a:prstGeom prst="rect">
            <a:avLst/>
          </a:prstGeom>
        </p:spPr>
        <p:txBody>
          <a:bodyPr lIns="0" tIns="0" rIns="0" bIns="0" rtlCol="0" anchor="t">
            <a:spAutoFit/>
          </a:bodyPr>
          <a:lstStyle/>
          <a:p>
            <a:pPr marL="669286" lvl="1" indent="-334643" algn="l">
              <a:lnSpc>
                <a:spcPts val="4339"/>
              </a:lnSpc>
              <a:buFont typeface="Arial"/>
              <a:buChar char="•"/>
            </a:pPr>
            <a:r>
              <a:rPr lang="en-US" sz="3099">
                <a:solidFill>
                  <a:srgbClr val="19274F"/>
                </a:solidFill>
                <a:latin typeface="Montaser Arabic"/>
                <a:ea typeface="Montaser Arabic"/>
                <a:cs typeface="Montaser Arabic"/>
                <a:sym typeface="Montaser Arabic"/>
              </a:rPr>
              <a:t>Loại các dòng còn bị NaN, các dòng lặp (duplicate). Kiểm tra lần cuối trước khi kết thúc khâu làm sạch dữ liệu dataset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335950" cy="10287000"/>
            <a:chOff x="0" y="0"/>
            <a:chExt cx="24447933" cy="13716000"/>
          </a:xfrm>
        </p:grpSpPr>
        <p:grpSp>
          <p:nvGrpSpPr>
            <p:cNvPr id="3" name="Group 3"/>
            <p:cNvGrpSpPr/>
            <p:nvPr/>
          </p:nvGrpSpPr>
          <p:grpSpPr>
            <a:xfrm>
              <a:off x="0" y="0"/>
              <a:ext cx="24447933" cy="13716000"/>
              <a:chOff x="0" y="0"/>
              <a:chExt cx="6845770" cy="3840676"/>
            </a:xfrm>
          </p:grpSpPr>
          <p:sp>
            <p:nvSpPr>
              <p:cNvPr id="4" name="Freeform 4"/>
              <p:cNvSpPr/>
              <p:nvPr/>
            </p:nvSpPr>
            <p:spPr>
              <a:xfrm>
                <a:off x="0" y="0"/>
                <a:ext cx="6845770" cy="3840676"/>
              </a:xfrm>
              <a:custGeom>
                <a:avLst/>
                <a:gdLst/>
                <a:ahLst/>
                <a:cxnLst/>
                <a:rect l="l" t="t" r="r" b="b"/>
                <a:pathLst>
                  <a:path w="6845770" h="3840676">
                    <a:moveTo>
                      <a:pt x="16281" y="0"/>
                    </a:moveTo>
                    <a:lnTo>
                      <a:pt x="6829489" y="0"/>
                    </a:lnTo>
                    <a:cubicBezTo>
                      <a:pt x="6838480" y="0"/>
                      <a:pt x="6845770" y="7289"/>
                      <a:pt x="6845770" y="16281"/>
                    </a:cubicBezTo>
                    <a:lnTo>
                      <a:pt x="6845770" y="3824394"/>
                    </a:lnTo>
                    <a:cubicBezTo>
                      <a:pt x="6845770" y="3833387"/>
                      <a:pt x="6838480" y="3840676"/>
                      <a:pt x="6829489" y="3840676"/>
                    </a:cubicBezTo>
                    <a:lnTo>
                      <a:pt x="16281" y="3840676"/>
                    </a:lnTo>
                    <a:cubicBezTo>
                      <a:pt x="7289" y="3840676"/>
                      <a:pt x="0" y="3833387"/>
                      <a:pt x="0" y="3824394"/>
                    </a:cubicBezTo>
                    <a:lnTo>
                      <a:pt x="0" y="16281"/>
                    </a:lnTo>
                    <a:cubicBezTo>
                      <a:pt x="0" y="7289"/>
                      <a:pt x="7289" y="0"/>
                      <a:pt x="16281" y="0"/>
                    </a:cubicBezTo>
                    <a:close/>
                  </a:path>
                </a:pathLst>
              </a:custGeom>
              <a:solidFill>
                <a:srgbClr val="FBD86A"/>
              </a:solidFill>
              <a:ln cap="rnd">
                <a:noFill/>
                <a:prstDash val="solid"/>
                <a:round/>
              </a:ln>
            </p:spPr>
            <p:txBody>
              <a:bodyPr/>
              <a:lstStyle/>
              <a:p>
                <a:endParaRPr lang="en-US"/>
              </a:p>
            </p:txBody>
          </p:sp>
          <p:sp>
            <p:nvSpPr>
              <p:cNvPr id="5" name="TextBox 5"/>
              <p:cNvSpPr txBox="1"/>
              <p:nvPr/>
            </p:nvSpPr>
            <p:spPr>
              <a:xfrm>
                <a:off x="0" y="-66675"/>
                <a:ext cx="6845770" cy="3907351"/>
              </a:xfrm>
              <a:prstGeom prst="rect">
                <a:avLst/>
              </a:prstGeom>
            </p:spPr>
            <p:txBody>
              <a:bodyPr lIns="46656" tIns="46656" rIns="46656" bIns="46656" rtlCol="0" anchor="ctr"/>
              <a:lstStyle/>
              <a:p>
                <a:pPr marL="0" lvl="0" indent="0" algn="ctr">
                  <a:lnSpc>
                    <a:spcPts val="2519"/>
                  </a:lnSpc>
                  <a:spcBef>
                    <a:spcPct val="0"/>
                  </a:spcBef>
                </a:pPr>
                <a:endParaRPr/>
              </a:p>
            </p:txBody>
          </p:sp>
        </p:grpSp>
        <p:grpSp>
          <p:nvGrpSpPr>
            <p:cNvPr id="6" name="Group 6"/>
            <p:cNvGrpSpPr/>
            <p:nvPr/>
          </p:nvGrpSpPr>
          <p:grpSpPr>
            <a:xfrm>
              <a:off x="434337" y="2352286"/>
              <a:ext cx="23579259" cy="11040423"/>
              <a:chOff x="0" y="0"/>
              <a:chExt cx="6602529" cy="3091476"/>
            </a:xfrm>
          </p:grpSpPr>
          <p:sp>
            <p:nvSpPr>
              <p:cNvPr id="7" name="Freeform 7"/>
              <p:cNvSpPr/>
              <p:nvPr/>
            </p:nvSpPr>
            <p:spPr>
              <a:xfrm>
                <a:off x="0" y="0"/>
                <a:ext cx="6602529" cy="3091476"/>
              </a:xfrm>
              <a:custGeom>
                <a:avLst/>
                <a:gdLst/>
                <a:ahLst/>
                <a:cxnLst/>
                <a:rect l="l" t="t" r="r" b="b"/>
                <a:pathLst>
                  <a:path w="6602529" h="3091476">
                    <a:moveTo>
                      <a:pt x="13687" y="0"/>
                    </a:moveTo>
                    <a:lnTo>
                      <a:pt x="6588841" y="0"/>
                    </a:lnTo>
                    <a:cubicBezTo>
                      <a:pt x="6592472" y="0"/>
                      <a:pt x="6595953" y="1442"/>
                      <a:pt x="6598520" y="4009"/>
                    </a:cubicBezTo>
                    <a:cubicBezTo>
                      <a:pt x="6601087" y="6576"/>
                      <a:pt x="6602529" y="10057"/>
                      <a:pt x="6602529" y="13687"/>
                    </a:cubicBezTo>
                    <a:lnTo>
                      <a:pt x="6602529" y="3077789"/>
                    </a:lnTo>
                    <a:cubicBezTo>
                      <a:pt x="6602529" y="3081419"/>
                      <a:pt x="6601087" y="3084900"/>
                      <a:pt x="6598520" y="3087467"/>
                    </a:cubicBezTo>
                    <a:cubicBezTo>
                      <a:pt x="6595953" y="3090034"/>
                      <a:pt x="6592472" y="3091476"/>
                      <a:pt x="6588841" y="3091476"/>
                    </a:cubicBezTo>
                    <a:lnTo>
                      <a:pt x="13687" y="3091476"/>
                    </a:lnTo>
                    <a:cubicBezTo>
                      <a:pt x="10057" y="3091476"/>
                      <a:pt x="6576" y="3090034"/>
                      <a:pt x="4009" y="3087467"/>
                    </a:cubicBezTo>
                    <a:cubicBezTo>
                      <a:pt x="1442" y="3084900"/>
                      <a:pt x="0" y="3081419"/>
                      <a:pt x="0" y="3077789"/>
                    </a:cubicBezTo>
                    <a:lnTo>
                      <a:pt x="0" y="13687"/>
                    </a:lnTo>
                    <a:cubicBezTo>
                      <a:pt x="0" y="10057"/>
                      <a:pt x="1442" y="6576"/>
                      <a:pt x="4009" y="4009"/>
                    </a:cubicBezTo>
                    <a:cubicBezTo>
                      <a:pt x="6576" y="1442"/>
                      <a:pt x="10057" y="0"/>
                      <a:pt x="13687" y="0"/>
                    </a:cubicBezTo>
                    <a:close/>
                  </a:path>
                </a:pathLst>
              </a:custGeom>
              <a:solidFill>
                <a:srgbClr val="FFFFFF"/>
              </a:solidFill>
              <a:ln w="47625" cap="rnd">
                <a:solidFill>
                  <a:srgbClr val="19274F"/>
                </a:solidFill>
                <a:prstDash val="solid"/>
                <a:round/>
              </a:ln>
            </p:spPr>
            <p:txBody>
              <a:bodyPr/>
              <a:lstStyle/>
              <a:p>
                <a:endParaRPr lang="en-US"/>
              </a:p>
            </p:txBody>
          </p:sp>
          <p:sp>
            <p:nvSpPr>
              <p:cNvPr id="8" name="TextBox 8"/>
              <p:cNvSpPr txBox="1"/>
              <p:nvPr/>
            </p:nvSpPr>
            <p:spPr>
              <a:xfrm>
                <a:off x="0" y="-66675"/>
                <a:ext cx="6602529" cy="3158151"/>
              </a:xfrm>
              <a:prstGeom prst="rect">
                <a:avLst/>
              </a:prstGeom>
            </p:spPr>
            <p:txBody>
              <a:bodyPr lIns="46656" tIns="46656" rIns="46656" bIns="46656" rtlCol="0" anchor="ctr"/>
              <a:lstStyle/>
              <a:p>
                <a:pPr marL="0" lvl="0" indent="0" algn="ctr">
                  <a:lnSpc>
                    <a:spcPts val="2519"/>
                  </a:lnSpc>
                  <a:spcBef>
                    <a:spcPct val="0"/>
                  </a:spcBef>
                </a:pPr>
                <a:endParaRPr/>
              </a:p>
            </p:txBody>
          </p:sp>
        </p:grpSp>
      </p:grpSp>
      <p:sp>
        <p:nvSpPr>
          <p:cNvPr id="9" name="Freeform 9"/>
          <p:cNvSpPr/>
          <p:nvPr/>
        </p:nvSpPr>
        <p:spPr>
          <a:xfrm>
            <a:off x="1028700" y="3985984"/>
            <a:ext cx="7549737" cy="4246727"/>
          </a:xfrm>
          <a:custGeom>
            <a:avLst/>
            <a:gdLst/>
            <a:ahLst/>
            <a:cxnLst/>
            <a:rect l="l" t="t" r="r" b="b"/>
            <a:pathLst>
              <a:path w="7549737" h="4246727">
                <a:moveTo>
                  <a:pt x="0" y="0"/>
                </a:moveTo>
                <a:lnTo>
                  <a:pt x="7549737" y="0"/>
                </a:lnTo>
                <a:lnTo>
                  <a:pt x="7549737" y="4246727"/>
                </a:lnTo>
                <a:lnTo>
                  <a:pt x="0" y="4246727"/>
                </a:lnTo>
                <a:lnTo>
                  <a:pt x="0" y="0"/>
                </a:lnTo>
                <a:close/>
              </a:path>
            </a:pathLst>
          </a:custGeom>
          <a:blipFill>
            <a:blip r:embed="rId2"/>
            <a:stretch>
              <a:fillRect/>
            </a:stretch>
          </a:blipFill>
        </p:spPr>
        <p:txBody>
          <a:bodyPr/>
          <a:lstStyle/>
          <a:p>
            <a:endParaRPr lang="en-US"/>
          </a:p>
        </p:txBody>
      </p:sp>
      <p:sp>
        <p:nvSpPr>
          <p:cNvPr id="10" name="Freeform 10"/>
          <p:cNvSpPr/>
          <p:nvPr/>
        </p:nvSpPr>
        <p:spPr>
          <a:xfrm>
            <a:off x="8201638" y="4076513"/>
            <a:ext cx="3152275" cy="3166735"/>
          </a:xfrm>
          <a:custGeom>
            <a:avLst/>
            <a:gdLst/>
            <a:ahLst/>
            <a:cxnLst/>
            <a:rect l="l" t="t" r="r" b="b"/>
            <a:pathLst>
              <a:path w="3152275" h="3166735">
                <a:moveTo>
                  <a:pt x="0" y="0"/>
                </a:moveTo>
                <a:lnTo>
                  <a:pt x="3152275" y="0"/>
                </a:lnTo>
                <a:lnTo>
                  <a:pt x="3152275" y="3166735"/>
                </a:lnTo>
                <a:lnTo>
                  <a:pt x="0" y="3166735"/>
                </a:lnTo>
                <a:lnTo>
                  <a:pt x="0" y="0"/>
                </a:lnTo>
                <a:close/>
              </a:path>
            </a:pathLst>
          </a:custGeom>
          <a:blipFill>
            <a:blip r:embed="rId3"/>
            <a:stretch>
              <a:fillRect/>
            </a:stretch>
          </a:blipFill>
        </p:spPr>
        <p:txBody>
          <a:bodyPr/>
          <a:lstStyle/>
          <a:p>
            <a:endParaRPr lang="en-US"/>
          </a:p>
        </p:txBody>
      </p:sp>
      <p:sp>
        <p:nvSpPr>
          <p:cNvPr id="11" name="Freeform 11"/>
          <p:cNvSpPr/>
          <p:nvPr/>
        </p:nvSpPr>
        <p:spPr>
          <a:xfrm>
            <a:off x="11781213" y="4076513"/>
            <a:ext cx="5248892" cy="2145484"/>
          </a:xfrm>
          <a:custGeom>
            <a:avLst/>
            <a:gdLst/>
            <a:ahLst/>
            <a:cxnLst/>
            <a:rect l="l" t="t" r="r" b="b"/>
            <a:pathLst>
              <a:path w="5248892" h="2145484">
                <a:moveTo>
                  <a:pt x="0" y="0"/>
                </a:moveTo>
                <a:lnTo>
                  <a:pt x="5248892" y="0"/>
                </a:lnTo>
                <a:lnTo>
                  <a:pt x="5248892" y="2145485"/>
                </a:lnTo>
                <a:lnTo>
                  <a:pt x="0" y="2145485"/>
                </a:lnTo>
                <a:lnTo>
                  <a:pt x="0" y="0"/>
                </a:lnTo>
                <a:close/>
              </a:path>
            </a:pathLst>
          </a:custGeom>
          <a:blipFill>
            <a:blip r:embed="rId4"/>
            <a:stretch>
              <a:fillRect/>
            </a:stretch>
          </a:blipFill>
        </p:spPr>
        <p:txBody>
          <a:bodyPr/>
          <a:lstStyle/>
          <a:p>
            <a:endParaRPr lang="en-US"/>
          </a:p>
        </p:txBody>
      </p:sp>
      <p:sp>
        <p:nvSpPr>
          <p:cNvPr id="12" name="TextBox 12"/>
          <p:cNvSpPr txBox="1"/>
          <p:nvPr/>
        </p:nvSpPr>
        <p:spPr>
          <a:xfrm>
            <a:off x="575288" y="305157"/>
            <a:ext cx="16684012" cy="627786"/>
          </a:xfrm>
          <a:prstGeom prst="rect">
            <a:avLst/>
          </a:prstGeom>
        </p:spPr>
        <p:txBody>
          <a:bodyPr lIns="0" tIns="0" rIns="0" bIns="0" rtlCol="0" anchor="t">
            <a:spAutoFit/>
          </a:bodyPr>
          <a:lstStyle/>
          <a:p>
            <a:pPr marL="0" lvl="0" indent="0" algn="ctr">
              <a:lnSpc>
                <a:spcPts val="4875"/>
              </a:lnSpc>
              <a:spcBef>
                <a:spcPct val="0"/>
              </a:spcBef>
            </a:pPr>
            <a:r>
              <a:rPr lang="en-US" sz="4431" b="1">
                <a:solidFill>
                  <a:srgbClr val="19274F"/>
                </a:solidFill>
                <a:latin typeface="Montaser Arabic Bold"/>
                <a:ea typeface="Montaser Arabic Bold"/>
                <a:cs typeface="Montaser Arabic Bold"/>
                <a:sym typeface="Montaser Arabic Bold"/>
              </a:rPr>
              <a:t>Chuẩn bị dữ liệu cho thuật toán</a:t>
            </a:r>
          </a:p>
        </p:txBody>
      </p:sp>
      <p:sp>
        <p:nvSpPr>
          <p:cNvPr id="13" name="TextBox 13"/>
          <p:cNvSpPr txBox="1"/>
          <p:nvPr/>
        </p:nvSpPr>
        <p:spPr>
          <a:xfrm>
            <a:off x="191982" y="1826348"/>
            <a:ext cx="17450624" cy="2159635"/>
          </a:xfrm>
          <a:prstGeom prst="rect">
            <a:avLst/>
          </a:prstGeom>
        </p:spPr>
        <p:txBody>
          <a:bodyPr lIns="0" tIns="0" rIns="0" bIns="0" rtlCol="0" anchor="t">
            <a:spAutoFit/>
          </a:bodyPr>
          <a:lstStyle/>
          <a:p>
            <a:pPr marL="669286" lvl="1" indent="-334643" algn="l">
              <a:lnSpc>
                <a:spcPts val="4339"/>
              </a:lnSpc>
              <a:buFont typeface="Arial"/>
              <a:buChar char="•"/>
            </a:pPr>
            <a:r>
              <a:rPr lang="en-US" sz="3099">
                <a:solidFill>
                  <a:srgbClr val="19274F"/>
                </a:solidFill>
                <a:latin typeface="Montaser Arabic"/>
                <a:ea typeface="Montaser Arabic"/>
                <a:cs typeface="Montaser Arabic"/>
                <a:sym typeface="Montaser Arabic"/>
              </a:rPr>
              <a:t>Dữ liệu sau khi làm sạch vẫn chưa phù hợp cho thuật toán phân cụm, cần phải chuyển đổi về dạng số để có thể tính toán.</a:t>
            </a:r>
          </a:p>
          <a:p>
            <a:pPr marL="669286" lvl="1" indent="-334643" algn="l">
              <a:lnSpc>
                <a:spcPts val="4339"/>
              </a:lnSpc>
              <a:buFont typeface="Arial"/>
              <a:buChar char="•"/>
            </a:pPr>
            <a:r>
              <a:rPr lang="en-US" sz="3099">
                <a:solidFill>
                  <a:srgbClr val="19274F"/>
                </a:solidFill>
                <a:latin typeface="Montaser Arabic"/>
                <a:ea typeface="Montaser Arabic"/>
                <a:cs typeface="Montaser Arabic"/>
                <a:sym typeface="Montaser Arabic"/>
              </a:rPr>
              <a:t>Do dữ liệu bao gồm dạng Numerical và Categorical, sử dụng phương pháp MinMaxScaler và StringIndexer + One-hot Encoding biến đổi về dạng số:</a:t>
            </a:r>
          </a:p>
        </p:txBody>
      </p:sp>
      <p:sp>
        <p:nvSpPr>
          <p:cNvPr id="14" name="TextBox 14"/>
          <p:cNvSpPr txBox="1"/>
          <p:nvPr/>
        </p:nvSpPr>
        <p:spPr>
          <a:xfrm>
            <a:off x="2437648" y="7701850"/>
            <a:ext cx="4731841" cy="530860"/>
          </a:xfrm>
          <a:prstGeom prst="rect">
            <a:avLst/>
          </a:prstGeom>
        </p:spPr>
        <p:txBody>
          <a:bodyPr lIns="0" tIns="0" rIns="0" bIns="0" rtlCol="0" anchor="t">
            <a:spAutoFit/>
          </a:bodyPr>
          <a:lstStyle/>
          <a:p>
            <a:pPr algn="ctr">
              <a:lnSpc>
                <a:spcPts val="4339"/>
              </a:lnSpc>
            </a:pPr>
            <a:r>
              <a:rPr lang="en-US" sz="3099">
                <a:solidFill>
                  <a:srgbClr val="19274F"/>
                </a:solidFill>
                <a:latin typeface="Montaser Arabic"/>
                <a:ea typeface="Montaser Arabic"/>
                <a:cs typeface="Montaser Arabic"/>
                <a:sym typeface="Montaser Arabic"/>
              </a:rPr>
              <a:t>MinMaxScaler</a:t>
            </a:r>
          </a:p>
        </p:txBody>
      </p:sp>
      <p:sp>
        <p:nvSpPr>
          <p:cNvPr id="15" name="TextBox 15"/>
          <p:cNvSpPr txBox="1"/>
          <p:nvPr/>
        </p:nvSpPr>
        <p:spPr>
          <a:xfrm>
            <a:off x="7523844" y="7469758"/>
            <a:ext cx="4731841" cy="530860"/>
          </a:xfrm>
          <a:prstGeom prst="rect">
            <a:avLst/>
          </a:prstGeom>
        </p:spPr>
        <p:txBody>
          <a:bodyPr lIns="0" tIns="0" rIns="0" bIns="0" rtlCol="0" anchor="t">
            <a:spAutoFit/>
          </a:bodyPr>
          <a:lstStyle/>
          <a:p>
            <a:pPr algn="ctr">
              <a:lnSpc>
                <a:spcPts val="4339"/>
              </a:lnSpc>
            </a:pPr>
            <a:r>
              <a:rPr lang="en-US" sz="3099">
                <a:solidFill>
                  <a:srgbClr val="19274F"/>
                </a:solidFill>
                <a:latin typeface="Montaser Arabic"/>
                <a:ea typeface="Montaser Arabic"/>
                <a:cs typeface="Montaser Arabic"/>
                <a:sym typeface="Montaser Arabic"/>
              </a:rPr>
              <a:t>StringIndexer</a:t>
            </a:r>
          </a:p>
        </p:txBody>
      </p:sp>
      <p:sp>
        <p:nvSpPr>
          <p:cNvPr id="16" name="TextBox 16"/>
          <p:cNvSpPr txBox="1"/>
          <p:nvPr/>
        </p:nvSpPr>
        <p:spPr>
          <a:xfrm>
            <a:off x="12039738" y="6250573"/>
            <a:ext cx="4731841" cy="530860"/>
          </a:xfrm>
          <a:prstGeom prst="rect">
            <a:avLst/>
          </a:prstGeom>
        </p:spPr>
        <p:txBody>
          <a:bodyPr lIns="0" tIns="0" rIns="0" bIns="0" rtlCol="0" anchor="t">
            <a:spAutoFit/>
          </a:bodyPr>
          <a:lstStyle/>
          <a:p>
            <a:pPr algn="ctr">
              <a:lnSpc>
                <a:spcPts val="4339"/>
              </a:lnSpc>
            </a:pPr>
            <a:r>
              <a:rPr lang="en-US" sz="3099">
                <a:solidFill>
                  <a:srgbClr val="19274F"/>
                </a:solidFill>
                <a:latin typeface="Montaser Arabic"/>
                <a:ea typeface="Montaser Arabic"/>
                <a:cs typeface="Montaser Arabic"/>
                <a:sym typeface="Montaser Arabic"/>
              </a:rPr>
              <a:t>One-hot Encoding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335950" cy="10287000"/>
            <a:chOff x="0" y="0"/>
            <a:chExt cx="24447933" cy="13716000"/>
          </a:xfrm>
        </p:grpSpPr>
        <p:grpSp>
          <p:nvGrpSpPr>
            <p:cNvPr id="3" name="Group 3"/>
            <p:cNvGrpSpPr/>
            <p:nvPr/>
          </p:nvGrpSpPr>
          <p:grpSpPr>
            <a:xfrm>
              <a:off x="0" y="0"/>
              <a:ext cx="24447933" cy="13716000"/>
              <a:chOff x="0" y="0"/>
              <a:chExt cx="6845770" cy="3840676"/>
            </a:xfrm>
          </p:grpSpPr>
          <p:sp>
            <p:nvSpPr>
              <p:cNvPr id="4" name="Freeform 4"/>
              <p:cNvSpPr/>
              <p:nvPr/>
            </p:nvSpPr>
            <p:spPr>
              <a:xfrm>
                <a:off x="0" y="0"/>
                <a:ext cx="6845770" cy="3840676"/>
              </a:xfrm>
              <a:custGeom>
                <a:avLst/>
                <a:gdLst/>
                <a:ahLst/>
                <a:cxnLst/>
                <a:rect l="l" t="t" r="r" b="b"/>
                <a:pathLst>
                  <a:path w="6845770" h="3840676">
                    <a:moveTo>
                      <a:pt x="16281" y="0"/>
                    </a:moveTo>
                    <a:lnTo>
                      <a:pt x="6829489" y="0"/>
                    </a:lnTo>
                    <a:cubicBezTo>
                      <a:pt x="6838480" y="0"/>
                      <a:pt x="6845770" y="7289"/>
                      <a:pt x="6845770" y="16281"/>
                    </a:cubicBezTo>
                    <a:lnTo>
                      <a:pt x="6845770" y="3824394"/>
                    </a:lnTo>
                    <a:cubicBezTo>
                      <a:pt x="6845770" y="3833387"/>
                      <a:pt x="6838480" y="3840676"/>
                      <a:pt x="6829489" y="3840676"/>
                    </a:cubicBezTo>
                    <a:lnTo>
                      <a:pt x="16281" y="3840676"/>
                    </a:lnTo>
                    <a:cubicBezTo>
                      <a:pt x="7289" y="3840676"/>
                      <a:pt x="0" y="3833387"/>
                      <a:pt x="0" y="3824394"/>
                    </a:cubicBezTo>
                    <a:lnTo>
                      <a:pt x="0" y="16281"/>
                    </a:lnTo>
                    <a:cubicBezTo>
                      <a:pt x="0" y="7289"/>
                      <a:pt x="7289" y="0"/>
                      <a:pt x="16281" y="0"/>
                    </a:cubicBezTo>
                    <a:close/>
                  </a:path>
                </a:pathLst>
              </a:custGeom>
              <a:solidFill>
                <a:srgbClr val="FBD86A"/>
              </a:solidFill>
              <a:ln cap="rnd">
                <a:noFill/>
                <a:prstDash val="solid"/>
                <a:round/>
              </a:ln>
            </p:spPr>
            <p:txBody>
              <a:bodyPr/>
              <a:lstStyle/>
              <a:p>
                <a:endParaRPr lang="en-US"/>
              </a:p>
            </p:txBody>
          </p:sp>
          <p:sp>
            <p:nvSpPr>
              <p:cNvPr id="5" name="TextBox 5"/>
              <p:cNvSpPr txBox="1"/>
              <p:nvPr/>
            </p:nvSpPr>
            <p:spPr>
              <a:xfrm>
                <a:off x="0" y="-66675"/>
                <a:ext cx="6845770" cy="3907351"/>
              </a:xfrm>
              <a:prstGeom prst="rect">
                <a:avLst/>
              </a:prstGeom>
            </p:spPr>
            <p:txBody>
              <a:bodyPr lIns="46656" tIns="46656" rIns="46656" bIns="46656" rtlCol="0" anchor="ctr"/>
              <a:lstStyle/>
              <a:p>
                <a:pPr marL="0" lvl="0" indent="0" algn="ctr">
                  <a:lnSpc>
                    <a:spcPts val="2519"/>
                  </a:lnSpc>
                  <a:spcBef>
                    <a:spcPct val="0"/>
                  </a:spcBef>
                </a:pPr>
                <a:endParaRPr/>
              </a:p>
            </p:txBody>
          </p:sp>
        </p:grpSp>
        <p:grpSp>
          <p:nvGrpSpPr>
            <p:cNvPr id="6" name="Group 6"/>
            <p:cNvGrpSpPr/>
            <p:nvPr/>
          </p:nvGrpSpPr>
          <p:grpSpPr>
            <a:xfrm>
              <a:off x="434337" y="2352286"/>
              <a:ext cx="23579259" cy="11040423"/>
              <a:chOff x="0" y="0"/>
              <a:chExt cx="6602529" cy="3091476"/>
            </a:xfrm>
          </p:grpSpPr>
          <p:sp>
            <p:nvSpPr>
              <p:cNvPr id="7" name="Freeform 7"/>
              <p:cNvSpPr/>
              <p:nvPr/>
            </p:nvSpPr>
            <p:spPr>
              <a:xfrm>
                <a:off x="0" y="0"/>
                <a:ext cx="6602529" cy="3091476"/>
              </a:xfrm>
              <a:custGeom>
                <a:avLst/>
                <a:gdLst/>
                <a:ahLst/>
                <a:cxnLst/>
                <a:rect l="l" t="t" r="r" b="b"/>
                <a:pathLst>
                  <a:path w="6602529" h="3091476">
                    <a:moveTo>
                      <a:pt x="13687" y="0"/>
                    </a:moveTo>
                    <a:lnTo>
                      <a:pt x="6588841" y="0"/>
                    </a:lnTo>
                    <a:cubicBezTo>
                      <a:pt x="6592472" y="0"/>
                      <a:pt x="6595953" y="1442"/>
                      <a:pt x="6598520" y="4009"/>
                    </a:cubicBezTo>
                    <a:cubicBezTo>
                      <a:pt x="6601087" y="6576"/>
                      <a:pt x="6602529" y="10057"/>
                      <a:pt x="6602529" y="13687"/>
                    </a:cubicBezTo>
                    <a:lnTo>
                      <a:pt x="6602529" y="3077789"/>
                    </a:lnTo>
                    <a:cubicBezTo>
                      <a:pt x="6602529" y="3081419"/>
                      <a:pt x="6601087" y="3084900"/>
                      <a:pt x="6598520" y="3087467"/>
                    </a:cubicBezTo>
                    <a:cubicBezTo>
                      <a:pt x="6595953" y="3090034"/>
                      <a:pt x="6592472" y="3091476"/>
                      <a:pt x="6588841" y="3091476"/>
                    </a:cubicBezTo>
                    <a:lnTo>
                      <a:pt x="13687" y="3091476"/>
                    </a:lnTo>
                    <a:cubicBezTo>
                      <a:pt x="10057" y="3091476"/>
                      <a:pt x="6576" y="3090034"/>
                      <a:pt x="4009" y="3087467"/>
                    </a:cubicBezTo>
                    <a:cubicBezTo>
                      <a:pt x="1442" y="3084900"/>
                      <a:pt x="0" y="3081419"/>
                      <a:pt x="0" y="3077789"/>
                    </a:cubicBezTo>
                    <a:lnTo>
                      <a:pt x="0" y="13687"/>
                    </a:lnTo>
                    <a:cubicBezTo>
                      <a:pt x="0" y="10057"/>
                      <a:pt x="1442" y="6576"/>
                      <a:pt x="4009" y="4009"/>
                    </a:cubicBezTo>
                    <a:cubicBezTo>
                      <a:pt x="6576" y="1442"/>
                      <a:pt x="10057" y="0"/>
                      <a:pt x="13687" y="0"/>
                    </a:cubicBezTo>
                    <a:close/>
                  </a:path>
                </a:pathLst>
              </a:custGeom>
              <a:solidFill>
                <a:srgbClr val="FFFFFF"/>
              </a:solidFill>
              <a:ln w="47625" cap="rnd">
                <a:solidFill>
                  <a:srgbClr val="19274F"/>
                </a:solidFill>
                <a:prstDash val="solid"/>
                <a:round/>
              </a:ln>
            </p:spPr>
            <p:txBody>
              <a:bodyPr/>
              <a:lstStyle/>
              <a:p>
                <a:endParaRPr lang="en-US"/>
              </a:p>
            </p:txBody>
          </p:sp>
          <p:sp>
            <p:nvSpPr>
              <p:cNvPr id="8" name="TextBox 8"/>
              <p:cNvSpPr txBox="1"/>
              <p:nvPr/>
            </p:nvSpPr>
            <p:spPr>
              <a:xfrm>
                <a:off x="0" y="-66675"/>
                <a:ext cx="6602529" cy="3158151"/>
              </a:xfrm>
              <a:prstGeom prst="rect">
                <a:avLst/>
              </a:prstGeom>
            </p:spPr>
            <p:txBody>
              <a:bodyPr lIns="46656" tIns="46656" rIns="46656" bIns="46656" rtlCol="0" anchor="ctr"/>
              <a:lstStyle/>
              <a:p>
                <a:pPr marL="0" lvl="0" indent="0" algn="ctr">
                  <a:lnSpc>
                    <a:spcPts val="2519"/>
                  </a:lnSpc>
                  <a:spcBef>
                    <a:spcPct val="0"/>
                  </a:spcBef>
                </a:pPr>
                <a:endParaRPr/>
              </a:p>
            </p:txBody>
          </p:sp>
        </p:grpSp>
      </p:grpSp>
      <p:sp>
        <p:nvSpPr>
          <p:cNvPr id="9" name="Freeform 9"/>
          <p:cNvSpPr/>
          <p:nvPr/>
        </p:nvSpPr>
        <p:spPr>
          <a:xfrm>
            <a:off x="575288" y="2433179"/>
            <a:ext cx="12416534" cy="7322572"/>
          </a:xfrm>
          <a:custGeom>
            <a:avLst/>
            <a:gdLst/>
            <a:ahLst/>
            <a:cxnLst/>
            <a:rect l="l" t="t" r="r" b="b"/>
            <a:pathLst>
              <a:path w="12416534" h="7322572">
                <a:moveTo>
                  <a:pt x="0" y="0"/>
                </a:moveTo>
                <a:lnTo>
                  <a:pt x="12416535" y="0"/>
                </a:lnTo>
                <a:lnTo>
                  <a:pt x="12416535" y="7322571"/>
                </a:lnTo>
                <a:lnTo>
                  <a:pt x="0" y="7322571"/>
                </a:lnTo>
                <a:lnTo>
                  <a:pt x="0" y="0"/>
                </a:lnTo>
                <a:close/>
              </a:path>
            </a:pathLst>
          </a:custGeom>
          <a:blipFill>
            <a:blip r:embed="rId2"/>
            <a:stretch>
              <a:fillRect/>
            </a:stretch>
          </a:blipFill>
        </p:spPr>
        <p:txBody>
          <a:bodyPr/>
          <a:lstStyle/>
          <a:p>
            <a:endParaRPr lang="en-US"/>
          </a:p>
        </p:txBody>
      </p:sp>
      <p:sp>
        <p:nvSpPr>
          <p:cNvPr id="10" name="TextBox 10"/>
          <p:cNvSpPr txBox="1"/>
          <p:nvPr/>
        </p:nvSpPr>
        <p:spPr>
          <a:xfrm>
            <a:off x="575288" y="305157"/>
            <a:ext cx="16684012" cy="627786"/>
          </a:xfrm>
          <a:prstGeom prst="rect">
            <a:avLst/>
          </a:prstGeom>
        </p:spPr>
        <p:txBody>
          <a:bodyPr lIns="0" tIns="0" rIns="0" bIns="0" rtlCol="0" anchor="t">
            <a:spAutoFit/>
          </a:bodyPr>
          <a:lstStyle/>
          <a:p>
            <a:pPr marL="0" lvl="0" indent="0" algn="ctr">
              <a:lnSpc>
                <a:spcPts val="4875"/>
              </a:lnSpc>
              <a:spcBef>
                <a:spcPct val="0"/>
              </a:spcBef>
            </a:pPr>
            <a:r>
              <a:rPr lang="en-US" sz="4431" b="1">
                <a:solidFill>
                  <a:srgbClr val="19274F"/>
                </a:solidFill>
                <a:latin typeface="Montaser Arabic Bold"/>
                <a:ea typeface="Montaser Arabic Bold"/>
                <a:cs typeface="Montaser Arabic Bold"/>
                <a:sym typeface="Montaser Arabic Bold"/>
              </a:rPr>
              <a:t>Chuẩn bị dữ liệu cho thuật toán</a:t>
            </a:r>
          </a:p>
        </p:txBody>
      </p:sp>
      <p:sp>
        <p:nvSpPr>
          <p:cNvPr id="11" name="TextBox 11"/>
          <p:cNvSpPr txBox="1"/>
          <p:nvPr/>
        </p:nvSpPr>
        <p:spPr>
          <a:xfrm>
            <a:off x="191982" y="1826348"/>
            <a:ext cx="17450624" cy="530860"/>
          </a:xfrm>
          <a:prstGeom prst="rect">
            <a:avLst/>
          </a:prstGeom>
        </p:spPr>
        <p:txBody>
          <a:bodyPr lIns="0" tIns="0" rIns="0" bIns="0" rtlCol="0" anchor="t">
            <a:spAutoFit/>
          </a:bodyPr>
          <a:lstStyle/>
          <a:p>
            <a:pPr marL="669286" lvl="1" indent="-334643" algn="l">
              <a:lnSpc>
                <a:spcPts val="4339"/>
              </a:lnSpc>
              <a:buFont typeface="Arial"/>
              <a:buChar char="•"/>
            </a:pPr>
            <a:r>
              <a:rPr lang="en-US" sz="3099">
                <a:solidFill>
                  <a:srgbClr val="19274F"/>
                </a:solidFill>
                <a:latin typeface="Montaser Arabic"/>
                <a:ea typeface="Montaser Arabic"/>
                <a:cs typeface="Montaser Arabic"/>
                <a:sym typeface="Montaser Arabic"/>
              </a:rPr>
              <a:t>Biến đổi dữ liệu ở dạng Numerical để sử dụng MinMaxScaler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568670" y="622330"/>
            <a:ext cx="17150661" cy="9042341"/>
            <a:chOff x="0" y="0"/>
            <a:chExt cx="22867548" cy="12056454"/>
          </a:xfrm>
        </p:grpSpPr>
        <p:grpSp>
          <p:nvGrpSpPr>
            <p:cNvPr id="3" name="Group 3"/>
            <p:cNvGrpSpPr/>
            <p:nvPr/>
          </p:nvGrpSpPr>
          <p:grpSpPr>
            <a:xfrm>
              <a:off x="0" y="0"/>
              <a:ext cx="5145403" cy="2188630"/>
              <a:chOff x="0" y="0"/>
              <a:chExt cx="1501537" cy="638688"/>
            </a:xfrm>
          </p:grpSpPr>
          <p:sp>
            <p:nvSpPr>
              <p:cNvPr id="4" name="Freeform 4"/>
              <p:cNvSpPr/>
              <p:nvPr/>
            </p:nvSpPr>
            <p:spPr>
              <a:xfrm>
                <a:off x="0" y="0"/>
                <a:ext cx="1501537" cy="638688"/>
              </a:xfrm>
              <a:custGeom>
                <a:avLst/>
                <a:gdLst/>
                <a:ahLst/>
                <a:cxnLst/>
                <a:rect l="l" t="t" r="r" b="b"/>
                <a:pathLst>
                  <a:path w="1501537" h="638688">
                    <a:moveTo>
                      <a:pt x="74228" y="0"/>
                    </a:moveTo>
                    <a:lnTo>
                      <a:pt x="1427309" y="0"/>
                    </a:lnTo>
                    <a:cubicBezTo>
                      <a:pt x="1446995" y="0"/>
                      <a:pt x="1465876" y="7820"/>
                      <a:pt x="1479796" y="21741"/>
                    </a:cubicBezTo>
                    <a:cubicBezTo>
                      <a:pt x="1493717" y="35661"/>
                      <a:pt x="1501537" y="54542"/>
                      <a:pt x="1501537" y="74228"/>
                    </a:cubicBezTo>
                    <a:lnTo>
                      <a:pt x="1501537" y="564460"/>
                    </a:lnTo>
                    <a:cubicBezTo>
                      <a:pt x="1501537" y="584147"/>
                      <a:pt x="1493717" y="603027"/>
                      <a:pt x="1479796" y="616947"/>
                    </a:cubicBezTo>
                    <a:cubicBezTo>
                      <a:pt x="1465876" y="630868"/>
                      <a:pt x="1446995" y="638688"/>
                      <a:pt x="1427309" y="638688"/>
                    </a:cubicBezTo>
                    <a:lnTo>
                      <a:pt x="74228" y="638688"/>
                    </a:lnTo>
                    <a:cubicBezTo>
                      <a:pt x="54542" y="638688"/>
                      <a:pt x="35661" y="630868"/>
                      <a:pt x="21741" y="616947"/>
                    </a:cubicBezTo>
                    <a:cubicBezTo>
                      <a:pt x="7820" y="603027"/>
                      <a:pt x="0" y="584147"/>
                      <a:pt x="0" y="564460"/>
                    </a:cubicBezTo>
                    <a:lnTo>
                      <a:pt x="0" y="74228"/>
                    </a:lnTo>
                    <a:cubicBezTo>
                      <a:pt x="0" y="54542"/>
                      <a:pt x="7820" y="35661"/>
                      <a:pt x="21741" y="21741"/>
                    </a:cubicBezTo>
                    <a:cubicBezTo>
                      <a:pt x="35661" y="7820"/>
                      <a:pt x="54542" y="0"/>
                      <a:pt x="74228" y="0"/>
                    </a:cubicBezTo>
                    <a:close/>
                  </a:path>
                </a:pathLst>
              </a:custGeom>
              <a:solidFill>
                <a:srgbClr val="FBD86A"/>
              </a:solidFill>
              <a:ln cap="rnd">
                <a:noFill/>
                <a:prstDash val="solid"/>
                <a:round/>
              </a:ln>
            </p:spPr>
            <p:txBody>
              <a:bodyPr/>
              <a:lstStyle/>
              <a:p>
                <a:endParaRPr lang="en-US"/>
              </a:p>
            </p:txBody>
          </p:sp>
          <p:sp>
            <p:nvSpPr>
              <p:cNvPr id="5" name="TextBox 5"/>
              <p:cNvSpPr txBox="1"/>
              <p:nvPr/>
            </p:nvSpPr>
            <p:spPr>
              <a:xfrm>
                <a:off x="0" y="-66675"/>
                <a:ext cx="1501537" cy="705363"/>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6" name="Group 6"/>
            <p:cNvGrpSpPr/>
            <p:nvPr/>
          </p:nvGrpSpPr>
          <p:grpSpPr>
            <a:xfrm>
              <a:off x="4337282" y="0"/>
              <a:ext cx="18530265" cy="12056454"/>
              <a:chOff x="0" y="0"/>
              <a:chExt cx="5407522" cy="3518327"/>
            </a:xfrm>
          </p:grpSpPr>
          <p:sp>
            <p:nvSpPr>
              <p:cNvPr id="7" name="Freeform 7"/>
              <p:cNvSpPr/>
              <p:nvPr/>
            </p:nvSpPr>
            <p:spPr>
              <a:xfrm>
                <a:off x="0" y="0"/>
                <a:ext cx="5407521" cy="3518327"/>
              </a:xfrm>
              <a:custGeom>
                <a:avLst/>
                <a:gdLst/>
                <a:ahLst/>
                <a:cxnLst/>
                <a:rect l="l" t="t" r="r" b="b"/>
                <a:pathLst>
                  <a:path w="5407521" h="3518327">
                    <a:moveTo>
                      <a:pt x="20611" y="0"/>
                    </a:moveTo>
                    <a:lnTo>
                      <a:pt x="5386910" y="0"/>
                    </a:lnTo>
                    <a:cubicBezTo>
                      <a:pt x="5392377" y="0"/>
                      <a:pt x="5397619" y="2172"/>
                      <a:pt x="5401485" y="6037"/>
                    </a:cubicBezTo>
                    <a:cubicBezTo>
                      <a:pt x="5405350" y="9902"/>
                      <a:pt x="5407521" y="15145"/>
                      <a:pt x="5407521" y="20611"/>
                    </a:cubicBezTo>
                    <a:lnTo>
                      <a:pt x="5407521" y="3497716"/>
                    </a:lnTo>
                    <a:cubicBezTo>
                      <a:pt x="5407521" y="3509099"/>
                      <a:pt x="5398293" y="3518327"/>
                      <a:pt x="5386910" y="3518327"/>
                    </a:cubicBezTo>
                    <a:lnTo>
                      <a:pt x="20611" y="3518327"/>
                    </a:lnTo>
                    <a:cubicBezTo>
                      <a:pt x="15145" y="3518327"/>
                      <a:pt x="9902" y="3516156"/>
                      <a:pt x="6037" y="3512290"/>
                    </a:cubicBezTo>
                    <a:cubicBezTo>
                      <a:pt x="2172" y="3508425"/>
                      <a:pt x="0" y="3503182"/>
                      <a:pt x="0" y="3497716"/>
                    </a:cubicBezTo>
                    <a:lnTo>
                      <a:pt x="0" y="20611"/>
                    </a:lnTo>
                    <a:cubicBezTo>
                      <a:pt x="0" y="15145"/>
                      <a:pt x="2172" y="9902"/>
                      <a:pt x="6037" y="6037"/>
                    </a:cubicBezTo>
                    <a:cubicBezTo>
                      <a:pt x="9902" y="2172"/>
                      <a:pt x="15145" y="0"/>
                      <a:pt x="20611" y="0"/>
                    </a:cubicBezTo>
                    <a:close/>
                  </a:path>
                </a:pathLst>
              </a:custGeom>
              <a:solidFill>
                <a:srgbClr val="FBD86A"/>
              </a:solidFill>
              <a:ln cap="rnd">
                <a:noFill/>
                <a:prstDash val="solid"/>
                <a:round/>
              </a:ln>
            </p:spPr>
            <p:txBody>
              <a:bodyPr/>
              <a:lstStyle/>
              <a:p>
                <a:endParaRPr lang="en-US"/>
              </a:p>
            </p:txBody>
          </p:sp>
          <p:sp>
            <p:nvSpPr>
              <p:cNvPr id="8" name="TextBox 8"/>
              <p:cNvSpPr txBox="1"/>
              <p:nvPr/>
            </p:nvSpPr>
            <p:spPr>
              <a:xfrm>
                <a:off x="0" y="-66675"/>
                <a:ext cx="5407522" cy="3585002"/>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9" name="Group 9"/>
            <p:cNvGrpSpPr/>
            <p:nvPr/>
          </p:nvGrpSpPr>
          <p:grpSpPr>
            <a:xfrm>
              <a:off x="4666487" y="284175"/>
              <a:ext cx="17871855" cy="11488105"/>
              <a:chOff x="0" y="0"/>
              <a:chExt cx="5215384" cy="3352471"/>
            </a:xfrm>
          </p:grpSpPr>
          <p:sp>
            <p:nvSpPr>
              <p:cNvPr id="10" name="Freeform 10"/>
              <p:cNvSpPr/>
              <p:nvPr/>
            </p:nvSpPr>
            <p:spPr>
              <a:xfrm>
                <a:off x="0" y="0"/>
                <a:ext cx="5215384" cy="3352471"/>
              </a:xfrm>
              <a:custGeom>
                <a:avLst/>
                <a:gdLst/>
                <a:ahLst/>
                <a:cxnLst/>
                <a:rect l="l" t="t" r="r" b="b"/>
                <a:pathLst>
                  <a:path w="5215384" h="3352471">
                    <a:moveTo>
                      <a:pt x="17328" y="0"/>
                    </a:moveTo>
                    <a:lnTo>
                      <a:pt x="5198056" y="0"/>
                    </a:lnTo>
                    <a:cubicBezTo>
                      <a:pt x="5207626" y="0"/>
                      <a:pt x="5215384" y="7758"/>
                      <a:pt x="5215384" y="17328"/>
                    </a:cubicBezTo>
                    <a:lnTo>
                      <a:pt x="5215384" y="3335143"/>
                    </a:lnTo>
                    <a:cubicBezTo>
                      <a:pt x="5215384" y="3339739"/>
                      <a:pt x="5213558" y="3344146"/>
                      <a:pt x="5210308" y="3347396"/>
                    </a:cubicBezTo>
                    <a:cubicBezTo>
                      <a:pt x="5207059" y="3350645"/>
                      <a:pt x="5202651" y="3352471"/>
                      <a:pt x="5198056" y="3352471"/>
                    </a:cubicBezTo>
                    <a:lnTo>
                      <a:pt x="17328" y="3352471"/>
                    </a:lnTo>
                    <a:cubicBezTo>
                      <a:pt x="7758" y="3352471"/>
                      <a:pt x="0" y="3344713"/>
                      <a:pt x="0" y="3335143"/>
                    </a:cubicBezTo>
                    <a:lnTo>
                      <a:pt x="0" y="17328"/>
                    </a:lnTo>
                    <a:cubicBezTo>
                      <a:pt x="0" y="7758"/>
                      <a:pt x="7758" y="0"/>
                      <a:pt x="17328" y="0"/>
                    </a:cubicBezTo>
                    <a:close/>
                  </a:path>
                </a:pathLst>
              </a:custGeom>
              <a:solidFill>
                <a:srgbClr val="FFFFFF"/>
              </a:solidFill>
              <a:ln w="47625" cap="rnd">
                <a:solidFill>
                  <a:srgbClr val="19274F"/>
                </a:solidFill>
                <a:prstDash val="solid"/>
                <a:round/>
              </a:ln>
            </p:spPr>
            <p:txBody>
              <a:bodyPr/>
              <a:lstStyle/>
              <a:p>
                <a:endParaRPr lang="en-US"/>
              </a:p>
            </p:txBody>
          </p:sp>
          <p:sp>
            <p:nvSpPr>
              <p:cNvPr id="11" name="TextBox 11"/>
              <p:cNvSpPr txBox="1"/>
              <p:nvPr/>
            </p:nvSpPr>
            <p:spPr>
              <a:xfrm>
                <a:off x="0" y="-66675"/>
                <a:ext cx="5215384" cy="3419146"/>
              </a:xfrm>
              <a:prstGeom prst="rect">
                <a:avLst/>
              </a:prstGeom>
            </p:spPr>
            <p:txBody>
              <a:bodyPr lIns="46656" tIns="46656" rIns="46656" bIns="46656" rtlCol="0" anchor="ctr"/>
              <a:lstStyle/>
              <a:p>
                <a:pPr algn="ctr">
                  <a:lnSpc>
                    <a:spcPts val="2520"/>
                  </a:lnSpc>
                </a:pPr>
                <a:endParaRPr/>
              </a:p>
            </p:txBody>
          </p:sp>
        </p:grpSp>
        <p:grpSp>
          <p:nvGrpSpPr>
            <p:cNvPr id="12" name="Group 12"/>
            <p:cNvGrpSpPr/>
            <p:nvPr/>
          </p:nvGrpSpPr>
          <p:grpSpPr>
            <a:xfrm>
              <a:off x="107003" y="120955"/>
              <a:ext cx="3314679" cy="1946720"/>
              <a:chOff x="0" y="0"/>
              <a:chExt cx="967293" cy="568094"/>
            </a:xfrm>
          </p:grpSpPr>
          <p:sp>
            <p:nvSpPr>
              <p:cNvPr id="13" name="Freeform 13"/>
              <p:cNvSpPr/>
              <p:nvPr/>
            </p:nvSpPr>
            <p:spPr>
              <a:xfrm>
                <a:off x="0" y="0"/>
                <a:ext cx="967293" cy="568094"/>
              </a:xfrm>
              <a:custGeom>
                <a:avLst/>
                <a:gdLst/>
                <a:ahLst/>
                <a:cxnLst/>
                <a:rect l="l" t="t" r="r" b="b"/>
                <a:pathLst>
                  <a:path w="967293" h="568094">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FFFFFF"/>
              </a:solidFill>
              <a:ln w="38100" cap="rnd">
                <a:solidFill>
                  <a:srgbClr val="19274F"/>
                </a:solidFill>
                <a:prstDash val="lgDash"/>
                <a:round/>
              </a:ln>
            </p:spPr>
            <p:txBody>
              <a:bodyPr/>
              <a:lstStyle/>
              <a:p>
                <a:endParaRPr lang="en-US"/>
              </a:p>
            </p:txBody>
          </p:sp>
          <p:sp>
            <p:nvSpPr>
              <p:cNvPr id="14" name="TextBox 14"/>
              <p:cNvSpPr txBox="1"/>
              <p:nvPr/>
            </p:nvSpPr>
            <p:spPr>
              <a:xfrm>
                <a:off x="0" y="-66675"/>
                <a:ext cx="967293" cy="634769"/>
              </a:xfrm>
              <a:prstGeom prst="rect">
                <a:avLst/>
              </a:prstGeom>
            </p:spPr>
            <p:txBody>
              <a:bodyPr lIns="46656" tIns="46656" rIns="46656" bIns="46656" rtlCol="0" anchor="ctr"/>
              <a:lstStyle/>
              <a:p>
                <a:pPr marL="0" lvl="0" indent="0" algn="ctr">
                  <a:lnSpc>
                    <a:spcPts val="2520"/>
                  </a:lnSpc>
                  <a:spcBef>
                    <a:spcPct val="0"/>
                  </a:spcBef>
                </a:pPr>
                <a:endParaRPr/>
              </a:p>
            </p:txBody>
          </p:sp>
        </p:grpSp>
        <p:sp>
          <p:nvSpPr>
            <p:cNvPr id="15" name="Freeform 15"/>
            <p:cNvSpPr/>
            <p:nvPr/>
          </p:nvSpPr>
          <p:spPr>
            <a:xfrm>
              <a:off x="771866" y="311161"/>
              <a:ext cx="1984952" cy="1566307"/>
            </a:xfrm>
            <a:custGeom>
              <a:avLst/>
              <a:gdLst/>
              <a:ahLst/>
              <a:cxnLst/>
              <a:rect l="l" t="t" r="r" b="b"/>
              <a:pathLst>
                <a:path w="1984952" h="1566307">
                  <a:moveTo>
                    <a:pt x="0" y="0"/>
                  </a:moveTo>
                  <a:lnTo>
                    <a:pt x="1984952" y="0"/>
                  </a:lnTo>
                  <a:lnTo>
                    <a:pt x="1984952" y="1566308"/>
                  </a:lnTo>
                  <a:lnTo>
                    <a:pt x="0" y="1566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grpSp>
        <p:nvGrpSpPr>
          <p:cNvPr id="16" name="Group 16"/>
          <p:cNvGrpSpPr/>
          <p:nvPr/>
        </p:nvGrpSpPr>
        <p:grpSpPr>
          <a:xfrm>
            <a:off x="4971244" y="1237844"/>
            <a:ext cx="11686344" cy="1645072"/>
            <a:chOff x="0" y="0"/>
            <a:chExt cx="4547095" cy="640089"/>
          </a:xfrm>
        </p:grpSpPr>
        <p:sp>
          <p:nvSpPr>
            <p:cNvPr id="17" name="Freeform 17"/>
            <p:cNvSpPr/>
            <p:nvPr/>
          </p:nvSpPr>
          <p:spPr>
            <a:xfrm>
              <a:off x="0" y="0"/>
              <a:ext cx="4547095" cy="640089"/>
            </a:xfrm>
            <a:custGeom>
              <a:avLst/>
              <a:gdLst/>
              <a:ahLst/>
              <a:cxnLst/>
              <a:rect l="l" t="t" r="r" b="b"/>
              <a:pathLst>
                <a:path w="4547095" h="640089">
                  <a:moveTo>
                    <a:pt x="19874" y="0"/>
                  </a:moveTo>
                  <a:lnTo>
                    <a:pt x="4527221" y="0"/>
                  </a:lnTo>
                  <a:cubicBezTo>
                    <a:pt x="4532492" y="0"/>
                    <a:pt x="4537547" y="2094"/>
                    <a:pt x="4541274" y="5821"/>
                  </a:cubicBezTo>
                  <a:cubicBezTo>
                    <a:pt x="4545001" y="9548"/>
                    <a:pt x="4547095" y="14603"/>
                    <a:pt x="4547095" y="19874"/>
                  </a:cubicBezTo>
                  <a:lnTo>
                    <a:pt x="4547095" y="620215"/>
                  </a:lnTo>
                  <a:cubicBezTo>
                    <a:pt x="4547095" y="625486"/>
                    <a:pt x="4545001" y="630541"/>
                    <a:pt x="4541274" y="634268"/>
                  </a:cubicBezTo>
                  <a:cubicBezTo>
                    <a:pt x="4537547" y="637995"/>
                    <a:pt x="4532492" y="640089"/>
                    <a:pt x="4527221" y="640089"/>
                  </a:cubicBezTo>
                  <a:lnTo>
                    <a:pt x="19874" y="640089"/>
                  </a:lnTo>
                  <a:cubicBezTo>
                    <a:pt x="14603" y="640089"/>
                    <a:pt x="9548" y="637995"/>
                    <a:pt x="5821" y="634268"/>
                  </a:cubicBezTo>
                  <a:cubicBezTo>
                    <a:pt x="2094" y="630541"/>
                    <a:pt x="0" y="625486"/>
                    <a:pt x="0" y="620215"/>
                  </a:cubicBezTo>
                  <a:lnTo>
                    <a:pt x="0" y="19874"/>
                  </a:lnTo>
                  <a:cubicBezTo>
                    <a:pt x="0" y="14603"/>
                    <a:pt x="2094" y="9548"/>
                    <a:pt x="5821" y="5821"/>
                  </a:cubicBezTo>
                  <a:cubicBezTo>
                    <a:pt x="9548" y="2094"/>
                    <a:pt x="14603" y="0"/>
                    <a:pt x="19874" y="0"/>
                  </a:cubicBezTo>
                  <a:close/>
                </a:path>
              </a:pathLst>
            </a:custGeom>
            <a:solidFill>
              <a:srgbClr val="93D8FF"/>
            </a:solidFill>
            <a:ln w="47625" cap="rnd">
              <a:solidFill>
                <a:srgbClr val="19274F"/>
              </a:solidFill>
              <a:prstDash val="solid"/>
              <a:round/>
            </a:ln>
          </p:spPr>
          <p:txBody>
            <a:bodyPr/>
            <a:lstStyle/>
            <a:p>
              <a:endParaRPr lang="en-US"/>
            </a:p>
          </p:txBody>
        </p:sp>
        <p:sp>
          <p:nvSpPr>
            <p:cNvPr id="18" name="TextBox 18"/>
            <p:cNvSpPr txBox="1"/>
            <p:nvPr/>
          </p:nvSpPr>
          <p:spPr>
            <a:xfrm>
              <a:off x="0" y="-66675"/>
              <a:ext cx="4547095" cy="706764"/>
            </a:xfrm>
            <a:prstGeom prst="rect">
              <a:avLst/>
            </a:prstGeom>
          </p:spPr>
          <p:txBody>
            <a:bodyPr lIns="46656" tIns="46656" rIns="46656" bIns="46656" rtlCol="0" anchor="ctr"/>
            <a:lstStyle/>
            <a:p>
              <a:pPr algn="ctr">
                <a:lnSpc>
                  <a:spcPts val="2520"/>
                </a:lnSpc>
              </a:pPr>
              <a:endParaRPr/>
            </a:p>
          </p:txBody>
        </p:sp>
      </p:grpSp>
      <p:grpSp>
        <p:nvGrpSpPr>
          <p:cNvPr id="19" name="Group 19"/>
          <p:cNvGrpSpPr/>
          <p:nvPr/>
        </p:nvGrpSpPr>
        <p:grpSpPr>
          <a:xfrm>
            <a:off x="568670" y="2517580"/>
            <a:ext cx="2646513" cy="1641473"/>
            <a:chOff x="0" y="0"/>
            <a:chExt cx="3528684" cy="2188630"/>
          </a:xfrm>
        </p:grpSpPr>
        <p:grpSp>
          <p:nvGrpSpPr>
            <p:cNvPr id="20" name="Group 20"/>
            <p:cNvGrpSpPr/>
            <p:nvPr/>
          </p:nvGrpSpPr>
          <p:grpSpPr>
            <a:xfrm>
              <a:off x="0" y="0"/>
              <a:ext cx="3528684" cy="2188630"/>
              <a:chOff x="0" y="0"/>
              <a:chExt cx="1029744" cy="638688"/>
            </a:xfrm>
          </p:grpSpPr>
          <p:sp>
            <p:nvSpPr>
              <p:cNvPr id="21" name="Freeform 21"/>
              <p:cNvSpPr/>
              <p:nvPr/>
            </p:nvSpPr>
            <p:spPr>
              <a:xfrm>
                <a:off x="0" y="0"/>
                <a:ext cx="1029744" cy="638688"/>
              </a:xfrm>
              <a:custGeom>
                <a:avLst/>
                <a:gdLst/>
                <a:ahLst/>
                <a:cxnLst/>
                <a:rect l="l" t="t" r="r" b="b"/>
                <a:pathLst>
                  <a:path w="1029744" h="638688">
                    <a:moveTo>
                      <a:pt x="108237" y="0"/>
                    </a:moveTo>
                    <a:lnTo>
                      <a:pt x="921507" y="0"/>
                    </a:lnTo>
                    <a:cubicBezTo>
                      <a:pt x="981285" y="0"/>
                      <a:pt x="1029744" y="48459"/>
                      <a:pt x="1029744" y="108237"/>
                    </a:cubicBezTo>
                    <a:lnTo>
                      <a:pt x="1029744" y="530451"/>
                    </a:lnTo>
                    <a:cubicBezTo>
                      <a:pt x="1029744" y="590229"/>
                      <a:pt x="981285" y="638688"/>
                      <a:pt x="921507" y="638688"/>
                    </a:cubicBezTo>
                    <a:lnTo>
                      <a:pt x="108237" y="638688"/>
                    </a:lnTo>
                    <a:cubicBezTo>
                      <a:pt x="48459" y="638688"/>
                      <a:pt x="0" y="590229"/>
                      <a:pt x="0" y="530451"/>
                    </a:cubicBezTo>
                    <a:lnTo>
                      <a:pt x="0" y="108237"/>
                    </a:lnTo>
                    <a:cubicBezTo>
                      <a:pt x="0" y="48459"/>
                      <a:pt x="48459" y="0"/>
                      <a:pt x="108237" y="0"/>
                    </a:cubicBezTo>
                    <a:close/>
                  </a:path>
                </a:pathLst>
              </a:custGeom>
              <a:solidFill>
                <a:srgbClr val="BCBEFA"/>
              </a:solidFill>
              <a:ln cap="rnd">
                <a:noFill/>
                <a:prstDash val="solid"/>
                <a:round/>
              </a:ln>
            </p:spPr>
            <p:txBody>
              <a:bodyPr/>
              <a:lstStyle/>
              <a:p>
                <a:endParaRPr lang="en-US"/>
              </a:p>
            </p:txBody>
          </p:sp>
          <p:sp>
            <p:nvSpPr>
              <p:cNvPr id="22" name="TextBox 22"/>
              <p:cNvSpPr txBox="1"/>
              <p:nvPr/>
            </p:nvSpPr>
            <p:spPr>
              <a:xfrm>
                <a:off x="0" y="-66675"/>
                <a:ext cx="1029744" cy="705363"/>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23" name="Group 23"/>
            <p:cNvGrpSpPr/>
            <p:nvPr/>
          </p:nvGrpSpPr>
          <p:grpSpPr>
            <a:xfrm>
              <a:off x="107003" y="120955"/>
              <a:ext cx="3314679" cy="1946720"/>
              <a:chOff x="0" y="0"/>
              <a:chExt cx="967293" cy="568094"/>
            </a:xfrm>
          </p:grpSpPr>
          <p:sp>
            <p:nvSpPr>
              <p:cNvPr id="24" name="Freeform 24"/>
              <p:cNvSpPr/>
              <p:nvPr/>
            </p:nvSpPr>
            <p:spPr>
              <a:xfrm>
                <a:off x="0" y="0"/>
                <a:ext cx="967293" cy="568094"/>
              </a:xfrm>
              <a:custGeom>
                <a:avLst/>
                <a:gdLst/>
                <a:ahLst/>
                <a:cxnLst/>
                <a:rect l="l" t="t" r="r" b="b"/>
                <a:pathLst>
                  <a:path w="967293" h="568094">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000000">
                  <a:alpha val="0"/>
                </a:srgbClr>
              </a:solidFill>
              <a:ln w="38100" cap="rnd">
                <a:solidFill>
                  <a:srgbClr val="FFFFFF"/>
                </a:solidFill>
                <a:prstDash val="lgDash"/>
                <a:round/>
              </a:ln>
            </p:spPr>
            <p:txBody>
              <a:bodyPr/>
              <a:lstStyle/>
              <a:p>
                <a:endParaRPr lang="en-US"/>
              </a:p>
            </p:txBody>
          </p:sp>
          <p:sp>
            <p:nvSpPr>
              <p:cNvPr id="25" name="TextBox 25"/>
              <p:cNvSpPr txBox="1"/>
              <p:nvPr/>
            </p:nvSpPr>
            <p:spPr>
              <a:xfrm>
                <a:off x="0" y="-66675"/>
                <a:ext cx="967293" cy="634769"/>
              </a:xfrm>
              <a:prstGeom prst="rect">
                <a:avLst/>
              </a:prstGeom>
            </p:spPr>
            <p:txBody>
              <a:bodyPr lIns="46656" tIns="46656" rIns="46656" bIns="46656" rtlCol="0" anchor="ctr"/>
              <a:lstStyle/>
              <a:p>
                <a:pPr marL="0" lvl="0" indent="0" algn="ctr">
                  <a:lnSpc>
                    <a:spcPts val="2520"/>
                  </a:lnSpc>
                  <a:spcBef>
                    <a:spcPct val="0"/>
                  </a:spcBef>
                </a:pPr>
                <a:endParaRPr/>
              </a:p>
            </p:txBody>
          </p:sp>
        </p:grpSp>
        <p:sp>
          <p:nvSpPr>
            <p:cNvPr id="26" name="Freeform 26"/>
            <p:cNvSpPr/>
            <p:nvPr/>
          </p:nvSpPr>
          <p:spPr>
            <a:xfrm>
              <a:off x="956564" y="339706"/>
              <a:ext cx="1680434" cy="1509335"/>
            </a:xfrm>
            <a:custGeom>
              <a:avLst/>
              <a:gdLst/>
              <a:ahLst/>
              <a:cxnLst/>
              <a:rect l="l" t="t" r="r" b="b"/>
              <a:pathLst>
                <a:path w="1680434" h="1509335">
                  <a:moveTo>
                    <a:pt x="0" y="0"/>
                  </a:moveTo>
                  <a:lnTo>
                    <a:pt x="1680434" y="0"/>
                  </a:lnTo>
                  <a:lnTo>
                    <a:pt x="1680434" y="1509336"/>
                  </a:lnTo>
                  <a:lnTo>
                    <a:pt x="0" y="15093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grpSp>
        <p:nvGrpSpPr>
          <p:cNvPr id="27" name="Group 27"/>
          <p:cNvGrpSpPr/>
          <p:nvPr/>
        </p:nvGrpSpPr>
        <p:grpSpPr>
          <a:xfrm>
            <a:off x="568670" y="4531486"/>
            <a:ext cx="2646513" cy="1641473"/>
            <a:chOff x="0" y="0"/>
            <a:chExt cx="3528684" cy="2188630"/>
          </a:xfrm>
        </p:grpSpPr>
        <p:grpSp>
          <p:nvGrpSpPr>
            <p:cNvPr id="28" name="Group 28"/>
            <p:cNvGrpSpPr/>
            <p:nvPr/>
          </p:nvGrpSpPr>
          <p:grpSpPr>
            <a:xfrm>
              <a:off x="0" y="0"/>
              <a:ext cx="3528684" cy="2188630"/>
              <a:chOff x="0" y="0"/>
              <a:chExt cx="1029744" cy="638688"/>
            </a:xfrm>
          </p:grpSpPr>
          <p:sp>
            <p:nvSpPr>
              <p:cNvPr id="29" name="Freeform 29"/>
              <p:cNvSpPr/>
              <p:nvPr/>
            </p:nvSpPr>
            <p:spPr>
              <a:xfrm>
                <a:off x="0" y="0"/>
                <a:ext cx="1029744" cy="638688"/>
              </a:xfrm>
              <a:custGeom>
                <a:avLst/>
                <a:gdLst/>
                <a:ahLst/>
                <a:cxnLst/>
                <a:rect l="l" t="t" r="r" b="b"/>
                <a:pathLst>
                  <a:path w="1029744" h="638688">
                    <a:moveTo>
                      <a:pt x="108237" y="0"/>
                    </a:moveTo>
                    <a:lnTo>
                      <a:pt x="921507" y="0"/>
                    </a:lnTo>
                    <a:cubicBezTo>
                      <a:pt x="981285" y="0"/>
                      <a:pt x="1029744" y="48459"/>
                      <a:pt x="1029744" y="108237"/>
                    </a:cubicBezTo>
                    <a:lnTo>
                      <a:pt x="1029744" y="530451"/>
                    </a:lnTo>
                    <a:cubicBezTo>
                      <a:pt x="1029744" y="590229"/>
                      <a:pt x="981285" y="638688"/>
                      <a:pt x="921507" y="638688"/>
                    </a:cubicBezTo>
                    <a:lnTo>
                      <a:pt x="108237" y="638688"/>
                    </a:lnTo>
                    <a:cubicBezTo>
                      <a:pt x="48459" y="638688"/>
                      <a:pt x="0" y="590229"/>
                      <a:pt x="0" y="530451"/>
                    </a:cubicBezTo>
                    <a:lnTo>
                      <a:pt x="0" y="108237"/>
                    </a:lnTo>
                    <a:cubicBezTo>
                      <a:pt x="0" y="48459"/>
                      <a:pt x="48459" y="0"/>
                      <a:pt x="108237" y="0"/>
                    </a:cubicBezTo>
                    <a:close/>
                  </a:path>
                </a:pathLst>
              </a:custGeom>
              <a:solidFill>
                <a:srgbClr val="BCBEFA"/>
              </a:solidFill>
              <a:ln cap="rnd">
                <a:noFill/>
                <a:prstDash val="solid"/>
                <a:round/>
              </a:ln>
            </p:spPr>
            <p:txBody>
              <a:bodyPr/>
              <a:lstStyle/>
              <a:p>
                <a:endParaRPr lang="en-US"/>
              </a:p>
            </p:txBody>
          </p:sp>
          <p:sp>
            <p:nvSpPr>
              <p:cNvPr id="30" name="TextBox 30"/>
              <p:cNvSpPr txBox="1"/>
              <p:nvPr/>
            </p:nvSpPr>
            <p:spPr>
              <a:xfrm>
                <a:off x="0" y="-66675"/>
                <a:ext cx="1029744" cy="705363"/>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31" name="Group 31"/>
            <p:cNvGrpSpPr/>
            <p:nvPr/>
          </p:nvGrpSpPr>
          <p:grpSpPr>
            <a:xfrm>
              <a:off x="107003" y="120955"/>
              <a:ext cx="3314679" cy="1946720"/>
              <a:chOff x="0" y="0"/>
              <a:chExt cx="967293" cy="568094"/>
            </a:xfrm>
          </p:grpSpPr>
          <p:sp>
            <p:nvSpPr>
              <p:cNvPr id="32" name="Freeform 32"/>
              <p:cNvSpPr/>
              <p:nvPr/>
            </p:nvSpPr>
            <p:spPr>
              <a:xfrm>
                <a:off x="0" y="0"/>
                <a:ext cx="967293" cy="568094"/>
              </a:xfrm>
              <a:custGeom>
                <a:avLst/>
                <a:gdLst/>
                <a:ahLst/>
                <a:cxnLst/>
                <a:rect l="l" t="t" r="r" b="b"/>
                <a:pathLst>
                  <a:path w="967293" h="568094">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BCBEFA"/>
              </a:solidFill>
              <a:ln w="38100" cap="rnd">
                <a:solidFill>
                  <a:srgbClr val="FFFFFF"/>
                </a:solidFill>
                <a:prstDash val="lgDash"/>
                <a:round/>
              </a:ln>
            </p:spPr>
            <p:txBody>
              <a:bodyPr/>
              <a:lstStyle/>
              <a:p>
                <a:endParaRPr lang="en-US"/>
              </a:p>
            </p:txBody>
          </p:sp>
          <p:sp>
            <p:nvSpPr>
              <p:cNvPr id="33" name="TextBox 33"/>
              <p:cNvSpPr txBox="1"/>
              <p:nvPr/>
            </p:nvSpPr>
            <p:spPr>
              <a:xfrm>
                <a:off x="0" y="-66675"/>
                <a:ext cx="967293" cy="634769"/>
              </a:xfrm>
              <a:prstGeom prst="rect">
                <a:avLst/>
              </a:prstGeom>
            </p:spPr>
            <p:txBody>
              <a:bodyPr lIns="46656" tIns="46656" rIns="46656" bIns="46656" rtlCol="0" anchor="ctr"/>
              <a:lstStyle/>
              <a:p>
                <a:pPr marL="0" lvl="0" indent="0" algn="ctr">
                  <a:lnSpc>
                    <a:spcPts val="2520"/>
                  </a:lnSpc>
                  <a:spcBef>
                    <a:spcPct val="0"/>
                  </a:spcBef>
                </a:pPr>
                <a:endParaRPr/>
              </a:p>
            </p:txBody>
          </p:sp>
        </p:grpSp>
        <p:sp>
          <p:nvSpPr>
            <p:cNvPr id="34" name="Freeform 34"/>
            <p:cNvSpPr/>
            <p:nvPr/>
          </p:nvSpPr>
          <p:spPr>
            <a:xfrm>
              <a:off x="1057907" y="312644"/>
              <a:ext cx="1412870" cy="1563342"/>
            </a:xfrm>
            <a:custGeom>
              <a:avLst/>
              <a:gdLst/>
              <a:ahLst/>
              <a:cxnLst/>
              <a:rect l="l" t="t" r="r" b="b"/>
              <a:pathLst>
                <a:path w="1412870" h="1563342">
                  <a:moveTo>
                    <a:pt x="0" y="0"/>
                  </a:moveTo>
                  <a:lnTo>
                    <a:pt x="1412870" y="0"/>
                  </a:lnTo>
                  <a:lnTo>
                    <a:pt x="1412870" y="1563342"/>
                  </a:lnTo>
                  <a:lnTo>
                    <a:pt x="0" y="156334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grpSp>
        <p:nvGrpSpPr>
          <p:cNvPr id="35" name="Group 35"/>
          <p:cNvGrpSpPr/>
          <p:nvPr/>
        </p:nvGrpSpPr>
        <p:grpSpPr>
          <a:xfrm>
            <a:off x="568670" y="6544434"/>
            <a:ext cx="2646513" cy="1686222"/>
            <a:chOff x="0" y="0"/>
            <a:chExt cx="3528684" cy="2248295"/>
          </a:xfrm>
        </p:grpSpPr>
        <p:grpSp>
          <p:nvGrpSpPr>
            <p:cNvPr id="36" name="Group 36"/>
            <p:cNvGrpSpPr/>
            <p:nvPr/>
          </p:nvGrpSpPr>
          <p:grpSpPr>
            <a:xfrm>
              <a:off x="0" y="0"/>
              <a:ext cx="3528684" cy="2188630"/>
              <a:chOff x="0" y="0"/>
              <a:chExt cx="1029744" cy="638688"/>
            </a:xfrm>
          </p:grpSpPr>
          <p:sp>
            <p:nvSpPr>
              <p:cNvPr id="37" name="Freeform 37"/>
              <p:cNvSpPr/>
              <p:nvPr/>
            </p:nvSpPr>
            <p:spPr>
              <a:xfrm>
                <a:off x="0" y="0"/>
                <a:ext cx="1029744" cy="638688"/>
              </a:xfrm>
              <a:custGeom>
                <a:avLst/>
                <a:gdLst/>
                <a:ahLst/>
                <a:cxnLst/>
                <a:rect l="l" t="t" r="r" b="b"/>
                <a:pathLst>
                  <a:path w="1029744" h="638688">
                    <a:moveTo>
                      <a:pt x="108237" y="0"/>
                    </a:moveTo>
                    <a:lnTo>
                      <a:pt x="921507" y="0"/>
                    </a:lnTo>
                    <a:cubicBezTo>
                      <a:pt x="981285" y="0"/>
                      <a:pt x="1029744" y="48459"/>
                      <a:pt x="1029744" y="108237"/>
                    </a:cubicBezTo>
                    <a:lnTo>
                      <a:pt x="1029744" y="530451"/>
                    </a:lnTo>
                    <a:cubicBezTo>
                      <a:pt x="1029744" y="590229"/>
                      <a:pt x="981285" y="638688"/>
                      <a:pt x="921507" y="638688"/>
                    </a:cubicBezTo>
                    <a:lnTo>
                      <a:pt x="108237" y="638688"/>
                    </a:lnTo>
                    <a:cubicBezTo>
                      <a:pt x="48459" y="638688"/>
                      <a:pt x="0" y="590229"/>
                      <a:pt x="0" y="530451"/>
                    </a:cubicBezTo>
                    <a:lnTo>
                      <a:pt x="0" y="108237"/>
                    </a:lnTo>
                    <a:cubicBezTo>
                      <a:pt x="0" y="48459"/>
                      <a:pt x="48459" y="0"/>
                      <a:pt x="108237" y="0"/>
                    </a:cubicBezTo>
                    <a:close/>
                  </a:path>
                </a:pathLst>
              </a:custGeom>
              <a:solidFill>
                <a:srgbClr val="BCBEFA"/>
              </a:solidFill>
              <a:ln cap="rnd">
                <a:noFill/>
                <a:prstDash val="solid"/>
                <a:round/>
              </a:ln>
            </p:spPr>
            <p:txBody>
              <a:bodyPr/>
              <a:lstStyle/>
              <a:p>
                <a:endParaRPr lang="en-US"/>
              </a:p>
            </p:txBody>
          </p:sp>
          <p:sp>
            <p:nvSpPr>
              <p:cNvPr id="38" name="TextBox 38"/>
              <p:cNvSpPr txBox="1"/>
              <p:nvPr/>
            </p:nvSpPr>
            <p:spPr>
              <a:xfrm>
                <a:off x="0" y="-66675"/>
                <a:ext cx="1029744" cy="705363"/>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39" name="Group 39"/>
            <p:cNvGrpSpPr/>
            <p:nvPr/>
          </p:nvGrpSpPr>
          <p:grpSpPr>
            <a:xfrm>
              <a:off x="107003" y="120955"/>
              <a:ext cx="3314679" cy="1946720"/>
              <a:chOff x="0" y="0"/>
              <a:chExt cx="967293" cy="568094"/>
            </a:xfrm>
          </p:grpSpPr>
          <p:sp>
            <p:nvSpPr>
              <p:cNvPr id="40" name="Freeform 40"/>
              <p:cNvSpPr/>
              <p:nvPr/>
            </p:nvSpPr>
            <p:spPr>
              <a:xfrm>
                <a:off x="0" y="0"/>
                <a:ext cx="967293" cy="568094"/>
              </a:xfrm>
              <a:custGeom>
                <a:avLst/>
                <a:gdLst/>
                <a:ahLst/>
                <a:cxnLst/>
                <a:rect l="l" t="t" r="r" b="b"/>
                <a:pathLst>
                  <a:path w="967293" h="568094">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BCBEFA"/>
              </a:solidFill>
              <a:ln w="38100" cap="rnd">
                <a:solidFill>
                  <a:srgbClr val="FFFFFF"/>
                </a:solidFill>
                <a:prstDash val="lgDash"/>
                <a:round/>
              </a:ln>
            </p:spPr>
            <p:txBody>
              <a:bodyPr/>
              <a:lstStyle/>
              <a:p>
                <a:endParaRPr lang="en-US"/>
              </a:p>
            </p:txBody>
          </p:sp>
          <p:sp>
            <p:nvSpPr>
              <p:cNvPr id="41" name="TextBox 41"/>
              <p:cNvSpPr txBox="1"/>
              <p:nvPr/>
            </p:nvSpPr>
            <p:spPr>
              <a:xfrm>
                <a:off x="0" y="-66675"/>
                <a:ext cx="967293" cy="634769"/>
              </a:xfrm>
              <a:prstGeom prst="rect">
                <a:avLst/>
              </a:prstGeom>
            </p:spPr>
            <p:txBody>
              <a:bodyPr lIns="46656" tIns="46656" rIns="46656" bIns="46656" rtlCol="0" anchor="ctr"/>
              <a:lstStyle/>
              <a:p>
                <a:pPr marL="0" lvl="0" indent="0" algn="ctr">
                  <a:lnSpc>
                    <a:spcPts val="2520"/>
                  </a:lnSpc>
                  <a:spcBef>
                    <a:spcPct val="0"/>
                  </a:spcBef>
                </a:pPr>
                <a:endParaRPr/>
              </a:p>
            </p:txBody>
          </p:sp>
        </p:grpSp>
        <p:sp>
          <p:nvSpPr>
            <p:cNvPr id="42" name="Freeform 42"/>
            <p:cNvSpPr/>
            <p:nvPr/>
          </p:nvSpPr>
          <p:spPr>
            <a:xfrm rot="-1173271">
              <a:off x="1057907" y="295243"/>
              <a:ext cx="1384713" cy="1772432"/>
            </a:xfrm>
            <a:custGeom>
              <a:avLst/>
              <a:gdLst/>
              <a:ahLst/>
              <a:cxnLst/>
              <a:rect l="l" t="t" r="r" b="b"/>
              <a:pathLst>
                <a:path w="1384713" h="1772432">
                  <a:moveTo>
                    <a:pt x="0" y="0"/>
                  </a:moveTo>
                  <a:lnTo>
                    <a:pt x="1384712" y="0"/>
                  </a:lnTo>
                  <a:lnTo>
                    <a:pt x="1384712" y="1772432"/>
                  </a:lnTo>
                  <a:lnTo>
                    <a:pt x="0" y="177243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sp>
        <p:nvSpPr>
          <p:cNvPr id="43" name="TextBox 43"/>
          <p:cNvSpPr txBox="1"/>
          <p:nvPr/>
        </p:nvSpPr>
        <p:spPr>
          <a:xfrm>
            <a:off x="5280395" y="1660330"/>
            <a:ext cx="11068041" cy="857250"/>
          </a:xfrm>
          <a:prstGeom prst="rect">
            <a:avLst/>
          </a:prstGeom>
        </p:spPr>
        <p:txBody>
          <a:bodyPr lIns="0" tIns="0" rIns="0" bIns="0" rtlCol="0" anchor="t">
            <a:spAutoFit/>
          </a:bodyPr>
          <a:lstStyle/>
          <a:p>
            <a:pPr marL="0" lvl="0" indent="0" algn="ctr">
              <a:lnSpc>
                <a:spcPts val="6600"/>
              </a:lnSpc>
              <a:spcBef>
                <a:spcPct val="0"/>
              </a:spcBef>
            </a:pPr>
            <a:r>
              <a:rPr lang="en-US" sz="6000" b="1">
                <a:solidFill>
                  <a:srgbClr val="19274F"/>
                </a:solidFill>
                <a:latin typeface="Montaser Arabic Bold"/>
                <a:ea typeface="Montaser Arabic Bold"/>
                <a:cs typeface="Montaser Arabic Bold"/>
                <a:sym typeface="Montaser Arabic Bold"/>
              </a:rPr>
              <a:t>Giới thiệu tổng quan</a:t>
            </a:r>
          </a:p>
        </p:txBody>
      </p:sp>
      <p:sp>
        <p:nvSpPr>
          <p:cNvPr id="44" name="Freeform 44"/>
          <p:cNvSpPr/>
          <p:nvPr/>
        </p:nvSpPr>
        <p:spPr>
          <a:xfrm>
            <a:off x="4449333" y="3810195"/>
            <a:ext cx="4330301" cy="4725527"/>
          </a:xfrm>
          <a:custGeom>
            <a:avLst/>
            <a:gdLst/>
            <a:ahLst/>
            <a:cxnLst/>
            <a:rect l="l" t="t" r="r" b="b"/>
            <a:pathLst>
              <a:path w="4330301" h="4725527">
                <a:moveTo>
                  <a:pt x="0" y="0"/>
                </a:moveTo>
                <a:lnTo>
                  <a:pt x="4330301" y="0"/>
                </a:lnTo>
                <a:lnTo>
                  <a:pt x="4330301" y="4725527"/>
                </a:lnTo>
                <a:lnTo>
                  <a:pt x="0" y="472552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Tree>
  </p:cSld>
  <p:clrMapOvr>
    <a:masterClrMapping/>
  </p:clrMapOvr>
  <p:transition spd="slow">
    <p:push dir="d"/>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335950" cy="10287000"/>
            <a:chOff x="0" y="0"/>
            <a:chExt cx="24447933" cy="13716000"/>
          </a:xfrm>
        </p:grpSpPr>
        <p:grpSp>
          <p:nvGrpSpPr>
            <p:cNvPr id="3" name="Group 3"/>
            <p:cNvGrpSpPr/>
            <p:nvPr/>
          </p:nvGrpSpPr>
          <p:grpSpPr>
            <a:xfrm>
              <a:off x="0" y="0"/>
              <a:ext cx="24447933" cy="13716000"/>
              <a:chOff x="0" y="0"/>
              <a:chExt cx="6845770" cy="3840676"/>
            </a:xfrm>
          </p:grpSpPr>
          <p:sp>
            <p:nvSpPr>
              <p:cNvPr id="4" name="Freeform 4"/>
              <p:cNvSpPr/>
              <p:nvPr/>
            </p:nvSpPr>
            <p:spPr>
              <a:xfrm>
                <a:off x="0" y="0"/>
                <a:ext cx="6845770" cy="3840676"/>
              </a:xfrm>
              <a:custGeom>
                <a:avLst/>
                <a:gdLst/>
                <a:ahLst/>
                <a:cxnLst/>
                <a:rect l="l" t="t" r="r" b="b"/>
                <a:pathLst>
                  <a:path w="6845770" h="3840676">
                    <a:moveTo>
                      <a:pt x="16281" y="0"/>
                    </a:moveTo>
                    <a:lnTo>
                      <a:pt x="6829489" y="0"/>
                    </a:lnTo>
                    <a:cubicBezTo>
                      <a:pt x="6838480" y="0"/>
                      <a:pt x="6845770" y="7289"/>
                      <a:pt x="6845770" y="16281"/>
                    </a:cubicBezTo>
                    <a:lnTo>
                      <a:pt x="6845770" y="3824394"/>
                    </a:lnTo>
                    <a:cubicBezTo>
                      <a:pt x="6845770" y="3833387"/>
                      <a:pt x="6838480" y="3840676"/>
                      <a:pt x="6829489" y="3840676"/>
                    </a:cubicBezTo>
                    <a:lnTo>
                      <a:pt x="16281" y="3840676"/>
                    </a:lnTo>
                    <a:cubicBezTo>
                      <a:pt x="7289" y="3840676"/>
                      <a:pt x="0" y="3833387"/>
                      <a:pt x="0" y="3824394"/>
                    </a:cubicBezTo>
                    <a:lnTo>
                      <a:pt x="0" y="16281"/>
                    </a:lnTo>
                    <a:cubicBezTo>
                      <a:pt x="0" y="7289"/>
                      <a:pt x="7289" y="0"/>
                      <a:pt x="16281" y="0"/>
                    </a:cubicBezTo>
                    <a:close/>
                  </a:path>
                </a:pathLst>
              </a:custGeom>
              <a:solidFill>
                <a:srgbClr val="FBD86A"/>
              </a:solidFill>
              <a:ln cap="rnd">
                <a:noFill/>
                <a:prstDash val="solid"/>
                <a:round/>
              </a:ln>
            </p:spPr>
            <p:txBody>
              <a:bodyPr/>
              <a:lstStyle/>
              <a:p>
                <a:endParaRPr lang="en-US"/>
              </a:p>
            </p:txBody>
          </p:sp>
          <p:sp>
            <p:nvSpPr>
              <p:cNvPr id="5" name="TextBox 5"/>
              <p:cNvSpPr txBox="1"/>
              <p:nvPr/>
            </p:nvSpPr>
            <p:spPr>
              <a:xfrm>
                <a:off x="0" y="-66675"/>
                <a:ext cx="6845770" cy="3907351"/>
              </a:xfrm>
              <a:prstGeom prst="rect">
                <a:avLst/>
              </a:prstGeom>
            </p:spPr>
            <p:txBody>
              <a:bodyPr lIns="46656" tIns="46656" rIns="46656" bIns="46656" rtlCol="0" anchor="ctr"/>
              <a:lstStyle/>
              <a:p>
                <a:pPr marL="0" lvl="0" indent="0" algn="ctr">
                  <a:lnSpc>
                    <a:spcPts val="2519"/>
                  </a:lnSpc>
                  <a:spcBef>
                    <a:spcPct val="0"/>
                  </a:spcBef>
                </a:pPr>
                <a:endParaRPr/>
              </a:p>
            </p:txBody>
          </p:sp>
        </p:grpSp>
        <p:grpSp>
          <p:nvGrpSpPr>
            <p:cNvPr id="6" name="Group 6"/>
            <p:cNvGrpSpPr/>
            <p:nvPr/>
          </p:nvGrpSpPr>
          <p:grpSpPr>
            <a:xfrm>
              <a:off x="434337" y="2352286"/>
              <a:ext cx="23579259" cy="11040423"/>
              <a:chOff x="0" y="0"/>
              <a:chExt cx="6602529" cy="3091476"/>
            </a:xfrm>
          </p:grpSpPr>
          <p:sp>
            <p:nvSpPr>
              <p:cNvPr id="7" name="Freeform 7"/>
              <p:cNvSpPr/>
              <p:nvPr/>
            </p:nvSpPr>
            <p:spPr>
              <a:xfrm>
                <a:off x="0" y="0"/>
                <a:ext cx="6602529" cy="3091476"/>
              </a:xfrm>
              <a:custGeom>
                <a:avLst/>
                <a:gdLst/>
                <a:ahLst/>
                <a:cxnLst/>
                <a:rect l="l" t="t" r="r" b="b"/>
                <a:pathLst>
                  <a:path w="6602529" h="3091476">
                    <a:moveTo>
                      <a:pt x="13687" y="0"/>
                    </a:moveTo>
                    <a:lnTo>
                      <a:pt x="6588841" y="0"/>
                    </a:lnTo>
                    <a:cubicBezTo>
                      <a:pt x="6592472" y="0"/>
                      <a:pt x="6595953" y="1442"/>
                      <a:pt x="6598520" y="4009"/>
                    </a:cubicBezTo>
                    <a:cubicBezTo>
                      <a:pt x="6601087" y="6576"/>
                      <a:pt x="6602529" y="10057"/>
                      <a:pt x="6602529" y="13687"/>
                    </a:cubicBezTo>
                    <a:lnTo>
                      <a:pt x="6602529" y="3077789"/>
                    </a:lnTo>
                    <a:cubicBezTo>
                      <a:pt x="6602529" y="3081419"/>
                      <a:pt x="6601087" y="3084900"/>
                      <a:pt x="6598520" y="3087467"/>
                    </a:cubicBezTo>
                    <a:cubicBezTo>
                      <a:pt x="6595953" y="3090034"/>
                      <a:pt x="6592472" y="3091476"/>
                      <a:pt x="6588841" y="3091476"/>
                    </a:cubicBezTo>
                    <a:lnTo>
                      <a:pt x="13687" y="3091476"/>
                    </a:lnTo>
                    <a:cubicBezTo>
                      <a:pt x="10057" y="3091476"/>
                      <a:pt x="6576" y="3090034"/>
                      <a:pt x="4009" y="3087467"/>
                    </a:cubicBezTo>
                    <a:cubicBezTo>
                      <a:pt x="1442" y="3084900"/>
                      <a:pt x="0" y="3081419"/>
                      <a:pt x="0" y="3077789"/>
                    </a:cubicBezTo>
                    <a:lnTo>
                      <a:pt x="0" y="13687"/>
                    </a:lnTo>
                    <a:cubicBezTo>
                      <a:pt x="0" y="10057"/>
                      <a:pt x="1442" y="6576"/>
                      <a:pt x="4009" y="4009"/>
                    </a:cubicBezTo>
                    <a:cubicBezTo>
                      <a:pt x="6576" y="1442"/>
                      <a:pt x="10057" y="0"/>
                      <a:pt x="13687" y="0"/>
                    </a:cubicBezTo>
                    <a:close/>
                  </a:path>
                </a:pathLst>
              </a:custGeom>
              <a:solidFill>
                <a:srgbClr val="FFFFFF"/>
              </a:solidFill>
              <a:ln w="47625" cap="rnd">
                <a:solidFill>
                  <a:srgbClr val="19274F"/>
                </a:solidFill>
                <a:prstDash val="solid"/>
                <a:round/>
              </a:ln>
            </p:spPr>
            <p:txBody>
              <a:bodyPr/>
              <a:lstStyle/>
              <a:p>
                <a:endParaRPr lang="en-US"/>
              </a:p>
            </p:txBody>
          </p:sp>
          <p:sp>
            <p:nvSpPr>
              <p:cNvPr id="8" name="TextBox 8"/>
              <p:cNvSpPr txBox="1"/>
              <p:nvPr/>
            </p:nvSpPr>
            <p:spPr>
              <a:xfrm>
                <a:off x="0" y="-66675"/>
                <a:ext cx="6602529" cy="3158151"/>
              </a:xfrm>
              <a:prstGeom prst="rect">
                <a:avLst/>
              </a:prstGeom>
            </p:spPr>
            <p:txBody>
              <a:bodyPr lIns="46656" tIns="46656" rIns="46656" bIns="46656" rtlCol="0" anchor="ctr"/>
              <a:lstStyle/>
              <a:p>
                <a:pPr marL="0" lvl="0" indent="0" algn="ctr">
                  <a:lnSpc>
                    <a:spcPts val="2519"/>
                  </a:lnSpc>
                  <a:spcBef>
                    <a:spcPct val="0"/>
                  </a:spcBef>
                </a:pPr>
                <a:endParaRPr/>
              </a:p>
            </p:txBody>
          </p:sp>
        </p:grpSp>
      </p:grpSp>
      <p:sp>
        <p:nvSpPr>
          <p:cNvPr id="9" name="Freeform 9"/>
          <p:cNvSpPr/>
          <p:nvPr/>
        </p:nvSpPr>
        <p:spPr>
          <a:xfrm>
            <a:off x="575288" y="2493307"/>
            <a:ext cx="16417929" cy="7285456"/>
          </a:xfrm>
          <a:custGeom>
            <a:avLst/>
            <a:gdLst/>
            <a:ahLst/>
            <a:cxnLst/>
            <a:rect l="l" t="t" r="r" b="b"/>
            <a:pathLst>
              <a:path w="16417929" h="7285456">
                <a:moveTo>
                  <a:pt x="0" y="0"/>
                </a:moveTo>
                <a:lnTo>
                  <a:pt x="16417929" y="0"/>
                </a:lnTo>
                <a:lnTo>
                  <a:pt x="16417929" y="7285456"/>
                </a:lnTo>
                <a:lnTo>
                  <a:pt x="0" y="7285456"/>
                </a:lnTo>
                <a:lnTo>
                  <a:pt x="0" y="0"/>
                </a:lnTo>
                <a:close/>
              </a:path>
            </a:pathLst>
          </a:custGeom>
          <a:blipFill>
            <a:blip r:embed="rId2"/>
            <a:stretch>
              <a:fillRect/>
            </a:stretch>
          </a:blipFill>
        </p:spPr>
        <p:txBody>
          <a:bodyPr/>
          <a:lstStyle/>
          <a:p>
            <a:endParaRPr lang="en-US"/>
          </a:p>
        </p:txBody>
      </p:sp>
      <p:sp>
        <p:nvSpPr>
          <p:cNvPr id="10" name="TextBox 10"/>
          <p:cNvSpPr txBox="1"/>
          <p:nvPr/>
        </p:nvSpPr>
        <p:spPr>
          <a:xfrm>
            <a:off x="575288" y="305157"/>
            <a:ext cx="16684012" cy="627786"/>
          </a:xfrm>
          <a:prstGeom prst="rect">
            <a:avLst/>
          </a:prstGeom>
        </p:spPr>
        <p:txBody>
          <a:bodyPr lIns="0" tIns="0" rIns="0" bIns="0" rtlCol="0" anchor="t">
            <a:spAutoFit/>
          </a:bodyPr>
          <a:lstStyle/>
          <a:p>
            <a:pPr marL="0" lvl="0" indent="0" algn="ctr">
              <a:lnSpc>
                <a:spcPts val="4875"/>
              </a:lnSpc>
              <a:spcBef>
                <a:spcPct val="0"/>
              </a:spcBef>
            </a:pPr>
            <a:r>
              <a:rPr lang="en-US" sz="4431" b="1">
                <a:solidFill>
                  <a:srgbClr val="19274F"/>
                </a:solidFill>
                <a:latin typeface="Montaser Arabic Bold"/>
                <a:ea typeface="Montaser Arabic Bold"/>
                <a:cs typeface="Montaser Arabic Bold"/>
                <a:sym typeface="Montaser Arabic Bold"/>
              </a:rPr>
              <a:t>Chuẩn bị dữ liệu cho thuật toán</a:t>
            </a:r>
          </a:p>
        </p:txBody>
      </p:sp>
      <p:sp>
        <p:nvSpPr>
          <p:cNvPr id="11" name="TextBox 11"/>
          <p:cNvSpPr txBox="1"/>
          <p:nvPr/>
        </p:nvSpPr>
        <p:spPr>
          <a:xfrm>
            <a:off x="191982" y="1826348"/>
            <a:ext cx="17450624" cy="530860"/>
          </a:xfrm>
          <a:prstGeom prst="rect">
            <a:avLst/>
          </a:prstGeom>
        </p:spPr>
        <p:txBody>
          <a:bodyPr lIns="0" tIns="0" rIns="0" bIns="0" rtlCol="0" anchor="t">
            <a:spAutoFit/>
          </a:bodyPr>
          <a:lstStyle/>
          <a:p>
            <a:pPr marL="669286" lvl="1" indent="-334643" algn="l">
              <a:lnSpc>
                <a:spcPts val="4339"/>
              </a:lnSpc>
              <a:buFont typeface="Arial"/>
              <a:buChar char="•"/>
            </a:pPr>
            <a:r>
              <a:rPr lang="en-US" sz="3099">
                <a:solidFill>
                  <a:srgbClr val="19274F"/>
                </a:solidFill>
                <a:latin typeface="Montaser Arabic"/>
                <a:ea typeface="Montaser Arabic"/>
                <a:cs typeface="Montaser Arabic"/>
                <a:sym typeface="Montaser Arabic"/>
              </a:rPr>
              <a:t>Kiểm tra kết quả chuyển đổi</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335950" cy="10287000"/>
            <a:chOff x="0" y="0"/>
            <a:chExt cx="24447933" cy="13716000"/>
          </a:xfrm>
        </p:grpSpPr>
        <p:grpSp>
          <p:nvGrpSpPr>
            <p:cNvPr id="3" name="Group 3"/>
            <p:cNvGrpSpPr/>
            <p:nvPr/>
          </p:nvGrpSpPr>
          <p:grpSpPr>
            <a:xfrm>
              <a:off x="0" y="0"/>
              <a:ext cx="24447933" cy="13716000"/>
              <a:chOff x="0" y="0"/>
              <a:chExt cx="6845770" cy="3840676"/>
            </a:xfrm>
          </p:grpSpPr>
          <p:sp>
            <p:nvSpPr>
              <p:cNvPr id="4" name="Freeform 4"/>
              <p:cNvSpPr/>
              <p:nvPr/>
            </p:nvSpPr>
            <p:spPr>
              <a:xfrm>
                <a:off x="0" y="0"/>
                <a:ext cx="6845770" cy="3840676"/>
              </a:xfrm>
              <a:custGeom>
                <a:avLst/>
                <a:gdLst/>
                <a:ahLst/>
                <a:cxnLst/>
                <a:rect l="l" t="t" r="r" b="b"/>
                <a:pathLst>
                  <a:path w="6845770" h="3840676">
                    <a:moveTo>
                      <a:pt x="16281" y="0"/>
                    </a:moveTo>
                    <a:lnTo>
                      <a:pt x="6829489" y="0"/>
                    </a:lnTo>
                    <a:cubicBezTo>
                      <a:pt x="6838480" y="0"/>
                      <a:pt x="6845770" y="7289"/>
                      <a:pt x="6845770" y="16281"/>
                    </a:cubicBezTo>
                    <a:lnTo>
                      <a:pt x="6845770" y="3824394"/>
                    </a:lnTo>
                    <a:cubicBezTo>
                      <a:pt x="6845770" y="3833387"/>
                      <a:pt x="6838480" y="3840676"/>
                      <a:pt x="6829489" y="3840676"/>
                    </a:cubicBezTo>
                    <a:lnTo>
                      <a:pt x="16281" y="3840676"/>
                    </a:lnTo>
                    <a:cubicBezTo>
                      <a:pt x="7289" y="3840676"/>
                      <a:pt x="0" y="3833387"/>
                      <a:pt x="0" y="3824394"/>
                    </a:cubicBezTo>
                    <a:lnTo>
                      <a:pt x="0" y="16281"/>
                    </a:lnTo>
                    <a:cubicBezTo>
                      <a:pt x="0" y="7289"/>
                      <a:pt x="7289" y="0"/>
                      <a:pt x="16281" y="0"/>
                    </a:cubicBezTo>
                    <a:close/>
                  </a:path>
                </a:pathLst>
              </a:custGeom>
              <a:solidFill>
                <a:srgbClr val="FBD86A"/>
              </a:solidFill>
              <a:ln cap="rnd">
                <a:noFill/>
                <a:prstDash val="solid"/>
                <a:round/>
              </a:ln>
            </p:spPr>
            <p:txBody>
              <a:bodyPr/>
              <a:lstStyle/>
              <a:p>
                <a:endParaRPr lang="en-US"/>
              </a:p>
            </p:txBody>
          </p:sp>
          <p:sp>
            <p:nvSpPr>
              <p:cNvPr id="5" name="TextBox 5"/>
              <p:cNvSpPr txBox="1"/>
              <p:nvPr/>
            </p:nvSpPr>
            <p:spPr>
              <a:xfrm>
                <a:off x="0" y="-66675"/>
                <a:ext cx="6845770" cy="3907351"/>
              </a:xfrm>
              <a:prstGeom prst="rect">
                <a:avLst/>
              </a:prstGeom>
            </p:spPr>
            <p:txBody>
              <a:bodyPr lIns="46656" tIns="46656" rIns="46656" bIns="46656" rtlCol="0" anchor="ctr"/>
              <a:lstStyle/>
              <a:p>
                <a:pPr marL="0" lvl="0" indent="0" algn="ctr">
                  <a:lnSpc>
                    <a:spcPts val="2519"/>
                  </a:lnSpc>
                  <a:spcBef>
                    <a:spcPct val="0"/>
                  </a:spcBef>
                </a:pPr>
                <a:endParaRPr/>
              </a:p>
            </p:txBody>
          </p:sp>
        </p:grpSp>
        <p:grpSp>
          <p:nvGrpSpPr>
            <p:cNvPr id="6" name="Group 6"/>
            <p:cNvGrpSpPr/>
            <p:nvPr/>
          </p:nvGrpSpPr>
          <p:grpSpPr>
            <a:xfrm>
              <a:off x="434337" y="2352286"/>
              <a:ext cx="23579259" cy="11040423"/>
              <a:chOff x="0" y="0"/>
              <a:chExt cx="6602529" cy="3091476"/>
            </a:xfrm>
          </p:grpSpPr>
          <p:sp>
            <p:nvSpPr>
              <p:cNvPr id="7" name="Freeform 7"/>
              <p:cNvSpPr/>
              <p:nvPr/>
            </p:nvSpPr>
            <p:spPr>
              <a:xfrm>
                <a:off x="0" y="0"/>
                <a:ext cx="6602529" cy="3091476"/>
              </a:xfrm>
              <a:custGeom>
                <a:avLst/>
                <a:gdLst/>
                <a:ahLst/>
                <a:cxnLst/>
                <a:rect l="l" t="t" r="r" b="b"/>
                <a:pathLst>
                  <a:path w="6602529" h="3091476">
                    <a:moveTo>
                      <a:pt x="13687" y="0"/>
                    </a:moveTo>
                    <a:lnTo>
                      <a:pt x="6588841" y="0"/>
                    </a:lnTo>
                    <a:cubicBezTo>
                      <a:pt x="6592472" y="0"/>
                      <a:pt x="6595953" y="1442"/>
                      <a:pt x="6598520" y="4009"/>
                    </a:cubicBezTo>
                    <a:cubicBezTo>
                      <a:pt x="6601087" y="6576"/>
                      <a:pt x="6602529" y="10057"/>
                      <a:pt x="6602529" y="13687"/>
                    </a:cubicBezTo>
                    <a:lnTo>
                      <a:pt x="6602529" y="3077789"/>
                    </a:lnTo>
                    <a:cubicBezTo>
                      <a:pt x="6602529" y="3081419"/>
                      <a:pt x="6601087" y="3084900"/>
                      <a:pt x="6598520" y="3087467"/>
                    </a:cubicBezTo>
                    <a:cubicBezTo>
                      <a:pt x="6595953" y="3090034"/>
                      <a:pt x="6592472" y="3091476"/>
                      <a:pt x="6588841" y="3091476"/>
                    </a:cubicBezTo>
                    <a:lnTo>
                      <a:pt x="13687" y="3091476"/>
                    </a:lnTo>
                    <a:cubicBezTo>
                      <a:pt x="10057" y="3091476"/>
                      <a:pt x="6576" y="3090034"/>
                      <a:pt x="4009" y="3087467"/>
                    </a:cubicBezTo>
                    <a:cubicBezTo>
                      <a:pt x="1442" y="3084900"/>
                      <a:pt x="0" y="3081419"/>
                      <a:pt x="0" y="3077789"/>
                    </a:cubicBezTo>
                    <a:lnTo>
                      <a:pt x="0" y="13687"/>
                    </a:lnTo>
                    <a:cubicBezTo>
                      <a:pt x="0" y="10057"/>
                      <a:pt x="1442" y="6576"/>
                      <a:pt x="4009" y="4009"/>
                    </a:cubicBezTo>
                    <a:cubicBezTo>
                      <a:pt x="6576" y="1442"/>
                      <a:pt x="10057" y="0"/>
                      <a:pt x="13687" y="0"/>
                    </a:cubicBezTo>
                    <a:close/>
                  </a:path>
                </a:pathLst>
              </a:custGeom>
              <a:solidFill>
                <a:srgbClr val="FFFFFF"/>
              </a:solidFill>
              <a:ln w="47625" cap="rnd">
                <a:solidFill>
                  <a:srgbClr val="19274F"/>
                </a:solidFill>
                <a:prstDash val="solid"/>
                <a:round/>
              </a:ln>
            </p:spPr>
            <p:txBody>
              <a:bodyPr/>
              <a:lstStyle/>
              <a:p>
                <a:endParaRPr lang="en-US"/>
              </a:p>
            </p:txBody>
          </p:sp>
          <p:sp>
            <p:nvSpPr>
              <p:cNvPr id="8" name="TextBox 8"/>
              <p:cNvSpPr txBox="1"/>
              <p:nvPr/>
            </p:nvSpPr>
            <p:spPr>
              <a:xfrm>
                <a:off x="0" y="-66675"/>
                <a:ext cx="6602529" cy="3158151"/>
              </a:xfrm>
              <a:prstGeom prst="rect">
                <a:avLst/>
              </a:prstGeom>
            </p:spPr>
            <p:txBody>
              <a:bodyPr lIns="46656" tIns="46656" rIns="46656" bIns="46656" rtlCol="0" anchor="ctr"/>
              <a:lstStyle/>
              <a:p>
                <a:pPr marL="0" lvl="0" indent="0" algn="ctr">
                  <a:lnSpc>
                    <a:spcPts val="2519"/>
                  </a:lnSpc>
                  <a:spcBef>
                    <a:spcPct val="0"/>
                  </a:spcBef>
                </a:pPr>
                <a:endParaRPr/>
              </a:p>
            </p:txBody>
          </p:sp>
        </p:grpSp>
      </p:grpSp>
      <p:sp>
        <p:nvSpPr>
          <p:cNvPr id="9" name="Freeform 9"/>
          <p:cNvSpPr/>
          <p:nvPr/>
        </p:nvSpPr>
        <p:spPr>
          <a:xfrm>
            <a:off x="575288" y="2900134"/>
            <a:ext cx="11301259" cy="3531643"/>
          </a:xfrm>
          <a:custGeom>
            <a:avLst/>
            <a:gdLst/>
            <a:ahLst/>
            <a:cxnLst/>
            <a:rect l="l" t="t" r="r" b="b"/>
            <a:pathLst>
              <a:path w="11301259" h="3531643">
                <a:moveTo>
                  <a:pt x="0" y="0"/>
                </a:moveTo>
                <a:lnTo>
                  <a:pt x="11301259" y="0"/>
                </a:lnTo>
                <a:lnTo>
                  <a:pt x="11301259" y="3531643"/>
                </a:lnTo>
                <a:lnTo>
                  <a:pt x="0" y="3531643"/>
                </a:lnTo>
                <a:lnTo>
                  <a:pt x="0" y="0"/>
                </a:lnTo>
                <a:close/>
              </a:path>
            </a:pathLst>
          </a:custGeom>
          <a:blipFill>
            <a:blip r:embed="rId2"/>
            <a:stretch>
              <a:fillRect/>
            </a:stretch>
          </a:blipFill>
        </p:spPr>
        <p:txBody>
          <a:bodyPr/>
          <a:lstStyle/>
          <a:p>
            <a:endParaRPr lang="en-US"/>
          </a:p>
        </p:txBody>
      </p:sp>
      <p:sp>
        <p:nvSpPr>
          <p:cNvPr id="10" name="Freeform 10"/>
          <p:cNvSpPr/>
          <p:nvPr/>
        </p:nvSpPr>
        <p:spPr>
          <a:xfrm>
            <a:off x="10539501" y="5742414"/>
            <a:ext cx="7215094" cy="4118278"/>
          </a:xfrm>
          <a:custGeom>
            <a:avLst/>
            <a:gdLst/>
            <a:ahLst/>
            <a:cxnLst/>
            <a:rect l="l" t="t" r="r" b="b"/>
            <a:pathLst>
              <a:path w="7215094" h="4118278">
                <a:moveTo>
                  <a:pt x="0" y="0"/>
                </a:moveTo>
                <a:lnTo>
                  <a:pt x="7215094" y="0"/>
                </a:lnTo>
                <a:lnTo>
                  <a:pt x="7215094" y="4118279"/>
                </a:lnTo>
                <a:lnTo>
                  <a:pt x="0" y="4118279"/>
                </a:lnTo>
                <a:lnTo>
                  <a:pt x="0" y="0"/>
                </a:lnTo>
                <a:close/>
              </a:path>
            </a:pathLst>
          </a:custGeom>
          <a:blipFill>
            <a:blip r:embed="rId3"/>
            <a:stretch>
              <a:fillRect/>
            </a:stretch>
          </a:blipFill>
        </p:spPr>
        <p:txBody>
          <a:bodyPr/>
          <a:lstStyle/>
          <a:p>
            <a:endParaRPr lang="en-US"/>
          </a:p>
        </p:txBody>
      </p:sp>
      <p:sp>
        <p:nvSpPr>
          <p:cNvPr id="11" name="TextBox 11"/>
          <p:cNvSpPr txBox="1"/>
          <p:nvPr/>
        </p:nvSpPr>
        <p:spPr>
          <a:xfrm>
            <a:off x="575288" y="305157"/>
            <a:ext cx="16684012" cy="627786"/>
          </a:xfrm>
          <a:prstGeom prst="rect">
            <a:avLst/>
          </a:prstGeom>
        </p:spPr>
        <p:txBody>
          <a:bodyPr lIns="0" tIns="0" rIns="0" bIns="0" rtlCol="0" anchor="t">
            <a:spAutoFit/>
          </a:bodyPr>
          <a:lstStyle/>
          <a:p>
            <a:pPr marL="0" lvl="0" indent="0" algn="ctr">
              <a:lnSpc>
                <a:spcPts val="4875"/>
              </a:lnSpc>
              <a:spcBef>
                <a:spcPct val="0"/>
              </a:spcBef>
            </a:pPr>
            <a:r>
              <a:rPr lang="en-US" sz="4431" b="1">
                <a:solidFill>
                  <a:srgbClr val="19274F"/>
                </a:solidFill>
                <a:latin typeface="Montaser Arabic Bold"/>
                <a:ea typeface="Montaser Arabic Bold"/>
                <a:cs typeface="Montaser Arabic Bold"/>
                <a:sym typeface="Montaser Arabic Bold"/>
              </a:rPr>
              <a:t>Chuẩn bị dữ liệu cho thuật toán</a:t>
            </a:r>
          </a:p>
        </p:txBody>
      </p:sp>
      <p:sp>
        <p:nvSpPr>
          <p:cNvPr id="12" name="TextBox 12"/>
          <p:cNvSpPr txBox="1"/>
          <p:nvPr/>
        </p:nvSpPr>
        <p:spPr>
          <a:xfrm>
            <a:off x="191982" y="1826348"/>
            <a:ext cx="17450624" cy="1073785"/>
          </a:xfrm>
          <a:prstGeom prst="rect">
            <a:avLst/>
          </a:prstGeom>
        </p:spPr>
        <p:txBody>
          <a:bodyPr lIns="0" tIns="0" rIns="0" bIns="0" rtlCol="0" anchor="t">
            <a:spAutoFit/>
          </a:bodyPr>
          <a:lstStyle/>
          <a:p>
            <a:pPr marL="669286" lvl="1" indent="-334643" algn="l">
              <a:lnSpc>
                <a:spcPts val="4339"/>
              </a:lnSpc>
              <a:buFont typeface="Arial"/>
              <a:buChar char="•"/>
            </a:pPr>
            <a:r>
              <a:rPr lang="en-US" sz="3099">
                <a:solidFill>
                  <a:srgbClr val="19274F"/>
                </a:solidFill>
                <a:latin typeface="Montaser Arabic"/>
                <a:ea typeface="Montaser Arabic"/>
                <a:cs typeface="Montaser Arabic"/>
                <a:sym typeface="Montaser Arabic"/>
              </a:rPr>
              <a:t>Đẩy toàn bộ dữ liệu số cung một dạng (double) để dễ dàng tính toán trong giai đoạn thuật toán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4579724" y="3559902"/>
            <a:ext cx="9799655" cy="3188131"/>
            <a:chOff x="0" y="0"/>
            <a:chExt cx="3578141" cy="1164080"/>
          </a:xfrm>
        </p:grpSpPr>
        <p:sp>
          <p:nvSpPr>
            <p:cNvPr id="3" name="Freeform 3"/>
            <p:cNvSpPr/>
            <p:nvPr/>
          </p:nvSpPr>
          <p:spPr>
            <a:xfrm>
              <a:off x="0" y="0"/>
              <a:ext cx="3578141" cy="1164080"/>
            </a:xfrm>
            <a:custGeom>
              <a:avLst/>
              <a:gdLst/>
              <a:ahLst/>
              <a:cxnLst/>
              <a:rect l="l" t="t" r="r" b="b"/>
              <a:pathLst>
                <a:path w="3578141" h="1164080">
                  <a:moveTo>
                    <a:pt x="29231" y="0"/>
                  </a:moveTo>
                  <a:lnTo>
                    <a:pt x="3548910" y="0"/>
                  </a:lnTo>
                  <a:cubicBezTo>
                    <a:pt x="3556663" y="0"/>
                    <a:pt x="3564098" y="3080"/>
                    <a:pt x="3569579" y="8561"/>
                  </a:cubicBezTo>
                  <a:cubicBezTo>
                    <a:pt x="3575061" y="14043"/>
                    <a:pt x="3578141" y="21478"/>
                    <a:pt x="3578141" y="29231"/>
                  </a:cubicBezTo>
                  <a:lnTo>
                    <a:pt x="3578141" y="1134849"/>
                  </a:lnTo>
                  <a:cubicBezTo>
                    <a:pt x="3578141" y="1150993"/>
                    <a:pt x="3565054" y="1164080"/>
                    <a:pt x="3548910" y="1164080"/>
                  </a:cubicBezTo>
                  <a:lnTo>
                    <a:pt x="29231" y="1164080"/>
                  </a:lnTo>
                  <a:cubicBezTo>
                    <a:pt x="13087" y="1164080"/>
                    <a:pt x="0" y="1150993"/>
                    <a:pt x="0" y="1134849"/>
                  </a:cubicBezTo>
                  <a:lnTo>
                    <a:pt x="0" y="29231"/>
                  </a:lnTo>
                  <a:cubicBezTo>
                    <a:pt x="0" y="13087"/>
                    <a:pt x="13087" y="0"/>
                    <a:pt x="29231" y="0"/>
                  </a:cubicBezTo>
                  <a:close/>
                </a:path>
              </a:pathLst>
            </a:custGeom>
            <a:solidFill>
              <a:srgbClr val="FFD33C"/>
            </a:solidFill>
            <a:ln cap="rnd">
              <a:noFill/>
              <a:prstDash val="solid"/>
              <a:round/>
            </a:ln>
          </p:spPr>
          <p:txBody>
            <a:bodyPr/>
            <a:lstStyle/>
            <a:p>
              <a:endParaRPr lang="en-US"/>
            </a:p>
          </p:txBody>
        </p:sp>
        <p:sp>
          <p:nvSpPr>
            <p:cNvPr id="4" name="TextBox 4"/>
            <p:cNvSpPr txBox="1"/>
            <p:nvPr/>
          </p:nvSpPr>
          <p:spPr>
            <a:xfrm>
              <a:off x="0" y="-66675"/>
              <a:ext cx="3578141" cy="1230755"/>
            </a:xfrm>
            <a:prstGeom prst="rect">
              <a:avLst/>
            </a:prstGeom>
          </p:spPr>
          <p:txBody>
            <a:bodyPr lIns="49719" tIns="49719" rIns="49719" bIns="49719" rtlCol="0" anchor="ctr"/>
            <a:lstStyle/>
            <a:p>
              <a:pPr marL="0" lvl="0" indent="0" algn="ctr">
                <a:lnSpc>
                  <a:spcPts val="2519"/>
                </a:lnSpc>
                <a:spcBef>
                  <a:spcPct val="0"/>
                </a:spcBef>
              </a:pPr>
              <a:endParaRPr/>
            </a:p>
          </p:txBody>
        </p:sp>
      </p:grpSp>
      <p:sp>
        <p:nvSpPr>
          <p:cNvPr id="5" name="TextBox 5"/>
          <p:cNvSpPr txBox="1"/>
          <p:nvPr/>
        </p:nvSpPr>
        <p:spPr>
          <a:xfrm>
            <a:off x="2485075" y="4724400"/>
            <a:ext cx="14021403" cy="876300"/>
          </a:xfrm>
          <a:prstGeom prst="rect">
            <a:avLst/>
          </a:prstGeom>
        </p:spPr>
        <p:txBody>
          <a:bodyPr lIns="0" tIns="0" rIns="0" bIns="0" rtlCol="0" anchor="t">
            <a:spAutoFit/>
          </a:bodyPr>
          <a:lstStyle/>
          <a:p>
            <a:pPr marL="0" lvl="0" indent="0" algn="ctr">
              <a:lnSpc>
                <a:spcPts val="6600"/>
              </a:lnSpc>
              <a:spcBef>
                <a:spcPct val="0"/>
              </a:spcBef>
            </a:pPr>
            <a:r>
              <a:rPr lang="en-US" sz="6000" b="1">
                <a:solidFill>
                  <a:srgbClr val="19274F"/>
                </a:solidFill>
                <a:latin typeface="Stinger Fit Bold"/>
                <a:ea typeface="Stinger Fit Bold"/>
                <a:cs typeface="Stinger Fit Bold"/>
                <a:sym typeface="Stinger Fit Bold"/>
              </a:rPr>
              <a:t>Thuật toán phân cụm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4579724" y="3559902"/>
            <a:ext cx="9799655" cy="3188131"/>
            <a:chOff x="0" y="0"/>
            <a:chExt cx="3578141" cy="1164080"/>
          </a:xfrm>
        </p:grpSpPr>
        <p:sp>
          <p:nvSpPr>
            <p:cNvPr id="3" name="Freeform 3"/>
            <p:cNvSpPr/>
            <p:nvPr/>
          </p:nvSpPr>
          <p:spPr>
            <a:xfrm>
              <a:off x="0" y="0"/>
              <a:ext cx="3578141" cy="1164080"/>
            </a:xfrm>
            <a:custGeom>
              <a:avLst/>
              <a:gdLst/>
              <a:ahLst/>
              <a:cxnLst/>
              <a:rect l="l" t="t" r="r" b="b"/>
              <a:pathLst>
                <a:path w="3578141" h="1164080">
                  <a:moveTo>
                    <a:pt x="29231" y="0"/>
                  </a:moveTo>
                  <a:lnTo>
                    <a:pt x="3548910" y="0"/>
                  </a:lnTo>
                  <a:cubicBezTo>
                    <a:pt x="3556663" y="0"/>
                    <a:pt x="3564098" y="3080"/>
                    <a:pt x="3569579" y="8561"/>
                  </a:cubicBezTo>
                  <a:cubicBezTo>
                    <a:pt x="3575061" y="14043"/>
                    <a:pt x="3578141" y="21478"/>
                    <a:pt x="3578141" y="29231"/>
                  </a:cubicBezTo>
                  <a:lnTo>
                    <a:pt x="3578141" y="1134849"/>
                  </a:lnTo>
                  <a:cubicBezTo>
                    <a:pt x="3578141" y="1150993"/>
                    <a:pt x="3565054" y="1164080"/>
                    <a:pt x="3548910" y="1164080"/>
                  </a:cubicBezTo>
                  <a:lnTo>
                    <a:pt x="29231" y="1164080"/>
                  </a:lnTo>
                  <a:cubicBezTo>
                    <a:pt x="13087" y="1164080"/>
                    <a:pt x="0" y="1150993"/>
                    <a:pt x="0" y="1134849"/>
                  </a:cubicBezTo>
                  <a:lnTo>
                    <a:pt x="0" y="29231"/>
                  </a:lnTo>
                  <a:cubicBezTo>
                    <a:pt x="0" y="13087"/>
                    <a:pt x="13087" y="0"/>
                    <a:pt x="29231" y="0"/>
                  </a:cubicBezTo>
                  <a:close/>
                </a:path>
              </a:pathLst>
            </a:custGeom>
            <a:solidFill>
              <a:srgbClr val="FFD33C"/>
            </a:solidFill>
            <a:ln cap="rnd">
              <a:noFill/>
              <a:prstDash val="solid"/>
              <a:round/>
            </a:ln>
          </p:spPr>
          <p:txBody>
            <a:bodyPr/>
            <a:lstStyle/>
            <a:p>
              <a:endParaRPr lang="en-US"/>
            </a:p>
          </p:txBody>
        </p:sp>
        <p:sp>
          <p:nvSpPr>
            <p:cNvPr id="4" name="TextBox 4"/>
            <p:cNvSpPr txBox="1"/>
            <p:nvPr/>
          </p:nvSpPr>
          <p:spPr>
            <a:xfrm>
              <a:off x="0" y="-66675"/>
              <a:ext cx="3578141" cy="1230755"/>
            </a:xfrm>
            <a:prstGeom prst="rect">
              <a:avLst/>
            </a:prstGeom>
          </p:spPr>
          <p:txBody>
            <a:bodyPr lIns="49719" tIns="49719" rIns="49719" bIns="49719" rtlCol="0" anchor="ctr"/>
            <a:lstStyle/>
            <a:p>
              <a:pPr marL="0" lvl="0" indent="0" algn="ctr">
                <a:lnSpc>
                  <a:spcPts val="2519"/>
                </a:lnSpc>
                <a:spcBef>
                  <a:spcPct val="0"/>
                </a:spcBef>
              </a:pPr>
              <a:endParaRPr/>
            </a:p>
          </p:txBody>
        </p:sp>
      </p:grpSp>
      <p:sp>
        <p:nvSpPr>
          <p:cNvPr id="5" name="TextBox 5"/>
          <p:cNvSpPr txBox="1"/>
          <p:nvPr/>
        </p:nvSpPr>
        <p:spPr>
          <a:xfrm>
            <a:off x="2485075" y="4724400"/>
            <a:ext cx="14021403" cy="876300"/>
          </a:xfrm>
          <a:prstGeom prst="rect">
            <a:avLst/>
          </a:prstGeom>
        </p:spPr>
        <p:txBody>
          <a:bodyPr lIns="0" tIns="0" rIns="0" bIns="0" rtlCol="0" anchor="t">
            <a:spAutoFit/>
          </a:bodyPr>
          <a:lstStyle/>
          <a:p>
            <a:pPr marL="0" lvl="0" indent="0" algn="ctr">
              <a:lnSpc>
                <a:spcPts val="6600"/>
              </a:lnSpc>
              <a:spcBef>
                <a:spcPct val="0"/>
              </a:spcBef>
            </a:pPr>
            <a:r>
              <a:rPr lang="en-US" sz="6000" b="1">
                <a:solidFill>
                  <a:srgbClr val="19274F"/>
                </a:solidFill>
                <a:latin typeface="Stinger Fit Bold"/>
                <a:ea typeface="Stinger Fit Bold"/>
                <a:cs typeface="Stinger Fit Bold"/>
                <a:sym typeface="Stinger Fit Bold"/>
              </a:rPr>
              <a:t>K-means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21640800" cy="10972800"/>
          </a:xfrm>
        </p:grpSpPr>
        <p:grpSp>
          <p:nvGrpSpPr>
            <p:cNvPr id="3" name="Group 3"/>
            <p:cNvGrpSpPr/>
            <p:nvPr/>
          </p:nvGrpSpPr>
          <p:grpSpPr>
            <a:xfrm>
              <a:off x="0" y="0"/>
              <a:ext cx="21640800" cy="10972800"/>
              <a:chOff x="0" y="0"/>
              <a:chExt cx="6315241" cy="3202094"/>
            </a:xfrm>
          </p:grpSpPr>
          <p:sp>
            <p:nvSpPr>
              <p:cNvPr id="4" name="Freeform 4"/>
              <p:cNvSpPr/>
              <p:nvPr/>
            </p:nvSpPr>
            <p:spPr>
              <a:xfrm>
                <a:off x="0" y="0"/>
                <a:ext cx="6315241" cy="3202094"/>
              </a:xfrm>
              <a:custGeom>
                <a:avLst/>
                <a:gdLst/>
                <a:ahLst/>
                <a:cxnLst/>
                <a:rect l="l" t="t" r="r" b="b"/>
                <a:pathLst>
                  <a:path w="6315241" h="3202094">
                    <a:moveTo>
                      <a:pt x="17649" y="0"/>
                    </a:moveTo>
                    <a:lnTo>
                      <a:pt x="6297592" y="0"/>
                    </a:lnTo>
                    <a:cubicBezTo>
                      <a:pt x="6302273" y="0"/>
                      <a:pt x="6306762" y="1859"/>
                      <a:pt x="6310072" y="5169"/>
                    </a:cubicBezTo>
                    <a:cubicBezTo>
                      <a:pt x="6313382" y="8479"/>
                      <a:pt x="6315241" y="12968"/>
                      <a:pt x="6315241" y="17649"/>
                    </a:cubicBezTo>
                    <a:lnTo>
                      <a:pt x="6315241" y="3184445"/>
                    </a:lnTo>
                    <a:cubicBezTo>
                      <a:pt x="6315241" y="3194192"/>
                      <a:pt x="6307340" y="3202094"/>
                      <a:pt x="6297592" y="3202094"/>
                    </a:cubicBezTo>
                    <a:lnTo>
                      <a:pt x="17649" y="3202094"/>
                    </a:lnTo>
                    <a:cubicBezTo>
                      <a:pt x="12968" y="3202094"/>
                      <a:pt x="8479" y="3200235"/>
                      <a:pt x="5169" y="3196925"/>
                    </a:cubicBezTo>
                    <a:cubicBezTo>
                      <a:pt x="1859" y="3193615"/>
                      <a:pt x="0" y="3189126"/>
                      <a:pt x="0" y="3184445"/>
                    </a:cubicBezTo>
                    <a:lnTo>
                      <a:pt x="0" y="17649"/>
                    </a:lnTo>
                    <a:cubicBezTo>
                      <a:pt x="0" y="12968"/>
                      <a:pt x="1859" y="8479"/>
                      <a:pt x="5169" y="5169"/>
                    </a:cubicBezTo>
                    <a:cubicBezTo>
                      <a:pt x="8479" y="1859"/>
                      <a:pt x="12968" y="0"/>
                      <a:pt x="17649" y="0"/>
                    </a:cubicBezTo>
                    <a:close/>
                  </a:path>
                </a:pathLst>
              </a:custGeom>
              <a:solidFill>
                <a:srgbClr val="BCBEFA"/>
              </a:solidFill>
              <a:ln cap="rnd">
                <a:noFill/>
                <a:prstDash val="solid"/>
                <a:round/>
              </a:ln>
            </p:spPr>
            <p:txBody>
              <a:bodyPr/>
              <a:lstStyle/>
              <a:p>
                <a:endParaRPr lang="en-US"/>
              </a:p>
            </p:txBody>
          </p:sp>
          <p:sp>
            <p:nvSpPr>
              <p:cNvPr id="5" name="TextBox 5"/>
              <p:cNvSpPr txBox="1"/>
              <p:nvPr/>
            </p:nvSpPr>
            <p:spPr>
              <a:xfrm>
                <a:off x="0" y="-66675"/>
                <a:ext cx="6315241" cy="3268769"/>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6" name="Group 6"/>
            <p:cNvGrpSpPr/>
            <p:nvPr/>
          </p:nvGrpSpPr>
          <p:grpSpPr>
            <a:xfrm>
              <a:off x="429225" y="444250"/>
              <a:ext cx="20782350" cy="1838580"/>
              <a:chOff x="0" y="0"/>
              <a:chExt cx="6064727" cy="536536"/>
            </a:xfrm>
          </p:grpSpPr>
          <p:sp>
            <p:nvSpPr>
              <p:cNvPr id="7" name="Freeform 7"/>
              <p:cNvSpPr/>
              <p:nvPr/>
            </p:nvSpPr>
            <p:spPr>
              <a:xfrm>
                <a:off x="0" y="0"/>
                <a:ext cx="6064727" cy="536536"/>
              </a:xfrm>
              <a:custGeom>
                <a:avLst/>
                <a:gdLst/>
                <a:ahLst/>
                <a:cxnLst/>
                <a:rect l="l" t="t" r="r" b="b"/>
                <a:pathLst>
                  <a:path w="6064727" h="536536">
                    <a:moveTo>
                      <a:pt x="14901" y="0"/>
                    </a:moveTo>
                    <a:lnTo>
                      <a:pt x="6049826" y="0"/>
                    </a:lnTo>
                    <a:cubicBezTo>
                      <a:pt x="6058056" y="0"/>
                      <a:pt x="6064727" y="6671"/>
                      <a:pt x="6064727" y="14901"/>
                    </a:cubicBezTo>
                    <a:lnTo>
                      <a:pt x="6064727" y="521636"/>
                    </a:lnTo>
                    <a:cubicBezTo>
                      <a:pt x="6064727" y="529865"/>
                      <a:pt x="6058056" y="536536"/>
                      <a:pt x="6049826" y="536536"/>
                    </a:cubicBezTo>
                    <a:lnTo>
                      <a:pt x="14901" y="536536"/>
                    </a:lnTo>
                    <a:cubicBezTo>
                      <a:pt x="6671" y="536536"/>
                      <a:pt x="0" y="529865"/>
                      <a:pt x="0" y="521636"/>
                    </a:cubicBezTo>
                    <a:lnTo>
                      <a:pt x="0" y="14901"/>
                    </a:lnTo>
                    <a:cubicBezTo>
                      <a:pt x="0" y="6671"/>
                      <a:pt x="6671" y="0"/>
                      <a:pt x="14901" y="0"/>
                    </a:cubicBezTo>
                    <a:close/>
                  </a:path>
                </a:pathLst>
              </a:custGeom>
              <a:solidFill>
                <a:srgbClr val="FBD86A"/>
              </a:solidFill>
              <a:ln w="47625" cap="rnd">
                <a:solidFill>
                  <a:srgbClr val="FFFFFF"/>
                </a:solidFill>
                <a:prstDash val="solid"/>
                <a:round/>
              </a:ln>
            </p:spPr>
            <p:txBody>
              <a:bodyPr/>
              <a:lstStyle/>
              <a:p>
                <a:endParaRPr lang="en-US"/>
              </a:p>
            </p:txBody>
          </p:sp>
          <p:sp>
            <p:nvSpPr>
              <p:cNvPr id="8" name="TextBox 8"/>
              <p:cNvSpPr txBox="1"/>
              <p:nvPr/>
            </p:nvSpPr>
            <p:spPr>
              <a:xfrm>
                <a:off x="0" y="-66675"/>
                <a:ext cx="6064727" cy="603211"/>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9" name="Group 9"/>
            <p:cNvGrpSpPr/>
            <p:nvPr/>
          </p:nvGrpSpPr>
          <p:grpSpPr>
            <a:xfrm>
              <a:off x="429225" y="2563694"/>
              <a:ext cx="20782350" cy="7964856"/>
              <a:chOff x="0" y="0"/>
              <a:chExt cx="6064727" cy="2324313"/>
            </a:xfrm>
          </p:grpSpPr>
          <p:sp>
            <p:nvSpPr>
              <p:cNvPr id="10" name="Freeform 10"/>
              <p:cNvSpPr/>
              <p:nvPr/>
            </p:nvSpPr>
            <p:spPr>
              <a:xfrm>
                <a:off x="0" y="0"/>
                <a:ext cx="6064727" cy="2324313"/>
              </a:xfrm>
              <a:custGeom>
                <a:avLst/>
                <a:gdLst/>
                <a:ahLst/>
                <a:cxnLst/>
                <a:rect l="l" t="t" r="r" b="b"/>
                <a:pathLst>
                  <a:path w="6064727" h="2324313">
                    <a:moveTo>
                      <a:pt x="14901" y="0"/>
                    </a:moveTo>
                    <a:lnTo>
                      <a:pt x="6049826" y="0"/>
                    </a:lnTo>
                    <a:cubicBezTo>
                      <a:pt x="6058056" y="0"/>
                      <a:pt x="6064727" y="6671"/>
                      <a:pt x="6064727" y="14901"/>
                    </a:cubicBezTo>
                    <a:lnTo>
                      <a:pt x="6064727" y="2309412"/>
                    </a:lnTo>
                    <a:cubicBezTo>
                      <a:pt x="6064727" y="2317641"/>
                      <a:pt x="6058056" y="2324313"/>
                      <a:pt x="6049826" y="2324313"/>
                    </a:cubicBezTo>
                    <a:lnTo>
                      <a:pt x="14901" y="2324313"/>
                    </a:lnTo>
                    <a:cubicBezTo>
                      <a:pt x="6671" y="2324313"/>
                      <a:pt x="0" y="2317641"/>
                      <a:pt x="0" y="2309412"/>
                    </a:cubicBezTo>
                    <a:lnTo>
                      <a:pt x="0" y="14901"/>
                    </a:lnTo>
                    <a:cubicBezTo>
                      <a:pt x="0" y="6671"/>
                      <a:pt x="6671" y="0"/>
                      <a:pt x="14901" y="0"/>
                    </a:cubicBezTo>
                    <a:close/>
                  </a:path>
                </a:pathLst>
              </a:custGeom>
              <a:solidFill>
                <a:srgbClr val="FFFFFF"/>
              </a:solidFill>
              <a:ln w="47625" cap="rnd">
                <a:solidFill>
                  <a:srgbClr val="1A1E2D"/>
                </a:solidFill>
                <a:prstDash val="solid"/>
                <a:round/>
              </a:ln>
            </p:spPr>
            <p:txBody>
              <a:bodyPr/>
              <a:lstStyle/>
              <a:p>
                <a:endParaRPr lang="en-US"/>
              </a:p>
            </p:txBody>
          </p:sp>
          <p:sp>
            <p:nvSpPr>
              <p:cNvPr id="11" name="TextBox 11"/>
              <p:cNvSpPr txBox="1"/>
              <p:nvPr/>
            </p:nvSpPr>
            <p:spPr>
              <a:xfrm>
                <a:off x="0" y="-66675"/>
                <a:ext cx="6064727" cy="2390988"/>
              </a:xfrm>
              <a:prstGeom prst="rect">
                <a:avLst/>
              </a:prstGeom>
            </p:spPr>
            <p:txBody>
              <a:bodyPr lIns="46656" tIns="46656" rIns="46656" bIns="46656" rtlCol="0" anchor="ctr"/>
              <a:lstStyle/>
              <a:p>
                <a:pPr marL="0" lvl="0" indent="0" algn="ctr">
                  <a:lnSpc>
                    <a:spcPts val="2520"/>
                  </a:lnSpc>
                  <a:spcBef>
                    <a:spcPct val="0"/>
                  </a:spcBef>
                </a:pPr>
                <a:endParaRPr/>
              </a:p>
            </p:txBody>
          </p:sp>
        </p:grpSp>
      </p:grpSp>
      <p:sp>
        <p:nvSpPr>
          <p:cNvPr id="12" name="Freeform 12"/>
          <p:cNvSpPr/>
          <p:nvPr/>
        </p:nvSpPr>
        <p:spPr>
          <a:xfrm>
            <a:off x="9144000" y="4279114"/>
            <a:ext cx="7291880" cy="2954509"/>
          </a:xfrm>
          <a:custGeom>
            <a:avLst/>
            <a:gdLst/>
            <a:ahLst/>
            <a:cxnLst/>
            <a:rect l="l" t="t" r="r" b="b"/>
            <a:pathLst>
              <a:path w="7291880" h="2954509">
                <a:moveTo>
                  <a:pt x="0" y="0"/>
                </a:moveTo>
                <a:lnTo>
                  <a:pt x="7291880" y="0"/>
                </a:lnTo>
                <a:lnTo>
                  <a:pt x="7291880" y="2954509"/>
                </a:lnTo>
                <a:lnTo>
                  <a:pt x="0" y="2954509"/>
                </a:lnTo>
                <a:lnTo>
                  <a:pt x="0" y="0"/>
                </a:lnTo>
                <a:close/>
              </a:path>
            </a:pathLst>
          </a:custGeom>
          <a:blipFill>
            <a:blip r:embed="rId2"/>
            <a:stretch>
              <a:fillRect t="-1366" b="-1366"/>
            </a:stretch>
          </a:blipFill>
        </p:spPr>
        <p:txBody>
          <a:bodyPr/>
          <a:lstStyle/>
          <a:p>
            <a:endParaRPr lang="en-US"/>
          </a:p>
        </p:txBody>
      </p:sp>
      <p:sp>
        <p:nvSpPr>
          <p:cNvPr id="13" name="TextBox 13"/>
          <p:cNvSpPr txBox="1"/>
          <p:nvPr/>
        </p:nvSpPr>
        <p:spPr>
          <a:xfrm>
            <a:off x="2133298" y="1666693"/>
            <a:ext cx="14021403" cy="876300"/>
          </a:xfrm>
          <a:prstGeom prst="rect">
            <a:avLst/>
          </a:prstGeom>
        </p:spPr>
        <p:txBody>
          <a:bodyPr lIns="0" tIns="0" rIns="0" bIns="0" rtlCol="0" anchor="t">
            <a:spAutoFit/>
          </a:bodyPr>
          <a:lstStyle/>
          <a:p>
            <a:pPr marL="0" lvl="0" indent="0" algn="ctr">
              <a:lnSpc>
                <a:spcPts val="6600"/>
              </a:lnSpc>
              <a:spcBef>
                <a:spcPct val="0"/>
              </a:spcBef>
            </a:pPr>
            <a:r>
              <a:rPr lang="en-US" sz="6000" b="1">
                <a:solidFill>
                  <a:srgbClr val="19274F"/>
                </a:solidFill>
                <a:latin typeface="Stinger Fit Bold"/>
                <a:ea typeface="Stinger Fit Bold"/>
                <a:cs typeface="Stinger Fit Bold"/>
                <a:sym typeface="Stinger Fit Bold"/>
              </a:rPr>
              <a:t>KMEANS</a:t>
            </a:r>
          </a:p>
        </p:txBody>
      </p:sp>
      <p:sp>
        <p:nvSpPr>
          <p:cNvPr id="14" name="TextBox 14"/>
          <p:cNvSpPr txBox="1"/>
          <p:nvPr/>
        </p:nvSpPr>
        <p:spPr>
          <a:xfrm>
            <a:off x="1468913" y="3151079"/>
            <a:ext cx="7675087" cy="5359400"/>
          </a:xfrm>
          <a:prstGeom prst="rect">
            <a:avLst/>
          </a:prstGeom>
        </p:spPr>
        <p:txBody>
          <a:bodyPr lIns="0" tIns="0" rIns="0" bIns="0" rtlCol="0" anchor="t">
            <a:spAutoFit/>
          </a:bodyPr>
          <a:lstStyle/>
          <a:p>
            <a:pPr marL="755651" lvl="1" indent="-377825" algn="l">
              <a:lnSpc>
                <a:spcPts val="3850"/>
              </a:lnSpc>
              <a:buFont typeface="Arial"/>
              <a:buChar char="•"/>
            </a:pPr>
            <a:r>
              <a:rPr lang="en-US" sz="3500">
                <a:solidFill>
                  <a:srgbClr val="19274F"/>
                </a:solidFill>
                <a:latin typeface="Montaser Arabic"/>
                <a:ea typeface="Montaser Arabic"/>
                <a:cs typeface="Montaser Arabic"/>
                <a:sym typeface="Montaser Arabic"/>
              </a:rPr>
              <a:t>Thuật toán K-Means là một phương pháp phân cụm (clustering) phổ biến trong học máy, được sử dụng rộng rãi để phân nhóm các điểm dữ liệu thành kkk cụm dựa trên sự tương đồng. Thuật toán này thuộc loại học không giám sát (unsupervised learning), nghĩa là không yêu cầu dữ liệu có gán nhãn trước.</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21640800" cy="10972800"/>
          </a:xfrm>
        </p:grpSpPr>
        <p:grpSp>
          <p:nvGrpSpPr>
            <p:cNvPr id="3" name="Group 3"/>
            <p:cNvGrpSpPr/>
            <p:nvPr/>
          </p:nvGrpSpPr>
          <p:grpSpPr>
            <a:xfrm>
              <a:off x="0" y="0"/>
              <a:ext cx="21640800" cy="10972800"/>
              <a:chOff x="0" y="0"/>
              <a:chExt cx="6315241" cy="3202094"/>
            </a:xfrm>
          </p:grpSpPr>
          <p:sp>
            <p:nvSpPr>
              <p:cNvPr id="4" name="Freeform 4"/>
              <p:cNvSpPr/>
              <p:nvPr/>
            </p:nvSpPr>
            <p:spPr>
              <a:xfrm>
                <a:off x="0" y="0"/>
                <a:ext cx="6315241" cy="3202094"/>
              </a:xfrm>
              <a:custGeom>
                <a:avLst/>
                <a:gdLst/>
                <a:ahLst/>
                <a:cxnLst/>
                <a:rect l="l" t="t" r="r" b="b"/>
                <a:pathLst>
                  <a:path w="6315241" h="3202094">
                    <a:moveTo>
                      <a:pt x="17649" y="0"/>
                    </a:moveTo>
                    <a:lnTo>
                      <a:pt x="6297592" y="0"/>
                    </a:lnTo>
                    <a:cubicBezTo>
                      <a:pt x="6302273" y="0"/>
                      <a:pt x="6306762" y="1859"/>
                      <a:pt x="6310072" y="5169"/>
                    </a:cubicBezTo>
                    <a:cubicBezTo>
                      <a:pt x="6313382" y="8479"/>
                      <a:pt x="6315241" y="12968"/>
                      <a:pt x="6315241" y="17649"/>
                    </a:cubicBezTo>
                    <a:lnTo>
                      <a:pt x="6315241" y="3184445"/>
                    </a:lnTo>
                    <a:cubicBezTo>
                      <a:pt x="6315241" y="3194192"/>
                      <a:pt x="6307340" y="3202094"/>
                      <a:pt x="6297592" y="3202094"/>
                    </a:cubicBezTo>
                    <a:lnTo>
                      <a:pt x="17649" y="3202094"/>
                    </a:lnTo>
                    <a:cubicBezTo>
                      <a:pt x="12968" y="3202094"/>
                      <a:pt x="8479" y="3200235"/>
                      <a:pt x="5169" y="3196925"/>
                    </a:cubicBezTo>
                    <a:cubicBezTo>
                      <a:pt x="1859" y="3193615"/>
                      <a:pt x="0" y="3189126"/>
                      <a:pt x="0" y="3184445"/>
                    </a:cubicBezTo>
                    <a:lnTo>
                      <a:pt x="0" y="17649"/>
                    </a:lnTo>
                    <a:cubicBezTo>
                      <a:pt x="0" y="12968"/>
                      <a:pt x="1859" y="8479"/>
                      <a:pt x="5169" y="5169"/>
                    </a:cubicBezTo>
                    <a:cubicBezTo>
                      <a:pt x="8479" y="1859"/>
                      <a:pt x="12968" y="0"/>
                      <a:pt x="17649" y="0"/>
                    </a:cubicBezTo>
                    <a:close/>
                  </a:path>
                </a:pathLst>
              </a:custGeom>
              <a:solidFill>
                <a:srgbClr val="BCBEFA"/>
              </a:solidFill>
              <a:ln cap="rnd">
                <a:noFill/>
                <a:prstDash val="solid"/>
                <a:round/>
              </a:ln>
            </p:spPr>
            <p:txBody>
              <a:bodyPr/>
              <a:lstStyle/>
              <a:p>
                <a:endParaRPr lang="en-US"/>
              </a:p>
            </p:txBody>
          </p:sp>
          <p:sp>
            <p:nvSpPr>
              <p:cNvPr id="5" name="TextBox 5"/>
              <p:cNvSpPr txBox="1"/>
              <p:nvPr/>
            </p:nvSpPr>
            <p:spPr>
              <a:xfrm>
                <a:off x="0" y="-66675"/>
                <a:ext cx="6315241" cy="3268769"/>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6" name="Group 6"/>
            <p:cNvGrpSpPr/>
            <p:nvPr/>
          </p:nvGrpSpPr>
          <p:grpSpPr>
            <a:xfrm>
              <a:off x="429225" y="444250"/>
              <a:ext cx="20782350" cy="1838580"/>
              <a:chOff x="0" y="0"/>
              <a:chExt cx="6064727" cy="536536"/>
            </a:xfrm>
          </p:grpSpPr>
          <p:sp>
            <p:nvSpPr>
              <p:cNvPr id="7" name="Freeform 7"/>
              <p:cNvSpPr/>
              <p:nvPr/>
            </p:nvSpPr>
            <p:spPr>
              <a:xfrm>
                <a:off x="0" y="0"/>
                <a:ext cx="6064727" cy="536536"/>
              </a:xfrm>
              <a:custGeom>
                <a:avLst/>
                <a:gdLst/>
                <a:ahLst/>
                <a:cxnLst/>
                <a:rect l="l" t="t" r="r" b="b"/>
                <a:pathLst>
                  <a:path w="6064727" h="536536">
                    <a:moveTo>
                      <a:pt x="14901" y="0"/>
                    </a:moveTo>
                    <a:lnTo>
                      <a:pt x="6049826" y="0"/>
                    </a:lnTo>
                    <a:cubicBezTo>
                      <a:pt x="6058056" y="0"/>
                      <a:pt x="6064727" y="6671"/>
                      <a:pt x="6064727" y="14901"/>
                    </a:cubicBezTo>
                    <a:lnTo>
                      <a:pt x="6064727" y="521636"/>
                    </a:lnTo>
                    <a:cubicBezTo>
                      <a:pt x="6064727" y="529865"/>
                      <a:pt x="6058056" y="536536"/>
                      <a:pt x="6049826" y="536536"/>
                    </a:cubicBezTo>
                    <a:lnTo>
                      <a:pt x="14901" y="536536"/>
                    </a:lnTo>
                    <a:cubicBezTo>
                      <a:pt x="6671" y="536536"/>
                      <a:pt x="0" y="529865"/>
                      <a:pt x="0" y="521636"/>
                    </a:cubicBezTo>
                    <a:lnTo>
                      <a:pt x="0" y="14901"/>
                    </a:lnTo>
                    <a:cubicBezTo>
                      <a:pt x="0" y="6671"/>
                      <a:pt x="6671" y="0"/>
                      <a:pt x="14901" y="0"/>
                    </a:cubicBezTo>
                    <a:close/>
                  </a:path>
                </a:pathLst>
              </a:custGeom>
              <a:solidFill>
                <a:srgbClr val="FBD86A"/>
              </a:solidFill>
              <a:ln w="47625" cap="rnd">
                <a:solidFill>
                  <a:srgbClr val="FFFFFF"/>
                </a:solidFill>
                <a:prstDash val="solid"/>
                <a:round/>
              </a:ln>
            </p:spPr>
            <p:txBody>
              <a:bodyPr/>
              <a:lstStyle/>
              <a:p>
                <a:endParaRPr lang="en-US"/>
              </a:p>
            </p:txBody>
          </p:sp>
          <p:sp>
            <p:nvSpPr>
              <p:cNvPr id="8" name="TextBox 8"/>
              <p:cNvSpPr txBox="1"/>
              <p:nvPr/>
            </p:nvSpPr>
            <p:spPr>
              <a:xfrm>
                <a:off x="0" y="-66675"/>
                <a:ext cx="6064727" cy="603211"/>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9" name="Group 9"/>
            <p:cNvGrpSpPr/>
            <p:nvPr/>
          </p:nvGrpSpPr>
          <p:grpSpPr>
            <a:xfrm>
              <a:off x="429225" y="2563694"/>
              <a:ext cx="20782350" cy="7964856"/>
              <a:chOff x="0" y="0"/>
              <a:chExt cx="6064727" cy="2324313"/>
            </a:xfrm>
          </p:grpSpPr>
          <p:sp>
            <p:nvSpPr>
              <p:cNvPr id="10" name="Freeform 10"/>
              <p:cNvSpPr/>
              <p:nvPr/>
            </p:nvSpPr>
            <p:spPr>
              <a:xfrm>
                <a:off x="0" y="0"/>
                <a:ext cx="6064727" cy="2324313"/>
              </a:xfrm>
              <a:custGeom>
                <a:avLst/>
                <a:gdLst/>
                <a:ahLst/>
                <a:cxnLst/>
                <a:rect l="l" t="t" r="r" b="b"/>
                <a:pathLst>
                  <a:path w="6064727" h="2324313">
                    <a:moveTo>
                      <a:pt x="14901" y="0"/>
                    </a:moveTo>
                    <a:lnTo>
                      <a:pt x="6049826" y="0"/>
                    </a:lnTo>
                    <a:cubicBezTo>
                      <a:pt x="6058056" y="0"/>
                      <a:pt x="6064727" y="6671"/>
                      <a:pt x="6064727" y="14901"/>
                    </a:cubicBezTo>
                    <a:lnTo>
                      <a:pt x="6064727" y="2309412"/>
                    </a:lnTo>
                    <a:cubicBezTo>
                      <a:pt x="6064727" y="2317641"/>
                      <a:pt x="6058056" y="2324313"/>
                      <a:pt x="6049826" y="2324313"/>
                    </a:cubicBezTo>
                    <a:lnTo>
                      <a:pt x="14901" y="2324313"/>
                    </a:lnTo>
                    <a:cubicBezTo>
                      <a:pt x="6671" y="2324313"/>
                      <a:pt x="0" y="2317641"/>
                      <a:pt x="0" y="2309412"/>
                    </a:cubicBezTo>
                    <a:lnTo>
                      <a:pt x="0" y="14901"/>
                    </a:lnTo>
                    <a:cubicBezTo>
                      <a:pt x="0" y="6671"/>
                      <a:pt x="6671" y="0"/>
                      <a:pt x="14901" y="0"/>
                    </a:cubicBezTo>
                    <a:close/>
                  </a:path>
                </a:pathLst>
              </a:custGeom>
              <a:solidFill>
                <a:srgbClr val="FFFFFF"/>
              </a:solidFill>
              <a:ln w="47625" cap="rnd">
                <a:solidFill>
                  <a:srgbClr val="1A1E2D"/>
                </a:solidFill>
                <a:prstDash val="solid"/>
                <a:round/>
              </a:ln>
            </p:spPr>
            <p:txBody>
              <a:bodyPr/>
              <a:lstStyle/>
              <a:p>
                <a:endParaRPr lang="en-US"/>
              </a:p>
            </p:txBody>
          </p:sp>
          <p:sp>
            <p:nvSpPr>
              <p:cNvPr id="11" name="TextBox 11"/>
              <p:cNvSpPr txBox="1"/>
              <p:nvPr/>
            </p:nvSpPr>
            <p:spPr>
              <a:xfrm>
                <a:off x="0" y="-66675"/>
                <a:ext cx="6064727" cy="2390988"/>
              </a:xfrm>
              <a:prstGeom prst="rect">
                <a:avLst/>
              </a:prstGeom>
            </p:spPr>
            <p:txBody>
              <a:bodyPr lIns="46656" tIns="46656" rIns="46656" bIns="46656" rtlCol="0" anchor="ctr"/>
              <a:lstStyle/>
              <a:p>
                <a:pPr marL="0" lvl="0" indent="0" algn="ctr">
                  <a:lnSpc>
                    <a:spcPts val="2520"/>
                  </a:lnSpc>
                  <a:spcBef>
                    <a:spcPct val="0"/>
                  </a:spcBef>
                </a:pPr>
                <a:endParaRPr/>
              </a:p>
            </p:txBody>
          </p:sp>
        </p:grpSp>
      </p:grpSp>
      <p:sp>
        <p:nvSpPr>
          <p:cNvPr id="12" name="TextBox 12"/>
          <p:cNvSpPr txBox="1"/>
          <p:nvPr/>
        </p:nvSpPr>
        <p:spPr>
          <a:xfrm>
            <a:off x="2133298" y="1666693"/>
            <a:ext cx="14021403" cy="876300"/>
          </a:xfrm>
          <a:prstGeom prst="rect">
            <a:avLst/>
          </a:prstGeom>
        </p:spPr>
        <p:txBody>
          <a:bodyPr lIns="0" tIns="0" rIns="0" bIns="0" rtlCol="0" anchor="t">
            <a:spAutoFit/>
          </a:bodyPr>
          <a:lstStyle/>
          <a:p>
            <a:pPr marL="0" lvl="0" indent="0" algn="ctr">
              <a:lnSpc>
                <a:spcPts val="6600"/>
              </a:lnSpc>
              <a:spcBef>
                <a:spcPct val="0"/>
              </a:spcBef>
            </a:pPr>
            <a:r>
              <a:rPr lang="en-US" sz="6000" b="1">
                <a:solidFill>
                  <a:srgbClr val="19274F"/>
                </a:solidFill>
                <a:latin typeface="Stinger Fit Bold"/>
                <a:ea typeface="Stinger Fit Bold"/>
                <a:cs typeface="Stinger Fit Bold"/>
                <a:sym typeface="Stinger Fit Bold"/>
              </a:rPr>
              <a:t>KMEANS</a:t>
            </a:r>
          </a:p>
        </p:txBody>
      </p:sp>
      <p:sp>
        <p:nvSpPr>
          <p:cNvPr id="13" name="TextBox 13"/>
          <p:cNvSpPr txBox="1"/>
          <p:nvPr/>
        </p:nvSpPr>
        <p:spPr>
          <a:xfrm>
            <a:off x="1622407" y="3414709"/>
            <a:ext cx="15043185" cy="5006975"/>
          </a:xfrm>
          <a:prstGeom prst="rect">
            <a:avLst/>
          </a:prstGeom>
        </p:spPr>
        <p:txBody>
          <a:bodyPr lIns="0" tIns="0" rIns="0" bIns="0" rtlCol="0" anchor="t">
            <a:spAutoFit/>
          </a:bodyPr>
          <a:lstStyle/>
          <a:p>
            <a:pPr algn="l">
              <a:lnSpc>
                <a:spcPts val="4900"/>
              </a:lnSpc>
            </a:pPr>
            <a:r>
              <a:rPr lang="en-US" sz="3500">
                <a:solidFill>
                  <a:srgbClr val="19274F"/>
                </a:solidFill>
                <a:latin typeface="Montaser Arabic"/>
                <a:ea typeface="Montaser Arabic"/>
                <a:cs typeface="Montaser Arabic"/>
                <a:sym typeface="Montaser Arabic"/>
              </a:rPr>
              <a:t>  Các bước thực hiện:</a:t>
            </a:r>
          </a:p>
          <a:p>
            <a:pPr marL="755651" lvl="1" indent="-377825" algn="l">
              <a:lnSpc>
                <a:spcPts val="4900"/>
              </a:lnSpc>
              <a:buFont typeface="Arial"/>
              <a:buChar char="•"/>
            </a:pPr>
            <a:r>
              <a:rPr lang="en-US" sz="3500">
                <a:solidFill>
                  <a:srgbClr val="19274F"/>
                </a:solidFill>
                <a:latin typeface="Montaser Arabic"/>
                <a:ea typeface="Montaser Arabic"/>
                <a:cs typeface="Montaser Arabic"/>
                <a:sym typeface="Montaser Arabic"/>
              </a:rPr>
              <a:t>B1: Khởi tạo k centroid ban đầu cho k cụm.</a:t>
            </a:r>
          </a:p>
          <a:p>
            <a:pPr marL="755651" lvl="1" indent="-377825" algn="l">
              <a:lnSpc>
                <a:spcPts val="4900"/>
              </a:lnSpc>
              <a:buFont typeface="Arial"/>
              <a:buChar char="•"/>
            </a:pPr>
            <a:r>
              <a:rPr lang="en-US" sz="3500">
                <a:solidFill>
                  <a:srgbClr val="19274F"/>
                </a:solidFill>
                <a:latin typeface="Montaser Arabic"/>
                <a:ea typeface="Montaser Arabic"/>
                <a:cs typeface="Montaser Arabic"/>
                <a:sym typeface="Montaser Arabic"/>
              </a:rPr>
              <a:t>B2: Tính khoảng cách Euclide giữa các điểm với centroid. </a:t>
            </a:r>
          </a:p>
          <a:p>
            <a:pPr marL="1511301" lvl="2" indent="-503767" algn="l">
              <a:lnSpc>
                <a:spcPts val="4900"/>
              </a:lnSpc>
              <a:buFont typeface="Arial"/>
              <a:buChar char="⚬"/>
            </a:pPr>
            <a:r>
              <a:rPr lang="en-US" sz="3500">
                <a:solidFill>
                  <a:srgbClr val="19274F"/>
                </a:solidFill>
                <a:latin typeface="Montaser Arabic"/>
                <a:ea typeface="Montaser Arabic"/>
                <a:cs typeface="Montaser Arabic"/>
                <a:sym typeface="Montaser Arabic"/>
              </a:rPr>
              <a:t>Phân cụm cho các điểm dữ liệu</a:t>
            </a:r>
          </a:p>
          <a:p>
            <a:pPr marL="755651" lvl="1" indent="-377825" algn="l">
              <a:lnSpc>
                <a:spcPts val="4900"/>
              </a:lnSpc>
              <a:buFont typeface="Arial"/>
              <a:buChar char="•"/>
            </a:pPr>
            <a:r>
              <a:rPr lang="en-US" sz="3500">
                <a:solidFill>
                  <a:srgbClr val="19274F"/>
                </a:solidFill>
                <a:latin typeface="Montaser Arabic"/>
                <a:ea typeface="Montaser Arabic"/>
                <a:cs typeface="Montaser Arabic"/>
                <a:sym typeface="Montaser Arabic"/>
              </a:rPr>
              <a:t>B3: Cập nhật các centroid</a:t>
            </a:r>
          </a:p>
          <a:p>
            <a:pPr marL="755651" lvl="1" indent="-377825" algn="l">
              <a:lnSpc>
                <a:spcPts val="4900"/>
              </a:lnSpc>
              <a:buFont typeface="Arial"/>
              <a:buChar char="•"/>
            </a:pPr>
            <a:r>
              <a:rPr lang="en-US" sz="3500">
                <a:solidFill>
                  <a:srgbClr val="19274F"/>
                </a:solidFill>
                <a:latin typeface="Montaser Arabic"/>
                <a:ea typeface="Montaser Arabic"/>
                <a:cs typeface="Montaser Arabic"/>
                <a:sym typeface="Montaser Arabic"/>
              </a:rPr>
              <a:t>B4: Nếu centroid không thay đổi (hoặc thỏa điều kiện dừng):</a:t>
            </a:r>
          </a:p>
          <a:p>
            <a:pPr marL="1511301" lvl="2" indent="-503767" algn="l">
              <a:lnSpc>
                <a:spcPts val="4900"/>
              </a:lnSpc>
              <a:buFont typeface="Arial"/>
              <a:buChar char="⚬"/>
            </a:pPr>
            <a:r>
              <a:rPr lang="en-US" sz="3500">
                <a:solidFill>
                  <a:srgbClr val="19274F"/>
                </a:solidFill>
                <a:latin typeface="Montaser Arabic"/>
                <a:ea typeface="Montaser Arabic"/>
                <a:cs typeface="Montaser Arabic"/>
                <a:sym typeface="Montaser Arabic"/>
              </a:rPr>
              <a:t>Dừng</a:t>
            </a:r>
          </a:p>
          <a:p>
            <a:pPr marL="1511301" lvl="2" indent="-503767" algn="l">
              <a:lnSpc>
                <a:spcPts val="4900"/>
              </a:lnSpc>
              <a:buFont typeface="Arial"/>
              <a:buChar char="⚬"/>
            </a:pPr>
            <a:r>
              <a:rPr lang="en-US" sz="3500">
                <a:solidFill>
                  <a:srgbClr val="19274F"/>
                </a:solidFill>
                <a:latin typeface="Montaser Arabic"/>
                <a:ea typeface="Montaser Arabic"/>
                <a:cs typeface="Montaser Arabic"/>
                <a:sym typeface="Montaser Arabic"/>
              </a:rPr>
              <a:t>Ngược lại: quay lại B2.</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21640800" cy="10972800"/>
          </a:xfrm>
        </p:grpSpPr>
        <p:grpSp>
          <p:nvGrpSpPr>
            <p:cNvPr id="3" name="Group 3"/>
            <p:cNvGrpSpPr/>
            <p:nvPr/>
          </p:nvGrpSpPr>
          <p:grpSpPr>
            <a:xfrm>
              <a:off x="0" y="0"/>
              <a:ext cx="21640800" cy="10972800"/>
              <a:chOff x="0" y="0"/>
              <a:chExt cx="6315241" cy="3202094"/>
            </a:xfrm>
          </p:grpSpPr>
          <p:sp>
            <p:nvSpPr>
              <p:cNvPr id="4" name="Freeform 4"/>
              <p:cNvSpPr/>
              <p:nvPr/>
            </p:nvSpPr>
            <p:spPr>
              <a:xfrm>
                <a:off x="0" y="0"/>
                <a:ext cx="6315241" cy="3202094"/>
              </a:xfrm>
              <a:custGeom>
                <a:avLst/>
                <a:gdLst/>
                <a:ahLst/>
                <a:cxnLst/>
                <a:rect l="l" t="t" r="r" b="b"/>
                <a:pathLst>
                  <a:path w="6315241" h="3202094">
                    <a:moveTo>
                      <a:pt x="17649" y="0"/>
                    </a:moveTo>
                    <a:lnTo>
                      <a:pt x="6297592" y="0"/>
                    </a:lnTo>
                    <a:cubicBezTo>
                      <a:pt x="6302273" y="0"/>
                      <a:pt x="6306762" y="1859"/>
                      <a:pt x="6310072" y="5169"/>
                    </a:cubicBezTo>
                    <a:cubicBezTo>
                      <a:pt x="6313382" y="8479"/>
                      <a:pt x="6315241" y="12968"/>
                      <a:pt x="6315241" y="17649"/>
                    </a:cubicBezTo>
                    <a:lnTo>
                      <a:pt x="6315241" y="3184445"/>
                    </a:lnTo>
                    <a:cubicBezTo>
                      <a:pt x="6315241" y="3194192"/>
                      <a:pt x="6307340" y="3202094"/>
                      <a:pt x="6297592" y="3202094"/>
                    </a:cubicBezTo>
                    <a:lnTo>
                      <a:pt x="17649" y="3202094"/>
                    </a:lnTo>
                    <a:cubicBezTo>
                      <a:pt x="12968" y="3202094"/>
                      <a:pt x="8479" y="3200235"/>
                      <a:pt x="5169" y="3196925"/>
                    </a:cubicBezTo>
                    <a:cubicBezTo>
                      <a:pt x="1859" y="3193615"/>
                      <a:pt x="0" y="3189126"/>
                      <a:pt x="0" y="3184445"/>
                    </a:cubicBezTo>
                    <a:lnTo>
                      <a:pt x="0" y="17649"/>
                    </a:lnTo>
                    <a:cubicBezTo>
                      <a:pt x="0" y="12968"/>
                      <a:pt x="1859" y="8479"/>
                      <a:pt x="5169" y="5169"/>
                    </a:cubicBezTo>
                    <a:cubicBezTo>
                      <a:pt x="8479" y="1859"/>
                      <a:pt x="12968" y="0"/>
                      <a:pt x="17649" y="0"/>
                    </a:cubicBezTo>
                    <a:close/>
                  </a:path>
                </a:pathLst>
              </a:custGeom>
              <a:solidFill>
                <a:srgbClr val="BCBEFA"/>
              </a:solidFill>
              <a:ln cap="rnd">
                <a:noFill/>
                <a:prstDash val="solid"/>
                <a:round/>
              </a:ln>
            </p:spPr>
            <p:txBody>
              <a:bodyPr/>
              <a:lstStyle/>
              <a:p>
                <a:endParaRPr lang="en-US"/>
              </a:p>
            </p:txBody>
          </p:sp>
          <p:sp>
            <p:nvSpPr>
              <p:cNvPr id="5" name="TextBox 5"/>
              <p:cNvSpPr txBox="1"/>
              <p:nvPr/>
            </p:nvSpPr>
            <p:spPr>
              <a:xfrm>
                <a:off x="0" y="-66675"/>
                <a:ext cx="6315241" cy="3268769"/>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6" name="Group 6"/>
            <p:cNvGrpSpPr/>
            <p:nvPr/>
          </p:nvGrpSpPr>
          <p:grpSpPr>
            <a:xfrm>
              <a:off x="429225" y="444250"/>
              <a:ext cx="20782350" cy="1838580"/>
              <a:chOff x="0" y="0"/>
              <a:chExt cx="6064727" cy="536536"/>
            </a:xfrm>
          </p:grpSpPr>
          <p:sp>
            <p:nvSpPr>
              <p:cNvPr id="7" name="Freeform 7"/>
              <p:cNvSpPr/>
              <p:nvPr/>
            </p:nvSpPr>
            <p:spPr>
              <a:xfrm>
                <a:off x="0" y="0"/>
                <a:ext cx="6064727" cy="536536"/>
              </a:xfrm>
              <a:custGeom>
                <a:avLst/>
                <a:gdLst/>
                <a:ahLst/>
                <a:cxnLst/>
                <a:rect l="l" t="t" r="r" b="b"/>
                <a:pathLst>
                  <a:path w="6064727" h="536536">
                    <a:moveTo>
                      <a:pt x="14901" y="0"/>
                    </a:moveTo>
                    <a:lnTo>
                      <a:pt x="6049826" y="0"/>
                    </a:lnTo>
                    <a:cubicBezTo>
                      <a:pt x="6058056" y="0"/>
                      <a:pt x="6064727" y="6671"/>
                      <a:pt x="6064727" y="14901"/>
                    </a:cubicBezTo>
                    <a:lnTo>
                      <a:pt x="6064727" y="521636"/>
                    </a:lnTo>
                    <a:cubicBezTo>
                      <a:pt x="6064727" y="529865"/>
                      <a:pt x="6058056" y="536536"/>
                      <a:pt x="6049826" y="536536"/>
                    </a:cubicBezTo>
                    <a:lnTo>
                      <a:pt x="14901" y="536536"/>
                    </a:lnTo>
                    <a:cubicBezTo>
                      <a:pt x="6671" y="536536"/>
                      <a:pt x="0" y="529865"/>
                      <a:pt x="0" y="521636"/>
                    </a:cubicBezTo>
                    <a:lnTo>
                      <a:pt x="0" y="14901"/>
                    </a:lnTo>
                    <a:cubicBezTo>
                      <a:pt x="0" y="6671"/>
                      <a:pt x="6671" y="0"/>
                      <a:pt x="14901" y="0"/>
                    </a:cubicBezTo>
                    <a:close/>
                  </a:path>
                </a:pathLst>
              </a:custGeom>
              <a:solidFill>
                <a:srgbClr val="FBD86A"/>
              </a:solidFill>
              <a:ln w="47625" cap="rnd">
                <a:solidFill>
                  <a:srgbClr val="FFFFFF"/>
                </a:solidFill>
                <a:prstDash val="solid"/>
                <a:round/>
              </a:ln>
            </p:spPr>
            <p:txBody>
              <a:bodyPr/>
              <a:lstStyle/>
              <a:p>
                <a:endParaRPr lang="en-US"/>
              </a:p>
            </p:txBody>
          </p:sp>
          <p:sp>
            <p:nvSpPr>
              <p:cNvPr id="8" name="TextBox 8"/>
              <p:cNvSpPr txBox="1"/>
              <p:nvPr/>
            </p:nvSpPr>
            <p:spPr>
              <a:xfrm>
                <a:off x="0" y="-66675"/>
                <a:ext cx="6064727" cy="603211"/>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9" name="Group 9"/>
            <p:cNvGrpSpPr/>
            <p:nvPr/>
          </p:nvGrpSpPr>
          <p:grpSpPr>
            <a:xfrm>
              <a:off x="429225" y="2563694"/>
              <a:ext cx="20782350" cy="7964856"/>
              <a:chOff x="0" y="0"/>
              <a:chExt cx="6064727" cy="2324313"/>
            </a:xfrm>
          </p:grpSpPr>
          <p:sp>
            <p:nvSpPr>
              <p:cNvPr id="10" name="Freeform 10"/>
              <p:cNvSpPr/>
              <p:nvPr/>
            </p:nvSpPr>
            <p:spPr>
              <a:xfrm>
                <a:off x="0" y="0"/>
                <a:ext cx="6064727" cy="2324313"/>
              </a:xfrm>
              <a:custGeom>
                <a:avLst/>
                <a:gdLst/>
                <a:ahLst/>
                <a:cxnLst/>
                <a:rect l="l" t="t" r="r" b="b"/>
                <a:pathLst>
                  <a:path w="6064727" h="2324313">
                    <a:moveTo>
                      <a:pt x="14901" y="0"/>
                    </a:moveTo>
                    <a:lnTo>
                      <a:pt x="6049826" y="0"/>
                    </a:lnTo>
                    <a:cubicBezTo>
                      <a:pt x="6058056" y="0"/>
                      <a:pt x="6064727" y="6671"/>
                      <a:pt x="6064727" y="14901"/>
                    </a:cubicBezTo>
                    <a:lnTo>
                      <a:pt x="6064727" y="2309412"/>
                    </a:lnTo>
                    <a:cubicBezTo>
                      <a:pt x="6064727" y="2317641"/>
                      <a:pt x="6058056" y="2324313"/>
                      <a:pt x="6049826" y="2324313"/>
                    </a:cubicBezTo>
                    <a:lnTo>
                      <a:pt x="14901" y="2324313"/>
                    </a:lnTo>
                    <a:cubicBezTo>
                      <a:pt x="6671" y="2324313"/>
                      <a:pt x="0" y="2317641"/>
                      <a:pt x="0" y="2309412"/>
                    </a:cubicBezTo>
                    <a:lnTo>
                      <a:pt x="0" y="14901"/>
                    </a:lnTo>
                    <a:cubicBezTo>
                      <a:pt x="0" y="6671"/>
                      <a:pt x="6671" y="0"/>
                      <a:pt x="14901" y="0"/>
                    </a:cubicBezTo>
                    <a:close/>
                  </a:path>
                </a:pathLst>
              </a:custGeom>
              <a:solidFill>
                <a:srgbClr val="FFFFFF"/>
              </a:solidFill>
              <a:ln w="47625" cap="rnd">
                <a:solidFill>
                  <a:srgbClr val="1A1E2D"/>
                </a:solidFill>
                <a:prstDash val="solid"/>
                <a:round/>
              </a:ln>
            </p:spPr>
            <p:txBody>
              <a:bodyPr/>
              <a:lstStyle/>
              <a:p>
                <a:endParaRPr lang="en-US"/>
              </a:p>
            </p:txBody>
          </p:sp>
          <p:sp>
            <p:nvSpPr>
              <p:cNvPr id="11" name="TextBox 11"/>
              <p:cNvSpPr txBox="1"/>
              <p:nvPr/>
            </p:nvSpPr>
            <p:spPr>
              <a:xfrm>
                <a:off x="0" y="-66675"/>
                <a:ext cx="6064727" cy="2390988"/>
              </a:xfrm>
              <a:prstGeom prst="rect">
                <a:avLst/>
              </a:prstGeom>
            </p:spPr>
            <p:txBody>
              <a:bodyPr lIns="46656" tIns="46656" rIns="46656" bIns="46656" rtlCol="0" anchor="ctr"/>
              <a:lstStyle/>
              <a:p>
                <a:pPr marL="0" lvl="0" indent="0" algn="ctr">
                  <a:lnSpc>
                    <a:spcPts val="2520"/>
                  </a:lnSpc>
                  <a:spcBef>
                    <a:spcPct val="0"/>
                  </a:spcBef>
                </a:pPr>
                <a:endParaRPr/>
              </a:p>
            </p:txBody>
          </p:sp>
        </p:grpSp>
      </p:grpSp>
      <p:sp>
        <p:nvSpPr>
          <p:cNvPr id="12" name="Freeform 12"/>
          <p:cNvSpPr/>
          <p:nvPr/>
        </p:nvSpPr>
        <p:spPr>
          <a:xfrm>
            <a:off x="1887669" y="4640259"/>
            <a:ext cx="4089387" cy="3807361"/>
          </a:xfrm>
          <a:custGeom>
            <a:avLst/>
            <a:gdLst/>
            <a:ahLst/>
            <a:cxnLst/>
            <a:rect l="l" t="t" r="r" b="b"/>
            <a:pathLst>
              <a:path w="4089387" h="3807361">
                <a:moveTo>
                  <a:pt x="0" y="0"/>
                </a:moveTo>
                <a:lnTo>
                  <a:pt x="4089387" y="0"/>
                </a:lnTo>
                <a:lnTo>
                  <a:pt x="4089387" y="3807361"/>
                </a:lnTo>
                <a:lnTo>
                  <a:pt x="0" y="3807361"/>
                </a:lnTo>
                <a:lnTo>
                  <a:pt x="0" y="0"/>
                </a:lnTo>
                <a:close/>
              </a:path>
            </a:pathLst>
          </a:custGeom>
          <a:blipFill>
            <a:blip r:embed="rId2"/>
            <a:stretch>
              <a:fillRect/>
            </a:stretch>
          </a:blipFill>
        </p:spPr>
        <p:txBody>
          <a:bodyPr/>
          <a:lstStyle/>
          <a:p>
            <a:endParaRPr lang="en-US"/>
          </a:p>
        </p:txBody>
      </p:sp>
      <p:sp>
        <p:nvSpPr>
          <p:cNvPr id="13" name="Freeform 13"/>
          <p:cNvSpPr/>
          <p:nvPr/>
        </p:nvSpPr>
        <p:spPr>
          <a:xfrm>
            <a:off x="7108373" y="4251329"/>
            <a:ext cx="4358264" cy="4585220"/>
          </a:xfrm>
          <a:custGeom>
            <a:avLst/>
            <a:gdLst/>
            <a:ahLst/>
            <a:cxnLst/>
            <a:rect l="l" t="t" r="r" b="b"/>
            <a:pathLst>
              <a:path w="4358264" h="4585220">
                <a:moveTo>
                  <a:pt x="0" y="0"/>
                </a:moveTo>
                <a:lnTo>
                  <a:pt x="4358264" y="0"/>
                </a:lnTo>
                <a:lnTo>
                  <a:pt x="4358264" y="4585220"/>
                </a:lnTo>
                <a:lnTo>
                  <a:pt x="0" y="4585220"/>
                </a:lnTo>
                <a:lnTo>
                  <a:pt x="0" y="0"/>
                </a:lnTo>
                <a:close/>
              </a:path>
            </a:pathLst>
          </a:custGeom>
          <a:blipFill>
            <a:blip r:embed="rId3"/>
            <a:stretch>
              <a:fillRect r="-588"/>
            </a:stretch>
          </a:blipFill>
        </p:spPr>
        <p:txBody>
          <a:bodyPr/>
          <a:lstStyle/>
          <a:p>
            <a:endParaRPr lang="en-US"/>
          </a:p>
        </p:txBody>
      </p:sp>
      <p:sp>
        <p:nvSpPr>
          <p:cNvPr id="14" name="Freeform 14"/>
          <p:cNvSpPr/>
          <p:nvPr/>
        </p:nvSpPr>
        <p:spPr>
          <a:xfrm>
            <a:off x="12597954" y="4640259"/>
            <a:ext cx="4067639" cy="4128653"/>
          </a:xfrm>
          <a:custGeom>
            <a:avLst/>
            <a:gdLst/>
            <a:ahLst/>
            <a:cxnLst/>
            <a:rect l="l" t="t" r="r" b="b"/>
            <a:pathLst>
              <a:path w="4067639" h="4128653">
                <a:moveTo>
                  <a:pt x="0" y="0"/>
                </a:moveTo>
                <a:lnTo>
                  <a:pt x="4067639" y="0"/>
                </a:lnTo>
                <a:lnTo>
                  <a:pt x="4067639" y="4128653"/>
                </a:lnTo>
                <a:lnTo>
                  <a:pt x="0" y="4128653"/>
                </a:lnTo>
                <a:lnTo>
                  <a:pt x="0" y="0"/>
                </a:lnTo>
                <a:close/>
              </a:path>
            </a:pathLst>
          </a:custGeom>
          <a:blipFill>
            <a:blip r:embed="rId4"/>
            <a:stretch>
              <a:fillRect/>
            </a:stretch>
          </a:blipFill>
        </p:spPr>
        <p:txBody>
          <a:bodyPr/>
          <a:lstStyle/>
          <a:p>
            <a:endParaRPr lang="en-US"/>
          </a:p>
        </p:txBody>
      </p:sp>
      <p:sp>
        <p:nvSpPr>
          <p:cNvPr id="15" name="TextBox 15"/>
          <p:cNvSpPr txBox="1"/>
          <p:nvPr/>
        </p:nvSpPr>
        <p:spPr>
          <a:xfrm>
            <a:off x="2133298" y="1666693"/>
            <a:ext cx="14021403" cy="876300"/>
          </a:xfrm>
          <a:prstGeom prst="rect">
            <a:avLst/>
          </a:prstGeom>
        </p:spPr>
        <p:txBody>
          <a:bodyPr lIns="0" tIns="0" rIns="0" bIns="0" rtlCol="0" anchor="t">
            <a:spAutoFit/>
          </a:bodyPr>
          <a:lstStyle/>
          <a:p>
            <a:pPr marL="0" lvl="0" indent="0" algn="ctr">
              <a:lnSpc>
                <a:spcPts val="6600"/>
              </a:lnSpc>
              <a:spcBef>
                <a:spcPct val="0"/>
              </a:spcBef>
            </a:pPr>
            <a:r>
              <a:rPr lang="en-US" sz="6000" b="1">
                <a:solidFill>
                  <a:srgbClr val="19274F"/>
                </a:solidFill>
                <a:latin typeface="Stinger Fit Bold"/>
                <a:ea typeface="Stinger Fit Bold"/>
                <a:cs typeface="Stinger Fit Bold"/>
                <a:sym typeface="Stinger Fit Bold"/>
              </a:rPr>
              <a:t>KMEANS</a:t>
            </a:r>
          </a:p>
        </p:txBody>
      </p:sp>
      <p:sp>
        <p:nvSpPr>
          <p:cNvPr id="16" name="TextBox 16"/>
          <p:cNvSpPr txBox="1"/>
          <p:nvPr/>
        </p:nvSpPr>
        <p:spPr>
          <a:xfrm>
            <a:off x="1622407" y="3414709"/>
            <a:ext cx="15043185" cy="1225550"/>
          </a:xfrm>
          <a:prstGeom prst="rect">
            <a:avLst/>
          </a:prstGeom>
        </p:spPr>
        <p:txBody>
          <a:bodyPr lIns="0" tIns="0" rIns="0" bIns="0" rtlCol="0" anchor="t">
            <a:spAutoFit/>
          </a:bodyPr>
          <a:lstStyle/>
          <a:p>
            <a:pPr algn="l">
              <a:lnSpc>
                <a:spcPts val="4900"/>
              </a:lnSpc>
            </a:pPr>
            <a:r>
              <a:rPr lang="en-US" sz="3500">
                <a:solidFill>
                  <a:srgbClr val="19274F"/>
                </a:solidFill>
                <a:latin typeface="Montaser Arabic"/>
                <a:ea typeface="Montaser Arabic"/>
                <a:cs typeface="Montaser Arabic"/>
                <a:sym typeface="Montaser Arabic"/>
              </a:rPr>
              <a:t>  Minh họa thuật toán:</a:t>
            </a:r>
          </a:p>
          <a:p>
            <a:pPr algn="l">
              <a:lnSpc>
                <a:spcPts val="4900"/>
              </a:lnSpc>
            </a:pPr>
            <a:endParaRPr lang="en-US" sz="3500">
              <a:solidFill>
                <a:srgbClr val="19274F"/>
              </a:solidFill>
              <a:latin typeface="Montaser Arabic"/>
              <a:ea typeface="Montaser Arabic"/>
              <a:cs typeface="Montaser Arabic"/>
              <a:sym typeface="Montaser Arabic"/>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21640800" cy="10972800"/>
          </a:xfrm>
        </p:grpSpPr>
        <p:grpSp>
          <p:nvGrpSpPr>
            <p:cNvPr id="3" name="Group 3"/>
            <p:cNvGrpSpPr/>
            <p:nvPr/>
          </p:nvGrpSpPr>
          <p:grpSpPr>
            <a:xfrm>
              <a:off x="0" y="0"/>
              <a:ext cx="21640800" cy="10972800"/>
              <a:chOff x="0" y="0"/>
              <a:chExt cx="6315241" cy="3202094"/>
            </a:xfrm>
          </p:grpSpPr>
          <p:sp>
            <p:nvSpPr>
              <p:cNvPr id="4" name="Freeform 4"/>
              <p:cNvSpPr/>
              <p:nvPr/>
            </p:nvSpPr>
            <p:spPr>
              <a:xfrm>
                <a:off x="0" y="0"/>
                <a:ext cx="6315241" cy="3202094"/>
              </a:xfrm>
              <a:custGeom>
                <a:avLst/>
                <a:gdLst/>
                <a:ahLst/>
                <a:cxnLst/>
                <a:rect l="l" t="t" r="r" b="b"/>
                <a:pathLst>
                  <a:path w="6315241" h="3202094">
                    <a:moveTo>
                      <a:pt x="17649" y="0"/>
                    </a:moveTo>
                    <a:lnTo>
                      <a:pt x="6297592" y="0"/>
                    </a:lnTo>
                    <a:cubicBezTo>
                      <a:pt x="6302273" y="0"/>
                      <a:pt x="6306762" y="1859"/>
                      <a:pt x="6310072" y="5169"/>
                    </a:cubicBezTo>
                    <a:cubicBezTo>
                      <a:pt x="6313382" y="8479"/>
                      <a:pt x="6315241" y="12968"/>
                      <a:pt x="6315241" y="17649"/>
                    </a:cubicBezTo>
                    <a:lnTo>
                      <a:pt x="6315241" y="3184445"/>
                    </a:lnTo>
                    <a:cubicBezTo>
                      <a:pt x="6315241" y="3194192"/>
                      <a:pt x="6307340" y="3202094"/>
                      <a:pt x="6297592" y="3202094"/>
                    </a:cubicBezTo>
                    <a:lnTo>
                      <a:pt x="17649" y="3202094"/>
                    </a:lnTo>
                    <a:cubicBezTo>
                      <a:pt x="12968" y="3202094"/>
                      <a:pt x="8479" y="3200235"/>
                      <a:pt x="5169" y="3196925"/>
                    </a:cubicBezTo>
                    <a:cubicBezTo>
                      <a:pt x="1859" y="3193615"/>
                      <a:pt x="0" y="3189126"/>
                      <a:pt x="0" y="3184445"/>
                    </a:cubicBezTo>
                    <a:lnTo>
                      <a:pt x="0" y="17649"/>
                    </a:lnTo>
                    <a:cubicBezTo>
                      <a:pt x="0" y="12968"/>
                      <a:pt x="1859" y="8479"/>
                      <a:pt x="5169" y="5169"/>
                    </a:cubicBezTo>
                    <a:cubicBezTo>
                      <a:pt x="8479" y="1859"/>
                      <a:pt x="12968" y="0"/>
                      <a:pt x="17649" y="0"/>
                    </a:cubicBezTo>
                    <a:close/>
                  </a:path>
                </a:pathLst>
              </a:custGeom>
              <a:solidFill>
                <a:srgbClr val="BCBEFA"/>
              </a:solidFill>
              <a:ln cap="rnd">
                <a:noFill/>
                <a:prstDash val="solid"/>
                <a:round/>
              </a:ln>
            </p:spPr>
            <p:txBody>
              <a:bodyPr/>
              <a:lstStyle/>
              <a:p>
                <a:endParaRPr lang="en-US"/>
              </a:p>
            </p:txBody>
          </p:sp>
          <p:sp>
            <p:nvSpPr>
              <p:cNvPr id="5" name="TextBox 5"/>
              <p:cNvSpPr txBox="1"/>
              <p:nvPr/>
            </p:nvSpPr>
            <p:spPr>
              <a:xfrm>
                <a:off x="0" y="-66675"/>
                <a:ext cx="6315241" cy="3268769"/>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6" name="Group 6"/>
            <p:cNvGrpSpPr/>
            <p:nvPr/>
          </p:nvGrpSpPr>
          <p:grpSpPr>
            <a:xfrm>
              <a:off x="429225" y="444250"/>
              <a:ext cx="20782350" cy="1838580"/>
              <a:chOff x="0" y="0"/>
              <a:chExt cx="6064727" cy="536536"/>
            </a:xfrm>
          </p:grpSpPr>
          <p:sp>
            <p:nvSpPr>
              <p:cNvPr id="7" name="Freeform 7"/>
              <p:cNvSpPr/>
              <p:nvPr/>
            </p:nvSpPr>
            <p:spPr>
              <a:xfrm>
                <a:off x="0" y="0"/>
                <a:ext cx="6064727" cy="536536"/>
              </a:xfrm>
              <a:custGeom>
                <a:avLst/>
                <a:gdLst/>
                <a:ahLst/>
                <a:cxnLst/>
                <a:rect l="l" t="t" r="r" b="b"/>
                <a:pathLst>
                  <a:path w="6064727" h="536536">
                    <a:moveTo>
                      <a:pt x="14901" y="0"/>
                    </a:moveTo>
                    <a:lnTo>
                      <a:pt x="6049826" y="0"/>
                    </a:lnTo>
                    <a:cubicBezTo>
                      <a:pt x="6058056" y="0"/>
                      <a:pt x="6064727" y="6671"/>
                      <a:pt x="6064727" y="14901"/>
                    </a:cubicBezTo>
                    <a:lnTo>
                      <a:pt x="6064727" y="521636"/>
                    </a:lnTo>
                    <a:cubicBezTo>
                      <a:pt x="6064727" y="529865"/>
                      <a:pt x="6058056" y="536536"/>
                      <a:pt x="6049826" y="536536"/>
                    </a:cubicBezTo>
                    <a:lnTo>
                      <a:pt x="14901" y="536536"/>
                    </a:lnTo>
                    <a:cubicBezTo>
                      <a:pt x="6671" y="536536"/>
                      <a:pt x="0" y="529865"/>
                      <a:pt x="0" y="521636"/>
                    </a:cubicBezTo>
                    <a:lnTo>
                      <a:pt x="0" y="14901"/>
                    </a:lnTo>
                    <a:cubicBezTo>
                      <a:pt x="0" y="6671"/>
                      <a:pt x="6671" y="0"/>
                      <a:pt x="14901" y="0"/>
                    </a:cubicBezTo>
                    <a:close/>
                  </a:path>
                </a:pathLst>
              </a:custGeom>
              <a:solidFill>
                <a:srgbClr val="FBD86A"/>
              </a:solidFill>
              <a:ln w="47625" cap="rnd">
                <a:solidFill>
                  <a:srgbClr val="FFFFFF"/>
                </a:solidFill>
                <a:prstDash val="solid"/>
                <a:round/>
              </a:ln>
            </p:spPr>
            <p:txBody>
              <a:bodyPr/>
              <a:lstStyle/>
              <a:p>
                <a:endParaRPr lang="en-US"/>
              </a:p>
            </p:txBody>
          </p:sp>
          <p:sp>
            <p:nvSpPr>
              <p:cNvPr id="8" name="TextBox 8"/>
              <p:cNvSpPr txBox="1"/>
              <p:nvPr/>
            </p:nvSpPr>
            <p:spPr>
              <a:xfrm>
                <a:off x="0" y="-66675"/>
                <a:ext cx="6064727" cy="603211"/>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9" name="Group 9"/>
            <p:cNvGrpSpPr/>
            <p:nvPr/>
          </p:nvGrpSpPr>
          <p:grpSpPr>
            <a:xfrm>
              <a:off x="429225" y="2563694"/>
              <a:ext cx="20782350" cy="7964856"/>
              <a:chOff x="0" y="0"/>
              <a:chExt cx="6064727" cy="2324313"/>
            </a:xfrm>
          </p:grpSpPr>
          <p:sp>
            <p:nvSpPr>
              <p:cNvPr id="10" name="Freeform 10"/>
              <p:cNvSpPr/>
              <p:nvPr/>
            </p:nvSpPr>
            <p:spPr>
              <a:xfrm>
                <a:off x="0" y="0"/>
                <a:ext cx="6064727" cy="2324313"/>
              </a:xfrm>
              <a:custGeom>
                <a:avLst/>
                <a:gdLst/>
                <a:ahLst/>
                <a:cxnLst/>
                <a:rect l="l" t="t" r="r" b="b"/>
                <a:pathLst>
                  <a:path w="6064727" h="2324313">
                    <a:moveTo>
                      <a:pt x="14901" y="0"/>
                    </a:moveTo>
                    <a:lnTo>
                      <a:pt x="6049826" y="0"/>
                    </a:lnTo>
                    <a:cubicBezTo>
                      <a:pt x="6058056" y="0"/>
                      <a:pt x="6064727" y="6671"/>
                      <a:pt x="6064727" y="14901"/>
                    </a:cubicBezTo>
                    <a:lnTo>
                      <a:pt x="6064727" y="2309412"/>
                    </a:lnTo>
                    <a:cubicBezTo>
                      <a:pt x="6064727" y="2317641"/>
                      <a:pt x="6058056" y="2324313"/>
                      <a:pt x="6049826" y="2324313"/>
                    </a:cubicBezTo>
                    <a:lnTo>
                      <a:pt x="14901" y="2324313"/>
                    </a:lnTo>
                    <a:cubicBezTo>
                      <a:pt x="6671" y="2324313"/>
                      <a:pt x="0" y="2317641"/>
                      <a:pt x="0" y="2309412"/>
                    </a:cubicBezTo>
                    <a:lnTo>
                      <a:pt x="0" y="14901"/>
                    </a:lnTo>
                    <a:cubicBezTo>
                      <a:pt x="0" y="6671"/>
                      <a:pt x="6671" y="0"/>
                      <a:pt x="14901" y="0"/>
                    </a:cubicBezTo>
                    <a:close/>
                  </a:path>
                </a:pathLst>
              </a:custGeom>
              <a:solidFill>
                <a:srgbClr val="FFFFFF"/>
              </a:solidFill>
              <a:ln w="47625" cap="rnd">
                <a:solidFill>
                  <a:srgbClr val="1A1E2D"/>
                </a:solidFill>
                <a:prstDash val="solid"/>
                <a:round/>
              </a:ln>
            </p:spPr>
            <p:txBody>
              <a:bodyPr/>
              <a:lstStyle/>
              <a:p>
                <a:endParaRPr lang="en-US"/>
              </a:p>
            </p:txBody>
          </p:sp>
          <p:sp>
            <p:nvSpPr>
              <p:cNvPr id="11" name="TextBox 11"/>
              <p:cNvSpPr txBox="1"/>
              <p:nvPr/>
            </p:nvSpPr>
            <p:spPr>
              <a:xfrm>
                <a:off x="0" y="-66675"/>
                <a:ext cx="6064727" cy="2390988"/>
              </a:xfrm>
              <a:prstGeom prst="rect">
                <a:avLst/>
              </a:prstGeom>
            </p:spPr>
            <p:txBody>
              <a:bodyPr lIns="46656" tIns="46656" rIns="46656" bIns="46656" rtlCol="0" anchor="ctr"/>
              <a:lstStyle/>
              <a:p>
                <a:pPr marL="0" lvl="0" indent="0" algn="ctr">
                  <a:lnSpc>
                    <a:spcPts val="2520"/>
                  </a:lnSpc>
                  <a:spcBef>
                    <a:spcPct val="0"/>
                  </a:spcBef>
                </a:pPr>
                <a:endParaRPr/>
              </a:p>
            </p:txBody>
          </p:sp>
        </p:grpSp>
      </p:grpSp>
      <p:sp>
        <p:nvSpPr>
          <p:cNvPr id="12" name="Freeform 12"/>
          <p:cNvSpPr/>
          <p:nvPr/>
        </p:nvSpPr>
        <p:spPr>
          <a:xfrm>
            <a:off x="2133298" y="4260350"/>
            <a:ext cx="4499104" cy="4332881"/>
          </a:xfrm>
          <a:custGeom>
            <a:avLst/>
            <a:gdLst/>
            <a:ahLst/>
            <a:cxnLst/>
            <a:rect l="l" t="t" r="r" b="b"/>
            <a:pathLst>
              <a:path w="4499104" h="4332881">
                <a:moveTo>
                  <a:pt x="0" y="0"/>
                </a:moveTo>
                <a:lnTo>
                  <a:pt x="4499105" y="0"/>
                </a:lnTo>
                <a:lnTo>
                  <a:pt x="4499105" y="4332881"/>
                </a:lnTo>
                <a:lnTo>
                  <a:pt x="0" y="4332881"/>
                </a:lnTo>
                <a:lnTo>
                  <a:pt x="0" y="0"/>
                </a:lnTo>
                <a:close/>
              </a:path>
            </a:pathLst>
          </a:custGeom>
          <a:blipFill>
            <a:blip r:embed="rId2"/>
            <a:stretch>
              <a:fillRect/>
            </a:stretch>
          </a:blipFill>
        </p:spPr>
        <p:txBody>
          <a:bodyPr/>
          <a:lstStyle/>
          <a:p>
            <a:endParaRPr lang="en-US"/>
          </a:p>
        </p:txBody>
      </p:sp>
      <p:sp>
        <p:nvSpPr>
          <p:cNvPr id="13" name="Freeform 13"/>
          <p:cNvSpPr/>
          <p:nvPr/>
        </p:nvSpPr>
        <p:spPr>
          <a:xfrm>
            <a:off x="7471773" y="4260350"/>
            <a:ext cx="4491034" cy="4388447"/>
          </a:xfrm>
          <a:custGeom>
            <a:avLst/>
            <a:gdLst/>
            <a:ahLst/>
            <a:cxnLst/>
            <a:rect l="l" t="t" r="r" b="b"/>
            <a:pathLst>
              <a:path w="4491034" h="4388447">
                <a:moveTo>
                  <a:pt x="0" y="0"/>
                </a:moveTo>
                <a:lnTo>
                  <a:pt x="4491034" y="0"/>
                </a:lnTo>
                <a:lnTo>
                  <a:pt x="4491034" y="4388447"/>
                </a:lnTo>
                <a:lnTo>
                  <a:pt x="0" y="4388447"/>
                </a:lnTo>
                <a:lnTo>
                  <a:pt x="0" y="0"/>
                </a:lnTo>
                <a:close/>
              </a:path>
            </a:pathLst>
          </a:custGeom>
          <a:blipFill>
            <a:blip r:embed="rId3"/>
            <a:stretch>
              <a:fillRect/>
            </a:stretch>
          </a:blipFill>
        </p:spPr>
        <p:txBody>
          <a:bodyPr/>
          <a:lstStyle/>
          <a:p>
            <a:endParaRPr lang="en-US"/>
          </a:p>
        </p:txBody>
      </p:sp>
      <p:sp>
        <p:nvSpPr>
          <p:cNvPr id="14" name="Freeform 14"/>
          <p:cNvSpPr/>
          <p:nvPr/>
        </p:nvSpPr>
        <p:spPr>
          <a:xfrm>
            <a:off x="12802177" y="4460588"/>
            <a:ext cx="3841353" cy="3987970"/>
          </a:xfrm>
          <a:custGeom>
            <a:avLst/>
            <a:gdLst/>
            <a:ahLst/>
            <a:cxnLst/>
            <a:rect l="l" t="t" r="r" b="b"/>
            <a:pathLst>
              <a:path w="3841353" h="3987970">
                <a:moveTo>
                  <a:pt x="0" y="0"/>
                </a:moveTo>
                <a:lnTo>
                  <a:pt x="3841353" y="0"/>
                </a:lnTo>
                <a:lnTo>
                  <a:pt x="3841353" y="3987970"/>
                </a:lnTo>
                <a:lnTo>
                  <a:pt x="0" y="3987970"/>
                </a:lnTo>
                <a:lnTo>
                  <a:pt x="0" y="0"/>
                </a:lnTo>
                <a:close/>
              </a:path>
            </a:pathLst>
          </a:custGeom>
          <a:blipFill>
            <a:blip r:embed="rId4"/>
            <a:stretch>
              <a:fillRect/>
            </a:stretch>
          </a:blipFill>
        </p:spPr>
        <p:txBody>
          <a:bodyPr/>
          <a:lstStyle/>
          <a:p>
            <a:endParaRPr lang="en-US"/>
          </a:p>
        </p:txBody>
      </p:sp>
      <p:sp>
        <p:nvSpPr>
          <p:cNvPr id="15" name="TextBox 15"/>
          <p:cNvSpPr txBox="1"/>
          <p:nvPr/>
        </p:nvSpPr>
        <p:spPr>
          <a:xfrm>
            <a:off x="2133298" y="1666693"/>
            <a:ext cx="14021403" cy="876300"/>
          </a:xfrm>
          <a:prstGeom prst="rect">
            <a:avLst/>
          </a:prstGeom>
        </p:spPr>
        <p:txBody>
          <a:bodyPr lIns="0" tIns="0" rIns="0" bIns="0" rtlCol="0" anchor="t">
            <a:spAutoFit/>
          </a:bodyPr>
          <a:lstStyle/>
          <a:p>
            <a:pPr marL="0" lvl="0" indent="0" algn="ctr">
              <a:lnSpc>
                <a:spcPts val="6600"/>
              </a:lnSpc>
              <a:spcBef>
                <a:spcPct val="0"/>
              </a:spcBef>
            </a:pPr>
            <a:r>
              <a:rPr lang="en-US" sz="6000" b="1">
                <a:solidFill>
                  <a:srgbClr val="19274F"/>
                </a:solidFill>
                <a:latin typeface="Stinger Fit Bold"/>
                <a:ea typeface="Stinger Fit Bold"/>
                <a:cs typeface="Stinger Fit Bold"/>
                <a:sym typeface="Stinger Fit Bold"/>
              </a:rPr>
              <a:t>KMEANS</a:t>
            </a:r>
          </a:p>
        </p:txBody>
      </p:sp>
      <p:sp>
        <p:nvSpPr>
          <p:cNvPr id="16" name="TextBox 16"/>
          <p:cNvSpPr txBox="1"/>
          <p:nvPr/>
        </p:nvSpPr>
        <p:spPr>
          <a:xfrm>
            <a:off x="1622407" y="3414709"/>
            <a:ext cx="15043185" cy="1225550"/>
          </a:xfrm>
          <a:prstGeom prst="rect">
            <a:avLst/>
          </a:prstGeom>
        </p:spPr>
        <p:txBody>
          <a:bodyPr lIns="0" tIns="0" rIns="0" bIns="0" rtlCol="0" anchor="t">
            <a:spAutoFit/>
          </a:bodyPr>
          <a:lstStyle/>
          <a:p>
            <a:pPr algn="l">
              <a:lnSpc>
                <a:spcPts val="4900"/>
              </a:lnSpc>
            </a:pPr>
            <a:r>
              <a:rPr lang="en-US" sz="3500">
                <a:solidFill>
                  <a:srgbClr val="19274F"/>
                </a:solidFill>
                <a:latin typeface="Montaser Arabic"/>
                <a:ea typeface="Montaser Arabic"/>
                <a:cs typeface="Montaser Arabic"/>
                <a:sym typeface="Montaser Arabic"/>
              </a:rPr>
              <a:t>  Minh họa thuật toán:</a:t>
            </a:r>
          </a:p>
          <a:p>
            <a:pPr algn="l">
              <a:lnSpc>
                <a:spcPts val="4900"/>
              </a:lnSpc>
            </a:pPr>
            <a:endParaRPr lang="en-US" sz="3500">
              <a:solidFill>
                <a:srgbClr val="19274F"/>
              </a:solidFill>
              <a:latin typeface="Montaser Arabic"/>
              <a:ea typeface="Montaser Arabic"/>
              <a:cs typeface="Montaser Arabic"/>
              <a:sym typeface="Montaser Arabic"/>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21640800" cy="10972800"/>
          </a:xfrm>
        </p:grpSpPr>
        <p:grpSp>
          <p:nvGrpSpPr>
            <p:cNvPr id="3" name="Group 3"/>
            <p:cNvGrpSpPr/>
            <p:nvPr/>
          </p:nvGrpSpPr>
          <p:grpSpPr>
            <a:xfrm>
              <a:off x="0" y="0"/>
              <a:ext cx="21640800" cy="10972800"/>
              <a:chOff x="0" y="0"/>
              <a:chExt cx="6315241" cy="3202094"/>
            </a:xfrm>
          </p:grpSpPr>
          <p:sp>
            <p:nvSpPr>
              <p:cNvPr id="4" name="Freeform 4"/>
              <p:cNvSpPr/>
              <p:nvPr/>
            </p:nvSpPr>
            <p:spPr>
              <a:xfrm>
                <a:off x="0" y="0"/>
                <a:ext cx="6315241" cy="3202094"/>
              </a:xfrm>
              <a:custGeom>
                <a:avLst/>
                <a:gdLst/>
                <a:ahLst/>
                <a:cxnLst/>
                <a:rect l="l" t="t" r="r" b="b"/>
                <a:pathLst>
                  <a:path w="6315241" h="3202094">
                    <a:moveTo>
                      <a:pt x="17649" y="0"/>
                    </a:moveTo>
                    <a:lnTo>
                      <a:pt x="6297592" y="0"/>
                    </a:lnTo>
                    <a:cubicBezTo>
                      <a:pt x="6302273" y="0"/>
                      <a:pt x="6306762" y="1859"/>
                      <a:pt x="6310072" y="5169"/>
                    </a:cubicBezTo>
                    <a:cubicBezTo>
                      <a:pt x="6313382" y="8479"/>
                      <a:pt x="6315241" y="12968"/>
                      <a:pt x="6315241" y="17649"/>
                    </a:cubicBezTo>
                    <a:lnTo>
                      <a:pt x="6315241" y="3184445"/>
                    </a:lnTo>
                    <a:cubicBezTo>
                      <a:pt x="6315241" y="3194192"/>
                      <a:pt x="6307340" y="3202094"/>
                      <a:pt x="6297592" y="3202094"/>
                    </a:cubicBezTo>
                    <a:lnTo>
                      <a:pt x="17649" y="3202094"/>
                    </a:lnTo>
                    <a:cubicBezTo>
                      <a:pt x="12968" y="3202094"/>
                      <a:pt x="8479" y="3200235"/>
                      <a:pt x="5169" y="3196925"/>
                    </a:cubicBezTo>
                    <a:cubicBezTo>
                      <a:pt x="1859" y="3193615"/>
                      <a:pt x="0" y="3189126"/>
                      <a:pt x="0" y="3184445"/>
                    </a:cubicBezTo>
                    <a:lnTo>
                      <a:pt x="0" y="17649"/>
                    </a:lnTo>
                    <a:cubicBezTo>
                      <a:pt x="0" y="12968"/>
                      <a:pt x="1859" y="8479"/>
                      <a:pt x="5169" y="5169"/>
                    </a:cubicBezTo>
                    <a:cubicBezTo>
                      <a:pt x="8479" y="1859"/>
                      <a:pt x="12968" y="0"/>
                      <a:pt x="17649" y="0"/>
                    </a:cubicBezTo>
                    <a:close/>
                  </a:path>
                </a:pathLst>
              </a:custGeom>
              <a:solidFill>
                <a:srgbClr val="BCBEFA"/>
              </a:solidFill>
              <a:ln cap="rnd">
                <a:noFill/>
                <a:prstDash val="solid"/>
                <a:round/>
              </a:ln>
            </p:spPr>
            <p:txBody>
              <a:bodyPr/>
              <a:lstStyle/>
              <a:p>
                <a:endParaRPr lang="en-US"/>
              </a:p>
            </p:txBody>
          </p:sp>
          <p:sp>
            <p:nvSpPr>
              <p:cNvPr id="5" name="TextBox 5"/>
              <p:cNvSpPr txBox="1"/>
              <p:nvPr/>
            </p:nvSpPr>
            <p:spPr>
              <a:xfrm>
                <a:off x="0" y="-66675"/>
                <a:ext cx="6315241" cy="3268769"/>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6" name="Group 6"/>
            <p:cNvGrpSpPr/>
            <p:nvPr/>
          </p:nvGrpSpPr>
          <p:grpSpPr>
            <a:xfrm>
              <a:off x="429225" y="444250"/>
              <a:ext cx="20782350" cy="1838580"/>
              <a:chOff x="0" y="0"/>
              <a:chExt cx="6064727" cy="536536"/>
            </a:xfrm>
          </p:grpSpPr>
          <p:sp>
            <p:nvSpPr>
              <p:cNvPr id="7" name="Freeform 7"/>
              <p:cNvSpPr/>
              <p:nvPr/>
            </p:nvSpPr>
            <p:spPr>
              <a:xfrm>
                <a:off x="0" y="0"/>
                <a:ext cx="6064727" cy="536536"/>
              </a:xfrm>
              <a:custGeom>
                <a:avLst/>
                <a:gdLst/>
                <a:ahLst/>
                <a:cxnLst/>
                <a:rect l="l" t="t" r="r" b="b"/>
                <a:pathLst>
                  <a:path w="6064727" h="536536">
                    <a:moveTo>
                      <a:pt x="14901" y="0"/>
                    </a:moveTo>
                    <a:lnTo>
                      <a:pt x="6049826" y="0"/>
                    </a:lnTo>
                    <a:cubicBezTo>
                      <a:pt x="6058056" y="0"/>
                      <a:pt x="6064727" y="6671"/>
                      <a:pt x="6064727" y="14901"/>
                    </a:cubicBezTo>
                    <a:lnTo>
                      <a:pt x="6064727" y="521636"/>
                    </a:lnTo>
                    <a:cubicBezTo>
                      <a:pt x="6064727" y="529865"/>
                      <a:pt x="6058056" y="536536"/>
                      <a:pt x="6049826" y="536536"/>
                    </a:cubicBezTo>
                    <a:lnTo>
                      <a:pt x="14901" y="536536"/>
                    </a:lnTo>
                    <a:cubicBezTo>
                      <a:pt x="6671" y="536536"/>
                      <a:pt x="0" y="529865"/>
                      <a:pt x="0" y="521636"/>
                    </a:cubicBezTo>
                    <a:lnTo>
                      <a:pt x="0" y="14901"/>
                    </a:lnTo>
                    <a:cubicBezTo>
                      <a:pt x="0" y="6671"/>
                      <a:pt x="6671" y="0"/>
                      <a:pt x="14901" y="0"/>
                    </a:cubicBezTo>
                    <a:close/>
                  </a:path>
                </a:pathLst>
              </a:custGeom>
              <a:solidFill>
                <a:srgbClr val="FBD86A"/>
              </a:solidFill>
              <a:ln w="47625" cap="rnd">
                <a:solidFill>
                  <a:srgbClr val="FFFFFF"/>
                </a:solidFill>
                <a:prstDash val="solid"/>
                <a:round/>
              </a:ln>
            </p:spPr>
            <p:txBody>
              <a:bodyPr/>
              <a:lstStyle/>
              <a:p>
                <a:endParaRPr lang="en-US"/>
              </a:p>
            </p:txBody>
          </p:sp>
          <p:sp>
            <p:nvSpPr>
              <p:cNvPr id="8" name="TextBox 8"/>
              <p:cNvSpPr txBox="1"/>
              <p:nvPr/>
            </p:nvSpPr>
            <p:spPr>
              <a:xfrm>
                <a:off x="0" y="-66675"/>
                <a:ext cx="6064727" cy="603211"/>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9" name="Group 9"/>
            <p:cNvGrpSpPr/>
            <p:nvPr/>
          </p:nvGrpSpPr>
          <p:grpSpPr>
            <a:xfrm>
              <a:off x="429225" y="2563694"/>
              <a:ext cx="20782350" cy="7964856"/>
              <a:chOff x="0" y="0"/>
              <a:chExt cx="6064727" cy="2324313"/>
            </a:xfrm>
          </p:grpSpPr>
          <p:sp>
            <p:nvSpPr>
              <p:cNvPr id="10" name="Freeform 10"/>
              <p:cNvSpPr/>
              <p:nvPr/>
            </p:nvSpPr>
            <p:spPr>
              <a:xfrm>
                <a:off x="0" y="0"/>
                <a:ext cx="6064727" cy="2324313"/>
              </a:xfrm>
              <a:custGeom>
                <a:avLst/>
                <a:gdLst/>
                <a:ahLst/>
                <a:cxnLst/>
                <a:rect l="l" t="t" r="r" b="b"/>
                <a:pathLst>
                  <a:path w="6064727" h="2324313">
                    <a:moveTo>
                      <a:pt x="14901" y="0"/>
                    </a:moveTo>
                    <a:lnTo>
                      <a:pt x="6049826" y="0"/>
                    </a:lnTo>
                    <a:cubicBezTo>
                      <a:pt x="6058056" y="0"/>
                      <a:pt x="6064727" y="6671"/>
                      <a:pt x="6064727" y="14901"/>
                    </a:cubicBezTo>
                    <a:lnTo>
                      <a:pt x="6064727" y="2309412"/>
                    </a:lnTo>
                    <a:cubicBezTo>
                      <a:pt x="6064727" y="2317641"/>
                      <a:pt x="6058056" y="2324313"/>
                      <a:pt x="6049826" y="2324313"/>
                    </a:cubicBezTo>
                    <a:lnTo>
                      <a:pt x="14901" y="2324313"/>
                    </a:lnTo>
                    <a:cubicBezTo>
                      <a:pt x="6671" y="2324313"/>
                      <a:pt x="0" y="2317641"/>
                      <a:pt x="0" y="2309412"/>
                    </a:cubicBezTo>
                    <a:lnTo>
                      <a:pt x="0" y="14901"/>
                    </a:lnTo>
                    <a:cubicBezTo>
                      <a:pt x="0" y="6671"/>
                      <a:pt x="6671" y="0"/>
                      <a:pt x="14901" y="0"/>
                    </a:cubicBezTo>
                    <a:close/>
                  </a:path>
                </a:pathLst>
              </a:custGeom>
              <a:solidFill>
                <a:srgbClr val="FFFFFF"/>
              </a:solidFill>
              <a:ln w="47625" cap="rnd">
                <a:solidFill>
                  <a:srgbClr val="1A1E2D"/>
                </a:solidFill>
                <a:prstDash val="solid"/>
                <a:round/>
              </a:ln>
            </p:spPr>
            <p:txBody>
              <a:bodyPr/>
              <a:lstStyle/>
              <a:p>
                <a:endParaRPr lang="en-US"/>
              </a:p>
            </p:txBody>
          </p:sp>
          <p:sp>
            <p:nvSpPr>
              <p:cNvPr id="11" name="TextBox 11"/>
              <p:cNvSpPr txBox="1"/>
              <p:nvPr/>
            </p:nvSpPr>
            <p:spPr>
              <a:xfrm>
                <a:off x="0" y="-66675"/>
                <a:ext cx="6064727" cy="2390988"/>
              </a:xfrm>
              <a:prstGeom prst="rect">
                <a:avLst/>
              </a:prstGeom>
            </p:spPr>
            <p:txBody>
              <a:bodyPr lIns="46656" tIns="46656" rIns="46656" bIns="46656" rtlCol="0" anchor="ctr"/>
              <a:lstStyle/>
              <a:p>
                <a:pPr marL="0" lvl="0" indent="0" algn="ctr">
                  <a:lnSpc>
                    <a:spcPts val="2520"/>
                  </a:lnSpc>
                  <a:spcBef>
                    <a:spcPct val="0"/>
                  </a:spcBef>
                </a:pPr>
                <a:endParaRPr/>
              </a:p>
            </p:txBody>
          </p:sp>
        </p:grpSp>
      </p:grpSp>
      <p:sp>
        <p:nvSpPr>
          <p:cNvPr id="12" name="Freeform 12"/>
          <p:cNvSpPr/>
          <p:nvPr/>
        </p:nvSpPr>
        <p:spPr>
          <a:xfrm>
            <a:off x="3895054" y="4358689"/>
            <a:ext cx="4838024" cy="4040787"/>
          </a:xfrm>
          <a:custGeom>
            <a:avLst/>
            <a:gdLst/>
            <a:ahLst/>
            <a:cxnLst/>
            <a:rect l="l" t="t" r="r" b="b"/>
            <a:pathLst>
              <a:path w="4838024" h="4040787">
                <a:moveTo>
                  <a:pt x="0" y="0"/>
                </a:moveTo>
                <a:lnTo>
                  <a:pt x="4838024" y="0"/>
                </a:lnTo>
                <a:lnTo>
                  <a:pt x="4838024" y="4040787"/>
                </a:lnTo>
                <a:lnTo>
                  <a:pt x="0" y="4040787"/>
                </a:lnTo>
                <a:lnTo>
                  <a:pt x="0" y="0"/>
                </a:lnTo>
                <a:close/>
              </a:path>
            </a:pathLst>
          </a:custGeom>
          <a:blipFill>
            <a:blip r:embed="rId2"/>
            <a:stretch>
              <a:fillRect/>
            </a:stretch>
          </a:blipFill>
        </p:spPr>
        <p:txBody>
          <a:bodyPr/>
          <a:lstStyle/>
          <a:p>
            <a:endParaRPr lang="en-US"/>
          </a:p>
        </p:txBody>
      </p:sp>
      <p:sp>
        <p:nvSpPr>
          <p:cNvPr id="13" name="Freeform 13"/>
          <p:cNvSpPr/>
          <p:nvPr/>
        </p:nvSpPr>
        <p:spPr>
          <a:xfrm>
            <a:off x="10252578" y="4065584"/>
            <a:ext cx="4599232" cy="4333892"/>
          </a:xfrm>
          <a:custGeom>
            <a:avLst/>
            <a:gdLst/>
            <a:ahLst/>
            <a:cxnLst/>
            <a:rect l="l" t="t" r="r" b="b"/>
            <a:pathLst>
              <a:path w="4599232" h="4333892">
                <a:moveTo>
                  <a:pt x="0" y="0"/>
                </a:moveTo>
                <a:lnTo>
                  <a:pt x="4599232" y="0"/>
                </a:lnTo>
                <a:lnTo>
                  <a:pt x="4599232" y="4333892"/>
                </a:lnTo>
                <a:lnTo>
                  <a:pt x="0" y="4333892"/>
                </a:lnTo>
                <a:lnTo>
                  <a:pt x="0" y="0"/>
                </a:lnTo>
                <a:close/>
              </a:path>
            </a:pathLst>
          </a:custGeom>
          <a:blipFill>
            <a:blip r:embed="rId3"/>
            <a:stretch>
              <a:fillRect/>
            </a:stretch>
          </a:blipFill>
        </p:spPr>
        <p:txBody>
          <a:bodyPr/>
          <a:lstStyle/>
          <a:p>
            <a:endParaRPr lang="en-US"/>
          </a:p>
        </p:txBody>
      </p:sp>
      <p:sp>
        <p:nvSpPr>
          <p:cNvPr id="14" name="TextBox 14"/>
          <p:cNvSpPr txBox="1"/>
          <p:nvPr/>
        </p:nvSpPr>
        <p:spPr>
          <a:xfrm>
            <a:off x="2133298" y="1666693"/>
            <a:ext cx="14021403" cy="876300"/>
          </a:xfrm>
          <a:prstGeom prst="rect">
            <a:avLst/>
          </a:prstGeom>
        </p:spPr>
        <p:txBody>
          <a:bodyPr lIns="0" tIns="0" rIns="0" bIns="0" rtlCol="0" anchor="t">
            <a:spAutoFit/>
          </a:bodyPr>
          <a:lstStyle/>
          <a:p>
            <a:pPr marL="0" lvl="0" indent="0" algn="ctr">
              <a:lnSpc>
                <a:spcPts val="6600"/>
              </a:lnSpc>
              <a:spcBef>
                <a:spcPct val="0"/>
              </a:spcBef>
            </a:pPr>
            <a:r>
              <a:rPr lang="en-US" sz="6000" b="1">
                <a:solidFill>
                  <a:srgbClr val="19274F"/>
                </a:solidFill>
                <a:latin typeface="Stinger Fit Bold"/>
                <a:ea typeface="Stinger Fit Bold"/>
                <a:cs typeface="Stinger Fit Bold"/>
                <a:sym typeface="Stinger Fit Bold"/>
              </a:rPr>
              <a:t>KMEANS</a:t>
            </a:r>
          </a:p>
        </p:txBody>
      </p:sp>
      <p:sp>
        <p:nvSpPr>
          <p:cNvPr id="15" name="TextBox 15"/>
          <p:cNvSpPr txBox="1"/>
          <p:nvPr/>
        </p:nvSpPr>
        <p:spPr>
          <a:xfrm>
            <a:off x="1622407" y="3414709"/>
            <a:ext cx="15043185" cy="1225550"/>
          </a:xfrm>
          <a:prstGeom prst="rect">
            <a:avLst/>
          </a:prstGeom>
        </p:spPr>
        <p:txBody>
          <a:bodyPr lIns="0" tIns="0" rIns="0" bIns="0" rtlCol="0" anchor="t">
            <a:spAutoFit/>
          </a:bodyPr>
          <a:lstStyle/>
          <a:p>
            <a:pPr algn="l">
              <a:lnSpc>
                <a:spcPts val="4900"/>
              </a:lnSpc>
            </a:pPr>
            <a:r>
              <a:rPr lang="en-US" sz="3500">
                <a:solidFill>
                  <a:srgbClr val="19274F"/>
                </a:solidFill>
                <a:latin typeface="Montaser Arabic"/>
                <a:ea typeface="Montaser Arabic"/>
                <a:cs typeface="Montaser Arabic"/>
                <a:sym typeface="Montaser Arabic"/>
              </a:rPr>
              <a:t>  Minh họa thuật toán:</a:t>
            </a:r>
          </a:p>
          <a:p>
            <a:pPr algn="l">
              <a:lnSpc>
                <a:spcPts val="4900"/>
              </a:lnSpc>
            </a:pPr>
            <a:endParaRPr lang="en-US" sz="3500">
              <a:solidFill>
                <a:srgbClr val="19274F"/>
              </a:solidFill>
              <a:latin typeface="Montaser Arabic"/>
              <a:ea typeface="Montaser Arabic"/>
              <a:cs typeface="Montaser Arabic"/>
              <a:sym typeface="Montaser Arabic"/>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4579724" y="3559902"/>
            <a:ext cx="9799655" cy="3188131"/>
            <a:chOff x="0" y="0"/>
            <a:chExt cx="3578141" cy="1164080"/>
          </a:xfrm>
        </p:grpSpPr>
        <p:sp>
          <p:nvSpPr>
            <p:cNvPr id="3" name="Freeform 3"/>
            <p:cNvSpPr/>
            <p:nvPr/>
          </p:nvSpPr>
          <p:spPr>
            <a:xfrm>
              <a:off x="0" y="0"/>
              <a:ext cx="3578141" cy="1164080"/>
            </a:xfrm>
            <a:custGeom>
              <a:avLst/>
              <a:gdLst/>
              <a:ahLst/>
              <a:cxnLst/>
              <a:rect l="l" t="t" r="r" b="b"/>
              <a:pathLst>
                <a:path w="3578141" h="1164080">
                  <a:moveTo>
                    <a:pt x="29231" y="0"/>
                  </a:moveTo>
                  <a:lnTo>
                    <a:pt x="3548910" y="0"/>
                  </a:lnTo>
                  <a:cubicBezTo>
                    <a:pt x="3556663" y="0"/>
                    <a:pt x="3564098" y="3080"/>
                    <a:pt x="3569579" y="8561"/>
                  </a:cubicBezTo>
                  <a:cubicBezTo>
                    <a:pt x="3575061" y="14043"/>
                    <a:pt x="3578141" y="21478"/>
                    <a:pt x="3578141" y="29231"/>
                  </a:cubicBezTo>
                  <a:lnTo>
                    <a:pt x="3578141" y="1134849"/>
                  </a:lnTo>
                  <a:cubicBezTo>
                    <a:pt x="3578141" y="1150993"/>
                    <a:pt x="3565054" y="1164080"/>
                    <a:pt x="3548910" y="1164080"/>
                  </a:cubicBezTo>
                  <a:lnTo>
                    <a:pt x="29231" y="1164080"/>
                  </a:lnTo>
                  <a:cubicBezTo>
                    <a:pt x="13087" y="1164080"/>
                    <a:pt x="0" y="1150993"/>
                    <a:pt x="0" y="1134849"/>
                  </a:cubicBezTo>
                  <a:lnTo>
                    <a:pt x="0" y="29231"/>
                  </a:lnTo>
                  <a:cubicBezTo>
                    <a:pt x="0" y="13087"/>
                    <a:pt x="13087" y="0"/>
                    <a:pt x="29231" y="0"/>
                  </a:cubicBezTo>
                  <a:close/>
                </a:path>
              </a:pathLst>
            </a:custGeom>
            <a:solidFill>
              <a:srgbClr val="FFD33C"/>
            </a:solidFill>
            <a:ln cap="rnd">
              <a:noFill/>
              <a:prstDash val="solid"/>
              <a:round/>
            </a:ln>
          </p:spPr>
          <p:txBody>
            <a:bodyPr/>
            <a:lstStyle/>
            <a:p>
              <a:endParaRPr lang="en-US"/>
            </a:p>
          </p:txBody>
        </p:sp>
        <p:sp>
          <p:nvSpPr>
            <p:cNvPr id="4" name="TextBox 4"/>
            <p:cNvSpPr txBox="1"/>
            <p:nvPr/>
          </p:nvSpPr>
          <p:spPr>
            <a:xfrm>
              <a:off x="0" y="-66675"/>
              <a:ext cx="3578141" cy="1230755"/>
            </a:xfrm>
            <a:prstGeom prst="rect">
              <a:avLst/>
            </a:prstGeom>
          </p:spPr>
          <p:txBody>
            <a:bodyPr lIns="49719" tIns="49719" rIns="49719" bIns="49719" rtlCol="0" anchor="ctr"/>
            <a:lstStyle/>
            <a:p>
              <a:pPr marL="0" lvl="0" indent="0" algn="ctr">
                <a:lnSpc>
                  <a:spcPts val="2519"/>
                </a:lnSpc>
                <a:spcBef>
                  <a:spcPct val="0"/>
                </a:spcBef>
              </a:pPr>
              <a:endParaRPr/>
            </a:p>
          </p:txBody>
        </p:sp>
      </p:grpSp>
      <p:sp>
        <p:nvSpPr>
          <p:cNvPr id="5" name="TextBox 5"/>
          <p:cNvSpPr txBox="1"/>
          <p:nvPr/>
        </p:nvSpPr>
        <p:spPr>
          <a:xfrm>
            <a:off x="2485075" y="4724400"/>
            <a:ext cx="14021403" cy="876300"/>
          </a:xfrm>
          <a:prstGeom prst="rect">
            <a:avLst/>
          </a:prstGeom>
        </p:spPr>
        <p:txBody>
          <a:bodyPr lIns="0" tIns="0" rIns="0" bIns="0" rtlCol="0" anchor="t">
            <a:spAutoFit/>
          </a:bodyPr>
          <a:lstStyle/>
          <a:p>
            <a:pPr marL="0" lvl="0" indent="0" algn="ctr">
              <a:lnSpc>
                <a:spcPts val="6600"/>
              </a:lnSpc>
              <a:spcBef>
                <a:spcPct val="0"/>
              </a:spcBef>
            </a:pPr>
            <a:r>
              <a:rPr lang="en-US" sz="6000" b="1">
                <a:solidFill>
                  <a:srgbClr val="19274F"/>
                </a:solidFill>
                <a:latin typeface="Stinger Fit Bold"/>
                <a:ea typeface="Stinger Fit Bold"/>
                <a:cs typeface="Stinger Fit Bold"/>
                <a:sym typeface="Stinger Fit Bold"/>
              </a:rPr>
              <a:t>DBSCAN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6761447" cy="3803314"/>
          </a:xfrm>
        </p:grpSpPr>
        <p:sp>
          <p:nvSpPr>
            <p:cNvPr id="3" name="Freeform 3"/>
            <p:cNvSpPr/>
            <p:nvPr/>
          </p:nvSpPr>
          <p:spPr>
            <a:xfrm>
              <a:off x="0" y="0"/>
              <a:ext cx="6761448" cy="3803314"/>
            </a:xfrm>
            <a:custGeom>
              <a:avLst/>
              <a:gdLst/>
              <a:ahLst/>
              <a:cxnLst/>
              <a:rect l="l" t="t" r="r" b="b"/>
              <a:pathLst>
                <a:path w="6761448" h="3803314">
                  <a:moveTo>
                    <a:pt x="15663" y="0"/>
                  </a:moveTo>
                  <a:lnTo>
                    <a:pt x="6745784" y="0"/>
                  </a:lnTo>
                  <a:cubicBezTo>
                    <a:pt x="6749938" y="0"/>
                    <a:pt x="6753923" y="1650"/>
                    <a:pt x="6756860" y="4588"/>
                  </a:cubicBezTo>
                  <a:cubicBezTo>
                    <a:pt x="6759797" y="7525"/>
                    <a:pt x="6761448" y="11509"/>
                    <a:pt x="6761448" y="15663"/>
                  </a:cubicBezTo>
                  <a:lnTo>
                    <a:pt x="6761448" y="3787651"/>
                  </a:lnTo>
                  <a:cubicBezTo>
                    <a:pt x="6761448" y="3791805"/>
                    <a:pt x="6759797" y="3795789"/>
                    <a:pt x="6756860" y="3798727"/>
                  </a:cubicBezTo>
                  <a:cubicBezTo>
                    <a:pt x="6753923" y="3801664"/>
                    <a:pt x="6749938" y="3803314"/>
                    <a:pt x="6745784" y="3803314"/>
                  </a:cubicBezTo>
                  <a:lnTo>
                    <a:pt x="15663" y="3803314"/>
                  </a:lnTo>
                  <a:cubicBezTo>
                    <a:pt x="11509" y="3803314"/>
                    <a:pt x="7525" y="3801664"/>
                    <a:pt x="4588" y="3798727"/>
                  </a:cubicBezTo>
                  <a:cubicBezTo>
                    <a:pt x="1650" y="3795789"/>
                    <a:pt x="0" y="3791805"/>
                    <a:pt x="0" y="3787651"/>
                  </a:cubicBezTo>
                  <a:lnTo>
                    <a:pt x="0" y="15663"/>
                  </a:lnTo>
                  <a:cubicBezTo>
                    <a:pt x="0" y="11509"/>
                    <a:pt x="1650" y="7525"/>
                    <a:pt x="4588" y="4588"/>
                  </a:cubicBezTo>
                  <a:cubicBezTo>
                    <a:pt x="7525" y="1650"/>
                    <a:pt x="11509" y="0"/>
                    <a:pt x="15663" y="0"/>
                  </a:cubicBezTo>
                  <a:close/>
                </a:path>
              </a:pathLst>
            </a:custGeom>
            <a:solidFill>
              <a:srgbClr val="FBD86A"/>
            </a:solidFill>
            <a:ln cap="rnd">
              <a:noFill/>
              <a:prstDash val="solid"/>
              <a:round/>
            </a:ln>
          </p:spPr>
          <p:txBody>
            <a:bodyPr/>
            <a:lstStyle/>
            <a:p>
              <a:endParaRPr lang="en-US"/>
            </a:p>
          </p:txBody>
        </p:sp>
        <p:sp>
          <p:nvSpPr>
            <p:cNvPr id="4" name="TextBox 4"/>
            <p:cNvSpPr txBox="1"/>
            <p:nvPr/>
          </p:nvSpPr>
          <p:spPr>
            <a:xfrm>
              <a:off x="0" y="-66675"/>
              <a:ext cx="6761447" cy="3869989"/>
            </a:xfrm>
            <a:prstGeom prst="rect">
              <a:avLst/>
            </a:prstGeom>
          </p:spPr>
          <p:txBody>
            <a:bodyPr lIns="49101" tIns="49101" rIns="49101" bIns="49101" rtlCol="0" anchor="ctr"/>
            <a:lstStyle/>
            <a:p>
              <a:pPr marL="0" lvl="0" indent="0" algn="ctr">
                <a:lnSpc>
                  <a:spcPts val="2519"/>
                </a:lnSpc>
                <a:spcBef>
                  <a:spcPct val="0"/>
                </a:spcBef>
              </a:pPr>
              <a:endParaRPr/>
            </a:p>
          </p:txBody>
        </p:sp>
      </p:grpSp>
      <p:grpSp>
        <p:nvGrpSpPr>
          <p:cNvPr id="5" name="Group 5"/>
          <p:cNvGrpSpPr/>
          <p:nvPr/>
        </p:nvGrpSpPr>
        <p:grpSpPr>
          <a:xfrm>
            <a:off x="163930" y="1620294"/>
            <a:ext cx="17960140" cy="8498060"/>
            <a:chOff x="0" y="0"/>
            <a:chExt cx="6640231" cy="3141906"/>
          </a:xfrm>
        </p:grpSpPr>
        <p:sp>
          <p:nvSpPr>
            <p:cNvPr id="6" name="Freeform 6"/>
            <p:cNvSpPr/>
            <p:nvPr/>
          </p:nvSpPr>
          <p:spPr>
            <a:xfrm>
              <a:off x="0" y="0"/>
              <a:ext cx="6640231" cy="3141906"/>
            </a:xfrm>
            <a:custGeom>
              <a:avLst/>
              <a:gdLst/>
              <a:ahLst/>
              <a:cxnLst/>
              <a:rect l="l" t="t" r="r" b="b"/>
              <a:pathLst>
                <a:path w="6640231" h="3141906">
                  <a:moveTo>
                    <a:pt x="12932" y="0"/>
                  </a:moveTo>
                  <a:lnTo>
                    <a:pt x="6627299" y="0"/>
                  </a:lnTo>
                  <a:cubicBezTo>
                    <a:pt x="6634442" y="0"/>
                    <a:pt x="6640231" y="5790"/>
                    <a:pt x="6640231" y="12932"/>
                  </a:cubicBezTo>
                  <a:lnTo>
                    <a:pt x="6640231" y="3128975"/>
                  </a:lnTo>
                  <a:cubicBezTo>
                    <a:pt x="6640231" y="3136117"/>
                    <a:pt x="6634442" y="3141906"/>
                    <a:pt x="6627299" y="3141906"/>
                  </a:cubicBezTo>
                  <a:lnTo>
                    <a:pt x="12932" y="3141906"/>
                  </a:lnTo>
                  <a:cubicBezTo>
                    <a:pt x="5790" y="3141906"/>
                    <a:pt x="0" y="3136117"/>
                    <a:pt x="0" y="3128975"/>
                  </a:cubicBezTo>
                  <a:lnTo>
                    <a:pt x="0" y="12932"/>
                  </a:lnTo>
                  <a:cubicBezTo>
                    <a:pt x="0" y="5790"/>
                    <a:pt x="5790" y="0"/>
                    <a:pt x="12932" y="0"/>
                  </a:cubicBezTo>
                  <a:close/>
                </a:path>
              </a:pathLst>
            </a:custGeom>
            <a:solidFill>
              <a:srgbClr val="FFFFFF"/>
            </a:solidFill>
            <a:ln w="47625" cap="rnd">
              <a:solidFill>
                <a:srgbClr val="1A1E2D"/>
              </a:solidFill>
              <a:prstDash val="solid"/>
              <a:round/>
            </a:ln>
          </p:spPr>
          <p:txBody>
            <a:bodyPr/>
            <a:lstStyle/>
            <a:p>
              <a:endParaRPr lang="en-US"/>
            </a:p>
          </p:txBody>
        </p:sp>
        <p:sp>
          <p:nvSpPr>
            <p:cNvPr id="7" name="TextBox 7"/>
            <p:cNvSpPr txBox="1"/>
            <p:nvPr/>
          </p:nvSpPr>
          <p:spPr>
            <a:xfrm>
              <a:off x="0" y="-66675"/>
              <a:ext cx="6640231" cy="3208581"/>
            </a:xfrm>
            <a:prstGeom prst="rect">
              <a:avLst/>
            </a:prstGeom>
          </p:spPr>
          <p:txBody>
            <a:bodyPr lIns="49101" tIns="49101" rIns="49101" bIns="49101" rtlCol="0" anchor="ctr"/>
            <a:lstStyle/>
            <a:p>
              <a:pPr marL="0" lvl="0" indent="0" algn="ctr">
                <a:lnSpc>
                  <a:spcPts val="2519"/>
                </a:lnSpc>
                <a:spcBef>
                  <a:spcPct val="0"/>
                </a:spcBef>
              </a:pPr>
              <a:endParaRPr/>
            </a:p>
          </p:txBody>
        </p:sp>
      </p:grpSp>
      <p:grpSp>
        <p:nvGrpSpPr>
          <p:cNvPr id="8" name="Group 8"/>
          <p:cNvGrpSpPr/>
          <p:nvPr/>
        </p:nvGrpSpPr>
        <p:grpSpPr>
          <a:xfrm>
            <a:off x="1055301" y="2701869"/>
            <a:ext cx="15638456" cy="2650898"/>
            <a:chOff x="0" y="0"/>
            <a:chExt cx="20851274" cy="3534531"/>
          </a:xfrm>
        </p:grpSpPr>
        <p:sp>
          <p:nvSpPr>
            <p:cNvPr id="9" name="TextBox 9"/>
            <p:cNvSpPr txBox="1"/>
            <p:nvPr/>
          </p:nvSpPr>
          <p:spPr>
            <a:xfrm>
              <a:off x="1665249" y="265340"/>
              <a:ext cx="19186025" cy="3269192"/>
            </a:xfrm>
            <a:prstGeom prst="rect">
              <a:avLst/>
            </a:prstGeom>
          </p:spPr>
          <p:txBody>
            <a:bodyPr lIns="0" tIns="0" rIns="0" bIns="0" rtlCol="0" anchor="t">
              <a:spAutoFit/>
            </a:bodyPr>
            <a:lstStyle/>
            <a:p>
              <a:pPr marL="755651" lvl="1" indent="-377825" algn="l">
                <a:lnSpc>
                  <a:spcPts val="3850"/>
                </a:lnSpc>
                <a:buFont typeface="Arial"/>
                <a:buChar char="•"/>
              </a:pPr>
              <a:r>
                <a:rPr lang="en-US" sz="3500" spc="-105" dirty="0" err="1">
                  <a:solidFill>
                    <a:srgbClr val="19274F"/>
                  </a:solidFill>
                  <a:latin typeface="Montaser Arabic"/>
                  <a:ea typeface="Montaser Arabic"/>
                  <a:cs typeface="Montaser Arabic"/>
                  <a:sym typeface="Montaser Arabic"/>
                </a:rPr>
                <a:t>Bộ</a:t>
              </a:r>
              <a:r>
                <a:rPr lang="en-US" sz="3500" spc="-105" dirty="0">
                  <a:solidFill>
                    <a:srgbClr val="19274F"/>
                  </a:solidFill>
                  <a:latin typeface="Montaser Arabic"/>
                  <a:ea typeface="Montaser Arabic"/>
                  <a:cs typeface="Montaser Arabic"/>
                  <a:sym typeface="Montaser Arabic"/>
                </a:rPr>
                <a:t> </a:t>
              </a:r>
              <a:r>
                <a:rPr lang="en-US" sz="3500" spc="-105" dirty="0" err="1">
                  <a:solidFill>
                    <a:srgbClr val="19274F"/>
                  </a:solidFill>
                  <a:latin typeface="Montaser Arabic"/>
                  <a:ea typeface="Montaser Arabic"/>
                  <a:cs typeface="Montaser Arabic"/>
                  <a:sym typeface="Montaser Arabic"/>
                </a:rPr>
                <a:t>dữ</a:t>
              </a:r>
              <a:r>
                <a:rPr lang="en-US" sz="3500" spc="-105" dirty="0">
                  <a:solidFill>
                    <a:srgbClr val="19274F"/>
                  </a:solidFill>
                  <a:latin typeface="Montaser Arabic"/>
                  <a:ea typeface="Montaser Arabic"/>
                  <a:cs typeface="Montaser Arabic"/>
                  <a:sym typeface="Montaser Arabic"/>
                </a:rPr>
                <a:t> </a:t>
              </a:r>
              <a:r>
                <a:rPr lang="en-US" sz="3500" spc="-105" dirty="0" err="1">
                  <a:solidFill>
                    <a:srgbClr val="19274F"/>
                  </a:solidFill>
                  <a:latin typeface="Montaser Arabic"/>
                  <a:ea typeface="Montaser Arabic"/>
                  <a:cs typeface="Montaser Arabic"/>
                  <a:sym typeface="Montaser Arabic"/>
                </a:rPr>
                <a:t>liệu</a:t>
              </a:r>
              <a:r>
                <a:rPr lang="en-US" sz="3500" spc="-105" dirty="0">
                  <a:solidFill>
                    <a:srgbClr val="19274F"/>
                  </a:solidFill>
                  <a:latin typeface="Montaser Arabic"/>
                  <a:ea typeface="Montaser Arabic"/>
                  <a:cs typeface="Montaser Arabic"/>
                  <a:sym typeface="Montaser Arabic"/>
                </a:rPr>
                <a:t>: </a:t>
              </a:r>
              <a:r>
                <a:rPr lang="en-US" sz="3500" spc="-105" dirty="0" err="1">
                  <a:solidFill>
                    <a:srgbClr val="19274F"/>
                  </a:solidFill>
                  <a:latin typeface="Montaser Arabic"/>
                  <a:ea typeface="Montaser Arabic"/>
                  <a:cs typeface="Montaser Arabic"/>
                  <a:sym typeface="Montaser Arabic"/>
                </a:rPr>
                <a:t>Sản</a:t>
              </a:r>
              <a:r>
                <a:rPr lang="en-US" sz="3500" spc="-105" dirty="0">
                  <a:solidFill>
                    <a:srgbClr val="19274F"/>
                  </a:solidFill>
                  <a:latin typeface="Montaser Arabic"/>
                  <a:ea typeface="Montaser Arabic"/>
                  <a:cs typeface="Montaser Arabic"/>
                  <a:sym typeface="Montaser Arabic"/>
                </a:rPr>
                <a:t> </a:t>
              </a:r>
              <a:r>
                <a:rPr lang="en-US" sz="3500" spc="-105" dirty="0" err="1">
                  <a:solidFill>
                    <a:srgbClr val="19274F"/>
                  </a:solidFill>
                  <a:latin typeface="Montaser Arabic"/>
                  <a:ea typeface="Montaser Arabic"/>
                  <a:cs typeface="Montaser Arabic"/>
                  <a:sym typeface="Montaser Arabic"/>
                </a:rPr>
                <a:t>phẩm</a:t>
              </a:r>
              <a:r>
                <a:rPr lang="en-US" sz="3500" spc="-105" dirty="0">
                  <a:solidFill>
                    <a:srgbClr val="19274F"/>
                  </a:solidFill>
                  <a:latin typeface="Montaser Arabic"/>
                  <a:ea typeface="Montaser Arabic"/>
                  <a:cs typeface="Montaser Arabic"/>
                  <a:sym typeface="Montaser Arabic"/>
                </a:rPr>
                <a:t> </a:t>
              </a:r>
              <a:r>
                <a:rPr lang="en-US" sz="3500" spc="-105" dirty="0" err="1">
                  <a:solidFill>
                    <a:srgbClr val="19274F"/>
                  </a:solidFill>
                  <a:latin typeface="Montaser Arabic"/>
                  <a:ea typeface="Montaser Arabic"/>
                  <a:cs typeface="Montaser Arabic"/>
                  <a:sym typeface="Montaser Arabic"/>
                </a:rPr>
                <a:t>bộ</a:t>
              </a:r>
              <a:r>
                <a:rPr lang="en-US" sz="3500" spc="-105" dirty="0">
                  <a:solidFill>
                    <a:srgbClr val="19274F"/>
                  </a:solidFill>
                  <a:latin typeface="Montaser Arabic"/>
                  <a:ea typeface="Montaser Arabic"/>
                  <a:cs typeface="Montaser Arabic"/>
                  <a:sym typeface="Montaser Arabic"/>
                </a:rPr>
                <a:t> </a:t>
              </a:r>
              <a:r>
                <a:rPr lang="en-US" sz="3500" spc="-105" dirty="0" err="1">
                  <a:solidFill>
                    <a:srgbClr val="19274F"/>
                  </a:solidFill>
                  <a:latin typeface="Montaser Arabic"/>
                  <a:ea typeface="Montaser Arabic"/>
                  <a:cs typeface="Montaser Arabic"/>
                  <a:sym typeface="Montaser Arabic"/>
                </a:rPr>
                <a:t>nhớ</a:t>
              </a:r>
              <a:r>
                <a:rPr lang="en-US" sz="3500" spc="-105" dirty="0">
                  <a:solidFill>
                    <a:srgbClr val="19274F"/>
                  </a:solidFill>
                  <a:latin typeface="Montaser Arabic"/>
                  <a:ea typeface="Montaser Arabic"/>
                  <a:cs typeface="Montaser Arabic"/>
                  <a:sym typeface="Montaser Arabic"/>
                </a:rPr>
                <a:t> </a:t>
              </a:r>
              <a:r>
                <a:rPr lang="en-US" sz="3500" spc="-105" dirty="0" err="1">
                  <a:solidFill>
                    <a:srgbClr val="19274F"/>
                  </a:solidFill>
                  <a:latin typeface="Montaser Arabic"/>
                  <a:ea typeface="Montaser Arabic"/>
                  <a:cs typeface="Montaser Arabic"/>
                  <a:sym typeface="Montaser Arabic"/>
                </a:rPr>
                <a:t>máy</a:t>
              </a:r>
              <a:r>
                <a:rPr lang="en-US" sz="3500" spc="-105" dirty="0">
                  <a:solidFill>
                    <a:srgbClr val="19274F"/>
                  </a:solidFill>
                  <a:latin typeface="Montaser Arabic"/>
                  <a:ea typeface="Montaser Arabic"/>
                  <a:cs typeface="Montaser Arabic"/>
                  <a:sym typeface="Montaser Arabic"/>
                </a:rPr>
                <a:t> </a:t>
              </a:r>
              <a:r>
                <a:rPr lang="en-US" sz="3500" spc="-105" dirty="0" err="1">
                  <a:solidFill>
                    <a:srgbClr val="19274F"/>
                  </a:solidFill>
                  <a:latin typeface="Montaser Arabic"/>
                  <a:ea typeface="Montaser Arabic"/>
                  <a:cs typeface="Montaser Arabic"/>
                  <a:sym typeface="Montaser Arabic"/>
                </a:rPr>
                <a:t>tính</a:t>
              </a:r>
              <a:r>
                <a:rPr lang="en-US" sz="3500" spc="-105" dirty="0">
                  <a:solidFill>
                    <a:srgbClr val="19274F"/>
                  </a:solidFill>
                  <a:latin typeface="Montaser Arabic"/>
                  <a:ea typeface="Montaser Arabic"/>
                  <a:cs typeface="Montaser Arabic"/>
                  <a:sym typeface="Montaser Arabic"/>
                </a:rPr>
                <a:t> </a:t>
              </a:r>
              <a:r>
                <a:rPr lang="en-US" sz="3500" spc="-105" dirty="0" err="1">
                  <a:solidFill>
                    <a:srgbClr val="19274F"/>
                  </a:solidFill>
                  <a:latin typeface="Montaser Arabic"/>
                  <a:ea typeface="Montaser Arabic"/>
                  <a:cs typeface="Montaser Arabic"/>
                  <a:sym typeface="Montaser Arabic"/>
                </a:rPr>
                <a:t>trên</a:t>
              </a:r>
              <a:r>
                <a:rPr lang="en-US" sz="3500" spc="-105" dirty="0">
                  <a:solidFill>
                    <a:srgbClr val="19274F"/>
                  </a:solidFill>
                  <a:latin typeface="Montaser Arabic"/>
                  <a:ea typeface="Montaser Arabic"/>
                  <a:cs typeface="Montaser Arabic"/>
                  <a:sym typeface="Montaser Arabic"/>
                </a:rPr>
                <a:t> Amazon</a:t>
              </a:r>
            </a:p>
            <a:p>
              <a:pPr marL="755651" lvl="1" indent="-377825" algn="l">
                <a:lnSpc>
                  <a:spcPts val="3850"/>
                </a:lnSpc>
                <a:buFont typeface="Arial"/>
                <a:buChar char="•"/>
              </a:pPr>
              <a:r>
                <a:rPr lang="en-US" sz="3500" spc="-105" dirty="0" err="1">
                  <a:solidFill>
                    <a:srgbClr val="19274F"/>
                  </a:solidFill>
                  <a:latin typeface="Montaser Arabic"/>
                  <a:ea typeface="Montaser Arabic"/>
                  <a:cs typeface="Montaser Arabic"/>
                  <a:sym typeface="Montaser Arabic"/>
                </a:rPr>
                <a:t>Số</a:t>
              </a:r>
              <a:r>
                <a:rPr lang="en-US" sz="3500" spc="-105" dirty="0">
                  <a:solidFill>
                    <a:srgbClr val="19274F"/>
                  </a:solidFill>
                  <a:latin typeface="Montaser Arabic"/>
                  <a:ea typeface="Montaser Arabic"/>
                  <a:cs typeface="Montaser Arabic"/>
                  <a:sym typeface="Montaser Arabic"/>
                </a:rPr>
                <a:t> </a:t>
              </a:r>
              <a:r>
                <a:rPr lang="en-US" sz="3500" spc="-105" dirty="0" err="1">
                  <a:solidFill>
                    <a:srgbClr val="19274F"/>
                  </a:solidFill>
                  <a:latin typeface="Montaser Arabic"/>
                  <a:ea typeface="Montaser Arabic"/>
                  <a:cs typeface="Montaser Arabic"/>
                  <a:sym typeface="Montaser Arabic"/>
                </a:rPr>
                <a:t>dòng</a:t>
              </a:r>
              <a:r>
                <a:rPr lang="en-US" sz="3500" spc="-105" dirty="0">
                  <a:solidFill>
                    <a:srgbClr val="19274F"/>
                  </a:solidFill>
                  <a:latin typeface="Montaser Arabic"/>
                  <a:ea typeface="Montaser Arabic"/>
                  <a:cs typeface="Montaser Arabic"/>
                  <a:sym typeface="Montaser Arabic"/>
                </a:rPr>
                <a:t>: 3740</a:t>
              </a:r>
            </a:p>
            <a:p>
              <a:pPr marL="755651" lvl="1" indent="-377825" algn="l">
                <a:lnSpc>
                  <a:spcPts val="3850"/>
                </a:lnSpc>
                <a:buFont typeface="Arial"/>
                <a:buChar char="•"/>
              </a:pPr>
              <a:r>
                <a:rPr lang="en-US" sz="3500" spc="-105" dirty="0" err="1">
                  <a:solidFill>
                    <a:srgbClr val="19274F"/>
                  </a:solidFill>
                  <a:latin typeface="Montaser Arabic"/>
                  <a:ea typeface="Montaser Arabic"/>
                  <a:cs typeface="Montaser Arabic"/>
                  <a:sym typeface="Montaser Arabic"/>
                </a:rPr>
                <a:t>Mô</a:t>
              </a:r>
              <a:r>
                <a:rPr lang="en-US" sz="3500" spc="-105" dirty="0">
                  <a:solidFill>
                    <a:srgbClr val="19274F"/>
                  </a:solidFill>
                  <a:latin typeface="Montaser Arabic"/>
                  <a:ea typeface="Montaser Arabic"/>
                  <a:cs typeface="Montaser Arabic"/>
                  <a:sym typeface="Montaser Arabic"/>
                </a:rPr>
                <a:t> </a:t>
              </a:r>
              <a:r>
                <a:rPr lang="en-US" sz="3500" spc="-105" dirty="0" err="1">
                  <a:solidFill>
                    <a:srgbClr val="19274F"/>
                  </a:solidFill>
                  <a:latin typeface="Montaser Arabic"/>
                  <a:ea typeface="Montaser Arabic"/>
                  <a:cs typeface="Montaser Arabic"/>
                  <a:sym typeface="Montaser Arabic"/>
                </a:rPr>
                <a:t>tả</a:t>
              </a:r>
              <a:r>
                <a:rPr lang="en-US" sz="3500" spc="-105" dirty="0">
                  <a:solidFill>
                    <a:srgbClr val="19274F"/>
                  </a:solidFill>
                  <a:latin typeface="Montaser Arabic"/>
                  <a:ea typeface="Montaser Arabic"/>
                  <a:cs typeface="Montaser Arabic"/>
                  <a:sym typeface="Montaser Arabic"/>
                </a:rPr>
                <a:t>: </a:t>
              </a:r>
              <a:r>
                <a:rPr lang="en-US" sz="3500" spc="-105" dirty="0" err="1">
                  <a:solidFill>
                    <a:srgbClr val="19274F"/>
                  </a:solidFill>
                  <a:latin typeface="Montaser Arabic"/>
                  <a:ea typeface="Montaser Arabic"/>
                  <a:cs typeface="Montaser Arabic"/>
                  <a:sym typeface="Montaser Arabic"/>
                </a:rPr>
                <a:t>Dữ</a:t>
              </a:r>
              <a:r>
                <a:rPr lang="en-US" sz="3500" spc="-105" dirty="0">
                  <a:solidFill>
                    <a:srgbClr val="19274F"/>
                  </a:solidFill>
                  <a:latin typeface="Montaser Arabic"/>
                  <a:ea typeface="Montaser Arabic"/>
                  <a:cs typeface="Montaser Arabic"/>
                  <a:sym typeface="Montaser Arabic"/>
                </a:rPr>
                <a:t> </a:t>
              </a:r>
              <a:r>
                <a:rPr lang="en-US" sz="3500" spc="-105" dirty="0" err="1">
                  <a:solidFill>
                    <a:srgbClr val="19274F"/>
                  </a:solidFill>
                  <a:latin typeface="Montaser Arabic"/>
                  <a:ea typeface="Montaser Arabic"/>
                  <a:cs typeface="Montaser Arabic"/>
                  <a:sym typeface="Montaser Arabic"/>
                </a:rPr>
                <a:t>liệu</a:t>
              </a:r>
              <a:r>
                <a:rPr lang="en-US" sz="3500" spc="-105" dirty="0">
                  <a:solidFill>
                    <a:srgbClr val="19274F"/>
                  </a:solidFill>
                  <a:latin typeface="Montaser Arabic"/>
                  <a:ea typeface="Montaser Arabic"/>
                  <a:cs typeface="Montaser Arabic"/>
                  <a:sym typeface="Montaser Arabic"/>
                </a:rPr>
                <a:t> </a:t>
              </a:r>
              <a:r>
                <a:rPr lang="en-US" sz="3500" spc="-105" dirty="0" err="1">
                  <a:solidFill>
                    <a:srgbClr val="19274F"/>
                  </a:solidFill>
                  <a:latin typeface="Montaser Arabic"/>
                  <a:ea typeface="Montaser Arabic"/>
                  <a:cs typeface="Montaser Arabic"/>
                  <a:sym typeface="Montaser Arabic"/>
                </a:rPr>
                <a:t>liên</a:t>
              </a:r>
              <a:r>
                <a:rPr lang="en-US" sz="3500" spc="-105" dirty="0">
                  <a:solidFill>
                    <a:srgbClr val="19274F"/>
                  </a:solidFill>
                  <a:latin typeface="Montaser Arabic"/>
                  <a:ea typeface="Montaser Arabic"/>
                  <a:cs typeface="Montaser Arabic"/>
                  <a:sym typeface="Montaser Arabic"/>
                </a:rPr>
                <a:t> </a:t>
              </a:r>
              <a:r>
                <a:rPr lang="en-US" sz="3500" spc="-105" dirty="0" err="1">
                  <a:solidFill>
                    <a:srgbClr val="19274F"/>
                  </a:solidFill>
                  <a:latin typeface="Montaser Arabic"/>
                  <a:ea typeface="Montaser Arabic"/>
                  <a:cs typeface="Montaser Arabic"/>
                  <a:sym typeface="Montaser Arabic"/>
                </a:rPr>
                <a:t>quan</a:t>
              </a:r>
              <a:r>
                <a:rPr lang="en-US" sz="3500" spc="-105" dirty="0">
                  <a:solidFill>
                    <a:srgbClr val="19274F"/>
                  </a:solidFill>
                  <a:latin typeface="Montaser Arabic"/>
                  <a:ea typeface="Montaser Arabic"/>
                  <a:cs typeface="Montaser Arabic"/>
                  <a:sym typeface="Montaser Arabic"/>
                </a:rPr>
                <a:t> </a:t>
              </a:r>
              <a:r>
                <a:rPr lang="en-US" sz="3500" spc="-105" dirty="0" err="1">
                  <a:solidFill>
                    <a:srgbClr val="19274F"/>
                  </a:solidFill>
                  <a:latin typeface="Montaser Arabic"/>
                  <a:ea typeface="Montaser Arabic"/>
                  <a:cs typeface="Montaser Arabic"/>
                  <a:sym typeface="Montaser Arabic"/>
                </a:rPr>
                <a:t>đến</a:t>
              </a:r>
              <a:r>
                <a:rPr lang="en-US" sz="3500" spc="-105" dirty="0">
                  <a:solidFill>
                    <a:srgbClr val="19274F"/>
                  </a:solidFill>
                  <a:latin typeface="Montaser Arabic"/>
                  <a:ea typeface="Montaser Arabic"/>
                  <a:cs typeface="Montaser Arabic"/>
                  <a:sym typeface="Montaser Arabic"/>
                </a:rPr>
                <a:t> </a:t>
              </a:r>
              <a:r>
                <a:rPr lang="en-US" sz="3500" spc="-105" dirty="0" err="1">
                  <a:solidFill>
                    <a:srgbClr val="19274F"/>
                  </a:solidFill>
                  <a:latin typeface="Montaser Arabic"/>
                  <a:ea typeface="Montaser Arabic"/>
                  <a:cs typeface="Montaser Arabic"/>
                  <a:sym typeface="Montaser Arabic"/>
                </a:rPr>
                <a:t>thông</a:t>
              </a:r>
              <a:r>
                <a:rPr lang="en-US" sz="3500" spc="-105" dirty="0">
                  <a:solidFill>
                    <a:srgbClr val="19274F"/>
                  </a:solidFill>
                  <a:latin typeface="Montaser Arabic"/>
                  <a:ea typeface="Montaser Arabic"/>
                  <a:cs typeface="Montaser Arabic"/>
                  <a:sym typeface="Montaser Arabic"/>
                </a:rPr>
                <a:t> tin </a:t>
              </a:r>
              <a:r>
                <a:rPr lang="en-US" sz="3500" spc="-105" dirty="0" err="1">
                  <a:solidFill>
                    <a:srgbClr val="19274F"/>
                  </a:solidFill>
                  <a:latin typeface="Montaser Arabic"/>
                  <a:ea typeface="Montaser Arabic"/>
                  <a:cs typeface="Montaser Arabic"/>
                  <a:sym typeface="Montaser Arabic"/>
                </a:rPr>
                <a:t>sản</a:t>
              </a:r>
              <a:r>
                <a:rPr lang="en-US" sz="3500" spc="-105" dirty="0">
                  <a:solidFill>
                    <a:srgbClr val="19274F"/>
                  </a:solidFill>
                  <a:latin typeface="Montaser Arabic"/>
                  <a:ea typeface="Montaser Arabic"/>
                  <a:cs typeface="Montaser Arabic"/>
                  <a:sym typeface="Montaser Arabic"/>
                </a:rPr>
                <a:t> </a:t>
              </a:r>
              <a:r>
                <a:rPr lang="en-US" sz="3500" spc="-105" dirty="0" err="1">
                  <a:solidFill>
                    <a:srgbClr val="19274F"/>
                  </a:solidFill>
                  <a:latin typeface="Montaser Arabic"/>
                  <a:ea typeface="Montaser Arabic"/>
                  <a:cs typeface="Montaser Arabic"/>
                  <a:sym typeface="Montaser Arabic"/>
                </a:rPr>
                <a:t>phẩm</a:t>
              </a:r>
              <a:r>
                <a:rPr lang="en-US" sz="3500" spc="-105" dirty="0">
                  <a:solidFill>
                    <a:srgbClr val="19274F"/>
                  </a:solidFill>
                  <a:latin typeface="Montaser Arabic"/>
                  <a:ea typeface="Montaser Arabic"/>
                  <a:cs typeface="Montaser Arabic"/>
                  <a:sym typeface="Montaser Arabic"/>
                </a:rPr>
                <a:t> </a:t>
              </a:r>
              <a:r>
                <a:rPr lang="en-US" sz="3500" spc="-105" dirty="0" err="1">
                  <a:solidFill>
                    <a:srgbClr val="19274F"/>
                  </a:solidFill>
                  <a:latin typeface="Montaser Arabic"/>
                  <a:ea typeface="Montaser Arabic"/>
                  <a:cs typeface="Montaser Arabic"/>
                  <a:sym typeface="Montaser Arabic"/>
                </a:rPr>
                <a:t>và</a:t>
              </a:r>
              <a:r>
                <a:rPr lang="en-US" sz="3500" spc="-105" dirty="0">
                  <a:solidFill>
                    <a:srgbClr val="19274F"/>
                  </a:solidFill>
                  <a:latin typeface="Montaser Arabic"/>
                  <a:ea typeface="Montaser Arabic"/>
                  <a:cs typeface="Montaser Arabic"/>
                  <a:sym typeface="Montaser Arabic"/>
                </a:rPr>
                <a:t> </a:t>
              </a:r>
              <a:r>
                <a:rPr lang="en-US" sz="3500" spc="-105" dirty="0" err="1">
                  <a:solidFill>
                    <a:srgbClr val="19274F"/>
                  </a:solidFill>
                  <a:latin typeface="Montaser Arabic"/>
                  <a:ea typeface="Montaser Arabic"/>
                  <a:cs typeface="Montaser Arabic"/>
                  <a:sym typeface="Montaser Arabic"/>
                </a:rPr>
                <a:t>các</a:t>
              </a:r>
              <a:r>
                <a:rPr lang="en-US" sz="3500" spc="-105" dirty="0">
                  <a:solidFill>
                    <a:srgbClr val="19274F"/>
                  </a:solidFill>
                  <a:latin typeface="Montaser Arabic"/>
                  <a:ea typeface="Montaser Arabic"/>
                  <a:cs typeface="Montaser Arabic"/>
                  <a:sym typeface="Montaser Arabic"/>
                </a:rPr>
                <a:t> chi </a:t>
              </a:r>
              <a:r>
                <a:rPr lang="en-US" sz="3500" spc="-105" dirty="0" err="1">
                  <a:solidFill>
                    <a:srgbClr val="19274F"/>
                  </a:solidFill>
                  <a:latin typeface="Montaser Arabic"/>
                  <a:ea typeface="Montaser Arabic"/>
                  <a:cs typeface="Montaser Arabic"/>
                  <a:sym typeface="Montaser Arabic"/>
                </a:rPr>
                <a:t>tiết</a:t>
              </a:r>
              <a:r>
                <a:rPr lang="en-US" sz="3500" spc="-105" dirty="0">
                  <a:solidFill>
                    <a:srgbClr val="19274F"/>
                  </a:solidFill>
                  <a:latin typeface="Montaser Arabic"/>
                  <a:ea typeface="Montaser Arabic"/>
                  <a:cs typeface="Montaser Arabic"/>
                  <a:sym typeface="Montaser Arabic"/>
                </a:rPr>
                <a:t> </a:t>
              </a:r>
              <a:r>
                <a:rPr lang="en-US" sz="3500" spc="-105" dirty="0" err="1">
                  <a:solidFill>
                    <a:srgbClr val="19274F"/>
                  </a:solidFill>
                  <a:latin typeface="Montaser Arabic"/>
                  <a:ea typeface="Montaser Arabic"/>
                  <a:cs typeface="Montaser Arabic"/>
                  <a:sym typeface="Montaser Arabic"/>
                </a:rPr>
                <a:t>kĩ</a:t>
              </a:r>
              <a:r>
                <a:rPr lang="en-US" sz="3500" spc="-105" dirty="0">
                  <a:solidFill>
                    <a:srgbClr val="19274F"/>
                  </a:solidFill>
                  <a:latin typeface="Montaser Arabic"/>
                  <a:ea typeface="Montaser Arabic"/>
                  <a:cs typeface="Montaser Arabic"/>
                  <a:sym typeface="Montaser Arabic"/>
                </a:rPr>
                <a:t> </a:t>
              </a:r>
              <a:r>
                <a:rPr lang="en-US" sz="3500" spc="-105" dirty="0" err="1">
                  <a:solidFill>
                    <a:srgbClr val="19274F"/>
                  </a:solidFill>
                  <a:latin typeface="Montaser Arabic"/>
                  <a:ea typeface="Montaser Arabic"/>
                  <a:cs typeface="Montaser Arabic"/>
                  <a:sym typeface="Montaser Arabic"/>
                </a:rPr>
                <a:t>thuật</a:t>
              </a:r>
              <a:r>
                <a:rPr lang="en-US" sz="3500" spc="-105" dirty="0">
                  <a:solidFill>
                    <a:srgbClr val="19274F"/>
                  </a:solidFill>
                  <a:latin typeface="Montaser Arabic"/>
                  <a:ea typeface="Montaser Arabic"/>
                  <a:cs typeface="Montaser Arabic"/>
                  <a:sym typeface="Montaser Arabic"/>
                </a:rPr>
                <a:t> </a:t>
              </a:r>
              <a:r>
                <a:rPr lang="en-US" sz="3500" spc="-105" dirty="0" err="1">
                  <a:solidFill>
                    <a:srgbClr val="19274F"/>
                  </a:solidFill>
                  <a:latin typeface="Montaser Arabic"/>
                  <a:ea typeface="Montaser Arabic"/>
                  <a:cs typeface="Montaser Arabic"/>
                  <a:sym typeface="Montaser Arabic"/>
                </a:rPr>
                <a:t>của</a:t>
              </a:r>
              <a:r>
                <a:rPr lang="en-US" sz="3500" spc="-105" dirty="0">
                  <a:solidFill>
                    <a:srgbClr val="19274F"/>
                  </a:solidFill>
                  <a:latin typeface="Montaser Arabic"/>
                  <a:ea typeface="Montaser Arabic"/>
                  <a:cs typeface="Montaser Arabic"/>
                  <a:sym typeface="Montaser Arabic"/>
                </a:rPr>
                <a:t> </a:t>
              </a:r>
              <a:r>
                <a:rPr lang="en-US" sz="3500" spc="-105" dirty="0" err="1">
                  <a:solidFill>
                    <a:srgbClr val="19274F"/>
                  </a:solidFill>
                  <a:latin typeface="Montaser Arabic"/>
                  <a:ea typeface="Montaser Arabic"/>
                  <a:cs typeface="Montaser Arabic"/>
                  <a:sym typeface="Montaser Arabic"/>
                </a:rPr>
                <a:t>sản</a:t>
              </a:r>
              <a:r>
                <a:rPr lang="en-US" sz="3500" spc="-105" dirty="0">
                  <a:solidFill>
                    <a:srgbClr val="19274F"/>
                  </a:solidFill>
                  <a:latin typeface="Montaser Arabic"/>
                  <a:ea typeface="Montaser Arabic"/>
                  <a:cs typeface="Montaser Arabic"/>
                  <a:sym typeface="Montaser Arabic"/>
                </a:rPr>
                <a:t> </a:t>
              </a:r>
              <a:r>
                <a:rPr lang="en-US" sz="3500" spc="-105" dirty="0" err="1">
                  <a:solidFill>
                    <a:srgbClr val="19274F"/>
                  </a:solidFill>
                  <a:latin typeface="Montaser Arabic"/>
                  <a:ea typeface="Montaser Arabic"/>
                  <a:cs typeface="Montaser Arabic"/>
                  <a:sym typeface="Montaser Arabic"/>
                </a:rPr>
                <a:t>phẩm</a:t>
              </a:r>
              <a:r>
                <a:rPr lang="en-US" sz="3500" spc="-105" dirty="0">
                  <a:solidFill>
                    <a:srgbClr val="19274F"/>
                  </a:solidFill>
                  <a:latin typeface="Montaser Arabic"/>
                  <a:ea typeface="Montaser Arabic"/>
                  <a:cs typeface="Montaser Arabic"/>
                  <a:sym typeface="Montaser Arabic"/>
                </a:rPr>
                <a:t> </a:t>
              </a:r>
              <a:r>
                <a:rPr lang="en-US" sz="3500" spc="-105" dirty="0" err="1">
                  <a:solidFill>
                    <a:srgbClr val="19274F"/>
                  </a:solidFill>
                  <a:latin typeface="Montaser Arabic"/>
                  <a:ea typeface="Montaser Arabic"/>
                  <a:cs typeface="Montaser Arabic"/>
                  <a:sym typeface="Montaser Arabic"/>
                </a:rPr>
                <a:t>bộ</a:t>
              </a:r>
              <a:r>
                <a:rPr lang="en-US" sz="3500" spc="-105" dirty="0">
                  <a:solidFill>
                    <a:srgbClr val="19274F"/>
                  </a:solidFill>
                  <a:latin typeface="Montaser Arabic"/>
                  <a:ea typeface="Montaser Arabic"/>
                  <a:cs typeface="Montaser Arabic"/>
                  <a:sym typeface="Montaser Arabic"/>
                </a:rPr>
                <a:t> </a:t>
              </a:r>
              <a:r>
                <a:rPr lang="en-US" sz="3500" spc="-105" dirty="0" err="1">
                  <a:solidFill>
                    <a:srgbClr val="19274F"/>
                  </a:solidFill>
                  <a:latin typeface="Montaser Arabic"/>
                  <a:ea typeface="Montaser Arabic"/>
                  <a:cs typeface="Montaser Arabic"/>
                  <a:sym typeface="Montaser Arabic"/>
                </a:rPr>
                <a:t>nhớ</a:t>
              </a:r>
              <a:r>
                <a:rPr lang="en-US" sz="3500" spc="-105" dirty="0">
                  <a:solidFill>
                    <a:srgbClr val="19274F"/>
                  </a:solidFill>
                  <a:latin typeface="Montaser Arabic"/>
                  <a:ea typeface="Montaser Arabic"/>
                  <a:cs typeface="Montaser Arabic"/>
                  <a:sym typeface="Montaser Arabic"/>
                </a:rPr>
                <a:t> </a:t>
              </a:r>
              <a:r>
                <a:rPr lang="en-US" sz="3500" spc="-105" dirty="0" err="1">
                  <a:solidFill>
                    <a:srgbClr val="19274F"/>
                  </a:solidFill>
                  <a:latin typeface="Montaser Arabic"/>
                  <a:ea typeface="Montaser Arabic"/>
                  <a:cs typeface="Montaser Arabic"/>
                  <a:sym typeface="Montaser Arabic"/>
                </a:rPr>
                <a:t>máy</a:t>
              </a:r>
              <a:r>
                <a:rPr lang="en-US" sz="3500" spc="-105" dirty="0">
                  <a:solidFill>
                    <a:srgbClr val="19274F"/>
                  </a:solidFill>
                  <a:latin typeface="Montaser Arabic"/>
                  <a:ea typeface="Montaser Arabic"/>
                  <a:cs typeface="Montaser Arabic"/>
                  <a:sym typeface="Montaser Arabic"/>
                </a:rPr>
                <a:t> </a:t>
              </a:r>
              <a:r>
                <a:rPr lang="en-US" sz="3500" spc="-105" dirty="0" err="1">
                  <a:solidFill>
                    <a:srgbClr val="19274F"/>
                  </a:solidFill>
                  <a:latin typeface="Montaser Arabic"/>
                  <a:ea typeface="Montaser Arabic"/>
                  <a:cs typeface="Montaser Arabic"/>
                  <a:sym typeface="Montaser Arabic"/>
                </a:rPr>
                <a:t>tính</a:t>
              </a:r>
              <a:r>
                <a:rPr lang="en-US" sz="3500" spc="-105" dirty="0">
                  <a:solidFill>
                    <a:srgbClr val="19274F"/>
                  </a:solidFill>
                  <a:latin typeface="Montaser Arabic"/>
                  <a:ea typeface="Montaser Arabic"/>
                  <a:cs typeface="Montaser Arabic"/>
                  <a:sym typeface="Montaser Arabic"/>
                </a:rPr>
                <a:t> </a:t>
              </a:r>
              <a:r>
                <a:rPr lang="en-US" sz="3500" spc="-105" dirty="0" err="1">
                  <a:solidFill>
                    <a:srgbClr val="19274F"/>
                  </a:solidFill>
                  <a:latin typeface="Montaser Arabic"/>
                  <a:ea typeface="Montaser Arabic"/>
                  <a:cs typeface="Montaser Arabic"/>
                  <a:sym typeface="Montaser Arabic"/>
                </a:rPr>
                <a:t>trên</a:t>
              </a:r>
              <a:r>
                <a:rPr lang="en-US" sz="3500" spc="-105" dirty="0">
                  <a:solidFill>
                    <a:srgbClr val="19274F"/>
                  </a:solidFill>
                  <a:latin typeface="Montaser Arabic"/>
                  <a:ea typeface="Montaser Arabic"/>
                  <a:cs typeface="Montaser Arabic"/>
                  <a:sym typeface="Montaser Arabic"/>
                </a:rPr>
                <a:t> Amazon</a:t>
              </a:r>
            </a:p>
            <a:p>
              <a:pPr marL="0" lvl="0" indent="0" algn="l">
                <a:lnSpc>
                  <a:spcPts val="3850"/>
                </a:lnSpc>
              </a:pPr>
              <a:endParaRPr lang="en-US" sz="3500" spc="-105" dirty="0">
                <a:solidFill>
                  <a:srgbClr val="19274F"/>
                </a:solidFill>
                <a:latin typeface="Montaser Arabic"/>
                <a:ea typeface="Montaser Arabic"/>
                <a:cs typeface="Montaser Arabic"/>
                <a:sym typeface="Montaser Arabic"/>
              </a:endParaRPr>
            </a:p>
          </p:txBody>
        </p:sp>
        <p:grpSp>
          <p:nvGrpSpPr>
            <p:cNvPr id="10" name="Group 10"/>
            <p:cNvGrpSpPr/>
            <p:nvPr/>
          </p:nvGrpSpPr>
          <p:grpSpPr>
            <a:xfrm>
              <a:off x="0" y="0"/>
              <a:ext cx="1345902" cy="990978"/>
              <a:chOff x="0" y="0"/>
              <a:chExt cx="347647" cy="255970"/>
            </a:xfrm>
          </p:grpSpPr>
          <p:sp>
            <p:nvSpPr>
              <p:cNvPr id="11" name="Freeform 11"/>
              <p:cNvSpPr/>
              <p:nvPr/>
            </p:nvSpPr>
            <p:spPr>
              <a:xfrm>
                <a:off x="0" y="0"/>
                <a:ext cx="347647" cy="255970"/>
              </a:xfrm>
              <a:custGeom>
                <a:avLst/>
                <a:gdLst/>
                <a:ahLst/>
                <a:cxnLst/>
                <a:rect l="l" t="t" r="r" b="b"/>
                <a:pathLst>
                  <a:path w="347647" h="255970">
                    <a:moveTo>
                      <a:pt x="127985" y="0"/>
                    </a:moveTo>
                    <a:lnTo>
                      <a:pt x="219662" y="0"/>
                    </a:lnTo>
                    <a:cubicBezTo>
                      <a:pt x="253606" y="0"/>
                      <a:pt x="286159" y="13484"/>
                      <a:pt x="310161" y="37486"/>
                    </a:cubicBezTo>
                    <a:cubicBezTo>
                      <a:pt x="334163" y="61488"/>
                      <a:pt x="347647" y="94041"/>
                      <a:pt x="347647" y="127985"/>
                    </a:cubicBezTo>
                    <a:lnTo>
                      <a:pt x="347647" y="127985"/>
                    </a:lnTo>
                    <a:cubicBezTo>
                      <a:pt x="347647" y="161929"/>
                      <a:pt x="334163" y="194482"/>
                      <a:pt x="310161" y="218484"/>
                    </a:cubicBezTo>
                    <a:cubicBezTo>
                      <a:pt x="286159" y="242486"/>
                      <a:pt x="253606" y="255970"/>
                      <a:pt x="219662" y="255970"/>
                    </a:cubicBezTo>
                    <a:lnTo>
                      <a:pt x="127985" y="255970"/>
                    </a:lnTo>
                    <a:cubicBezTo>
                      <a:pt x="94041" y="255970"/>
                      <a:pt x="61488" y="242486"/>
                      <a:pt x="37486" y="218484"/>
                    </a:cubicBezTo>
                    <a:cubicBezTo>
                      <a:pt x="13484" y="194482"/>
                      <a:pt x="0" y="161929"/>
                      <a:pt x="0" y="127985"/>
                    </a:cubicBezTo>
                    <a:lnTo>
                      <a:pt x="0" y="127985"/>
                    </a:lnTo>
                    <a:cubicBezTo>
                      <a:pt x="0" y="94041"/>
                      <a:pt x="13484" y="61488"/>
                      <a:pt x="37486" y="37486"/>
                    </a:cubicBezTo>
                    <a:cubicBezTo>
                      <a:pt x="61488" y="13484"/>
                      <a:pt x="94041" y="0"/>
                      <a:pt x="127985" y="0"/>
                    </a:cubicBezTo>
                    <a:close/>
                  </a:path>
                </a:pathLst>
              </a:custGeom>
              <a:solidFill>
                <a:srgbClr val="7DD6B0"/>
              </a:solidFill>
              <a:ln w="38100" cap="rnd">
                <a:solidFill>
                  <a:srgbClr val="1A1E2D"/>
                </a:solidFill>
                <a:prstDash val="solid"/>
                <a:round/>
              </a:ln>
            </p:spPr>
            <p:txBody>
              <a:bodyPr/>
              <a:lstStyle/>
              <a:p>
                <a:endParaRPr lang="en-US"/>
              </a:p>
            </p:txBody>
          </p:sp>
          <p:sp>
            <p:nvSpPr>
              <p:cNvPr id="12" name="TextBox 12"/>
              <p:cNvSpPr txBox="1"/>
              <p:nvPr/>
            </p:nvSpPr>
            <p:spPr>
              <a:xfrm>
                <a:off x="0" y="-66675"/>
                <a:ext cx="347647" cy="322645"/>
              </a:xfrm>
              <a:prstGeom prst="rect">
                <a:avLst/>
              </a:prstGeom>
            </p:spPr>
            <p:txBody>
              <a:bodyPr lIns="46656" tIns="46656" rIns="46656" bIns="46656" rtlCol="0" anchor="ctr"/>
              <a:lstStyle/>
              <a:p>
                <a:pPr marL="0" lvl="0" indent="0" algn="ctr">
                  <a:lnSpc>
                    <a:spcPts val="2519"/>
                  </a:lnSpc>
                  <a:spcBef>
                    <a:spcPct val="0"/>
                  </a:spcBef>
                </a:pPr>
                <a:endParaRPr/>
              </a:p>
            </p:txBody>
          </p:sp>
        </p:grpSp>
        <p:sp>
          <p:nvSpPr>
            <p:cNvPr id="13" name="Freeform 13"/>
            <p:cNvSpPr/>
            <p:nvPr/>
          </p:nvSpPr>
          <p:spPr>
            <a:xfrm>
              <a:off x="295200" y="104543"/>
              <a:ext cx="755503" cy="781892"/>
            </a:xfrm>
            <a:custGeom>
              <a:avLst/>
              <a:gdLst/>
              <a:ahLst/>
              <a:cxnLst/>
              <a:rect l="l" t="t" r="r" b="b"/>
              <a:pathLst>
                <a:path w="755503" h="781892">
                  <a:moveTo>
                    <a:pt x="0" y="0"/>
                  </a:moveTo>
                  <a:lnTo>
                    <a:pt x="755503" y="0"/>
                  </a:lnTo>
                  <a:lnTo>
                    <a:pt x="755503" y="781892"/>
                  </a:lnTo>
                  <a:lnTo>
                    <a:pt x="0" y="7818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sp>
        <p:nvSpPr>
          <p:cNvPr id="14" name="TextBox 14"/>
          <p:cNvSpPr txBox="1"/>
          <p:nvPr/>
        </p:nvSpPr>
        <p:spPr>
          <a:xfrm>
            <a:off x="1863828" y="244475"/>
            <a:ext cx="14021403" cy="784225"/>
          </a:xfrm>
          <a:prstGeom prst="rect">
            <a:avLst/>
          </a:prstGeom>
        </p:spPr>
        <p:txBody>
          <a:bodyPr lIns="0" tIns="0" rIns="0" bIns="0" rtlCol="0" anchor="t">
            <a:spAutoFit/>
          </a:bodyPr>
          <a:lstStyle/>
          <a:p>
            <a:pPr marL="0" lvl="0" indent="0" algn="ctr">
              <a:lnSpc>
                <a:spcPts val="6050"/>
              </a:lnSpc>
              <a:spcBef>
                <a:spcPct val="0"/>
              </a:spcBef>
            </a:pPr>
            <a:r>
              <a:rPr lang="en-US" sz="5500" b="1">
                <a:solidFill>
                  <a:srgbClr val="19274F"/>
                </a:solidFill>
                <a:latin typeface="Montaser Arabic Bold"/>
                <a:ea typeface="Montaser Arabic Bold"/>
                <a:cs typeface="Montaser Arabic Bold"/>
                <a:sym typeface="Montaser Arabic Bold"/>
              </a:rPr>
              <a:t>Giới thiệu về Dataset</a:t>
            </a:r>
          </a:p>
        </p:txBody>
      </p:sp>
    </p:spTree>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21640800" cy="10972800"/>
          </a:xfrm>
        </p:grpSpPr>
        <p:grpSp>
          <p:nvGrpSpPr>
            <p:cNvPr id="3" name="Group 3"/>
            <p:cNvGrpSpPr/>
            <p:nvPr/>
          </p:nvGrpSpPr>
          <p:grpSpPr>
            <a:xfrm>
              <a:off x="0" y="0"/>
              <a:ext cx="21640800" cy="10972800"/>
              <a:chOff x="0" y="0"/>
              <a:chExt cx="6315241" cy="3202094"/>
            </a:xfrm>
          </p:grpSpPr>
          <p:sp>
            <p:nvSpPr>
              <p:cNvPr id="4" name="Freeform 4"/>
              <p:cNvSpPr/>
              <p:nvPr/>
            </p:nvSpPr>
            <p:spPr>
              <a:xfrm>
                <a:off x="0" y="0"/>
                <a:ext cx="6315241" cy="3202094"/>
              </a:xfrm>
              <a:custGeom>
                <a:avLst/>
                <a:gdLst/>
                <a:ahLst/>
                <a:cxnLst/>
                <a:rect l="l" t="t" r="r" b="b"/>
                <a:pathLst>
                  <a:path w="6315241" h="3202094">
                    <a:moveTo>
                      <a:pt x="17649" y="0"/>
                    </a:moveTo>
                    <a:lnTo>
                      <a:pt x="6297592" y="0"/>
                    </a:lnTo>
                    <a:cubicBezTo>
                      <a:pt x="6302273" y="0"/>
                      <a:pt x="6306762" y="1859"/>
                      <a:pt x="6310072" y="5169"/>
                    </a:cubicBezTo>
                    <a:cubicBezTo>
                      <a:pt x="6313382" y="8479"/>
                      <a:pt x="6315241" y="12968"/>
                      <a:pt x="6315241" y="17649"/>
                    </a:cubicBezTo>
                    <a:lnTo>
                      <a:pt x="6315241" y="3184445"/>
                    </a:lnTo>
                    <a:cubicBezTo>
                      <a:pt x="6315241" y="3194192"/>
                      <a:pt x="6307340" y="3202094"/>
                      <a:pt x="6297592" y="3202094"/>
                    </a:cubicBezTo>
                    <a:lnTo>
                      <a:pt x="17649" y="3202094"/>
                    </a:lnTo>
                    <a:cubicBezTo>
                      <a:pt x="12968" y="3202094"/>
                      <a:pt x="8479" y="3200235"/>
                      <a:pt x="5169" y="3196925"/>
                    </a:cubicBezTo>
                    <a:cubicBezTo>
                      <a:pt x="1859" y="3193615"/>
                      <a:pt x="0" y="3189126"/>
                      <a:pt x="0" y="3184445"/>
                    </a:cubicBezTo>
                    <a:lnTo>
                      <a:pt x="0" y="17649"/>
                    </a:lnTo>
                    <a:cubicBezTo>
                      <a:pt x="0" y="12968"/>
                      <a:pt x="1859" y="8479"/>
                      <a:pt x="5169" y="5169"/>
                    </a:cubicBezTo>
                    <a:cubicBezTo>
                      <a:pt x="8479" y="1859"/>
                      <a:pt x="12968" y="0"/>
                      <a:pt x="17649" y="0"/>
                    </a:cubicBezTo>
                    <a:close/>
                  </a:path>
                </a:pathLst>
              </a:custGeom>
              <a:solidFill>
                <a:srgbClr val="BCBEFA"/>
              </a:solidFill>
              <a:ln cap="rnd">
                <a:noFill/>
                <a:prstDash val="solid"/>
                <a:round/>
              </a:ln>
            </p:spPr>
            <p:txBody>
              <a:bodyPr/>
              <a:lstStyle/>
              <a:p>
                <a:endParaRPr lang="en-US"/>
              </a:p>
            </p:txBody>
          </p:sp>
          <p:sp>
            <p:nvSpPr>
              <p:cNvPr id="5" name="TextBox 5"/>
              <p:cNvSpPr txBox="1"/>
              <p:nvPr/>
            </p:nvSpPr>
            <p:spPr>
              <a:xfrm>
                <a:off x="0" y="-66675"/>
                <a:ext cx="6315241" cy="3268769"/>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6" name="Group 6"/>
            <p:cNvGrpSpPr/>
            <p:nvPr/>
          </p:nvGrpSpPr>
          <p:grpSpPr>
            <a:xfrm>
              <a:off x="429225" y="444250"/>
              <a:ext cx="20782350" cy="1838580"/>
              <a:chOff x="0" y="0"/>
              <a:chExt cx="6064727" cy="536536"/>
            </a:xfrm>
          </p:grpSpPr>
          <p:sp>
            <p:nvSpPr>
              <p:cNvPr id="7" name="Freeform 7"/>
              <p:cNvSpPr/>
              <p:nvPr/>
            </p:nvSpPr>
            <p:spPr>
              <a:xfrm>
                <a:off x="0" y="0"/>
                <a:ext cx="6064727" cy="536536"/>
              </a:xfrm>
              <a:custGeom>
                <a:avLst/>
                <a:gdLst/>
                <a:ahLst/>
                <a:cxnLst/>
                <a:rect l="l" t="t" r="r" b="b"/>
                <a:pathLst>
                  <a:path w="6064727" h="536536">
                    <a:moveTo>
                      <a:pt x="14901" y="0"/>
                    </a:moveTo>
                    <a:lnTo>
                      <a:pt x="6049826" y="0"/>
                    </a:lnTo>
                    <a:cubicBezTo>
                      <a:pt x="6058056" y="0"/>
                      <a:pt x="6064727" y="6671"/>
                      <a:pt x="6064727" y="14901"/>
                    </a:cubicBezTo>
                    <a:lnTo>
                      <a:pt x="6064727" y="521636"/>
                    </a:lnTo>
                    <a:cubicBezTo>
                      <a:pt x="6064727" y="529865"/>
                      <a:pt x="6058056" y="536536"/>
                      <a:pt x="6049826" y="536536"/>
                    </a:cubicBezTo>
                    <a:lnTo>
                      <a:pt x="14901" y="536536"/>
                    </a:lnTo>
                    <a:cubicBezTo>
                      <a:pt x="6671" y="536536"/>
                      <a:pt x="0" y="529865"/>
                      <a:pt x="0" y="521636"/>
                    </a:cubicBezTo>
                    <a:lnTo>
                      <a:pt x="0" y="14901"/>
                    </a:lnTo>
                    <a:cubicBezTo>
                      <a:pt x="0" y="6671"/>
                      <a:pt x="6671" y="0"/>
                      <a:pt x="14901" y="0"/>
                    </a:cubicBezTo>
                    <a:close/>
                  </a:path>
                </a:pathLst>
              </a:custGeom>
              <a:solidFill>
                <a:srgbClr val="FBD86A"/>
              </a:solidFill>
              <a:ln w="47625" cap="rnd">
                <a:solidFill>
                  <a:srgbClr val="FFFFFF"/>
                </a:solidFill>
                <a:prstDash val="solid"/>
                <a:round/>
              </a:ln>
            </p:spPr>
            <p:txBody>
              <a:bodyPr/>
              <a:lstStyle/>
              <a:p>
                <a:endParaRPr lang="en-US"/>
              </a:p>
            </p:txBody>
          </p:sp>
          <p:sp>
            <p:nvSpPr>
              <p:cNvPr id="8" name="TextBox 8"/>
              <p:cNvSpPr txBox="1"/>
              <p:nvPr/>
            </p:nvSpPr>
            <p:spPr>
              <a:xfrm>
                <a:off x="0" y="-66675"/>
                <a:ext cx="6064727" cy="603211"/>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9" name="Group 9"/>
            <p:cNvGrpSpPr/>
            <p:nvPr/>
          </p:nvGrpSpPr>
          <p:grpSpPr>
            <a:xfrm>
              <a:off x="429225" y="2563694"/>
              <a:ext cx="20782350" cy="7964856"/>
              <a:chOff x="0" y="0"/>
              <a:chExt cx="6064727" cy="2324313"/>
            </a:xfrm>
          </p:grpSpPr>
          <p:sp>
            <p:nvSpPr>
              <p:cNvPr id="10" name="Freeform 10"/>
              <p:cNvSpPr/>
              <p:nvPr/>
            </p:nvSpPr>
            <p:spPr>
              <a:xfrm>
                <a:off x="0" y="0"/>
                <a:ext cx="6064727" cy="2324313"/>
              </a:xfrm>
              <a:custGeom>
                <a:avLst/>
                <a:gdLst/>
                <a:ahLst/>
                <a:cxnLst/>
                <a:rect l="l" t="t" r="r" b="b"/>
                <a:pathLst>
                  <a:path w="6064727" h="2324313">
                    <a:moveTo>
                      <a:pt x="14901" y="0"/>
                    </a:moveTo>
                    <a:lnTo>
                      <a:pt x="6049826" y="0"/>
                    </a:lnTo>
                    <a:cubicBezTo>
                      <a:pt x="6058056" y="0"/>
                      <a:pt x="6064727" y="6671"/>
                      <a:pt x="6064727" y="14901"/>
                    </a:cubicBezTo>
                    <a:lnTo>
                      <a:pt x="6064727" y="2309412"/>
                    </a:lnTo>
                    <a:cubicBezTo>
                      <a:pt x="6064727" y="2317641"/>
                      <a:pt x="6058056" y="2324313"/>
                      <a:pt x="6049826" y="2324313"/>
                    </a:cubicBezTo>
                    <a:lnTo>
                      <a:pt x="14901" y="2324313"/>
                    </a:lnTo>
                    <a:cubicBezTo>
                      <a:pt x="6671" y="2324313"/>
                      <a:pt x="0" y="2317641"/>
                      <a:pt x="0" y="2309412"/>
                    </a:cubicBezTo>
                    <a:lnTo>
                      <a:pt x="0" y="14901"/>
                    </a:lnTo>
                    <a:cubicBezTo>
                      <a:pt x="0" y="6671"/>
                      <a:pt x="6671" y="0"/>
                      <a:pt x="14901" y="0"/>
                    </a:cubicBezTo>
                    <a:close/>
                  </a:path>
                </a:pathLst>
              </a:custGeom>
              <a:solidFill>
                <a:srgbClr val="FFFFFF"/>
              </a:solidFill>
              <a:ln w="47625" cap="rnd">
                <a:solidFill>
                  <a:srgbClr val="1A1E2D"/>
                </a:solidFill>
                <a:prstDash val="solid"/>
                <a:round/>
              </a:ln>
            </p:spPr>
            <p:txBody>
              <a:bodyPr/>
              <a:lstStyle/>
              <a:p>
                <a:endParaRPr lang="en-US"/>
              </a:p>
            </p:txBody>
          </p:sp>
          <p:sp>
            <p:nvSpPr>
              <p:cNvPr id="11" name="TextBox 11"/>
              <p:cNvSpPr txBox="1"/>
              <p:nvPr/>
            </p:nvSpPr>
            <p:spPr>
              <a:xfrm>
                <a:off x="0" y="-66675"/>
                <a:ext cx="6064727" cy="2390988"/>
              </a:xfrm>
              <a:prstGeom prst="rect">
                <a:avLst/>
              </a:prstGeom>
            </p:spPr>
            <p:txBody>
              <a:bodyPr lIns="46656" tIns="46656" rIns="46656" bIns="46656" rtlCol="0" anchor="ctr"/>
              <a:lstStyle/>
              <a:p>
                <a:pPr marL="0" lvl="0" indent="0" algn="ctr">
                  <a:lnSpc>
                    <a:spcPts val="2520"/>
                  </a:lnSpc>
                  <a:spcBef>
                    <a:spcPct val="0"/>
                  </a:spcBef>
                </a:pPr>
                <a:endParaRPr/>
              </a:p>
            </p:txBody>
          </p:sp>
        </p:grpSp>
      </p:grpSp>
      <p:sp>
        <p:nvSpPr>
          <p:cNvPr id="12" name="Freeform 12"/>
          <p:cNvSpPr/>
          <p:nvPr/>
        </p:nvSpPr>
        <p:spPr>
          <a:xfrm>
            <a:off x="11061369" y="4320922"/>
            <a:ext cx="5573286" cy="2927146"/>
          </a:xfrm>
          <a:custGeom>
            <a:avLst/>
            <a:gdLst/>
            <a:ahLst/>
            <a:cxnLst/>
            <a:rect l="l" t="t" r="r" b="b"/>
            <a:pathLst>
              <a:path w="5573286" h="2927146">
                <a:moveTo>
                  <a:pt x="0" y="0"/>
                </a:moveTo>
                <a:lnTo>
                  <a:pt x="5573287" y="0"/>
                </a:lnTo>
                <a:lnTo>
                  <a:pt x="5573287" y="2927146"/>
                </a:lnTo>
                <a:lnTo>
                  <a:pt x="0" y="2927146"/>
                </a:lnTo>
                <a:lnTo>
                  <a:pt x="0" y="0"/>
                </a:lnTo>
                <a:close/>
              </a:path>
            </a:pathLst>
          </a:custGeom>
          <a:blipFill>
            <a:blip r:embed="rId2"/>
            <a:stretch>
              <a:fillRect/>
            </a:stretch>
          </a:blipFill>
        </p:spPr>
        <p:txBody>
          <a:bodyPr/>
          <a:lstStyle/>
          <a:p>
            <a:endParaRPr lang="en-US"/>
          </a:p>
        </p:txBody>
      </p:sp>
      <p:sp>
        <p:nvSpPr>
          <p:cNvPr id="13" name="TextBox 13"/>
          <p:cNvSpPr txBox="1"/>
          <p:nvPr/>
        </p:nvSpPr>
        <p:spPr>
          <a:xfrm>
            <a:off x="2133298" y="1666693"/>
            <a:ext cx="14021403" cy="876300"/>
          </a:xfrm>
          <a:prstGeom prst="rect">
            <a:avLst/>
          </a:prstGeom>
        </p:spPr>
        <p:txBody>
          <a:bodyPr lIns="0" tIns="0" rIns="0" bIns="0" rtlCol="0" anchor="t">
            <a:spAutoFit/>
          </a:bodyPr>
          <a:lstStyle/>
          <a:p>
            <a:pPr marL="0" lvl="0" indent="0" algn="ctr">
              <a:lnSpc>
                <a:spcPts val="6600"/>
              </a:lnSpc>
              <a:spcBef>
                <a:spcPct val="0"/>
              </a:spcBef>
            </a:pPr>
            <a:r>
              <a:rPr lang="en-US" sz="6000" b="1">
                <a:solidFill>
                  <a:srgbClr val="19274F"/>
                </a:solidFill>
                <a:latin typeface="Stinger Fit Bold"/>
                <a:ea typeface="Stinger Fit Bold"/>
                <a:cs typeface="Stinger Fit Bold"/>
                <a:sym typeface="Stinger Fit Bold"/>
              </a:rPr>
              <a:t>Phân cụm dựa trên mực độ</a:t>
            </a:r>
          </a:p>
        </p:txBody>
      </p:sp>
      <p:sp>
        <p:nvSpPr>
          <p:cNvPr id="14" name="TextBox 14"/>
          <p:cNvSpPr txBox="1"/>
          <p:nvPr/>
        </p:nvSpPr>
        <p:spPr>
          <a:xfrm>
            <a:off x="1468913" y="3084404"/>
            <a:ext cx="9297635" cy="5612284"/>
          </a:xfrm>
          <a:prstGeom prst="rect">
            <a:avLst/>
          </a:prstGeom>
        </p:spPr>
        <p:txBody>
          <a:bodyPr lIns="0" tIns="0" rIns="0" bIns="0" rtlCol="0" anchor="t">
            <a:spAutoFit/>
          </a:bodyPr>
          <a:lstStyle/>
          <a:p>
            <a:pPr marL="915399" lvl="1" indent="-457700" algn="just">
              <a:lnSpc>
                <a:spcPts val="5596"/>
              </a:lnSpc>
              <a:buFont typeface="Arial"/>
              <a:buChar char="•"/>
            </a:pPr>
            <a:r>
              <a:rPr lang="en-US" sz="4239">
                <a:solidFill>
                  <a:srgbClr val="19274F"/>
                </a:solidFill>
                <a:latin typeface="Montaser Arabic"/>
                <a:ea typeface="Montaser Arabic"/>
                <a:cs typeface="Montaser Arabic"/>
                <a:sym typeface="Montaser Arabic"/>
              </a:rPr>
              <a:t>Mật độ: số các đối tượng lân cận của một đối tượng dữ liệu theo một ngưỡng nào đó.</a:t>
            </a:r>
          </a:p>
          <a:p>
            <a:pPr marL="915399" lvl="1" indent="-457700" algn="just">
              <a:lnSpc>
                <a:spcPts val="5596"/>
              </a:lnSpc>
              <a:buFont typeface="Arial"/>
              <a:buChar char="•"/>
            </a:pPr>
            <a:r>
              <a:rPr lang="en-US" sz="4239">
                <a:solidFill>
                  <a:srgbClr val="19274F"/>
                </a:solidFill>
                <a:latin typeface="Montaser Arabic"/>
                <a:ea typeface="Montaser Arabic"/>
                <a:cs typeface="Montaser Arabic"/>
                <a:sym typeface="Montaser Arabic"/>
              </a:rPr>
              <a:t>Khi một cụm dữ liệu đã xác định thì nó có thể tiếp tục được mở rộng thêm các đối tượng mới miễn mật độ của nó lớn hơn ngưỡng.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21640800" cy="10972800"/>
          </a:xfrm>
        </p:grpSpPr>
        <p:grpSp>
          <p:nvGrpSpPr>
            <p:cNvPr id="3" name="Group 3"/>
            <p:cNvGrpSpPr/>
            <p:nvPr/>
          </p:nvGrpSpPr>
          <p:grpSpPr>
            <a:xfrm>
              <a:off x="0" y="0"/>
              <a:ext cx="21640800" cy="10972800"/>
              <a:chOff x="0" y="0"/>
              <a:chExt cx="6315241" cy="3202094"/>
            </a:xfrm>
          </p:grpSpPr>
          <p:sp>
            <p:nvSpPr>
              <p:cNvPr id="4" name="Freeform 4"/>
              <p:cNvSpPr/>
              <p:nvPr/>
            </p:nvSpPr>
            <p:spPr>
              <a:xfrm>
                <a:off x="0" y="0"/>
                <a:ext cx="6315241" cy="3202094"/>
              </a:xfrm>
              <a:custGeom>
                <a:avLst/>
                <a:gdLst/>
                <a:ahLst/>
                <a:cxnLst/>
                <a:rect l="l" t="t" r="r" b="b"/>
                <a:pathLst>
                  <a:path w="6315241" h="3202094">
                    <a:moveTo>
                      <a:pt x="17649" y="0"/>
                    </a:moveTo>
                    <a:lnTo>
                      <a:pt x="6297592" y="0"/>
                    </a:lnTo>
                    <a:cubicBezTo>
                      <a:pt x="6302273" y="0"/>
                      <a:pt x="6306762" y="1859"/>
                      <a:pt x="6310072" y="5169"/>
                    </a:cubicBezTo>
                    <a:cubicBezTo>
                      <a:pt x="6313382" y="8479"/>
                      <a:pt x="6315241" y="12968"/>
                      <a:pt x="6315241" y="17649"/>
                    </a:cubicBezTo>
                    <a:lnTo>
                      <a:pt x="6315241" y="3184445"/>
                    </a:lnTo>
                    <a:cubicBezTo>
                      <a:pt x="6315241" y="3194192"/>
                      <a:pt x="6307340" y="3202094"/>
                      <a:pt x="6297592" y="3202094"/>
                    </a:cubicBezTo>
                    <a:lnTo>
                      <a:pt x="17649" y="3202094"/>
                    </a:lnTo>
                    <a:cubicBezTo>
                      <a:pt x="12968" y="3202094"/>
                      <a:pt x="8479" y="3200235"/>
                      <a:pt x="5169" y="3196925"/>
                    </a:cubicBezTo>
                    <a:cubicBezTo>
                      <a:pt x="1859" y="3193615"/>
                      <a:pt x="0" y="3189126"/>
                      <a:pt x="0" y="3184445"/>
                    </a:cubicBezTo>
                    <a:lnTo>
                      <a:pt x="0" y="17649"/>
                    </a:lnTo>
                    <a:cubicBezTo>
                      <a:pt x="0" y="12968"/>
                      <a:pt x="1859" y="8479"/>
                      <a:pt x="5169" y="5169"/>
                    </a:cubicBezTo>
                    <a:cubicBezTo>
                      <a:pt x="8479" y="1859"/>
                      <a:pt x="12968" y="0"/>
                      <a:pt x="17649" y="0"/>
                    </a:cubicBezTo>
                    <a:close/>
                  </a:path>
                </a:pathLst>
              </a:custGeom>
              <a:solidFill>
                <a:srgbClr val="BCBEFA"/>
              </a:solidFill>
              <a:ln cap="rnd">
                <a:noFill/>
                <a:prstDash val="solid"/>
                <a:round/>
              </a:ln>
            </p:spPr>
            <p:txBody>
              <a:bodyPr/>
              <a:lstStyle/>
              <a:p>
                <a:endParaRPr lang="en-US"/>
              </a:p>
            </p:txBody>
          </p:sp>
          <p:sp>
            <p:nvSpPr>
              <p:cNvPr id="5" name="TextBox 5"/>
              <p:cNvSpPr txBox="1"/>
              <p:nvPr/>
            </p:nvSpPr>
            <p:spPr>
              <a:xfrm>
                <a:off x="0" y="-66675"/>
                <a:ext cx="6315241" cy="3268769"/>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6" name="Group 6"/>
            <p:cNvGrpSpPr/>
            <p:nvPr/>
          </p:nvGrpSpPr>
          <p:grpSpPr>
            <a:xfrm>
              <a:off x="429225" y="444250"/>
              <a:ext cx="20782350" cy="1838580"/>
              <a:chOff x="0" y="0"/>
              <a:chExt cx="6064727" cy="536536"/>
            </a:xfrm>
          </p:grpSpPr>
          <p:sp>
            <p:nvSpPr>
              <p:cNvPr id="7" name="Freeform 7"/>
              <p:cNvSpPr/>
              <p:nvPr/>
            </p:nvSpPr>
            <p:spPr>
              <a:xfrm>
                <a:off x="0" y="0"/>
                <a:ext cx="6064727" cy="536536"/>
              </a:xfrm>
              <a:custGeom>
                <a:avLst/>
                <a:gdLst/>
                <a:ahLst/>
                <a:cxnLst/>
                <a:rect l="l" t="t" r="r" b="b"/>
                <a:pathLst>
                  <a:path w="6064727" h="536536">
                    <a:moveTo>
                      <a:pt x="14901" y="0"/>
                    </a:moveTo>
                    <a:lnTo>
                      <a:pt x="6049826" y="0"/>
                    </a:lnTo>
                    <a:cubicBezTo>
                      <a:pt x="6058056" y="0"/>
                      <a:pt x="6064727" y="6671"/>
                      <a:pt x="6064727" y="14901"/>
                    </a:cubicBezTo>
                    <a:lnTo>
                      <a:pt x="6064727" y="521636"/>
                    </a:lnTo>
                    <a:cubicBezTo>
                      <a:pt x="6064727" y="529865"/>
                      <a:pt x="6058056" y="536536"/>
                      <a:pt x="6049826" y="536536"/>
                    </a:cubicBezTo>
                    <a:lnTo>
                      <a:pt x="14901" y="536536"/>
                    </a:lnTo>
                    <a:cubicBezTo>
                      <a:pt x="6671" y="536536"/>
                      <a:pt x="0" y="529865"/>
                      <a:pt x="0" y="521636"/>
                    </a:cubicBezTo>
                    <a:lnTo>
                      <a:pt x="0" y="14901"/>
                    </a:lnTo>
                    <a:cubicBezTo>
                      <a:pt x="0" y="6671"/>
                      <a:pt x="6671" y="0"/>
                      <a:pt x="14901" y="0"/>
                    </a:cubicBezTo>
                    <a:close/>
                  </a:path>
                </a:pathLst>
              </a:custGeom>
              <a:solidFill>
                <a:srgbClr val="FBD86A"/>
              </a:solidFill>
              <a:ln w="47625" cap="rnd">
                <a:solidFill>
                  <a:srgbClr val="FFFFFF"/>
                </a:solidFill>
                <a:prstDash val="solid"/>
                <a:round/>
              </a:ln>
            </p:spPr>
            <p:txBody>
              <a:bodyPr/>
              <a:lstStyle/>
              <a:p>
                <a:endParaRPr lang="en-US"/>
              </a:p>
            </p:txBody>
          </p:sp>
          <p:sp>
            <p:nvSpPr>
              <p:cNvPr id="8" name="TextBox 8"/>
              <p:cNvSpPr txBox="1"/>
              <p:nvPr/>
            </p:nvSpPr>
            <p:spPr>
              <a:xfrm>
                <a:off x="0" y="-66675"/>
                <a:ext cx="6064727" cy="603211"/>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9" name="Group 9"/>
            <p:cNvGrpSpPr/>
            <p:nvPr/>
          </p:nvGrpSpPr>
          <p:grpSpPr>
            <a:xfrm>
              <a:off x="429225" y="2563694"/>
              <a:ext cx="20782350" cy="7964856"/>
              <a:chOff x="0" y="0"/>
              <a:chExt cx="6064727" cy="2324313"/>
            </a:xfrm>
          </p:grpSpPr>
          <p:sp>
            <p:nvSpPr>
              <p:cNvPr id="10" name="Freeform 10"/>
              <p:cNvSpPr/>
              <p:nvPr/>
            </p:nvSpPr>
            <p:spPr>
              <a:xfrm>
                <a:off x="0" y="0"/>
                <a:ext cx="6064727" cy="2324313"/>
              </a:xfrm>
              <a:custGeom>
                <a:avLst/>
                <a:gdLst/>
                <a:ahLst/>
                <a:cxnLst/>
                <a:rect l="l" t="t" r="r" b="b"/>
                <a:pathLst>
                  <a:path w="6064727" h="2324313">
                    <a:moveTo>
                      <a:pt x="14901" y="0"/>
                    </a:moveTo>
                    <a:lnTo>
                      <a:pt x="6049826" y="0"/>
                    </a:lnTo>
                    <a:cubicBezTo>
                      <a:pt x="6058056" y="0"/>
                      <a:pt x="6064727" y="6671"/>
                      <a:pt x="6064727" y="14901"/>
                    </a:cubicBezTo>
                    <a:lnTo>
                      <a:pt x="6064727" y="2309412"/>
                    </a:lnTo>
                    <a:cubicBezTo>
                      <a:pt x="6064727" y="2317641"/>
                      <a:pt x="6058056" y="2324313"/>
                      <a:pt x="6049826" y="2324313"/>
                    </a:cubicBezTo>
                    <a:lnTo>
                      <a:pt x="14901" y="2324313"/>
                    </a:lnTo>
                    <a:cubicBezTo>
                      <a:pt x="6671" y="2324313"/>
                      <a:pt x="0" y="2317641"/>
                      <a:pt x="0" y="2309412"/>
                    </a:cubicBezTo>
                    <a:lnTo>
                      <a:pt x="0" y="14901"/>
                    </a:lnTo>
                    <a:cubicBezTo>
                      <a:pt x="0" y="6671"/>
                      <a:pt x="6671" y="0"/>
                      <a:pt x="14901" y="0"/>
                    </a:cubicBezTo>
                    <a:close/>
                  </a:path>
                </a:pathLst>
              </a:custGeom>
              <a:solidFill>
                <a:srgbClr val="FFFFFF"/>
              </a:solidFill>
              <a:ln w="47625" cap="rnd">
                <a:solidFill>
                  <a:srgbClr val="1A1E2D"/>
                </a:solidFill>
                <a:prstDash val="solid"/>
                <a:round/>
              </a:ln>
            </p:spPr>
            <p:txBody>
              <a:bodyPr/>
              <a:lstStyle/>
              <a:p>
                <a:endParaRPr lang="en-US"/>
              </a:p>
            </p:txBody>
          </p:sp>
          <p:sp>
            <p:nvSpPr>
              <p:cNvPr id="11" name="TextBox 11"/>
              <p:cNvSpPr txBox="1"/>
              <p:nvPr/>
            </p:nvSpPr>
            <p:spPr>
              <a:xfrm>
                <a:off x="0" y="-66675"/>
                <a:ext cx="6064727" cy="2390988"/>
              </a:xfrm>
              <a:prstGeom prst="rect">
                <a:avLst/>
              </a:prstGeom>
            </p:spPr>
            <p:txBody>
              <a:bodyPr lIns="46656" tIns="46656" rIns="46656" bIns="46656" rtlCol="0" anchor="ctr"/>
              <a:lstStyle/>
              <a:p>
                <a:pPr marL="0" lvl="0" indent="0" algn="ctr">
                  <a:lnSpc>
                    <a:spcPts val="2520"/>
                  </a:lnSpc>
                  <a:spcBef>
                    <a:spcPct val="0"/>
                  </a:spcBef>
                </a:pPr>
                <a:endParaRPr/>
              </a:p>
            </p:txBody>
          </p:sp>
        </p:grpSp>
      </p:grpSp>
      <p:sp>
        <p:nvSpPr>
          <p:cNvPr id="12" name="TextBox 12"/>
          <p:cNvSpPr txBox="1"/>
          <p:nvPr/>
        </p:nvSpPr>
        <p:spPr>
          <a:xfrm>
            <a:off x="2133298" y="1666693"/>
            <a:ext cx="14021403" cy="876300"/>
          </a:xfrm>
          <a:prstGeom prst="rect">
            <a:avLst/>
          </a:prstGeom>
        </p:spPr>
        <p:txBody>
          <a:bodyPr lIns="0" tIns="0" rIns="0" bIns="0" rtlCol="0" anchor="t">
            <a:spAutoFit/>
          </a:bodyPr>
          <a:lstStyle/>
          <a:p>
            <a:pPr marL="0" lvl="0" indent="0" algn="ctr">
              <a:lnSpc>
                <a:spcPts val="6600"/>
              </a:lnSpc>
              <a:spcBef>
                <a:spcPct val="0"/>
              </a:spcBef>
            </a:pPr>
            <a:r>
              <a:rPr lang="en-US" sz="6000" b="1">
                <a:solidFill>
                  <a:srgbClr val="19274F"/>
                </a:solidFill>
                <a:latin typeface="Stinger Fit Bold"/>
                <a:ea typeface="Stinger Fit Bold"/>
                <a:cs typeface="Stinger Fit Bold"/>
                <a:sym typeface="Stinger Fit Bold"/>
              </a:rPr>
              <a:t>Phân cụm dựa trên mực độ</a:t>
            </a:r>
          </a:p>
        </p:txBody>
      </p:sp>
      <p:sp>
        <p:nvSpPr>
          <p:cNvPr id="13" name="TextBox 13"/>
          <p:cNvSpPr txBox="1"/>
          <p:nvPr/>
        </p:nvSpPr>
        <p:spPr>
          <a:xfrm>
            <a:off x="1517361" y="3379266"/>
            <a:ext cx="15253278" cy="5010560"/>
          </a:xfrm>
          <a:prstGeom prst="rect">
            <a:avLst/>
          </a:prstGeom>
        </p:spPr>
        <p:txBody>
          <a:bodyPr lIns="0" tIns="0" rIns="0" bIns="0" rtlCol="0" anchor="t">
            <a:spAutoFit/>
          </a:bodyPr>
          <a:lstStyle/>
          <a:p>
            <a:pPr marL="677915" lvl="1" indent="-338958" algn="just">
              <a:lnSpc>
                <a:spcPts val="5714"/>
              </a:lnSpc>
              <a:buFont typeface="Arial"/>
              <a:buChar char="•"/>
            </a:pPr>
            <a:r>
              <a:rPr lang="en-US" sz="3139">
                <a:solidFill>
                  <a:srgbClr val="19274F"/>
                </a:solidFill>
                <a:latin typeface="Montaser Arabic"/>
                <a:ea typeface="Montaser Arabic"/>
                <a:cs typeface="Montaser Arabic"/>
                <a:sym typeface="Montaser Arabic"/>
              </a:rPr>
              <a:t>Điểm lõi (core point): một điểm được coi là điểm lõi nếu ít nhất minPts điểm nằm trong bán kính epsilon.</a:t>
            </a:r>
          </a:p>
          <a:p>
            <a:pPr marL="677915" lvl="1" indent="-338958" algn="just">
              <a:lnSpc>
                <a:spcPts val="5714"/>
              </a:lnSpc>
              <a:buFont typeface="Arial"/>
              <a:buChar char="•"/>
            </a:pPr>
            <a:r>
              <a:rPr lang="en-US" sz="3139">
                <a:solidFill>
                  <a:srgbClr val="19274F"/>
                </a:solidFill>
                <a:latin typeface="Montaser Arabic"/>
                <a:ea typeface="Montaser Arabic"/>
                <a:cs typeface="Montaser Arabic"/>
                <a:sym typeface="Montaser Arabic"/>
              </a:rPr>
              <a:t>Điểm biên (border point): các điểm không phải là điểm lõi nhưng nằm trong bán kính epsilon của một điểm lõi.</a:t>
            </a:r>
          </a:p>
          <a:p>
            <a:pPr marL="677915" lvl="1" indent="-338958" algn="just">
              <a:lnSpc>
                <a:spcPts val="5714"/>
              </a:lnSpc>
              <a:buFont typeface="Arial"/>
              <a:buChar char="•"/>
            </a:pPr>
            <a:r>
              <a:rPr lang="en-US" sz="3139">
                <a:solidFill>
                  <a:srgbClr val="19274F"/>
                </a:solidFill>
                <a:latin typeface="Montaser Arabic"/>
                <a:ea typeface="Montaser Arabic"/>
                <a:cs typeface="Montaser Arabic"/>
                <a:sym typeface="Montaser Arabic"/>
              </a:rPr>
              <a:t>Điểm nhiễu (noise point): các điểm không phải là điểm lõi hoặc điểm biên.</a:t>
            </a:r>
          </a:p>
          <a:p>
            <a:pPr algn="just">
              <a:lnSpc>
                <a:spcPts val="5714"/>
              </a:lnSpc>
            </a:pPr>
            <a:endParaRPr lang="en-US" sz="3139">
              <a:solidFill>
                <a:srgbClr val="19274F"/>
              </a:solidFill>
              <a:latin typeface="Montaser Arabic"/>
              <a:ea typeface="Montaser Arabic"/>
              <a:cs typeface="Montaser Arabic"/>
              <a:sym typeface="Montaser Arabic"/>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21640800" cy="10972800"/>
          </a:xfrm>
        </p:grpSpPr>
        <p:grpSp>
          <p:nvGrpSpPr>
            <p:cNvPr id="3" name="Group 3"/>
            <p:cNvGrpSpPr/>
            <p:nvPr/>
          </p:nvGrpSpPr>
          <p:grpSpPr>
            <a:xfrm>
              <a:off x="0" y="0"/>
              <a:ext cx="21640800" cy="10972800"/>
              <a:chOff x="0" y="0"/>
              <a:chExt cx="6315241" cy="3202094"/>
            </a:xfrm>
          </p:grpSpPr>
          <p:sp>
            <p:nvSpPr>
              <p:cNvPr id="4" name="Freeform 4"/>
              <p:cNvSpPr/>
              <p:nvPr/>
            </p:nvSpPr>
            <p:spPr>
              <a:xfrm>
                <a:off x="0" y="0"/>
                <a:ext cx="6315241" cy="3202094"/>
              </a:xfrm>
              <a:custGeom>
                <a:avLst/>
                <a:gdLst/>
                <a:ahLst/>
                <a:cxnLst/>
                <a:rect l="l" t="t" r="r" b="b"/>
                <a:pathLst>
                  <a:path w="6315241" h="3202094">
                    <a:moveTo>
                      <a:pt x="17649" y="0"/>
                    </a:moveTo>
                    <a:lnTo>
                      <a:pt x="6297592" y="0"/>
                    </a:lnTo>
                    <a:cubicBezTo>
                      <a:pt x="6302273" y="0"/>
                      <a:pt x="6306762" y="1859"/>
                      <a:pt x="6310072" y="5169"/>
                    </a:cubicBezTo>
                    <a:cubicBezTo>
                      <a:pt x="6313382" y="8479"/>
                      <a:pt x="6315241" y="12968"/>
                      <a:pt x="6315241" y="17649"/>
                    </a:cubicBezTo>
                    <a:lnTo>
                      <a:pt x="6315241" y="3184445"/>
                    </a:lnTo>
                    <a:cubicBezTo>
                      <a:pt x="6315241" y="3194192"/>
                      <a:pt x="6307340" y="3202094"/>
                      <a:pt x="6297592" y="3202094"/>
                    </a:cubicBezTo>
                    <a:lnTo>
                      <a:pt x="17649" y="3202094"/>
                    </a:lnTo>
                    <a:cubicBezTo>
                      <a:pt x="12968" y="3202094"/>
                      <a:pt x="8479" y="3200235"/>
                      <a:pt x="5169" y="3196925"/>
                    </a:cubicBezTo>
                    <a:cubicBezTo>
                      <a:pt x="1859" y="3193615"/>
                      <a:pt x="0" y="3189126"/>
                      <a:pt x="0" y="3184445"/>
                    </a:cubicBezTo>
                    <a:lnTo>
                      <a:pt x="0" y="17649"/>
                    </a:lnTo>
                    <a:cubicBezTo>
                      <a:pt x="0" y="12968"/>
                      <a:pt x="1859" y="8479"/>
                      <a:pt x="5169" y="5169"/>
                    </a:cubicBezTo>
                    <a:cubicBezTo>
                      <a:pt x="8479" y="1859"/>
                      <a:pt x="12968" y="0"/>
                      <a:pt x="17649" y="0"/>
                    </a:cubicBezTo>
                    <a:close/>
                  </a:path>
                </a:pathLst>
              </a:custGeom>
              <a:solidFill>
                <a:srgbClr val="BCBEFA"/>
              </a:solidFill>
              <a:ln cap="rnd">
                <a:noFill/>
                <a:prstDash val="solid"/>
                <a:round/>
              </a:ln>
            </p:spPr>
            <p:txBody>
              <a:bodyPr/>
              <a:lstStyle/>
              <a:p>
                <a:endParaRPr lang="en-US"/>
              </a:p>
            </p:txBody>
          </p:sp>
          <p:sp>
            <p:nvSpPr>
              <p:cNvPr id="5" name="TextBox 5"/>
              <p:cNvSpPr txBox="1"/>
              <p:nvPr/>
            </p:nvSpPr>
            <p:spPr>
              <a:xfrm>
                <a:off x="0" y="-66675"/>
                <a:ext cx="6315241" cy="3268769"/>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6" name="Group 6"/>
            <p:cNvGrpSpPr/>
            <p:nvPr/>
          </p:nvGrpSpPr>
          <p:grpSpPr>
            <a:xfrm>
              <a:off x="429225" y="444250"/>
              <a:ext cx="20782350" cy="1838580"/>
              <a:chOff x="0" y="0"/>
              <a:chExt cx="6064727" cy="536536"/>
            </a:xfrm>
          </p:grpSpPr>
          <p:sp>
            <p:nvSpPr>
              <p:cNvPr id="7" name="Freeform 7"/>
              <p:cNvSpPr/>
              <p:nvPr/>
            </p:nvSpPr>
            <p:spPr>
              <a:xfrm>
                <a:off x="0" y="0"/>
                <a:ext cx="6064727" cy="536536"/>
              </a:xfrm>
              <a:custGeom>
                <a:avLst/>
                <a:gdLst/>
                <a:ahLst/>
                <a:cxnLst/>
                <a:rect l="l" t="t" r="r" b="b"/>
                <a:pathLst>
                  <a:path w="6064727" h="536536">
                    <a:moveTo>
                      <a:pt x="14901" y="0"/>
                    </a:moveTo>
                    <a:lnTo>
                      <a:pt x="6049826" y="0"/>
                    </a:lnTo>
                    <a:cubicBezTo>
                      <a:pt x="6058056" y="0"/>
                      <a:pt x="6064727" y="6671"/>
                      <a:pt x="6064727" y="14901"/>
                    </a:cubicBezTo>
                    <a:lnTo>
                      <a:pt x="6064727" y="521636"/>
                    </a:lnTo>
                    <a:cubicBezTo>
                      <a:pt x="6064727" y="529865"/>
                      <a:pt x="6058056" y="536536"/>
                      <a:pt x="6049826" y="536536"/>
                    </a:cubicBezTo>
                    <a:lnTo>
                      <a:pt x="14901" y="536536"/>
                    </a:lnTo>
                    <a:cubicBezTo>
                      <a:pt x="6671" y="536536"/>
                      <a:pt x="0" y="529865"/>
                      <a:pt x="0" y="521636"/>
                    </a:cubicBezTo>
                    <a:lnTo>
                      <a:pt x="0" y="14901"/>
                    </a:lnTo>
                    <a:cubicBezTo>
                      <a:pt x="0" y="6671"/>
                      <a:pt x="6671" y="0"/>
                      <a:pt x="14901" y="0"/>
                    </a:cubicBezTo>
                    <a:close/>
                  </a:path>
                </a:pathLst>
              </a:custGeom>
              <a:solidFill>
                <a:srgbClr val="FBD86A"/>
              </a:solidFill>
              <a:ln w="47625" cap="rnd">
                <a:solidFill>
                  <a:srgbClr val="FFFFFF"/>
                </a:solidFill>
                <a:prstDash val="solid"/>
                <a:round/>
              </a:ln>
            </p:spPr>
            <p:txBody>
              <a:bodyPr/>
              <a:lstStyle/>
              <a:p>
                <a:endParaRPr lang="en-US"/>
              </a:p>
            </p:txBody>
          </p:sp>
          <p:sp>
            <p:nvSpPr>
              <p:cNvPr id="8" name="TextBox 8"/>
              <p:cNvSpPr txBox="1"/>
              <p:nvPr/>
            </p:nvSpPr>
            <p:spPr>
              <a:xfrm>
                <a:off x="0" y="-66675"/>
                <a:ext cx="6064727" cy="603211"/>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9" name="Group 9"/>
            <p:cNvGrpSpPr/>
            <p:nvPr/>
          </p:nvGrpSpPr>
          <p:grpSpPr>
            <a:xfrm>
              <a:off x="429225" y="2563694"/>
              <a:ext cx="20782350" cy="7964856"/>
              <a:chOff x="0" y="0"/>
              <a:chExt cx="6064727" cy="2324313"/>
            </a:xfrm>
          </p:grpSpPr>
          <p:sp>
            <p:nvSpPr>
              <p:cNvPr id="10" name="Freeform 10"/>
              <p:cNvSpPr/>
              <p:nvPr/>
            </p:nvSpPr>
            <p:spPr>
              <a:xfrm>
                <a:off x="0" y="0"/>
                <a:ext cx="6064727" cy="2324313"/>
              </a:xfrm>
              <a:custGeom>
                <a:avLst/>
                <a:gdLst/>
                <a:ahLst/>
                <a:cxnLst/>
                <a:rect l="l" t="t" r="r" b="b"/>
                <a:pathLst>
                  <a:path w="6064727" h="2324313">
                    <a:moveTo>
                      <a:pt x="14901" y="0"/>
                    </a:moveTo>
                    <a:lnTo>
                      <a:pt x="6049826" y="0"/>
                    </a:lnTo>
                    <a:cubicBezTo>
                      <a:pt x="6058056" y="0"/>
                      <a:pt x="6064727" y="6671"/>
                      <a:pt x="6064727" y="14901"/>
                    </a:cubicBezTo>
                    <a:lnTo>
                      <a:pt x="6064727" y="2309412"/>
                    </a:lnTo>
                    <a:cubicBezTo>
                      <a:pt x="6064727" y="2317641"/>
                      <a:pt x="6058056" y="2324313"/>
                      <a:pt x="6049826" y="2324313"/>
                    </a:cubicBezTo>
                    <a:lnTo>
                      <a:pt x="14901" y="2324313"/>
                    </a:lnTo>
                    <a:cubicBezTo>
                      <a:pt x="6671" y="2324313"/>
                      <a:pt x="0" y="2317641"/>
                      <a:pt x="0" y="2309412"/>
                    </a:cubicBezTo>
                    <a:lnTo>
                      <a:pt x="0" y="14901"/>
                    </a:lnTo>
                    <a:cubicBezTo>
                      <a:pt x="0" y="6671"/>
                      <a:pt x="6671" y="0"/>
                      <a:pt x="14901" y="0"/>
                    </a:cubicBezTo>
                    <a:close/>
                  </a:path>
                </a:pathLst>
              </a:custGeom>
              <a:solidFill>
                <a:srgbClr val="FFFFFF"/>
              </a:solidFill>
              <a:ln w="47625" cap="rnd">
                <a:solidFill>
                  <a:srgbClr val="1A1E2D"/>
                </a:solidFill>
                <a:prstDash val="solid"/>
                <a:round/>
              </a:ln>
            </p:spPr>
            <p:txBody>
              <a:bodyPr/>
              <a:lstStyle/>
              <a:p>
                <a:endParaRPr lang="en-US"/>
              </a:p>
            </p:txBody>
          </p:sp>
          <p:sp>
            <p:nvSpPr>
              <p:cNvPr id="11" name="TextBox 11"/>
              <p:cNvSpPr txBox="1"/>
              <p:nvPr/>
            </p:nvSpPr>
            <p:spPr>
              <a:xfrm>
                <a:off x="0" y="-66675"/>
                <a:ext cx="6064727" cy="2390988"/>
              </a:xfrm>
              <a:prstGeom prst="rect">
                <a:avLst/>
              </a:prstGeom>
            </p:spPr>
            <p:txBody>
              <a:bodyPr lIns="46656" tIns="46656" rIns="46656" bIns="46656" rtlCol="0" anchor="ctr"/>
              <a:lstStyle/>
              <a:p>
                <a:pPr marL="0" lvl="0" indent="0" algn="ctr">
                  <a:lnSpc>
                    <a:spcPts val="2520"/>
                  </a:lnSpc>
                  <a:spcBef>
                    <a:spcPct val="0"/>
                  </a:spcBef>
                </a:pPr>
                <a:endParaRPr/>
              </a:p>
            </p:txBody>
          </p:sp>
        </p:grpSp>
      </p:grpSp>
      <p:sp>
        <p:nvSpPr>
          <p:cNvPr id="12" name="TextBox 12"/>
          <p:cNvSpPr txBox="1"/>
          <p:nvPr/>
        </p:nvSpPr>
        <p:spPr>
          <a:xfrm>
            <a:off x="1517361" y="3426346"/>
            <a:ext cx="15253278" cy="2838860"/>
          </a:xfrm>
          <a:prstGeom prst="rect">
            <a:avLst/>
          </a:prstGeom>
        </p:spPr>
        <p:txBody>
          <a:bodyPr lIns="0" tIns="0" rIns="0" bIns="0" rtlCol="0" anchor="t">
            <a:spAutoFit/>
          </a:bodyPr>
          <a:lstStyle/>
          <a:p>
            <a:pPr algn="just">
              <a:lnSpc>
                <a:spcPts val="5714"/>
              </a:lnSpc>
            </a:pPr>
            <a:r>
              <a:rPr lang="en-US" sz="3139">
                <a:solidFill>
                  <a:srgbClr val="19274F"/>
                </a:solidFill>
                <a:latin typeface="Montaser Arabic"/>
                <a:ea typeface="Montaser Arabic"/>
                <a:cs typeface="Montaser Arabic"/>
                <a:sym typeface="Montaser Arabic"/>
              </a:rPr>
              <a:t>Eps-neighborhood: vùng lân cận của một điểm dữ liệu P là tập hợp tất cả các điểm dữ liệu nằm trong phạm vi bán kính epsilon (e) xung quanh điểm </a:t>
            </a:r>
          </a:p>
          <a:p>
            <a:pPr algn="just">
              <a:lnSpc>
                <a:spcPts val="5714"/>
              </a:lnSpc>
            </a:pPr>
            <a:endParaRPr lang="en-US" sz="3139">
              <a:solidFill>
                <a:srgbClr val="19274F"/>
              </a:solidFill>
              <a:latin typeface="Montaser Arabic"/>
              <a:ea typeface="Montaser Arabic"/>
              <a:cs typeface="Montaser Arabic"/>
              <a:sym typeface="Montaser Arabic"/>
            </a:endParaRPr>
          </a:p>
          <a:p>
            <a:pPr algn="just">
              <a:lnSpc>
                <a:spcPts val="5714"/>
              </a:lnSpc>
            </a:pPr>
            <a:endParaRPr lang="en-US" sz="3139">
              <a:solidFill>
                <a:srgbClr val="19274F"/>
              </a:solidFill>
              <a:latin typeface="Montaser Arabic"/>
              <a:ea typeface="Montaser Arabic"/>
              <a:cs typeface="Montaser Arabic"/>
              <a:sym typeface="Montaser Arabic"/>
            </a:endParaRPr>
          </a:p>
        </p:txBody>
      </p:sp>
      <p:sp>
        <p:nvSpPr>
          <p:cNvPr id="13" name="Freeform 13"/>
          <p:cNvSpPr/>
          <p:nvPr/>
        </p:nvSpPr>
        <p:spPr>
          <a:xfrm>
            <a:off x="5547754" y="5328822"/>
            <a:ext cx="6859560" cy="936384"/>
          </a:xfrm>
          <a:custGeom>
            <a:avLst/>
            <a:gdLst/>
            <a:ahLst/>
            <a:cxnLst/>
            <a:rect l="l" t="t" r="r" b="b"/>
            <a:pathLst>
              <a:path w="6859560" h="936384">
                <a:moveTo>
                  <a:pt x="0" y="0"/>
                </a:moveTo>
                <a:lnTo>
                  <a:pt x="6859560" y="0"/>
                </a:lnTo>
                <a:lnTo>
                  <a:pt x="6859560" y="936384"/>
                </a:lnTo>
                <a:lnTo>
                  <a:pt x="0" y="936384"/>
                </a:lnTo>
                <a:lnTo>
                  <a:pt x="0" y="0"/>
                </a:lnTo>
                <a:close/>
              </a:path>
            </a:pathLst>
          </a:custGeom>
          <a:blipFill>
            <a:blip r:embed="rId2"/>
            <a:stretch>
              <a:fillRect/>
            </a:stretch>
          </a:blipFill>
        </p:spPr>
        <p:txBody>
          <a:bodyPr/>
          <a:lstStyle/>
          <a:p>
            <a:endParaRPr lang="en-US"/>
          </a:p>
        </p:txBody>
      </p:sp>
      <p:sp>
        <p:nvSpPr>
          <p:cNvPr id="14" name="TextBox 14"/>
          <p:cNvSpPr txBox="1"/>
          <p:nvPr/>
        </p:nvSpPr>
        <p:spPr>
          <a:xfrm>
            <a:off x="2133298" y="1666693"/>
            <a:ext cx="14021403" cy="876300"/>
          </a:xfrm>
          <a:prstGeom prst="rect">
            <a:avLst/>
          </a:prstGeom>
        </p:spPr>
        <p:txBody>
          <a:bodyPr lIns="0" tIns="0" rIns="0" bIns="0" rtlCol="0" anchor="t">
            <a:spAutoFit/>
          </a:bodyPr>
          <a:lstStyle/>
          <a:p>
            <a:pPr marL="0" lvl="0" indent="0" algn="ctr">
              <a:lnSpc>
                <a:spcPts val="6600"/>
              </a:lnSpc>
              <a:spcBef>
                <a:spcPct val="0"/>
              </a:spcBef>
            </a:pPr>
            <a:r>
              <a:rPr lang="en-US" sz="6000" b="1">
                <a:solidFill>
                  <a:srgbClr val="19274F"/>
                </a:solidFill>
                <a:latin typeface="Stinger Fit Bold"/>
                <a:ea typeface="Stinger Fit Bold"/>
                <a:cs typeface="Stinger Fit Bold"/>
                <a:sym typeface="Stinger Fit Bold"/>
              </a:rPr>
              <a:t>Phân cụm dựa trên mực độ</a:t>
            </a:r>
          </a:p>
        </p:txBody>
      </p:sp>
      <p:sp>
        <p:nvSpPr>
          <p:cNvPr id="15" name="TextBox 15"/>
          <p:cNvSpPr txBox="1"/>
          <p:nvPr/>
        </p:nvSpPr>
        <p:spPr>
          <a:xfrm>
            <a:off x="1517361" y="6687838"/>
            <a:ext cx="15253278" cy="1120394"/>
          </a:xfrm>
          <a:prstGeom prst="rect">
            <a:avLst/>
          </a:prstGeom>
        </p:spPr>
        <p:txBody>
          <a:bodyPr lIns="0" tIns="0" rIns="0" bIns="0" rtlCol="0" anchor="t">
            <a:spAutoFit/>
          </a:bodyPr>
          <a:lstStyle/>
          <a:p>
            <a:pPr marL="677927" lvl="1" indent="-338963" algn="l">
              <a:lnSpc>
                <a:spcPts val="4396"/>
              </a:lnSpc>
              <a:buFont typeface="Arial"/>
              <a:buChar char="•"/>
            </a:pPr>
            <a:r>
              <a:rPr lang="en-US" sz="3140" b="1">
                <a:solidFill>
                  <a:srgbClr val="19274F"/>
                </a:solidFill>
                <a:latin typeface="Telegraf Medium"/>
                <a:ea typeface="Telegraf Medium"/>
                <a:cs typeface="Telegraf Medium"/>
                <a:sym typeface="Telegraf Medium"/>
              </a:rPr>
              <a:t>· D là tập hợp tất cả các điểm dữ liệu của tập huấn luyện.</a:t>
            </a:r>
          </a:p>
          <a:p>
            <a:pPr marL="677927" lvl="1" indent="-338963" algn="l">
              <a:lnSpc>
                <a:spcPts val="4396"/>
              </a:lnSpc>
              <a:buFont typeface="Arial"/>
              <a:buChar char="•"/>
            </a:pPr>
            <a:r>
              <a:rPr lang="en-US" sz="3140" b="1">
                <a:solidFill>
                  <a:srgbClr val="19274F"/>
                </a:solidFill>
                <a:latin typeface="Telegraf Medium"/>
                <a:ea typeface="Telegraf Medium"/>
                <a:cs typeface="Telegraf Medium"/>
                <a:sym typeface="Telegraf Medium"/>
              </a:rPr>
              <a:t>· là khoảng cách giữa điểm P và Q.</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21640800" cy="10972800"/>
          </a:xfrm>
        </p:grpSpPr>
        <p:grpSp>
          <p:nvGrpSpPr>
            <p:cNvPr id="3" name="Group 3"/>
            <p:cNvGrpSpPr/>
            <p:nvPr/>
          </p:nvGrpSpPr>
          <p:grpSpPr>
            <a:xfrm>
              <a:off x="0" y="0"/>
              <a:ext cx="21640800" cy="10972800"/>
              <a:chOff x="0" y="0"/>
              <a:chExt cx="6315241" cy="3202094"/>
            </a:xfrm>
          </p:grpSpPr>
          <p:sp>
            <p:nvSpPr>
              <p:cNvPr id="4" name="Freeform 4"/>
              <p:cNvSpPr/>
              <p:nvPr/>
            </p:nvSpPr>
            <p:spPr>
              <a:xfrm>
                <a:off x="0" y="0"/>
                <a:ext cx="6315241" cy="3202094"/>
              </a:xfrm>
              <a:custGeom>
                <a:avLst/>
                <a:gdLst/>
                <a:ahLst/>
                <a:cxnLst/>
                <a:rect l="l" t="t" r="r" b="b"/>
                <a:pathLst>
                  <a:path w="6315241" h="3202094">
                    <a:moveTo>
                      <a:pt x="17649" y="0"/>
                    </a:moveTo>
                    <a:lnTo>
                      <a:pt x="6297592" y="0"/>
                    </a:lnTo>
                    <a:cubicBezTo>
                      <a:pt x="6302273" y="0"/>
                      <a:pt x="6306762" y="1859"/>
                      <a:pt x="6310072" y="5169"/>
                    </a:cubicBezTo>
                    <a:cubicBezTo>
                      <a:pt x="6313382" y="8479"/>
                      <a:pt x="6315241" y="12968"/>
                      <a:pt x="6315241" y="17649"/>
                    </a:cubicBezTo>
                    <a:lnTo>
                      <a:pt x="6315241" y="3184445"/>
                    </a:lnTo>
                    <a:cubicBezTo>
                      <a:pt x="6315241" y="3194192"/>
                      <a:pt x="6307340" y="3202094"/>
                      <a:pt x="6297592" y="3202094"/>
                    </a:cubicBezTo>
                    <a:lnTo>
                      <a:pt x="17649" y="3202094"/>
                    </a:lnTo>
                    <a:cubicBezTo>
                      <a:pt x="12968" y="3202094"/>
                      <a:pt x="8479" y="3200235"/>
                      <a:pt x="5169" y="3196925"/>
                    </a:cubicBezTo>
                    <a:cubicBezTo>
                      <a:pt x="1859" y="3193615"/>
                      <a:pt x="0" y="3189126"/>
                      <a:pt x="0" y="3184445"/>
                    </a:cubicBezTo>
                    <a:lnTo>
                      <a:pt x="0" y="17649"/>
                    </a:lnTo>
                    <a:cubicBezTo>
                      <a:pt x="0" y="12968"/>
                      <a:pt x="1859" y="8479"/>
                      <a:pt x="5169" y="5169"/>
                    </a:cubicBezTo>
                    <a:cubicBezTo>
                      <a:pt x="8479" y="1859"/>
                      <a:pt x="12968" y="0"/>
                      <a:pt x="17649" y="0"/>
                    </a:cubicBezTo>
                    <a:close/>
                  </a:path>
                </a:pathLst>
              </a:custGeom>
              <a:solidFill>
                <a:srgbClr val="BCBEFA"/>
              </a:solidFill>
              <a:ln cap="rnd">
                <a:noFill/>
                <a:prstDash val="solid"/>
                <a:round/>
              </a:ln>
            </p:spPr>
            <p:txBody>
              <a:bodyPr/>
              <a:lstStyle/>
              <a:p>
                <a:endParaRPr lang="en-US"/>
              </a:p>
            </p:txBody>
          </p:sp>
          <p:sp>
            <p:nvSpPr>
              <p:cNvPr id="5" name="TextBox 5"/>
              <p:cNvSpPr txBox="1"/>
              <p:nvPr/>
            </p:nvSpPr>
            <p:spPr>
              <a:xfrm>
                <a:off x="0" y="-66675"/>
                <a:ext cx="6315241" cy="3268769"/>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6" name="Group 6"/>
            <p:cNvGrpSpPr/>
            <p:nvPr/>
          </p:nvGrpSpPr>
          <p:grpSpPr>
            <a:xfrm>
              <a:off x="429225" y="444250"/>
              <a:ext cx="20782350" cy="1838580"/>
              <a:chOff x="0" y="0"/>
              <a:chExt cx="6064727" cy="536536"/>
            </a:xfrm>
          </p:grpSpPr>
          <p:sp>
            <p:nvSpPr>
              <p:cNvPr id="7" name="Freeform 7"/>
              <p:cNvSpPr/>
              <p:nvPr/>
            </p:nvSpPr>
            <p:spPr>
              <a:xfrm>
                <a:off x="0" y="0"/>
                <a:ext cx="6064727" cy="536536"/>
              </a:xfrm>
              <a:custGeom>
                <a:avLst/>
                <a:gdLst/>
                <a:ahLst/>
                <a:cxnLst/>
                <a:rect l="l" t="t" r="r" b="b"/>
                <a:pathLst>
                  <a:path w="6064727" h="536536">
                    <a:moveTo>
                      <a:pt x="14901" y="0"/>
                    </a:moveTo>
                    <a:lnTo>
                      <a:pt x="6049826" y="0"/>
                    </a:lnTo>
                    <a:cubicBezTo>
                      <a:pt x="6058056" y="0"/>
                      <a:pt x="6064727" y="6671"/>
                      <a:pt x="6064727" y="14901"/>
                    </a:cubicBezTo>
                    <a:lnTo>
                      <a:pt x="6064727" y="521636"/>
                    </a:lnTo>
                    <a:cubicBezTo>
                      <a:pt x="6064727" y="529865"/>
                      <a:pt x="6058056" y="536536"/>
                      <a:pt x="6049826" y="536536"/>
                    </a:cubicBezTo>
                    <a:lnTo>
                      <a:pt x="14901" y="536536"/>
                    </a:lnTo>
                    <a:cubicBezTo>
                      <a:pt x="6671" y="536536"/>
                      <a:pt x="0" y="529865"/>
                      <a:pt x="0" y="521636"/>
                    </a:cubicBezTo>
                    <a:lnTo>
                      <a:pt x="0" y="14901"/>
                    </a:lnTo>
                    <a:cubicBezTo>
                      <a:pt x="0" y="6671"/>
                      <a:pt x="6671" y="0"/>
                      <a:pt x="14901" y="0"/>
                    </a:cubicBezTo>
                    <a:close/>
                  </a:path>
                </a:pathLst>
              </a:custGeom>
              <a:solidFill>
                <a:srgbClr val="FBD86A"/>
              </a:solidFill>
              <a:ln w="47625" cap="rnd">
                <a:solidFill>
                  <a:srgbClr val="FFFFFF"/>
                </a:solidFill>
                <a:prstDash val="solid"/>
                <a:round/>
              </a:ln>
            </p:spPr>
            <p:txBody>
              <a:bodyPr/>
              <a:lstStyle/>
              <a:p>
                <a:endParaRPr lang="en-US"/>
              </a:p>
            </p:txBody>
          </p:sp>
          <p:sp>
            <p:nvSpPr>
              <p:cNvPr id="8" name="TextBox 8"/>
              <p:cNvSpPr txBox="1"/>
              <p:nvPr/>
            </p:nvSpPr>
            <p:spPr>
              <a:xfrm>
                <a:off x="0" y="-66675"/>
                <a:ext cx="6064727" cy="603211"/>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9" name="Group 9"/>
            <p:cNvGrpSpPr/>
            <p:nvPr/>
          </p:nvGrpSpPr>
          <p:grpSpPr>
            <a:xfrm>
              <a:off x="429225" y="2563694"/>
              <a:ext cx="20782350" cy="7964856"/>
              <a:chOff x="0" y="0"/>
              <a:chExt cx="6064727" cy="2324313"/>
            </a:xfrm>
          </p:grpSpPr>
          <p:sp>
            <p:nvSpPr>
              <p:cNvPr id="10" name="Freeform 10"/>
              <p:cNvSpPr/>
              <p:nvPr/>
            </p:nvSpPr>
            <p:spPr>
              <a:xfrm>
                <a:off x="0" y="0"/>
                <a:ext cx="6064727" cy="2324313"/>
              </a:xfrm>
              <a:custGeom>
                <a:avLst/>
                <a:gdLst/>
                <a:ahLst/>
                <a:cxnLst/>
                <a:rect l="l" t="t" r="r" b="b"/>
                <a:pathLst>
                  <a:path w="6064727" h="2324313">
                    <a:moveTo>
                      <a:pt x="14901" y="0"/>
                    </a:moveTo>
                    <a:lnTo>
                      <a:pt x="6049826" y="0"/>
                    </a:lnTo>
                    <a:cubicBezTo>
                      <a:pt x="6058056" y="0"/>
                      <a:pt x="6064727" y="6671"/>
                      <a:pt x="6064727" y="14901"/>
                    </a:cubicBezTo>
                    <a:lnTo>
                      <a:pt x="6064727" y="2309412"/>
                    </a:lnTo>
                    <a:cubicBezTo>
                      <a:pt x="6064727" y="2317641"/>
                      <a:pt x="6058056" y="2324313"/>
                      <a:pt x="6049826" y="2324313"/>
                    </a:cubicBezTo>
                    <a:lnTo>
                      <a:pt x="14901" y="2324313"/>
                    </a:lnTo>
                    <a:cubicBezTo>
                      <a:pt x="6671" y="2324313"/>
                      <a:pt x="0" y="2317641"/>
                      <a:pt x="0" y="2309412"/>
                    </a:cubicBezTo>
                    <a:lnTo>
                      <a:pt x="0" y="14901"/>
                    </a:lnTo>
                    <a:cubicBezTo>
                      <a:pt x="0" y="6671"/>
                      <a:pt x="6671" y="0"/>
                      <a:pt x="14901" y="0"/>
                    </a:cubicBezTo>
                    <a:close/>
                  </a:path>
                </a:pathLst>
              </a:custGeom>
              <a:solidFill>
                <a:srgbClr val="FFFFFF"/>
              </a:solidFill>
              <a:ln w="47625" cap="rnd">
                <a:solidFill>
                  <a:srgbClr val="1A1E2D"/>
                </a:solidFill>
                <a:prstDash val="solid"/>
                <a:round/>
              </a:ln>
            </p:spPr>
            <p:txBody>
              <a:bodyPr/>
              <a:lstStyle/>
              <a:p>
                <a:endParaRPr lang="en-US"/>
              </a:p>
            </p:txBody>
          </p:sp>
          <p:sp>
            <p:nvSpPr>
              <p:cNvPr id="11" name="TextBox 11"/>
              <p:cNvSpPr txBox="1"/>
              <p:nvPr/>
            </p:nvSpPr>
            <p:spPr>
              <a:xfrm>
                <a:off x="0" y="-66675"/>
                <a:ext cx="6064727" cy="2390988"/>
              </a:xfrm>
              <a:prstGeom prst="rect">
                <a:avLst/>
              </a:prstGeom>
            </p:spPr>
            <p:txBody>
              <a:bodyPr lIns="46656" tIns="46656" rIns="46656" bIns="46656" rtlCol="0" anchor="ctr"/>
              <a:lstStyle/>
              <a:p>
                <a:pPr marL="0" lvl="0" indent="0" algn="ctr">
                  <a:lnSpc>
                    <a:spcPts val="2520"/>
                  </a:lnSpc>
                  <a:spcBef>
                    <a:spcPct val="0"/>
                  </a:spcBef>
                </a:pPr>
                <a:endParaRPr/>
              </a:p>
            </p:txBody>
          </p:sp>
        </p:grpSp>
      </p:grpSp>
      <p:sp>
        <p:nvSpPr>
          <p:cNvPr id="12" name="TextBox 12"/>
          <p:cNvSpPr txBox="1"/>
          <p:nvPr/>
        </p:nvSpPr>
        <p:spPr>
          <a:xfrm>
            <a:off x="1517361" y="3426346"/>
            <a:ext cx="15253278" cy="5010560"/>
          </a:xfrm>
          <a:prstGeom prst="rect">
            <a:avLst/>
          </a:prstGeom>
        </p:spPr>
        <p:txBody>
          <a:bodyPr lIns="0" tIns="0" rIns="0" bIns="0" rtlCol="0" anchor="t">
            <a:spAutoFit/>
          </a:bodyPr>
          <a:lstStyle/>
          <a:p>
            <a:pPr algn="just">
              <a:lnSpc>
                <a:spcPts val="5714"/>
              </a:lnSpc>
            </a:pPr>
            <a:r>
              <a:rPr lang="en-US" sz="3139">
                <a:solidFill>
                  <a:srgbClr val="19274F"/>
                </a:solidFill>
                <a:latin typeface="Montaser Arabic"/>
                <a:ea typeface="Montaser Arabic"/>
                <a:cs typeface="Montaser Arabic"/>
                <a:sym typeface="Montaser Arabic"/>
              </a:rPr>
              <a:t>Khả năng tiếp cận trực tiếp mật độ(directly density-reachable): Điểm P được coi là có thể tiếp cận trực tiếp tới điểm Q(cùng với tham số epsilon và minPts) nếu thỏa mãn điều kiện sau:</a:t>
            </a:r>
          </a:p>
          <a:p>
            <a:pPr marL="677915" lvl="1" indent="-338958" algn="just">
              <a:lnSpc>
                <a:spcPts val="5714"/>
              </a:lnSpc>
              <a:buFont typeface="Arial"/>
              <a:buChar char="•"/>
            </a:pPr>
            <a:r>
              <a:rPr lang="en-US" sz="3139">
                <a:solidFill>
                  <a:srgbClr val="19274F"/>
                </a:solidFill>
                <a:latin typeface="Montaser Arabic"/>
                <a:ea typeface="Montaser Arabic"/>
                <a:cs typeface="Montaser Arabic"/>
                <a:sym typeface="Montaser Arabic"/>
              </a:rPr>
              <a:t>Q nằm trong vùng lân cận epsilon: </a:t>
            </a:r>
          </a:p>
          <a:p>
            <a:pPr marL="677915" lvl="1" indent="-338958" algn="just">
              <a:lnSpc>
                <a:spcPts val="5714"/>
              </a:lnSpc>
              <a:buFont typeface="Arial"/>
              <a:buChar char="•"/>
            </a:pPr>
            <a:r>
              <a:rPr lang="en-US" sz="3139">
                <a:solidFill>
                  <a:srgbClr val="19274F"/>
                </a:solidFill>
                <a:latin typeface="Montaser Arabic"/>
                <a:ea typeface="Montaser Arabic"/>
                <a:cs typeface="Montaser Arabic"/>
                <a:sym typeface="Montaser Arabic"/>
              </a:rPr>
              <a:t>Số lượng các điểm dữ liệu nằm trong vùng lân cận epsilon tối thiểu là minPts:</a:t>
            </a:r>
          </a:p>
          <a:p>
            <a:pPr algn="just">
              <a:lnSpc>
                <a:spcPts val="5714"/>
              </a:lnSpc>
            </a:pPr>
            <a:endParaRPr lang="en-US" sz="3139">
              <a:solidFill>
                <a:srgbClr val="19274F"/>
              </a:solidFill>
              <a:latin typeface="Montaser Arabic"/>
              <a:ea typeface="Montaser Arabic"/>
              <a:cs typeface="Montaser Arabic"/>
              <a:sym typeface="Montaser Arabic"/>
            </a:endParaRPr>
          </a:p>
        </p:txBody>
      </p:sp>
      <p:sp>
        <p:nvSpPr>
          <p:cNvPr id="13" name="Freeform 13"/>
          <p:cNvSpPr/>
          <p:nvPr/>
        </p:nvSpPr>
        <p:spPr>
          <a:xfrm>
            <a:off x="9144000" y="5680294"/>
            <a:ext cx="2406821" cy="693165"/>
          </a:xfrm>
          <a:custGeom>
            <a:avLst/>
            <a:gdLst/>
            <a:ahLst/>
            <a:cxnLst/>
            <a:rect l="l" t="t" r="r" b="b"/>
            <a:pathLst>
              <a:path w="2406821" h="693165">
                <a:moveTo>
                  <a:pt x="0" y="0"/>
                </a:moveTo>
                <a:lnTo>
                  <a:pt x="2406821" y="0"/>
                </a:lnTo>
                <a:lnTo>
                  <a:pt x="2406821" y="693164"/>
                </a:lnTo>
                <a:lnTo>
                  <a:pt x="0" y="693164"/>
                </a:lnTo>
                <a:lnTo>
                  <a:pt x="0" y="0"/>
                </a:lnTo>
                <a:close/>
              </a:path>
            </a:pathLst>
          </a:custGeom>
          <a:blipFill>
            <a:blip r:embed="rId2"/>
            <a:stretch>
              <a:fillRect/>
            </a:stretch>
          </a:blipFill>
        </p:spPr>
        <p:txBody>
          <a:bodyPr/>
          <a:lstStyle/>
          <a:p>
            <a:endParaRPr lang="en-US"/>
          </a:p>
        </p:txBody>
      </p:sp>
      <p:sp>
        <p:nvSpPr>
          <p:cNvPr id="14" name="Freeform 14"/>
          <p:cNvSpPr/>
          <p:nvPr/>
        </p:nvSpPr>
        <p:spPr>
          <a:xfrm>
            <a:off x="3826806" y="6957828"/>
            <a:ext cx="3693127" cy="872246"/>
          </a:xfrm>
          <a:custGeom>
            <a:avLst/>
            <a:gdLst/>
            <a:ahLst/>
            <a:cxnLst/>
            <a:rect l="l" t="t" r="r" b="b"/>
            <a:pathLst>
              <a:path w="3693127" h="872246">
                <a:moveTo>
                  <a:pt x="0" y="0"/>
                </a:moveTo>
                <a:lnTo>
                  <a:pt x="3693128" y="0"/>
                </a:lnTo>
                <a:lnTo>
                  <a:pt x="3693128" y="872246"/>
                </a:lnTo>
                <a:lnTo>
                  <a:pt x="0" y="872246"/>
                </a:lnTo>
                <a:lnTo>
                  <a:pt x="0" y="0"/>
                </a:lnTo>
                <a:close/>
              </a:path>
            </a:pathLst>
          </a:custGeom>
          <a:blipFill>
            <a:blip r:embed="rId3"/>
            <a:stretch>
              <a:fillRect/>
            </a:stretch>
          </a:blipFill>
        </p:spPr>
        <p:txBody>
          <a:bodyPr/>
          <a:lstStyle/>
          <a:p>
            <a:endParaRPr lang="en-US"/>
          </a:p>
        </p:txBody>
      </p:sp>
      <p:sp>
        <p:nvSpPr>
          <p:cNvPr id="15" name="TextBox 15"/>
          <p:cNvSpPr txBox="1"/>
          <p:nvPr/>
        </p:nvSpPr>
        <p:spPr>
          <a:xfrm>
            <a:off x="2133298" y="1666693"/>
            <a:ext cx="14021403" cy="876300"/>
          </a:xfrm>
          <a:prstGeom prst="rect">
            <a:avLst/>
          </a:prstGeom>
        </p:spPr>
        <p:txBody>
          <a:bodyPr lIns="0" tIns="0" rIns="0" bIns="0" rtlCol="0" anchor="t">
            <a:spAutoFit/>
          </a:bodyPr>
          <a:lstStyle/>
          <a:p>
            <a:pPr marL="0" lvl="0" indent="0" algn="ctr">
              <a:lnSpc>
                <a:spcPts val="6600"/>
              </a:lnSpc>
              <a:spcBef>
                <a:spcPct val="0"/>
              </a:spcBef>
            </a:pPr>
            <a:r>
              <a:rPr lang="en-US" sz="6000" b="1">
                <a:solidFill>
                  <a:srgbClr val="19274F"/>
                </a:solidFill>
                <a:latin typeface="Stinger Fit Bold"/>
                <a:ea typeface="Stinger Fit Bold"/>
                <a:cs typeface="Stinger Fit Bold"/>
                <a:sym typeface="Stinger Fit Bold"/>
              </a:rPr>
              <a:t>Phân cụm dựa trên mực độ</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21640800" cy="10972800"/>
          </a:xfrm>
        </p:grpSpPr>
        <p:grpSp>
          <p:nvGrpSpPr>
            <p:cNvPr id="3" name="Group 3"/>
            <p:cNvGrpSpPr/>
            <p:nvPr/>
          </p:nvGrpSpPr>
          <p:grpSpPr>
            <a:xfrm>
              <a:off x="0" y="0"/>
              <a:ext cx="21640800" cy="10972800"/>
              <a:chOff x="0" y="0"/>
              <a:chExt cx="6315241" cy="3202094"/>
            </a:xfrm>
          </p:grpSpPr>
          <p:sp>
            <p:nvSpPr>
              <p:cNvPr id="4" name="Freeform 4"/>
              <p:cNvSpPr/>
              <p:nvPr/>
            </p:nvSpPr>
            <p:spPr>
              <a:xfrm>
                <a:off x="0" y="0"/>
                <a:ext cx="6315241" cy="3202094"/>
              </a:xfrm>
              <a:custGeom>
                <a:avLst/>
                <a:gdLst/>
                <a:ahLst/>
                <a:cxnLst/>
                <a:rect l="l" t="t" r="r" b="b"/>
                <a:pathLst>
                  <a:path w="6315241" h="3202094">
                    <a:moveTo>
                      <a:pt x="17649" y="0"/>
                    </a:moveTo>
                    <a:lnTo>
                      <a:pt x="6297592" y="0"/>
                    </a:lnTo>
                    <a:cubicBezTo>
                      <a:pt x="6302273" y="0"/>
                      <a:pt x="6306762" y="1859"/>
                      <a:pt x="6310072" y="5169"/>
                    </a:cubicBezTo>
                    <a:cubicBezTo>
                      <a:pt x="6313382" y="8479"/>
                      <a:pt x="6315241" y="12968"/>
                      <a:pt x="6315241" y="17649"/>
                    </a:cubicBezTo>
                    <a:lnTo>
                      <a:pt x="6315241" y="3184445"/>
                    </a:lnTo>
                    <a:cubicBezTo>
                      <a:pt x="6315241" y="3194192"/>
                      <a:pt x="6307340" y="3202094"/>
                      <a:pt x="6297592" y="3202094"/>
                    </a:cubicBezTo>
                    <a:lnTo>
                      <a:pt x="17649" y="3202094"/>
                    </a:lnTo>
                    <a:cubicBezTo>
                      <a:pt x="12968" y="3202094"/>
                      <a:pt x="8479" y="3200235"/>
                      <a:pt x="5169" y="3196925"/>
                    </a:cubicBezTo>
                    <a:cubicBezTo>
                      <a:pt x="1859" y="3193615"/>
                      <a:pt x="0" y="3189126"/>
                      <a:pt x="0" y="3184445"/>
                    </a:cubicBezTo>
                    <a:lnTo>
                      <a:pt x="0" y="17649"/>
                    </a:lnTo>
                    <a:cubicBezTo>
                      <a:pt x="0" y="12968"/>
                      <a:pt x="1859" y="8479"/>
                      <a:pt x="5169" y="5169"/>
                    </a:cubicBezTo>
                    <a:cubicBezTo>
                      <a:pt x="8479" y="1859"/>
                      <a:pt x="12968" y="0"/>
                      <a:pt x="17649" y="0"/>
                    </a:cubicBezTo>
                    <a:close/>
                  </a:path>
                </a:pathLst>
              </a:custGeom>
              <a:solidFill>
                <a:srgbClr val="BCBEFA"/>
              </a:solidFill>
              <a:ln cap="rnd">
                <a:noFill/>
                <a:prstDash val="solid"/>
                <a:round/>
              </a:ln>
            </p:spPr>
            <p:txBody>
              <a:bodyPr/>
              <a:lstStyle/>
              <a:p>
                <a:endParaRPr lang="en-US"/>
              </a:p>
            </p:txBody>
          </p:sp>
          <p:sp>
            <p:nvSpPr>
              <p:cNvPr id="5" name="TextBox 5"/>
              <p:cNvSpPr txBox="1"/>
              <p:nvPr/>
            </p:nvSpPr>
            <p:spPr>
              <a:xfrm>
                <a:off x="0" y="-66675"/>
                <a:ext cx="6315241" cy="3268769"/>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6" name="Group 6"/>
            <p:cNvGrpSpPr/>
            <p:nvPr/>
          </p:nvGrpSpPr>
          <p:grpSpPr>
            <a:xfrm>
              <a:off x="429225" y="444250"/>
              <a:ext cx="20782350" cy="1838580"/>
              <a:chOff x="0" y="0"/>
              <a:chExt cx="6064727" cy="536536"/>
            </a:xfrm>
          </p:grpSpPr>
          <p:sp>
            <p:nvSpPr>
              <p:cNvPr id="7" name="Freeform 7"/>
              <p:cNvSpPr/>
              <p:nvPr/>
            </p:nvSpPr>
            <p:spPr>
              <a:xfrm>
                <a:off x="0" y="0"/>
                <a:ext cx="6064727" cy="536536"/>
              </a:xfrm>
              <a:custGeom>
                <a:avLst/>
                <a:gdLst/>
                <a:ahLst/>
                <a:cxnLst/>
                <a:rect l="l" t="t" r="r" b="b"/>
                <a:pathLst>
                  <a:path w="6064727" h="536536">
                    <a:moveTo>
                      <a:pt x="14901" y="0"/>
                    </a:moveTo>
                    <a:lnTo>
                      <a:pt x="6049826" y="0"/>
                    </a:lnTo>
                    <a:cubicBezTo>
                      <a:pt x="6058056" y="0"/>
                      <a:pt x="6064727" y="6671"/>
                      <a:pt x="6064727" y="14901"/>
                    </a:cubicBezTo>
                    <a:lnTo>
                      <a:pt x="6064727" y="521636"/>
                    </a:lnTo>
                    <a:cubicBezTo>
                      <a:pt x="6064727" y="529865"/>
                      <a:pt x="6058056" y="536536"/>
                      <a:pt x="6049826" y="536536"/>
                    </a:cubicBezTo>
                    <a:lnTo>
                      <a:pt x="14901" y="536536"/>
                    </a:lnTo>
                    <a:cubicBezTo>
                      <a:pt x="6671" y="536536"/>
                      <a:pt x="0" y="529865"/>
                      <a:pt x="0" y="521636"/>
                    </a:cubicBezTo>
                    <a:lnTo>
                      <a:pt x="0" y="14901"/>
                    </a:lnTo>
                    <a:cubicBezTo>
                      <a:pt x="0" y="6671"/>
                      <a:pt x="6671" y="0"/>
                      <a:pt x="14901" y="0"/>
                    </a:cubicBezTo>
                    <a:close/>
                  </a:path>
                </a:pathLst>
              </a:custGeom>
              <a:solidFill>
                <a:srgbClr val="FBD86A"/>
              </a:solidFill>
              <a:ln w="47625" cap="rnd">
                <a:solidFill>
                  <a:srgbClr val="FFFFFF"/>
                </a:solidFill>
                <a:prstDash val="solid"/>
                <a:round/>
              </a:ln>
            </p:spPr>
            <p:txBody>
              <a:bodyPr/>
              <a:lstStyle/>
              <a:p>
                <a:endParaRPr lang="en-US"/>
              </a:p>
            </p:txBody>
          </p:sp>
          <p:sp>
            <p:nvSpPr>
              <p:cNvPr id="8" name="TextBox 8"/>
              <p:cNvSpPr txBox="1"/>
              <p:nvPr/>
            </p:nvSpPr>
            <p:spPr>
              <a:xfrm>
                <a:off x="0" y="-66675"/>
                <a:ext cx="6064727" cy="603211"/>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9" name="Group 9"/>
            <p:cNvGrpSpPr/>
            <p:nvPr/>
          </p:nvGrpSpPr>
          <p:grpSpPr>
            <a:xfrm>
              <a:off x="429225" y="2563694"/>
              <a:ext cx="20782350" cy="7964856"/>
              <a:chOff x="0" y="0"/>
              <a:chExt cx="6064727" cy="2324313"/>
            </a:xfrm>
          </p:grpSpPr>
          <p:sp>
            <p:nvSpPr>
              <p:cNvPr id="10" name="Freeform 10"/>
              <p:cNvSpPr/>
              <p:nvPr/>
            </p:nvSpPr>
            <p:spPr>
              <a:xfrm>
                <a:off x="0" y="0"/>
                <a:ext cx="6064727" cy="2324313"/>
              </a:xfrm>
              <a:custGeom>
                <a:avLst/>
                <a:gdLst/>
                <a:ahLst/>
                <a:cxnLst/>
                <a:rect l="l" t="t" r="r" b="b"/>
                <a:pathLst>
                  <a:path w="6064727" h="2324313">
                    <a:moveTo>
                      <a:pt x="14901" y="0"/>
                    </a:moveTo>
                    <a:lnTo>
                      <a:pt x="6049826" y="0"/>
                    </a:lnTo>
                    <a:cubicBezTo>
                      <a:pt x="6058056" y="0"/>
                      <a:pt x="6064727" y="6671"/>
                      <a:pt x="6064727" y="14901"/>
                    </a:cubicBezTo>
                    <a:lnTo>
                      <a:pt x="6064727" y="2309412"/>
                    </a:lnTo>
                    <a:cubicBezTo>
                      <a:pt x="6064727" y="2317641"/>
                      <a:pt x="6058056" y="2324313"/>
                      <a:pt x="6049826" y="2324313"/>
                    </a:cubicBezTo>
                    <a:lnTo>
                      <a:pt x="14901" y="2324313"/>
                    </a:lnTo>
                    <a:cubicBezTo>
                      <a:pt x="6671" y="2324313"/>
                      <a:pt x="0" y="2317641"/>
                      <a:pt x="0" y="2309412"/>
                    </a:cubicBezTo>
                    <a:lnTo>
                      <a:pt x="0" y="14901"/>
                    </a:lnTo>
                    <a:cubicBezTo>
                      <a:pt x="0" y="6671"/>
                      <a:pt x="6671" y="0"/>
                      <a:pt x="14901" y="0"/>
                    </a:cubicBezTo>
                    <a:close/>
                  </a:path>
                </a:pathLst>
              </a:custGeom>
              <a:solidFill>
                <a:srgbClr val="FFFFFF"/>
              </a:solidFill>
              <a:ln w="47625" cap="rnd">
                <a:solidFill>
                  <a:srgbClr val="1A1E2D"/>
                </a:solidFill>
                <a:prstDash val="solid"/>
                <a:round/>
              </a:ln>
            </p:spPr>
            <p:txBody>
              <a:bodyPr/>
              <a:lstStyle/>
              <a:p>
                <a:endParaRPr lang="en-US"/>
              </a:p>
            </p:txBody>
          </p:sp>
          <p:sp>
            <p:nvSpPr>
              <p:cNvPr id="11" name="TextBox 11"/>
              <p:cNvSpPr txBox="1"/>
              <p:nvPr/>
            </p:nvSpPr>
            <p:spPr>
              <a:xfrm>
                <a:off x="0" y="-66675"/>
                <a:ext cx="6064727" cy="2390988"/>
              </a:xfrm>
              <a:prstGeom prst="rect">
                <a:avLst/>
              </a:prstGeom>
            </p:spPr>
            <p:txBody>
              <a:bodyPr lIns="46656" tIns="46656" rIns="46656" bIns="46656" rtlCol="0" anchor="ctr"/>
              <a:lstStyle/>
              <a:p>
                <a:pPr marL="0" lvl="0" indent="0" algn="ctr">
                  <a:lnSpc>
                    <a:spcPts val="2520"/>
                  </a:lnSpc>
                  <a:spcBef>
                    <a:spcPct val="0"/>
                  </a:spcBef>
                </a:pPr>
                <a:endParaRPr/>
              </a:p>
            </p:txBody>
          </p:sp>
        </p:grpSp>
      </p:grpSp>
      <p:sp>
        <p:nvSpPr>
          <p:cNvPr id="12" name="TextBox 12"/>
          <p:cNvSpPr txBox="1"/>
          <p:nvPr/>
        </p:nvSpPr>
        <p:spPr>
          <a:xfrm>
            <a:off x="1517361" y="3708827"/>
            <a:ext cx="15253278" cy="4286660"/>
          </a:xfrm>
          <a:prstGeom prst="rect">
            <a:avLst/>
          </a:prstGeom>
        </p:spPr>
        <p:txBody>
          <a:bodyPr lIns="0" tIns="0" rIns="0" bIns="0" rtlCol="0" anchor="t">
            <a:spAutoFit/>
          </a:bodyPr>
          <a:lstStyle/>
          <a:p>
            <a:pPr algn="just">
              <a:lnSpc>
                <a:spcPts val="5714"/>
              </a:lnSpc>
            </a:pPr>
            <a:r>
              <a:rPr lang="en-US" sz="3139">
                <a:solidFill>
                  <a:srgbClr val="19274F"/>
                </a:solidFill>
                <a:latin typeface="Montaser Arabic"/>
                <a:ea typeface="Montaser Arabic"/>
                <a:cs typeface="Montaser Arabic"/>
                <a:sym typeface="Montaser Arabic"/>
              </a:rPr>
              <a:t>Kết nối mật độ(density-connected): một điểm p là kết nối mật độ(density-connected) đến 1 điểm q khi và chỉ khi có một điểm o mà cả hai điểm p và q đều có khả năng tiếp cận mật độ(density-reachable) từ o. Một cụm là một tập các điểm density-connected lớn nhất. Nhiễu là điểm không thuộc cụm nào.</a:t>
            </a:r>
          </a:p>
          <a:p>
            <a:pPr algn="just">
              <a:lnSpc>
                <a:spcPts val="5714"/>
              </a:lnSpc>
            </a:pPr>
            <a:endParaRPr lang="en-US" sz="3139">
              <a:solidFill>
                <a:srgbClr val="19274F"/>
              </a:solidFill>
              <a:latin typeface="Montaser Arabic"/>
              <a:ea typeface="Montaser Arabic"/>
              <a:cs typeface="Montaser Arabic"/>
              <a:sym typeface="Montaser Arabic"/>
            </a:endParaRPr>
          </a:p>
        </p:txBody>
      </p:sp>
      <p:sp>
        <p:nvSpPr>
          <p:cNvPr id="13" name="TextBox 13"/>
          <p:cNvSpPr txBox="1"/>
          <p:nvPr/>
        </p:nvSpPr>
        <p:spPr>
          <a:xfrm>
            <a:off x="2133298" y="1666693"/>
            <a:ext cx="14021403" cy="876300"/>
          </a:xfrm>
          <a:prstGeom prst="rect">
            <a:avLst/>
          </a:prstGeom>
        </p:spPr>
        <p:txBody>
          <a:bodyPr lIns="0" tIns="0" rIns="0" bIns="0" rtlCol="0" anchor="t">
            <a:spAutoFit/>
          </a:bodyPr>
          <a:lstStyle/>
          <a:p>
            <a:pPr marL="0" lvl="0" indent="0" algn="ctr">
              <a:lnSpc>
                <a:spcPts val="6600"/>
              </a:lnSpc>
              <a:spcBef>
                <a:spcPct val="0"/>
              </a:spcBef>
            </a:pPr>
            <a:r>
              <a:rPr lang="en-US" sz="6000" b="1">
                <a:solidFill>
                  <a:srgbClr val="19274F"/>
                </a:solidFill>
                <a:latin typeface="Stinger Fit Bold"/>
                <a:ea typeface="Stinger Fit Bold"/>
                <a:cs typeface="Stinger Fit Bold"/>
                <a:sym typeface="Stinger Fit Bold"/>
              </a:rPr>
              <a:t>Phân cụm dựa trên mực độ</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21640800" cy="10972800"/>
          </a:xfrm>
        </p:grpSpPr>
        <p:grpSp>
          <p:nvGrpSpPr>
            <p:cNvPr id="3" name="Group 3"/>
            <p:cNvGrpSpPr/>
            <p:nvPr/>
          </p:nvGrpSpPr>
          <p:grpSpPr>
            <a:xfrm>
              <a:off x="0" y="0"/>
              <a:ext cx="21640800" cy="10972800"/>
              <a:chOff x="0" y="0"/>
              <a:chExt cx="6315241" cy="3202094"/>
            </a:xfrm>
          </p:grpSpPr>
          <p:sp>
            <p:nvSpPr>
              <p:cNvPr id="4" name="Freeform 4"/>
              <p:cNvSpPr/>
              <p:nvPr/>
            </p:nvSpPr>
            <p:spPr>
              <a:xfrm>
                <a:off x="0" y="0"/>
                <a:ext cx="6315241" cy="3202094"/>
              </a:xfrm>
              <a:custGeom>
                <a:avLst/>
                <a:gdLst/>
                <a:ahLst/>
                <a:cxnLst/>
                <a:rect l="l" t="t" r="r" b="b"/>
                <a:pathLst>
                  <a:path w="6315241" h="3202094">
                    <a:moveTo>
                      <a:pt x="17649" y="0"/>
                    </a:moveTo>
                    <a:lnTo>
                      <a:pt x="6297592" y="0"/>
                    </a:lnTo>
                    <a:cubicBezTo>
                      <a:pt x="6302273" y="0"/>
                      <a:pt x="6306762" y="1859"/>
                      <a:pt x="6310072" y="5169"/>
                    </a:cubicBezTo>
                    <a:cubicBezTo>
                      <a:pt x="6313382" y="8479"/>
                      <a:pt x="6315241" y="12968"/>
                      <a:pt x="6315241" y="17649"/>
                    </a:cubicBezTo>
                    <a:lnTo>
                      <a:pt x="6315241" y="3184445"/>
                    </a:lnTo>
                    <a:cubicBezTo>
                      <a:pt x="6315241" y="3194192"/>
                      <a:pt x="6307340" y="3202094"/>
                      <a:pt x="6297592" y="3202094"/>
                    </a:cubicBezTo>
                    <a:lnTo>
                      <a:pt x="17649" y="3202094"/>
                    </a:lnTo>
                    <a:cubicBezTo>
                      <a:pt x="12968" y="3202094"/>
                      <a:pt x="8479" y="3200235"/>
                      <a:pt x="5169" y="3196925"/>
                    </a:cubicBezTo>
                    <a:cubicBezTo>
                      <a:pt x="1859" y="3193615"/>
                      <a:pt x="0" y="3189126"/>
                      <a:pt x="0" y="3184445"/>
                    </a:cubicBezTo>
                    <a:lnTo>
                      <a:pt x="0" y="17649"/>
                    </a:lnTo>
                    <a:cubicBezTo>
                      <a:pt x="0" y="12968"/>
                      <a:pt x="1859" y="8479"/>
                      <a:pt x="5169" y="5169"/>
                    </a:cubicBezTo>
                    <a:cubicBezTo>
                      <a:pt x="8479" y="1859"/>
                      <a:pt x="12968" y="0"/>
                      <a:pt x="17649" y="0"/>
                    </a:cubicBezTo>
                    <a:close/>
                  </a:path>
                </a:pathLst>
              </a:custGeom>
              <a:solidFill>
                <a:srgbClr val="BCBEFA"/>
              </a:solidFill>
              <a:ln cap="rnd">
                <a:noFill/>
                <a:prstDash val="solid"/>
                <a:round/>
              </a:ln>
            </p:spPr>
            <p:txBody>
              <a:bodyPr/>
              <a:lstStyle/>
              <a:p>
                <a:endParaRPr lang="en-US"/>
              </a:p>
            </p:txBody>
          </p:sp>
          <p:sp>
            <p:nvSpPr>
              <p:cNvPr id="5" name="TextBox 5"/>
              <p:cNvSpPr txBox="1"/>
              <p:nvPr/>
            </p:nvSpPr>
            <p:spPr>
              <a:xfrm>
                <a:off x="0" y="-66675"/>
                <a:ext cx="6315241" cy="3268769"/>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6" name="Group 6"/>
            <p:cNvGrpSpPr/>
            <p:nvPr/>
          </p:nvGrpSpPr>
          <p:grpSpPr>
            <a:xfrm>
              <a:off x="429225" y="444250"/>
              <a:ext cx="20782350" cy="1838580"/>
              <a:chOff x="0" y="0"/>
              <a:chExt cx="6064727" cy="536536"/>
            </a:xfrm>
          </p:grpSpPr>
          <p:sp>
            <p:nvSpPr>
              <p:cNvPr id="7" name="Freeform 7"/>
              <p:cNvSpPr/>
              <p:nvPr/>
            </p:nvSpPr>
            <p:spPr>
              <a:xfrm>
                <a:off x="0" y="0"/>
                <a:ext cx="6064727" cy="536536"/>
              </a:xfrm>
              <a:custGeom>
                <a:avLst/>
                <a:gdLst/>
                <a:ahLst/>
                <a:cxnLst/>
                <a:rect l="l" t="t" r="r" b="b"/>
                <a:pathLst>
                  <a:path w="6064727" h="536536">
                    <a:moveTo>
                      <a:pt x="14901" y="0"/>
                    </a:moveTo>
                    <a:lnTo>
                      <a:pt x="6049826" y="0"/>
                    </a:lnTo>
                    <a:cubicBezTo>
                      <a:pt x="6058056" y="0"/>
                      <a:pt x="6064727" y="6671"/>
                      <a:pt x="6064727" y="14901"/>
                    </a:cubicBezTo>
                    <a:lnTo>
                      <a:pt x="6064727" y="521636"/>
                    </a:lnTo>
                    <a:cubicBezTo>
                      <a:pt x="6064727" y="529865"/>
                      <a:pt x="6058056" y="536536"/>
                      <a:pt x="6049826" y="536536"/>
                    </a:cubicBezTo>
                    <a:lnTo>
                      <a:pt x="14901" y="536536"/>
                    </a:lnTo>
                    <a:cubicBezTo>
                      <a:pt x="6671" y="536536"/>
                      <a:pt x="0" y="529865"/>
                      <a:pt x="0" y="521636"/>
                    </a:cubicBezTo>
                    <a:lnTo>
                      <a:pt x="0" y="14901"/>
                    </a:lnTo>
                    <a:cubicBezTo>
                      <a:pt x="0" y="6671"/>
                      <a:pt x="6671" y="0"/>
                      <a:pt x="14901" y="0"/>
                    </a:cubicBezTo>
                    <a:close/>
                  </a:path>
                </a:pathLst>
              </a:custGeom>
              <a:solidFill>
                <a:srgbClr val="FBD86A"/>
              </a:solidFill>
              <a:ln w="47625" cap="rnd">
                <a:solidFill>
                  <a:srgbClr val="FFFFFF"/>
                </a:solidFill>
                <a:prstDash val="solid"/>
                <a:round/>
              </a:ln>
            </p:spPr>
            <p:txBody>
              <a:bodyPr/>
              <a:lstStyle/>
              <a:p>
                <a:endParaRPr lang="en-US"/>
              </a:p>
            </p:txBody>
          </p:sp>
          <p:sp>
            <p:nvSpPr>
              <p:cNvPr id="8" name="TextBox 8"/>
              <p:cNvSpPr txBox="1"/>
              <p:nvPr/>
            </p:nvSpPr>
            <p:spPr>
              <a:xfrm>
                <a:off x="0" y="-66675"/>
                <a:ext cx="6064727" cy="603211"/>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9" name="Group 9"/>
            <p:cNvGrpSpPr/>
            <p:nvPr/>
          </p:nvGrpSpPr>
          <p:grpSpPr>
            <a:xfrm>
              <a:off x="429225" y="2563694"/>
              <a:ext cx="20782350" cy="7964856"/>
              <a:chOff x="0" y="0"/>
              <a:chExt cx="6064727" cy="2324313"/>
            </a:xfrm>
          </p:grpSpPr>
          <p:sp>
            <p:nvSpPr>
              <p:cNvPr id="10" name="Freeform 10"/>
              <p:cNvSpPr/>
              <p:nvPr/>
            </p:nvSpPr>
            <p:spPr>
              <a:xfrm>
                <a:off x="0" y="0"/>
                <a:ext cx="6064727" cy="2324313"/>
              </a:xfrm>
              <a:custGeom>
                <a:avLst/>
                <a:gdLst/>
                <a:ahLst/>
                <a:cxnLst/>
                <a:rect l="l" t="t" r="r" b="b"/>
                <a:pathLst>
                  <a:path w="6064727" h="2324313">
                    <a:moveTo>
                      <a:pt x="14901" y="0"/>
                    </a:moveTo>
                    <a:lnTo>
                      <a:pt x="6049826" y="0"/>
                    </a:lnTo>
                    <a:cubicBezTo>
                      <a:pt x="6058056" y="0"/>
                      <a:pt x="6064727" y="6671"/>
                      <a:pt x="6064727" y="14901"/>
                    </a:cubicBezTo>
                    <a:lnTo>
                      <a:pt x="6064727" y="2309412"/>
                    </a:lnTo>
                    <a:cubicBezTo>
                      <a:pt x="6064727" y="2317641"/>
                      <a:pt x="6058056" y="2324313"/>
                      <a:pt x="6049826" y="2324313"/>
                    </a:cubicBezTo>
                    <a:lnTo>
                      <a:pt x="14901" y="2324313"/>
                    </a:lnTo>
                    <a:cubicBezTo>
                      <a:pt x="6671" y="2324313"/>
                      <a:pt x="0" y="2317641"/>
                      <a:pt x="0" y="2309412"/>
                    </a:cubicBezTo>
                    <a:lnTo>
                      <a:pt x="0" y="14901"/>
                    </a:lnTo>
                    <a:cubicBezTo>
                      <a:pt x="0" y="6671"/>
                      <a:pt x="6671" y="0"/>
                      <a:pt x="14901" y="0"/>
                    </a:cubicBezTo>
                    <a:close/>
                  </a:path>
                </a:pathLst>
              </a:custGeom>
              <a:solidFill>
                <a:srgbClr val="FFFFFF"/>
              </a:solidFill>
              <a:ln w="47625" cap="rnd">
                <a:solidFill>
                  <a:srgbClr val="1A1E2D"/>
                </a:solidFill>
                <a:prstDash val="solid"/>
                <a:round/>
              </a:ln>
            </p:spPr>
            <p:txBody>
              <a:bodyPr/>
              <a:lstStyle/>
              <a:p>
                <a:endParaRPr lang="en-US"/>
              </a:p>
            </p:txBody>
          </p:sp>
          <p:sp>
            <p:nvSpPr>
              <p:cNvPr id="11" name="TextBox 11"/>
              <p:cNvSpPr txBox="1"/>
              <p:nvPr/>
            </p:nvSpPr>
            <p:spPr>
              <a:xfrm>
                <a:off x="0" y="-66675"/>
                <a:ext cx="6064727" cy="2390988"/>
              </a:xfrm>
              <a:prstGeom prst="rect">
                <a:avLst/>
              </a:prstGeom>
            </p:spPr>
            <p:txBody>
              <a:bodyPr lIns="46656" tIns="46656" rIns="46656" bIns="46656" rtlCol="0" anchor="ctr"/>
              <a:lstStyle/>
              <a:p>
                <a:pPr marL="0" lvl="0" indent="0" algn="ctr">
                  <a:lnSpc>
                    <a:spcPts val="2520"/>
                  </a:lnSpc>
                  <a:spcBef>
                    <a:spcPct val="0"/>
                  </a:spcBef>
                </a:pPr>
                <a:endParaRPr/>
              </a:p>
            </p:txBody>
          </p:sp>
        </p:grpSp>
      </p:grpSp>
      <p:sp>
        <p:nvSpPr>
          <p:cNvPr id="12" name="Freeform 12"/>
          <p:cNvSpPr/>
          <p:nvPr/>
        </p:nvSpPr>
        <p:spPr>
          <a:xfrm>
            <a:off x="11408643" y="4147765"/>
            <a:ext cx="5034031" cy="2955761"/>
          </a:xfrm>
          <a:custGeom>
            <a:avLst/>
            <a:gdLst/>
            <a:ahLst/>
            <a:cxnLst/>
            <a:rect l="l" t="t" r="r" b="b"/>
            <a:pathLst>
              <a:path w="5034031" h="2955761">
                <a:moveTo>
                  <a:pt x="0" y="0"/>
                </a:moveTo>
                <a:lnTo>
                  <a:pt x="5034031" y="0"/>
                </a:lnTo>
                <a:lnTo>
                  <a:pt x="5034031" y="2955761"/>
                </a:lnTo>
                <a:lnTo>
                  <a:pt x="0" y="2955761"/>
                </a:lnTo>
                <a:lnTo>
                  <a:pt x="0" y="0"/>
                </a:lnTo>
                <a:close/>
              </a:path>
            </a:pathLst>
          </a:custGeom>
          <a:blipFill>
            <a:blip r:embed="rId2"/>
            <a:stretch>
              <a:fillRect/>
            </a:stretch>
          </a:blipFill>
        </p:spPr>
        <p:txBody>
          <a:bodyPr/>
          <a:lstStyle/>
          <a:p>
            <a:endParaRPr lang="en-US"/>
          </a:p>
        </p:txBody>
      </p:sp>
      <p:sp>
        <p:nvSpPr>
          <p:cNvPr id="13" name="TextBox 13"/>
          <p:cNvSpPr txBox="1"/>
          <p:nvPr/>
        </p:nvSpPr>
        <p:spPr>
          <a:xfrm>
            <a:off x="2133298" y="1666693"/>
            <a:ext cx="14021403" cy="876300"/>
          </a:xfrm>
          <a:prstGeom prst="rect">
            <a:avLst/>
          </a:prstGeom>
        </p:spPr>
        <p:txBody>
          <a:bodyPr lIns="0" tIns="0" rIns="0" bIns="0" rtlCol="0" anchor="t">
            <a:spAutoFit/>
          </a:bodyPr>
          <a:lstStyle/>
          <a:p>
            <a:pPr marL="0" lvl="0" indent="0" algn="ctr">
              <a:lnSpc>
                <a:spcPts val="6600"/>
              </a:lnSpc>
              <a:spcBef>
                <a:spcPct val="0"/>
              </a:spcBef>
            </a:pPr>
            <a:r>
              <a:rPr lang="en-US" sz="6000" b="1">
                <a:solidFill>
                  <a:srgbClr val="19274F"/>
                </a:solidFill>
                <a:latin typeface="Stinger Fit Bold"/>
                <a:ea typeface="Stinger Fit Bold"/>
                <a:cs typeface="Stinger Fit Bold"/>
                <a:sym typeface="Stinger Fit Bold"/>
              </a:rPr>
              <a:t>Phân cụm dựa trên mực độ</a:t>
            </a:r>
          </a:p>
        </p:txBody>
      </p:sp>
      <p:sp>
        <p:nvSpPr>
          <p:cNvPr id="14" name="TextBox 14"/>
          <p:cNvSpPr txBox="1"/>
          <p:nvPr/>
        </p:nvSpPr>
        <p:spPr>
          <a:xfrm>
            <a:off x="1468913" y="2932004"/>
            <a:ext cx="9297635" cy="5010560"/>
          </a:xfrm>
          <a:prstGeom prst="rect">
            <a:avLst/>
          </a:prstGeom>
        </p:spPr>
        <p:txBody>
          <a:bodyPr lIns="0" tIns="0" rIns="0" bIns="0" rtlCol="0" anchor="t">
            <a:spAutoFit/>
          </a:bodyPr>
          <a:lstStyle/>
          <a:p>
            <a:pPr algn="just">
              <a:lnSpc>
                <a:spcPts val="5714"/>
              </a:lnSpc>
            </a:pPr>
            <a:r>
              <a:rPr lang="en-US" sz="3139">
                <a:solidFill>
                  <a:srgbClr val="19274F"/>
                </a:solidFill>
                <a:latin typeface="Montaser Arabic"/>
                <a:ea typeface="Montaser Arabic"/>
                <a:cs typeface="Montaser Arabic"/>
                <a:sym typeface="Montaser Arabic"/>
              </a:rPr>
              <a:t>2 tham số do người dùng xác định</a:t>
            </a:r>
          </a:p>
          <a:p>
            <a:pPr marL="677915" lvl="1" indent="-338958" algn="just">
              <a:lnSpc>
                <a:spcPts val="5714"/>
              </a:lnSpc>
              <a:buFont typeface="Arial"/>
              <a:buChar char="•"/>
            </a:pPr>
            <a:r>
              <a:rPr lang="en-US" sz="3139">
                <a:solidFill>
                  <a:srgbClr val="19274F"/>
                </a:solidFill>
                <a:latin typeface="Montaser Arabic"/>
                <a:ea typeface="Montaser Arabic"/>
                <a:cs typeface="Montaser Arabic"/>
                <a:sym typeface="Montaser Arabic"/>
              </a:rPr>
              <a:t>Eps (e &gt; 0): bán kính lớn nhất vùng lân cận</a:t>
            </a:r>
          </a:p>
          <a:p>
            <a:pPr marL="677915" lvl="1" indent="-338958" algn="just">
              <a:lnSpc>
                <a:spcPts val="5714"/>
              </a:lnSpc>
              <a:buFont typeface="Arial"/>
              <a:buChar char="•"/>
            </a:pPr>
            <a:r>
              <a:rPr lang="en-US" sz="3139">
                <a:solidFill>
                  <a:srgbClr val="19274F"/>
                </a:solidFill>
                <a:latin typeface="Montaser Arabic"/>
                <a:ea typeface="Montaser Arabic"/>
                <a:cs typeface="Montaser Arabic"/>
                <a:sym typeface="Montaser Arabic"/>
              </a:rPr>
              <a:t>MinPts (ngưỡng): số nhỏ nhất các đối tượng trong vùng lân cận của 1 đối tượng với bán kính Eps.</a:t>
            </a:r>
          </a:p>
          <a:p>
            <a:pPr algn="just">
              <a:lnSpc>
                <a:spcPts val="5714"/>
              </a:lnSpc>
            </a:pPr>
            <a:r>
              <a:rPr lang="en-US" sz="3139">
                <a:solidFill>
                  <a:srgbClr val="19274F"/>
                </a:solidFill>
                <a:latin typeface="Montaser Arabic"/>
                <a:ea typeface="Montaser Arabic"/>
                <a:cs typeface="Montaser Arabic"/>
                <a:sym typeface="Montaser Arabic"/>
              </a:rPr>
              <a:t>Mật độ: số đối tượng nằm trong bán kính</a:t>
            </a:r>
          </a:p>
          <a:p>
            <a:pPr algn="just">
              <a:lnSpc>
                <a:spcPts val="5714"/>
              </a:lnSpc>
            </a:pPr>
            <a:r>
              <a:rPr lang="en-US" sz="3139">
                <a:solidFill>
                  <a:srgbClr val="19274F"/>
                </a:solidFill>
                <a:latin typeface="Montaser Arabic"/>
                <a:ea typeface="Montaser Arabic"/>
                <a:cs typeface="Montaser Arabic"/>
                <a:sym typeface="Montaser Arabic"/>
              </a:rPr>
              <a:t>Eps của một đối tượng.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21640800" cy="10972800"/>
          </a:xfrm>
        </p:grpSpPr>
        <p:grpSp>
          <p:nvGrpSpPr>
            <p:cNvPr id="3" name="Group 3"/>
            <p:cNvGrpSpPr/>
            <p:nvPr/>
          </p:nvGrpSpPr>
          <p:grpSpPr>
            <a:xfrm>
              <a:off x="0" y="0"/>
              <a:ext cx="21640800" cy="10972800"/>
              <a:chOff x="0" y="0"/>
              <a:chExt cx="6315241" cy="3202094"/>
            </a:xfrm>
          </p:grpSpPr>
          <p:sp>
            <p:nvSpPr>
              <p:cNvPr id="4" name="Freeform 4"/>
              <p:cNvSpPr/>
              <p:nvPr/>
            </p:nvSpPr>
            <p:spPr>
              <a:xfrm>
                <a:off x="0" y="0"/>
                <a:ext cx="6315241" cy="3202094"/>
              </a:xfrm>
              <a:custGeom>
                <a:avLst/>
                <a:gdLst/>
                <a:ahLst/>
                <a:cxnLst/>
                <a:rect l="l" t="t" r="r" b="b"/>
                <a:pathLst>
                  <a:path w="6315241" h="3202094">
                    <a:moveTo>
                      <a:pt x="17649" y="0"/>
                    </a:moveTo>
                    <a:lnTo>
                      <a:pt x="6297592" y="0"/>
                    </a:lnTo>
                    <a:cubicBezTo>
                      <a:pt x="6302273" y="0"/>
                      <a:pt x="6306762" y="1859"/>
                      <a:pt x="6310072" y="5169"/>
                    </a:cubicBezTo>
                    <a:cubicBezTo>
                      <a:pt x="6313382" y="8479"/>
                      <a:pt x="6315241" y="12968"/>
                      <a:pt x="6315241" y="17649"/>
                    </a:cubicBezTo>
                    <a:lnTo>
                      <a:pt x="6315241" y="3184445"/>
                    </a:lnTo>
                    <a:cubicBezTo>
                      <a:pt x="6315241" y="3194192"/>
                      <a:pt x="6307340" y="3202094"/>
                      <a:pt x="6297592" y="3202094"/>
                    </a:cubicBezTo>
                    <a:lnTo>
                      <a:pt x="17649" y="3202094"/>
                    </a:lnTo>
                    <a:cubicBezTo>
                      <a:pt x="12968" y="3202094"/>
                      <a:pt x="8479" y="3200235"/>
                      <a:pt x="5169" y="3196925"/>
                    </a:cubicBezTo>
                    <a:cubicBezTo>
                      <a:pt x="1859" y="3193615"/>
                      <a:pt x="0" y="3189126"/>
                      <a:pt x="0" y="3184445"/>
                    </a:cubicBezTo>
                    <a:lnTo>
                      <a:pt x="0" y="17649"/>
                    </a:lnTo>
                    <a:cubicBezTo>
                      <a:pt x="0" y="12968"/>
                      <a:pt x="1859" y="8479"/>
                      <a:pt x="5169" y="5169"/>
                    </a:cubicBezTo>
                    <a:cubicBezTo>
                      <a:pt x="8479" y="1859"/>
                      <a:pt x="12968" y="0"/>
                      <a:pt x="17649" y="0"/>
                    </a:cubicBezTo>
                    <a:close/>
                  </a:path>
                </a:pathLst>
              </a:custGeom>
              <a:solidFill>
                <a:srgbClr val="BCBEFA"/>
              </a:solidFill>
              <a:ln cap="rnd">
                <a:noFill/>
                <a:prstDash val="solid"/>
                <a:round/>
              </a:ln>
            </p:spPr>
            <p:txBody>
              <a:bodyPr/>
              <a:lstStyle/>
              <a:p>
                <a:endParaRPr lang="en-US"/>
              </a:p>
            </p:txBody>
          </p:sp>
          <p:sp>
            <p:nvSpPr>
              <p:cNvPr id="5" name="TextBox 5"/>
              <p:cNvSpPr txBox="1"/>
              <p:nvPr/>
            </p:nvSpPr>
            <p:spPr>
              <a:xfrm>
                <a:off x="0" y="-66675"/>
                <a:ext cx="6315241" cy="3268769"/>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6" name="Group 6"/>
            <p:cNvGrpSpPr/>
            <p:nvPr/>
          </p:nvGrpSpPr>
          <p:grpSpPr>
            <a:xfrm>
              <a:off x="429225" y="444250"/>
              <a:ext cx="20782350" cy="1838580"/>
              <a:chOff x="0" y="0"/>
              <a:chExt cx="6064727" cy="536536"/>
            </a:xfrm>
          </p:grpSpPr>
          <p:sp>
            <p:nvSpPr>
              <p:cNvPr id="7" name="Freeform 7"/>
              <p:cNvSpPr/>
              <p:nvPr/>
            </p:nvSpPr>
            <p:spPr>
              <a:xfrm>
                <a:off x="0" y="0"/>
                <a:ext cx="6064727" cy="536536"/>
              </a:xfrm>
              <a:custGeom>
                <a:avLst/>
                <a:gdLst/>
                <a:ahLst/>
                <a:cxnLst/>
                <a:rect l="l" t="t" r="r" b="b"/>
                <a:pathLst>
                  <a:path w="6064727" h="536536">
                    <a:moveTo>
                      <a:pt x="14901" y="0"/>
                    </a:moveTo>
                    <a:lnTo>
                      <a:pt x="6049826" y="0"/>
                    </a:lnTo>
                    <a:cubicBezTo>
                      <a:pt x="6058056" y="0"/>
                      <a:pt x="6064727" y="6671"/>
                      <a:pt x="6064727" y="14901"/>
                    </a:cubicBezTo>
                    <a:lnTo>
                      <a:pt x="6064727" y="521636"/>
                    </a:lnTo>
                    <a:cubicBezTo>
                      <a:pt x="6064727" y="529865"/>
                      <a:pt x="6058056" y="536536"/>
                      <a:pt x="6049826" y="536536"/>
                    </a:cubicBezTo>
                    <a:lnTo>
                      <a:pt x="14901" y="536536"/>
                    </a:lnTo>
                    <a:cubicBezTo>
                      <a:pt x="6671" y="536536"/>
                      <a:pt x="0" y="529865"/>
                      <a:pt x="0" y="521636"/>
                    </a:cubicBezTo>
                    <a:lnTo>
                      <a:pt x="0" y="14901"/>
                    </a:lnTo>
                    <a:cubicBezTo>
                      <a:pt x="0" y="6671"/>
                      <a:pt x="6671" y="0"/>
                      <a:pt x="14901" y="0"/>
                    </a:cubicBezTo>
                    <a:close/>
                  </a:path>
                </a:pathLst>
              </a:custGeom>
              <a:solidFill>
                <a:srgbClr val="FBD86A"/>
              </a:solidFill>
              <a:ln w="47625" cap="rnd">
                <a:solidFill>
                  <a:srgbClr val="FFFFFF"/>
                </a:solidFill>
                <a:prstDash val="solid"/>
                <a:round/>
              </a:ln>
            </p:spPr>
            <p:txBody>
              <a:bodyPr/>
              <a:lstStyle/>
              <a:p>
                <a:endParaRPr lang="en-US"/>
              </a:p>
            </p:txBody>
          </p:sp>
          <p:sp>
            <p:nvSpPr>
              <p:cNvPr id="8" name="TextBox 8"/>
              <p:cNvSpPr txBox="1"/>
              <p:nvPr/>
            </p:nvSpPr>
            <p:spPr>
              <a:xfrm>
                <a:off x="0" y="-66675"/>
                <a:ext cx="6064727" cy="603211"/>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9" name="Group 9"/>
            <p:cNvGrpSpPr/>
            <p:nvPr/>
          </p:nvGrpSpPr>
          <p:grpSpPr>
            <a:xfrm>
              <a:off x="429225" y="2563694"/>
              <a:ext cx="20782350" cy="7964856"/>
              <a:chOff x="0" y="0"/>
              <a:chExt cx="6064727" cy="2324313"/>
            </a:xfrm>
          </p:grpSpPr>
          <p:sp>
            <p:nvSpPr>
              <p:cNvPr id="10" name="Freeform 10"/>
              <p:cNvSpPr/>
              <p:nvPr/>
            </p:nvSpPr>
            <p:spPr>
              <a:xfrm>
                <a:off x="0" y="0"/>
                <a:ext cx="6064727" cy="2324313"/>
              </a:xfrm>
              <a:custGeom>
                <a:avLst/>
                <a:gdLst/>
                <a:ahLst/>
                <a:cxnLst/>
                <a:rect l="l" t="t" r="r" b="b"/>
                <a:pathLst>
                  <a:path w="6064727" h="2324313">
                    <a:moveTo>
                      <a:pt x="14901" y="0"/>
                    </a:moveTo>
                    <a:lnTo>
                      <a:pt x="6049826" y="0"/>
                    </a:lnTo>
                    <a:cubicBezTo>
                      <a:pt x="6058056" y="0"/>
                      <a:pt x="6064727" y="6671"/>
                      <a:pt x="6064727" y="14901"/>
                    </a:cubicBezTo>
                    <a:lnTo>
                      <a:pt x="6064727" y="2309412"/>
                    </a:lnTo>
                    <a:cubicBezTo>
                      <a:pt x="6064727" y="2317641"/>
                      <a:pt x="6058056" y="2324313"/>
                      <a:pt x="6049826" y="2324313"/>
                    </a:cubicBezTo>
                    <a:lnTo>
                      <a:pt x="14901" y="2324313"/>
                    </a:lnTo>
                    <a:cubicBezTo>
                      <a:pt x="6671" y="2324313"/>
                      <a:pt x="0" y="2317641"/>
                      <a:pt x="0" y="2309412"/>
                    </a:cubicBezTo>
                    <a:lnTo>
                      <a:pt x="0" y="14901"/>
                    </a:lnTo>
                    <a:cubicBezTo>
                      <a:pt x="0" y="6671"/>
                      <a:pt x="6671" y="0"/>
                      <a:pt x="14901" y="0"/>
                    </a:cubicBezTo>
                    <a:close/>
                  </a:path>
                </a:pathLst>
              </a:custGeom>
              <a:solidFill>
                <a:srgbClr val="FFFFFF"/>
              </a:solidFill>
              <a:ln w="47625" cap="rnd">
                <a:solidFill>
                  <a:srgbClr val="1A1E2D"/>
                </a:solidFill>
                <a:prstDash val="solid"/>
                <a:round/>
              </a:ln>
            </p:spPr>
            <p:txBody>
              <a:bodyPr/>
              <a:lstStyle/>
              <a:p>
                <a:endParaRPr lang="en-US"/>
              </a:p>
            </p:txBody>
          </p:sp>
          <p:sp>
            <p:nvSpPr>
              <p:cNvPr id="11" name="TextBox 11"/>
              <p:cNvSpPr txBox="1"/>
              <p:nvPr/>
            </p:nvSpPr>
            <p:spPr>
              <a:xfrm>
                <a:off x="0" y="-66675"/>
                <a:ext cx="6064727" cy="2390988"/>
              </a:xfrm>
              <a:prstGeom prst="rect">
                <a:avLst/>
              </a:prstGeom>
            </p:spPr>
            <p:txBody>
              <a:bodyPr lIns="46656" tIns="46656" rIns="46656" bIns="46656" rtlCol="0" anchor="ctr"/>
              <a:lstStyle/>
              <a:p>
                <a:pPr marL="0" lvl="0" indent="0" algn="ctr">
                  <a:lnSpc>
                    <a:spcPts val="2520"/>
                  </a:lnSpc>
                  <a:spcBef>
                    <a:spcPct val="0"/>
                  </a:spcBef>
                </a:pPr>
                <a:endParaRPr/>
              </a:p>
            </p:txBody>
          </p:sp>
        </p:grpSp>
      </p:grpSp>
      <p:sp>
        <p:nvSpPr>
          <p:cNvPr id="12" name="TextBox 12"/>
          <p:cNvSpPr txBox="1"/>
          <p:nvPr/>
        </p:nvSpPr>
        <p:spPr>
          <a:xfrm>
            <a:off x="2133298" y="1666693"/>
            <a:ext cx="14021403" cy="876300"/>
          </a:xfrm>
          <a:prstGeom prst="rect">
            <a:avLst/>
          </a:prstGeom>
        </p:spPr>
        <p:txBody>
          <a:bodyPr lIns="0" tIns="0" rIns="0" bIns="0" rtlCol="0" anchor="t">
            <a:spAutoFit/>
          </a:bodyPr>
          <a:lstStyle/>
          <a:p>
            <a:pPr marL="0" lvl="0" indent="0" algn="ctr">
              <a:lnSpc>
                <a:spcPts val="6600"/>
              </a:lnSpc>
              <a:spcBef>
                <a:spcPct val="0"/>
              </a:spcBef>
            </a:pPr>
            <a:r>
              <a:rPr lang="en-US" sz="6000" b="1">
                <a:solidFill>
                  <a:srgbClr val="19274F"/>
                </a:solidFill>
                <a:latin typeface="Stinger Fit Bold"/>
                <a:ea typeface="Stinger Fit Bold"/>
                <a:cs typeface="Stinger Fit Bold"/>
                <a:sym typeface="Stinger Fit Bold"/>
              </a:rPr>
              <a:t>Thuật toán DBSCAN</a:t>
            </a:r>
          </a:p>
        </p:txBody>
      </p:sp>
      <p:sp>
        <p:nvSpPr>
          <p:cNvPr id="13" name="TextBox 13"/>
          <p:cNvSpPr txBox="1"/>
          <p:nvPr/>
        </p:nvSpPr>
        <p:spPr>
          <a:xfrm>
            <a:off x="1468913" y="2932004"/>
            <a:ext cx="15377054" cy="2838860"/>
          </a:xfrm>
          <a:prstGeom prst="rect">
            <a:avLst/>
          </a:prstGeom>
        </p:spPr>
        <p:txBody>
          <a:bodyPr lIns="0" tIns="0" rIns="0" bIns="0" rtlCol="0" anchor="t">
            <a:spAutoFit/>
          </a:bodyPr>
          <a:lstStyle/>
          <a:p>
            <a:pPr algn="just">
              <a:lnSpc>
                <a:spcPts val="5714"/>
              </a:lnSpc>
            </a:pPr>
            <a:r>
              <a:rPr lang="en-US" sz="3139">
                <a:solidFill>
                  <a:srgbClr val="19274F"/>
                </a:solidFill>
                <a:latin typeface="Montaser Arabic"/>
                <a:ea typeface="Montaser Arabic"/>
                <a:cs typeface="Montaser Arabic"/>
                <a:sym typeface="Montaser Arabic"/>
              </a:rPr>
              <a:t>DBSCAN: Density Based Spatial Clustering of Application with Noise</a:t>
            </a:r>
          </a:p>
          <a:p>
            <a:pPr marL="677915" lvl="1" indent="-338958" algn="just">
              <a:lnSpc>
                <a:spcPts val="5714"/>
              </a:lnSpc>
              <a:buFont typeface="Arial"/>
              <a:buChar char="•"/>
            </a:pPr>
            <a:r>
              <a:rPr lang="en-US" sz="3139">
                <a:solidFill>
                  <a:srgbClr val="19274F"/>
                </a:solidFill>
                <a:latin typeface="Montaser Arabic"/>
                <a:ea typeface="Montaser Arabic"/>
                <a:cs typeface="Montaser Arabic"/>
                <a:sym typeface="Montaser Arabic"/>
              </a:rPr>
              <a:t>Một cụm được xác định như tập các đối tượng có mật độ liên thông lớn nhất</a:t>
            </a:r>
          </a:p>
          <a:p>
            <a:pPr marL="677915" lvl="1" indent="-338958" algn="just">
              <a:lnSpc>
                <a:spcPts val="5714"/>
              </a:lnSpc>
              <a:buFont typeface="Arial"/>
              <a:buChar char="•"/>
            </a:pPr>
            <a:r>
              <a:rPr lang="en-US" sz="3139">
                <a:solidFill>
                  <a:srgbClr val="19274F"/>
                </a:solidFill>
                <a:latin typeface="Montaser Arabic"/>
                <a:ea typeface="Montaser Arabic"/>
                <a:cs typeface="Montaser Arabic"/>
                <a:sym typeface="Montaser Arabic"/>
              </a:rPr>
              <a:t>Tìm các cụm hình dạng bất kỳ trong CSDL không gian có nhiễu</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21640800" cy="10972800"/>
          </a:xfrm>
        </p:grpSpPr>
        <p:grpSp>
          <p:nvGrpSpPr>
            <p:cNvPr id="3" name="Group 3"/>
            <p:cNvGrpSpPr/>
            <p:nvPr/>
          </p:nvGrpSpPr>
          <p:grpSpPr>
            <a:xfrm>
              <a:off x="0" y="0"/>
              <a:ext cx="21640800" cy="10972800"/>
              <a:chOff x="0" y="0"/>
              <a:chExt cx="6315241" cy="3202094"/>
            </a:xfrm>
          </p:grpSpPr>
          <p:sp>
            <p:nvSpPr>
              <p:cNvPr id="4" name="Freeform 4"/>
              <p:cNvSpPr/>
              <p:nvPr/>
            </p:nvSpPr>
            <p:spPr>
              <a:xfrm>
                <a:off x="0" y="0"/>
                <a:ext cx="6315241" cy="3202094"/>
              </a:xfrm>
              <a:custGeom>
                <a:avLst/>
                <a:gdLst/>
                <a:ahLst/>
                <a:cxnLst/>
                <a:rect l="l" t="t" r="r" b="b"/>
                <a:pathLst>
                  <a:path w="6315241" h="3202094">
                    <a:moveTo>
                      <a:pt x="17649" y="0"/>
                    </a:moveTo>
                    <a:lnTo>
                      <a:pt x="6297592" y="0"/>
                    </a:lnTo>
                    <a:cubicBezTo>
                      <a:pt x="6302273" y="0"/>
                      <a:pt x="6306762" y="1859"/>
                      <a:pt x="6310072" y="5169"/>
                    </a:cubicBezTo>
                    <a:cubicBezTo>
                      <a:pt x="6313382" y="8479"/>
                      <a:pt x="6315241" y="12968"/>
                      <a:pt x="6315241" y="17649"/>
                    </a:cubicBezTo>
                    <a:lnTo>
                      <a:pt x="6315241" y="3184445"/>
                    </a:lnTo>
                    <a:cubicBezTo>
                      <a:pt x="6315241" y="3194192"/>
                      <a:pt x="6307340" y="3202094"/>
                      <a:pt x="6297592" y="3202094"/>
                    </a:cubicBezTo>
                    <a:lnTo>
                      <a:pt x="17649" y="3202094"/>
                    </a:lnTo>
                    <a:cubicBezTo>
                      <a:pt x="12968" y="3202094"/>
                      <a:pt x="8479" y="3200235"/>
                      <a:pt x="5169" y="3196925"/>
                    </a:cubicBezTo>
                    <a:cubicBezTo>
                      <a:pt x="1859" y="3193615"/>
                      <a:pt x="0" y="3189126"/>
                      <a:pt x="0" y="3184445"/>
                    </a:cubicBezTo>
                    <a:lnTo>
                      <a:pt x="0" y="17649"/>
                    </a:lnTo>
                    <a:cubicBezTo>
                      <a:pt x="0" y="12968"/>
                      <a:pt x="1859" y="8479"/>
                      <a:pt x="5169" y="5169"/>
                    </a:cubicBezTo>
                    <a:cubicBezTo>
                      <a:pt x="8479" y="1859"/>
                      <a:pt x="12968" y="0"/>
                      <a:pt x="17649" y="0"/>
                    </a:cubicBezTo>
                    <a:close/>
                  </a:path>
                </a:pathLst>
              </a:custGeom>
              <a:solidFill>
                <a:srgbClr val="BCBEFA"/>
              </a:solidFill>
              <a:ln cap="rnd">
                <a:noFill/>
                <a:prstDash val="solid"/>
                <a:round/>
              </a:ln>
            </p:spPr>
            <p:txBody>
              <a:bodyPr/>
              <a:lstStyle/>
              <a:p>
                <a:endParaRPr lang="en-US"/>
              </a:p>
            </p:txBody>
          </p:sp>
          <p:sp>
            <p:nvSpPr>
              <p:cNvPr id="5" name="TextBox 5"/>
              <p:cNvSpPr txBox="1"/>
              <p:nvPr/>
            </p:nvSpPr>
            <p:spPr>
              <a:xfrm>
                <a:off x="0" y="-66675"/>
                <a:ext cx="6315241" cy="3268769"/>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6" name="Group 6"/>
            <p:cNvGrpSpPr/>
            <p:nvPr/>
          </p:nvGrpSpPr>
          <p:grpSpPr>
            <a:xfrm>
              <a:off x="429225" y="444250"/>
              <a:ext cx="20782350" cy="1838580"/>
              <a:chOff x="0" y="0"/>
              <a:chExt cx="6064727" cy="536536"/>
            </a:xfrm>
          </p:grpSpPr>
          <p:sp>
            <p:nvSpPr>
              <p:cNvPr id="7" name="Freeform 7"/>
              <p:cNvSpPr/>
              <p:nvPr/>
            </p:nvSpPr>
            <p:spPr>
              <a:xfrm>
                <a:off x="0" y="0"/>
                <a:ext cx="6064727" cy="536536"/>
              </a:xfrm>
              <a:custGeom>
                <a:avLst/>
                <a:gdLst/>
                <a:ahLst/>
                <a:cxnLst/>
                <a:rect l="l" t="t" r="r" b="b"/>
                <a:pathLst>
                  <a:path w="6064727" h="536536">
                    <a:moveTo>
                      <a:pt x="14901" y="0"/>
                    </a:moveTo>
                    <a:lnTo>
                      <a:pt x="6049826" y="0"/>
                    </a:lnTo>
                    <a:cubicBezTo>
                      <a:pt x="6058056" y="0"/>
                      <a:pt x="6064727" y="6671"/>
                      <a:pt x="6064727" y="14901"/>
                    </a:cubicBezTo>
                    <a:lnTo>
                      <a:pt x="6064727" y="521636"/>
                    </a:lnTo>
                    <a:cubicBezTo>
                      <a:pt x="6064727" y="529865"/>
                      <a:pt x="6058056" y="536536"/>
                      <a:pt x="6049826" y="536536"/>
                    </a:cubicBezTo>
                    <a:lnTo>
                      <a:pt x="14901" y="536536"/>
                    </a:lnTo>
                    <a:cubicBezTo>
                      <a:pt x="6671" y="536536"/>
                      <a:pt x="0" y="529865"/>
                      <a:pt x="0" y="521636"/>
                    </a:cubicBezTo>
                    <a:lnTo>
                      <a:pt x="0" y="14901"/>
                    </a:lnTo>
                    <a:cubicBezTo>
                      <a:pt x="0" y="6671"/>
                      <a:pt x="6671" y="0"/>
                      <a:pt x="14901" y="0"/>
                    </a:cubicBezTo>
                    <a:close/>
                  </a:path>
                </a:pathLst>
              </a:custGeom>
              <a:solidFill>
                <a:srgbClr val="FBD86A"/>
              </a:solidFill>
              <a:ln w="47625" cap="rnd">
                <a:solidFill>
                  <a:srgbClr val="FFFFFF"/>
                </a:solidFill>
                <a:prstDash val="solid"/>
                <a:round/>
              </a:ln>
            </p:spPr>
            <p:txBody>
              <a:bodyPr/>
              <a:lstStyle/>
              <a:p>
                <a:endParaRPr lang="en-US"/>
              </a:p>
            </p:txBody>
          </p:sp>
          <p:sp>
            <p:nvSpPr>
              <p:cNvPr id="8" name="TextBox 8"/>
              <p:cNvSpPr txBox="1"/>
              <p:nvPr/>
            </p:nvSpPr>
            <p:spPr>
              <a:xfrm>
                <a:off x="0" y="-66675"/>
                <a:ext cx="6064727" cy="603211"/>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9" name="Group 9"/>
            <p:cNvGrpSpPr/>
            <p:nvPr/>
          </p:nvGrpSpPr>
          <p:grpSpPr>
            <a:xfrm>
              <a:off x="429225" y="2563694"/>
              <a:ext cx="20782350" cy="7964856"/>
              <a:chOff x="0" y="0"/>
              <a:chExt cx="6064727" cy="2324313"/>
            </a:xfrm>
          </p:grpSpPr>
          <p:sp>
            <p:nvSpPr>
              <p:cNvPr id="10" name="Freeform 10"/>
              <p:cNvSpPr/>
              <p:nvPr/>
            </p:nvSpPr>
            <p:spPr>
              <a:xfrm>
                <a:off x="0" y="0"/>
                <a:ext cx="6064727" cy="2324313"/>
              </a:xfrm>
              <a:custGeom>
                <a:avLst/>
                <a:gdLst/>
                <a:ahLst/>
                <a:cxnLst/>
                <a:rect l="l" t="t" r="r" b="b"/>
                <a:pathLst>
                  <a:path w="6064727" h="2324313">
                    <a:moveTo>
                      <a:pt x="14901" y="0"/>
                    </a:moveTo>
                    <a:lnTo>
                      <a:pt x="6049826" y="0"/>
                    </a:lnTo>
                    <a:cubicBezTo>
                      <a:pt x="6058056" y="0"/>
                      <a:pt x="6064727" y="6671"/>
                      <a:pt x="6064727" y="14901"/>
                    </a:cubicBezTo>
                    <a:lnTo>
                      <a:pt x="6064727" y="2309412"/>
                    </a:lnTo>
                    <a:cubicBezTo>
                      <a:pt x="6064727" y="2317641"/>
                      <a:pt x="6058056" y="2324313"/>
                      <a:pt x="6049826" y="2324313"/>
                    </a:cubicBezTo>
                    <a:lnTo>
                      <a:pt x="14901" y="2324313"/>
                    </a:lnTo>
                    <a:cubicBezTo>
                      <a:pt x="6671" y="2324313"/>
                      <a:pt x="0" y="2317641"/>
                      <a:pt x="0" y="2309412"/>
                    </a:cubicBezTo>
                    <a:lnTo>
                      <a:pt x="0" y="14901"/>
                    </a:lnTo>
                    <a:cubicBezTo>
                      <a:pt x="0" y="6671"/>
                      <a:pt x="6671" y="0"/>
                      <a:pt x="14901" y="0"/>
                    </a:cubicBezTo>
                    <a:close/>
                  </a:path>
                </a:pathLst>
              </a:custGeom>
              <a:solidFill>
                <a:srgbClr val="FFFFFF"/>
              </a:solidFill>
              <a:ln w="47625" cap="rnd">
                <a:solidFill>
                  <a:srgbClr val="1A1E2D"/>
                </a:solidFill>
                <a:prstDash val="solid"/>
                <a:round/>
              </a:ln>
            </p:spPr>
            <p:txBody>
              <a:bodyPr/>
              <a:lstStyle/>
              <a:p>
                <a:endParaRPr lang="en-US"/>
              </a:p>
            </p:txBody>
          </p:sp>
          <p:sp>
            <p:nvSpPr>
              <p:cNvPr id="11" name="TextBox 11"/>
              <p:cNvSpPr txBox="1"/>
              <p:nvPr/>
            </p:nvSpPr>
            <p:spPr>
              <a:xfrm>
                <a:off x="0" y="-66675"/>
                <a:ext cx="6064727" cy="2390988"/>
              </a:xfrm>
              <a:prstGeom prst="rect">
                <a:avLst/>
              </a:prstGeom>
            </p:spPr>
            <p:txBody>
              <a:bodyPr lIns="46656" tIns="46656" rIns="46656" bIns="46656" rtlCol="0" anchor="ctr"/>
              <a:lstStyle/>
              <a:p>
                <a:pPr marL="0" lvl="0" indent="0" algn="ctr">
                  <a:lnSpc>
                    <a:spcPts val="2520"/>
                  </a:lnSpc>
                  <a:spcBef>
                    <a:spcPct val="0"/>
                  </a:spcBef>
                </a:pPr>
                <a:endParaRPr/>
              </a:p>
            </p:txBody>
          </p:sp>
        </p:grpSp>
      </p:grpSp>
      <p:sp>
        <p:nvSpPr>
          <p:cNvPr id="12" name="TextBox 12"/>
          <p:cNvSpPr txBox="1"/>
          <p:nvPr/>
        </p:nvSpPr>
        <p:spPr>
          <a:xfrm>
            <a:off x="2133298" y="1666693"/>
            <a:ext cx="14021403" cy="876300"/>
          </a:xfrm>
          <a:prstGeom prst="rect">
            <a:avLst/>
          </a:prstGeom>
        </p:spPr>
        <p:txBody>
          <a:bodyPr lIns="0" tIns="0" rIns="0" bIns="0" rtlCol="0" anchor="t">
            <a:spAutoFit/>
          </a:bodyPr>
          <a:lstStyle/>
          <a:p>
            <a:pPr marL="0" lvl="0" indent="0" algn="ctr">
              <a:lnSpc>
                <a:spcPts val="6600"/>
              </a:lnSpc>
              <a:spcBef>
                <a:spcPct val="0"/>
              </a:spcBef>
            </a:pPr>
            <a:r>
              <a:rPr lang="en-US" sz="6000" b="1">
                <a:solidFill>
                  <a:srgbClr val="19274F"/>
                </a:solidFill>
                <a:latin typeface="Stinger Fit Bold"/>
                <a:ea typeface="Stinger Fit Bold"/>
                <a:cs typeface="Stinger Fit Bold"/>
                <a:sym typeface="Stinger Fit Bold"/>
              </a:rPr>
              <a:t>Thuật toán DBSCAN</a:t>
            </a:r>
          </a:p>
        </p:txBody>
      </p:sp>
      <p:sp>
        <p:nvSpPr>
          <p:cNvPr id="13" name="TextBox 13"/>
          <p:cNvSpPr txBox="1"/>
          <p:nvPr/>
        </p:nvSpPr>
        <p:spPr>
          <a:xfrm>
            <a:off x="1455473" y="3283970"/>
            <a:ext cx="15377054" cy="4286660"/>
          </a:xfrm>
          <a:prstGeom prst="rect">
            <a:avLst/>
          </a:prstGeom>
        </p:spPr>
        <p:txBody>
          <a:bodyPr lIns="0" tIns="0" rIns="0" bIns="0" rtlCol="0" anchor="t">
            <a:spAutoFit/>
          </a:bodyPr>
          <a:lstStyle/>
          <a:p>
            <a:pPr marL="677915" lvl="1" indent="-338958" algn="just">
              <a:lnSpc>
                <a:spcPts val="5714"/>
              </a:lnSpc>
              <a:buFont typeface="Arial"/>
              <a:buChar char="•"/>
            </a:pPr>
            <a:r>
              <a:rPr lang="en-US" sz="3139">
                <a:solidFill>
                  <a:srgbClr val="19274F"/>
                </a:solidFill>
                <a:latin typeface="Montaser Arabic"/>
                <a:ea typeface="Montaser Arabic"/>
                <a:cs typeface="Montaser Arabic"/>
                <a:sym typeface="Montaser Arabic"/>
              </a:rPr>
              <a:t>B1: Chọn ngẫu nhiên đối tượng p</a:t>
            </a:r>
          </a:p>
          <a:p>
            <a:pPr marL="677915" lvl="1" indent="-338958" algn="just">
              <a:lnSpc>
                <a:spcPts val="5714"/>
              </a:lnSpc>
              <a:buFont typeface="Arial"/>
              <a:buChar char="•"/>
            </a:pPr>
            <a:r>
              <a:rPr lang="en-US" sz="3139">
                <a:solidFill>
                  <a:srgbClr val="19274F"/>
                </a:solidFill>
                <a:latin typeface="Montaser Arabic"/>
                <a:ea typeface="Montaser Arabic"/>
                <a:cs typeface="Montaser Arabic"/>
                <a:sym typeface="Montaser Arabic"/>
              </a:rPr>
              <a:t>B2: Tìm tất cả các đối tượng có mật độ có thể đạt được từ p theo Eps, MinPts</a:t>
            </a:r>
          </a:p>
          <a:p>
            <a:pPr marL="677915" lvl="1" indent="-338958" algn="just">
              <a:lnSpc>
                <a:spcPts val="5714"/>
              </a:lnSpc>
              <a:buFont typeface="Arial"/>
              <a:buChar char="•"/>
            </a:pPr>
            <a:r>
              <a:rPr lang="en-US" sz="3139">
                <a:solidFill>
                  <a:srgbClr val="19274F"/>
                </a:solidFill>
                <a:latin typeface="Montaser Arabic"/>
                <a:ea typeface="Montaser Arabic"/>
                <a:cs typeface="Montaser Arabic"/>
                <a:sym typeface="Montaser Arabic"/>
              </a:rPr>
              <a:t>B3: Nếu p là core thì hình thành cụm. Nếu p là border thì xem xét đối tượng tiếp theo trong CSDL</a:t>
            </a:r>
          </a:p>
          <a:p>
            <a:pPr marL="677915" lvl="1" indent="-338958" algn="just">
              <a:lnSpc>
                <a:spcPts val="5714"/>
              </a:lnSpc>
              <a:buFont typeface="Arial"/>
              <a:buChar char="•"/>
            </a:pPr>
            <a:r>
              <a:rPr lang="en-US" sz="3139">
                <a:solidFill>
                  <a:srgbClr val="19274F"/>
                </a:solidFill>
                <a:latin typeface="Montaser Arabic"/>
                <a:ea typeface="Montaser Arabic"/>
                <a:cs typeface="Montaser Arabic"/>
                <a:sym typeface="Montaser Arabic"/>
              </a:rPr>
              <a:t>B4: Tiếp tục cho đến khi tất cả các đối tượng đều được xử lý</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3752620" y="1906268"/>
            <a:ext cx="10366262" cy="3237232"/>
            <a:chOff x="0" y="0"/>
            <a:chExt cx="13821682" cy="4316309"/>
          </a:xfrm>
        </p:grpSpPr>
        <p:grpSp>
          <p:nvGrpSpPr>
            <p:cNvPr id="3" name="Group 3"/>
            <p:cNvGrpSpPr/>
            <p:nvPr/>
          </p:nvGrpSpPr>
          <p:grpSpPr>
            <a:xfrm>
              <a:off x="0" y="0"/>
              <a:ext cx="13821682" cy="4316309"/>
              <a:chOff x="0" y="0"/>
              <a:chExt cx="2743459" cy="856742"/>
            </a:xfrm>
          </p:grpSpPr>
          <p:sp>
            <p:nvSpPr>
              <p:cNvPr id="4" name="Freeform 4"/>
              <p:cNvSpPr/>
              <p:nvPr/>
            </p:nvSpPr>
            <p:spPr>
              <a:xfrm>
                <a:off x="0" y="0"/>
                <a:ext cx="2743459" cy="856742"/>
              </a:xfrm>
              <a:custGeom>
                <a:avLst/>
                <a:gdLst/>
                <a:ahLst/>
                <a:cxnLst/>
                <a:rect l="l" t="t" r="r" b="b"/>
                <a:pathLst>
                  <a:path w="2743459" h="856742">
                    <a:moveTo>
                      <a:pt x="32940" y="0"/>
                    </a:moveTo>
                    <a:lnTo>
                      <a:pt x="2710519" y="0"/>
                    </a:lnTo>
                    <a:cubicBezTo>
                      <a:pt x="2719255" y="0"/>
                      <a:pt x="2727634" y="3470"/>
                      <a:pt x="2733811" y="9648"/>
                    </a:cubicBezTo>
                    <a:cubicBezTo>
                      <a:pt x="2739989" y="15825"/>
                      <a:pt x="2743459" y="24204"/>
                      <a:pt x="2743459" y="32940"/>
                    </a:cubicBezTo>
                    <a:lnTo>
                      <a:pt x="2743459" y="823802"/>
                    </a:lnTo>
                    <a:cubicBezTo>
                      <a:pt x="2743459" y="832538"/>
                      <a:pt x="2739989" y="840917"/>
                      <a:pt x="2733811" y="847094"/>
                    </a:cubicBezTo>
                    <a:cubicBezTo>
                      <a:pt x="2727634" y="853272"/>
                      <a:pt x="2719255" y="856742"/>
                      <a:pt x="2710519" y="856742"/>
                    </a:cubicBezTo>
                    <a:lnTo>
                      <a:pt x="32940" y="856742"/>
                    </a:lnTo>
                    <a:cubicBezTo>
                      <a:pt x="24204" y="856742"/>
                      <a:pt x="15825" y="853272"/>
                      <a:pt x="9648" y="847094"/>
                    </a:cubicBezTo>
                    <a:cubicBezTo>
                      <a:pt x="3470" y="840917"/>
                      <a:pt x="0" y="832538"/>
                      <a:pt x="0" y="823802"/>
                    </a:cubicBezTo>
                    <a:lnTo>
                      <a:pt x="0" y="32940"/>
                    </a:lnTo>
                    <a:cubicBezTo>
                      <a:pt x="0" y="24204"/>
                      <a:pt x="3470" y="15825"/>
                      <a:pt x="9648" y="9648"/>
                    </a:cubicBezTo>
                    <a:cubicBezTo>
                      <a:pt x="15825" y="3470"/>
                      <a:pt x="24204" y="0"/>
                      <a:pt x="32940" y="0"/>
                    </a:cubicBezTo>
                    <a:close/>
                  </a:path>
                </a:pathLst>
              </a:custGeom>
              <a:solidFill>
                <a:srgbClr val="FFFFFF"/>
              </a:solidFill>
              <a:ln w="38100" cap="rnd">
                <a:solidFill>
                  <a:srgbClr val="19274F"/>
                </a:solidFill>
                <a:prstDash val="lgDash"/>
                <a:round/>
              </a:ln>
            </p:spPr>
            <p:txBody>
              <a:bodyPr/>
              <a:lstStyle/>
              <a:p>
                <a:endParaRPr lang="en-US"/>
              </a:p>
            </p:txBody>
          </p:sp>
          <p:sp>
            <p:nvSpPr>
              <p:cNvPr id="5" name="TextBox 5"/>
              <p:cNvSpPr txBox="1"/>
              <p:nvPr/>
            </p:nvSpPr>
            <p:spPr>
              <a:xfrm>
                <a:off x="0" y="-66675"/>
                <a:ext cx="2743459" cy="923417"/>
              </a:xfrm>
              <a:prstGeom prst="rect">
                <a:avLst/>
              </a:prstGeom>
            </p:spPr>
            <p:txBody>
              <a:bodyPr lIns="46656" tIns="46656" rIns="46656" bIns="46656" rtlCol="0" anchor="ctr"/>
              <a:lstStyle/>
              <a:p>
                <a:pPr algn="ctr">
                  <a:lnSpc>
                    <a:spcPts val="2520"/>
                  </a:lnSpc>
                </a:pPr>
                <a:endParaRPr/>
              </a:p>
            </p:txBody>
          </p:sp>
        </p:grpSp>
        <p:sp>
          <p:nvSpPr>
            <p:cNvPr id="6" name="TextBox 6"/>
            <p:cNvSpPr txBox="1"/>
            <p:nvPr/>
          </p:nvSpPr>
          <p:spPr>
            <a:xfrm>
              <a:off x="1139630" y="374819"/>
              <a:ext cx="11542422" cy="2828925"/>
            </a:xfrm>
            <a:prstGeom prst="rect">
              <a:avLst/>
            </a:prstGeom>
          </p:spPr>
          <p:txBody>
            <a:bodyPr lIns="0" tIns="0" rIns="0" bIns="0" rtlCol="0" anchor="t">
              <a:spAutoFit/>
            </a:bodyPr>
            <a:lstStyle/>
            <a:p>
              <a:pPr marL="0" lvl="1" indent="0" algn="ctr">
                <a:lnSpc>
                  <a:spcPts val="8399"/>
                </a:lnSpc>
              </a:pPr>
              <a:r>
                <a:rPr lang="en-US" sz="6999" b="1">
                  <a:solidFill>
                    <a:srgbClr val="2E2C2B"/>
                  </a:solidFill>
                  <a:latin typeface="Stinger Fit Bold"/>
                  <a:ea typeface="Stinger Fit Bold"/>
                  <a:cs typeface="Stinger Fit Bold"/>
                  <a:sym typeface="Stinger Fit Bold"/>
                </a:rPr>
                <a:t>Thank you for listening</a:t>
              </a:r>
            </a:p>
          </p:txBody>
        </p:sp>
        <p:sp>
          <p:nvSpPr>
            <p:cNvPr id="7" name="TextBox 7"/>
            <p:cNvSpPr txBox="1"/>
            <p:nvPr/>
          </p:nvSpPr>
          <p:spPr>
            <a:xfrm>
              <a:off x="1139630" y="3399986"/>
              <a:ext cx="11542422" cy="494610"/>
            </a:xfrm>
            <a:prstGeom prst="rect">
              <a:avLst/>
            </a:prstGeom>
          </p:spPr>
          <p:txBody>
            <a:bodyPr lIns="0" tIns="0" rIns="0" bIns="0" rtlCol="0" anchor="t">
              <a:spAutoFit/>
            </a:bodyPr>
            <a:lstStyle/>
            <a:p>
              <a:pPr marL="0" lvl="1" indent="0" algn="ctr">
                <a:lnSpc>
                  <a:spcPts val="2999"/>
                </a:lnSpc>
              </a:pPr>
              <a:endParaRPr/>
            </a:p>
          </p:txBody>
        </p:sp>
      </p:grpSp>
      <p:sp>
        <p:nvSpPr>
          <p:cNvPr id="8" name="Freeform 8"/>
          <p:cNvSpPr/>
          <p:nvPr/>
        </p:nvSpPr>
        <p:spPr>
          <a:xfrm flipH="1">
            <a:off x="12338705" y="5286100"/>
            <a:ext cx="5949295" cy="6127551"/>
          </a:xfrm>
          <a:custGeom>
            <a:avLst/>
            <a:gdLst/>
            <a:ahLst/>
            <a:cxnLst/>
            <a:rect l="l" t="t" r="r" b="b"/>
            <a:pathLst>
              <a:path w="5949295" h="6127551">
                <a:moveTo>
                  <a:pt x="5949295" y="0"/>
                </a:moveTo>
                <a:lnTo>
                  <a:pt x="0" y="0"/>
                </a:lnTo>
                <a:lnTo>
                  <a:pt x="0" y="6127551"/>
                </a:lnTo>
                <a:lnTo>
                  <a:pt x="5949295" y="6127551"/>
                </a:lnTo>
                <a:lnTo>
                  <a:pt x="594929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21640800" cy="10972800"/>
          </a:xfrm>
        </p:grpSpPr>
        <p:grpSp>
          <p:nvGrpSpPr>
            <p:cNvPr id="3" name="Group 3"/>
            <p:cNvGrpSpPr/>
            <p:nvPr/>
          </p:nvGrpSpPr>
          <p:grpSpPr>
            <a:xfrm>
              <a:off x="0" y="0"/>
              <a:ext cx="21640800" cy="10972800"/>
              <a:chOff x="0" y="0"/>
              <a:chExt cx="6315241" cy="3202094"/>
            </a:xfrm>
          </p:grpSpPr>
          <p:sp>
            <p:nvSpPr>
              <p:cNvPr id="4" name="Freeform 4"/>
              <p:cNvSpPr/>
              <p:nvPr/>
            </p:nvSpPr>
            <p:spPr>
              <a:xfrm>
                <a:off x="0" y="0"/>
                <a:ext cx="6315241" cy="3202094"/>
              </a:xfrm>
              <a:custGeom>
                <a:avLst/>
                <a:gdLst/>
                <a:ahLst/>
                <a:cxnLst/>
                <a:rect l="l" t="t" r="r" b="b"/>
                <a:pathLst>
                  <a:path w="6315241" h="3202094">
                    <a:moveTo>
                      <a:pt x="17649" y="0"/>
                    </a:moveTo>
                    <a:lnTo>
                      <a:pt x="6297592" y="0"/>
                    </a:lnTo>
                    <a:cubicBezTo>
                      <a:pt x="6302273" y="0"/>
                      <a:pt x="6306762" y="1859"/>
                      <a:pt x="6310072" y="5169"/>
                    </a:cubicBezTo>
                    <a:cubicBezTo>
                      <a:pt x="6313382" y="8479"/>
                      <a:pt x="6315241" y="12968"/>
                      <a:pt x="6315241" y="17649"/>
                    </a:cubicBezTo>
                    <a:lnTo>
                      <a:pt x="6315241" y="3184445"/>
                    </a:lnTo>
                    <a:cubicBezTo>
                      <a:pt x="6315241" y="3194192"/>
                      <a:pt x="6307340" y="3202094"/>
                      <a:pt x="6297592" y="3202094"/>
                    </a:cubicBezTo>
                    <a:lnTo>
                      <a:pt x="17649" y="3202094"/>
                    </a:lnTo>
                    <a:cubicBezTo>
                      <a:pt x="12968" y="3202094"/>
                      <a:pt x="8479" y="3200235"/>
                      <a:pt x="5169" y="3196925"/>
                    </a:cubicBezTo>
                    <a:cubicBezTo>
                      <a:pt x="1859" y="3193615"/>
                      <a:pt x="0" y="3189126"/>
                      <a:pt x="0" y="3184445"/>
                    </a:cubicBezTo>
                    <a:lnTo>
                      <a:pt x="0" y="17649"/>
                    </a:lnTo>
                    <a:cubicBezTo>
                      <a:pt x="0" y="12968"/>
                      <a:pt x="1859" y="8479"/>
                      <a:pt x="5169" y="5169"/>
                    </a:cubicBezTo>
                    <a:cubicBezTo>
                      <a:pt x="8479" y="1859"/>
                      <a:pt x="12968" y="0"/>
                      <a:pt x="17649" y="0"/>
                    </a:cubicBezTo>
                    <a:close/>
                  </a:path>
                </a:pathLst>
              </a:custGeom>
              <a:solidFill>
                <a:srgbClr val="BCBEFA"/>
              </a:solidFill>
              <a:ln cap="rnd">
                <a:noFill/>
                <a:prstDash val="solid"/>
                <a:round/>
              </a:ln>
            </p:spPr>
            <p:txBody>
              <a:bodyPr/>
              <a:lstStyle/>
              <a:p>
                <a:endParaRPr lang="en-US"/>
              </a:p>
            </p:txBody>
          </p:sp>
          <p:sp>
            <p:nvSpPr>
              <p:cNvPr id="5" name="TextBox 5"/>
              <p:cNvSpPr txBox="1"/>
              <p:nvPr/>
            </p:nvSpPr>
            <p:spPr>
              <a:xfrm>
                <a:off x="0" y="-66675"/>
                <a:ext cx="6315241" cy="3268769"/>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6" name="Group 6"/>
            <p:cNvGrpSpPr/>
            <p:nvPr/>
          </p:nvGrpSpPr>
          <p:grpSpPr>
            <a:xfrm>
              <a:off x="429225" y="444250"/>
              <a:ext cx="20782350" cy="1838580"/>
              <a:chOff x="0" y="0"/>
              <a:chExt cx="6064727" cy="536536"/>
            </a:xfrm>
          </p:grpSpPr>
          <p:sp>
            <p:nvSpPr>
              <p:cNvPr id="7" name="Freeform 7"/>
              <p:cNvSpPr/>
              <p:nvPr/>
            </p:nvSpPr>
            <p:spPr>
              <a:xfrm>
                <a:off x="0" y="0"/>
                <a:ext cx="6064727" cy="536536"/>
              </a:xfrm>
              <a:custGeom>
                <a:avLst/>
                <a:gdLst/>
                <a:ahLst/>
                <a:cxnLst/>
                <a:rect l="l" t="t" r="r" b="b"/>
                <a:pathLst>
                  <a:path w="6064727" h="536536">
                    <a:moveTo>
                      <a:pt x="14901" y="0"/>
                    </a:moveTo>
                    <a:lnTo>
                      <a:pt x="6049826" y="0"/>
                    </a:lnTo>
                    <a:cubicBezTo>
                      <a:pt x="6058056" y="0"/>
                      <a:pt x="6064727" y="6671"/>
                      <a:pt x="6064727" y="14901"/>
                    </a:cubicBezTo>
                    <a:lnTo>
                      <a:pt x="6064727" y="521636"/>
                    </a:lnTo>
                    <a:cubicBezTo>
                      <a:pt x="6064727" y="529865"/>
                      <a:pt x="6058056" y="536536"/>
                      <a:pt x="6049826" y="536536"/>
                    </a:cubicBezTo>
                    <a:lnTo>
                      <a:pt x="14901" y="536536"/>
                    </a:lnTo>
                    <a:cubicBezTo>
                      <a:pt x="6671" y="536536"/>
                      <a:pt x="0" y="529865"/>
                      <a:pt x="0" y="521636"/>
                    </a:cubicBezTo>
                    <a:lnTo>
                      <a:pt x="0" y="14901"/>
                    </a:lnTo>
                    <a:cubicBezTo>
                      <a:pt x="0" y="6671"/>
                      <a:pt x="6671" y="0"/>
                      <a:pt x="14901" y="0"/>
                    </a:cubicBezTo>
                    <a:close/>
                  </a:path>
                </a:pathLst>
              </a:custGeom>
              <a:solidFill>
                <a:srgbClr val="FBD86A"/>
              </a:solidFill>
              <a:ln w="47625" cap="rnd">
                <a:solidFill>
                  <a:srgbClr val="FFFFFF"/>
                </a:solidFill>
                <a:prstDash val="solid"/>
                <a:round/>
              </a:ln>
            </p:spPr>
            <p:txBody>
              <a:bodyPr/>
              <a:lstStyle/>
              <a:p>
                <a:endParaRPr lang="en-US"/>
              </a:p>
            </p:txBody>
          </p:sp>
          <p:sp>
            <p:nvSpPr>
              <p:cNvPr id="8" name="TextBox 8"/>
              <p:cNvSpPr txBox="1"/>
              <p:nvPr/>
            </p:nvSpPr>
            <p:spPr>
              <a:xfrm>
                <a:off x="0" y="-161925"/>
                <a:ext cx="6064727" cy="698461"/>
              </a:xfrm>
              <a:prstGeom prst="rect">
                <a:avLst/>
              </a:prstGeom>
            </p:spPr>
            <p:txBody>
              <a:bodyPr lIns="46656" tIns="46656" rIns="46656" bIns="46656" rtlCol="0" anchor="ctr"/>
              <a:lstStyle/>
              <a:p>
                <a:pPr marL="0" lvl="0" indent="0" algn="ctr">
                  <a:lnSpc>
                    <a:spcPts val="7000"/>
                  </a:lnSpc>
                  <a:spcBef>
                    <a:spcPct val="0"/>
                  </a:spcBef>
                </a:pPr>
                <a:r>
                  <a:rPr lang="en-US" sz="5000">
                    <a:solidFill>
                      <a:srgbClr val="000000"/>
                    </a:solidFill>
                    <a:latin typeface="Telegraf Medium"/>
                    <a:ea typeface="Telegraf Medium"/>
                    <a:cs typeface="Telegraf Medium"/>
                    <a:sym typeface="Telegraf Medium"/>
                  </a:rPr>
                  <a:t>AIRFLOW</a:t>
                </a:r>
              </a:p>
            </p:txBody>
          </p:sp>
        </p:grpSp>
        <p:grpSp>
          <p:nvGrpSpPr>
            <p:cNvPr id="9" name="Group 9"/>
            <p:cNvGrpSpPr/>
            <p:nvPr/>
          </p:nvGrpSpPr>
          <p:grpSpPr>
            <a:xfrm>
              <a:off x="429225" y="2563694"/>
              <a:ext cx="20782350" cy="7964856"/>
              <a:chOff x="0" y="0"/>
              <a:chExt cx="6064727" cy="2324313"/>
            </a:xfrm>
          </p:grpSpPr>
          <p:sp>
            <p:nvSpPr>
              <p:cNvPr id="10" name="Freeform 10"/>
              <p:cNvSpPr/>
              <p:nvPr/>
            </p:nvSpPr>
            <p:spPr>
              <a:xfrm>
                <a:off x="0" y="0"/>
                <a:ext cx="6064727" cy="2324313"/>
              </a:xfrm>
              <a:custGeom>
                <a:avLst/>
                <a:gdLst/>
                <a:ahLst/>
                <a:cxnLst/>
                <a:rect l="l" t="t" r="r" b="b"/>
                <a:pathLst>
                  <a:path w="6064727" h="2324313">
                    <a:moveTo>
                      <a:pt x="14901" y="0"/>
                    </a:moveTo>
                    <a:lnTo>
                      <a:pt x="6049826" y="0"/>
                    </a:lnTo>
                    <a:cubicBezTo>
                      <a:pt x="6058056" y="0"/>
                      <a:pt x="6064727" y="6671"/>
                      <a:pt x="6064727" y="14901"/>
                    </a:cubicBezTo>
                    <a:lnTo>
                      <a:pt x="6064727" y="2309412"/>
                    </a:lnTo>
                    <a:cubicBezTo>
                      <a:pt x="6064727" y="2317641"/>
                      <a:pt x="6058056" y="2324313"/>
                      <a:pt x="6049826" y="2324313"/>
                    </a:cubicBezTo>
                    <a:lnTo>
                      <a:pt x="14901" y="2324313"/>
                    </a:lnTo>
                    <a:cubicBezTo>
                      <a:pt x="6671" y="2324313"/>
                      <a:pt x="0" y="2317641"/>
                      <a:pt x="0" y="2309412"/>
                    </a:cubicBezTo>
                    <a:lnTo>
                      <a:pt x="0" y="14901"/>
                    </a:lnTo>
                    <a:cubicBezTo>
                      <a:pt x="0" y="6671"/>
                      <a:pt x="6671" y="0"/>
                      <a:pt x="14901" y="0"/>
                    </a:cubicBezTo>
                    <a:close/>
                  </a:path>
                </a:pathLst>
              </a:custGeom>
              <a:solidFill>
                <a:srgbClr val="FFFFFF"/>
              </a:solidFill>
              <a:ln w="47625" cap="rnd">
                <a:solidFill>
                  <a:srgbClr val="1A1E2D"/>
                </a:solidFill>
                <a:prstDash val="solid"/>
                <a:round/>
              </a:ln>
            </p:spPr>
            <p:txBody>
              <a:bodyPr/>
              <a:lstStyle/>
              <a:p>
                <a:endParaRPr lang="en-US"/>
              </a:p>
            </p:txBody>
          </p:sp>
          <p:sp>
            <p:nvSpPr>
              <p:cNvPr id="11" name="TextBox 11"/>
              <p:cNvSpPr txBox="1"/>
              <p:nvPr/>
            </p:nvSpPr>
            <p:spPr>
              <a:xfrm>
                <a:off x="0" y="-66675"/>
                <a:ext cx="6064727" cy="2390988"/>
              </a:xfrm>
              <a:prstGeom prst="rect">
                <a:avLst/>
              </a:prstGeom>
            </p:spPr>
            <p:txBody>
              <a:bodyPr lIns="46656" tIns="46656" rIns="46656" bIns="46656" rtlCol="0" anchor="ctr"/>
              <a:lstStyle/>
              <a:p>
                <a:pPr marL="0" lvl="0" indent="0" algn="ctr">
                  <a:lnSpc>
                    <a:spcPts val="2520"/>
                  </a:lnSpc>
                  <a:spcBef>
                    <a:spcPct val="0"/>
                  </a:spcBef>
                </a:pPr>
                <a:endParaRPr/>
              </a:p>
            </p:txBody>
          </p:sp>
        </p:grpSp>
      </p:grpSp>
      <p:sp>
        <p:nvSpPr>
          <p:cNvPr id="12" name="Freeform 12"/>
          <p:cNvSpPr/>
          <p:nvPr/>
        </p:nvSpPr>
        <p:spPr>
          <a:xfrm>
            <a:off x="5751952" y="5468013"/>
            <a:ext cx="6784095" cy="2620357"/>
          </a:xfrm>
          <a:custGeom>
            <a:avLst/>
            <a:gdLst/>
            <a:ahLst/>
            <a:cxnLst/>
            <a:rect l="l" t="t" r="r" b="b"/>
            <a:pathLst>
              <a:path w="6784095" h="2620357">
                <a:moveTo>
                  <a:pt x="0" y="0"/>
                </a:moveTo>
                <a:lnTo>
                  <a:pt x="6784096" y="0"/>
                </a:lnTo>
                <a:lnTo>
                  <a:pt x="6784096" y="2620357"/>
                </a:lnTo>
                <a:lnTo>
                  <a:pt x="0" y="2620357"/>
                </a:lnTo>
                <a:lnTo>
                  <a:pt x="0" y="0"/>
                </a:lnTo>
                <a:close/>
              </a:path>
            </a:pathLst>
          </a:custGeom>
          <a:blipFill>
            <a:blip r:embed="rId2"/>
            <a:stretch>
              <a:fillRect/>
            </a:stretch>
          </a:blipFill>
        </p:spPr>
        <p:txBody>
          <a:bodyPr/>
          <a:lstStyle/>
          <a:p>
            <a:endParaRPr lang="en-US"/>
          </a:p>
        </p:txBody>
      </p:sp>
      <p:sp>
        <p:nvSpPr>
          <p:cNvPr id="13" name="TextBox 13"/>
          <p:cNvSpPr txBox="1"/>
          <p:nvPr/>
        </p:nvSpPr>
        <p:spPr>
          <a:xfrm>
            <a:off x="1776847" y="3204672"/>
            <a:ext cx="13338192" cy="1473200"/>
          </a:xfrm>
          <a:prstGeom prst="rect">
            <a:avLst/>
          </a:prstGeom>
        </p:spPr>
        <p:txBody>
          <a:bodyPr lIns="0" tIns="0" rIns="0" bIns="0" rtlCol="0" anchor="t">
            <a:spAutoFit/>
          </a:bodyPr>
          <a:lstStyle/>
          <a:p>
            <a:pPr marL="755651" lvl="1" indent="-377825" algn="l">
              <a:lnSpc>
                <a:spcPts val="3850"/>
              </a:lnSpc>
              <a:buFont typeface="Arial"/>
              <a:buChar char="•"/>
            </a:pPr>
            <a:r>
              <a:rPr lang="en-US" sz="3500">
                <a:solidFill>
                  <a:srgbClr val="19274F"/>
                </a:solidFill>
                <a:latin typeface="Montaser Arabic"/>
                <a:ea typeface="Montaser Arabic"/>
                <a:cs typeface="Montaser Arabic"/>
                <a:sym typeface="Montaser Arabic"/>
              </a:rPr>
              <a:t>Apache Airflow là một nền tảng mã nguồn mở dùng để phát triển, lên lịch và giám sát các luồng công việc theo lô (batch-oriented workflows). </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957391" y="769582"/>
            <a:ext cx="16373217" cy="8747835"/>
            <a:chOff x="0" y="0"/>
            <a:chExt cx="21830956" cy="11663780"/>
          </a:xfrm>
        </p:grpSpPr>
        <p:grpSp>
          <p:nvGrpSpPr>
            <p:cNvPr id="3" name="Group 3"/>
            <p:cNvGrpSpPr/>
            <p:nvPr/>
          </p:nvGrpSpPr>
          <p:grpSpPr>
            <a:xfrm>
              <a:off x="0" y="0"/>
              <a:ext cx="21830956" cy="11663780"/>
              <a:chOff x="0" y="0"/>
              <a:chExt cx="6370733" cy="3403737"/>
            </a:xfrm>
          </p:grpSpPr>
          <p:sp>
            <p:nvSpPr>
              <p:cNvPr id="4" name="Freeform 4"/>
              <p:cNvSpPr/>
              <p:nvPr/>
            </p:nvSpPr>
            <p:spPr>
              <a:xfrm>
                <a:off x="0" y="0"/>
                <a:ext cx="6370733" cy="3403737"/>
              </a:xfrm>
              <a:custGeom>
                <a:avLst/>
                <a:gdLst/>
                <a:ahLst/>
                <a:cxnLst/>
                <a:rect l="l" t="t" r="r" b="b"/>
                <a:pathLst>
                  <a:path w="6370733" h="3403737">
                    <a:moveTo>
                      <a:pt x="17495" y="0"/>
                    </a:moveTo>
                    <a:lnTo>
                      <a:pt x="6353238" y="0"/>
                    </a:lnTo>
                    <a:cubicBezTo>
                      <a:pt x="6362900" y="0"/>
                      <a:pt x="6370733" y="7833"/>
                      <a:pt x="6370733" y="17495"/>
                    </a:cubicBezTo>
                    <a:lnTo>
                      <a:pt x="6370733" y="3386242"/>
                    </a:lnTo>
                    <a:cubicBezTo>
                      <a:pt x="6370733" y="3390882"/>
                      <a:pt x="6368890" y="3395332"/>
                      <a:pt x="6365609" y="3398613"/>
                    </a:cubicBezTo>
                    <a:cubicBezTo>
                      <a:pt x="6362328" y="3401894"/>
                      <a:pt x="6357878" y="3403737"/>
                      <a:pt x="6353238" y="3403737"/>
                    </a:cubicBezTo>
                    <a:lnTo>
                      <a:pt x="17495" y="3403737"/>
                    </a:lnTo>
                    <a:cubicBezTo>
                      <a:pt x="12855" y="3403737"/>
                      <a:pt x="8405" y="3401894"/>
                      <a:pt x="5124" y="3398613"/>
                    </a:cubicBezTo>
                    <a:cubicBezTo>
                      <a:pt x="1843" y="3395332"/>
                      <a:pt x="0" y="3390882"/>
                      <a:pt x="0" y="3386242"/>
                    </a:cubicBezTo>
                    <a:lnTo>
                      <a:pt x="0" y="17495"/>
                    </a:lnTo>
                    <a:cubicBezTo>
                      <a:pt x="0" y="12855"/>
                      <a:pt x="1843" y="8405"/>
                      <a:pt x="5124" y="5124"/>
                    </a:cubicBezTo>
                    <a:cubicBezTo>
                      <a:pt x="8405" y="1843"/>
                      <a:pt x="12855" y="0"/>
                      <a:pt x="17495" y="0"/>
                    </a:cubicBezTo>
                    <a:close/>
                  </a:path>
                </a:pathLst>
              </a:custGeom>
              <a:solidFill>
                <a:srgbClr val="FFFFFF"/>
              </a:solidFill>
              <a:ln cap="rnd">
                <a:noFill/>
                <a:prstDash val="solid"/>
                <a:round/>
              </a:ln>
            </p:spPr>
            <p:txBody>
              <a:bodyPr/>
              <a:lstStyle/>
              <a:p>
                <a:endParaRPr lang="en-US"/>
              </a:p>
            </p:txBody>
          </p:sp>
          <p:sp>
            <p:nvSpPr>
              <p:cNvPr id="5" name="TextBox 5"/>
              <p:cNvSpPr txBox="1"/>
              <p:nvPr/>
            </p:nvSpPr>
            <p:spPr>
              <a:xfrm>
                <a:off x="0" y="-66675"/>
                <a:ext cx="6370733" cy="3470412"/>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6" name="Group 6"/>
            <p:cNvGrpSpPr/>
            <p:nvPr/>
          </p:nvGrpSpPr>
          <p:grpSpPr>
            <a:xfrm>
              <a:off x="195688" y="191218"/>
              <a:ext cx="21439580" cy="11281344"/>
              <a:chOff x="0" y="0"/>
              <a:chExt cx="6256521" cy="3292134"/>
            </a:xfrm>
          </p:grpSpPr>
          <p:sp>
            <p:nvSpPr>
              <p:cNvPr id="7" name="Freeform 7"/>
              <p:cNvSpPr/>
              <p:nvPr/>
            </p:nvSpPr>
            <p:spPr>
              <a:xfrm>
                <a:off x="0" y="0"/>
                <a:ext cx="6256521" cy="3292134"/>
              </a:xfrm>
              <a:custGeom>
                <a:avLst/>
                <a:gdLst/>
                <a:ahLst/>
                <a:cxnLst/>
                <a:rect l="l" t="t" r="r" b="b"/>
                <a:pathLst>
                  <a:path w="6256521" h="3292134">
                    <a:moveTo>
                      <a:pt x="14444" y="0"/>
                    </a:moveTo>
                    <a:lnTo>
                      <a:pt x="6242077" y="0"/>
                    </a:lnTo>
                    <a:cubicBezTo>
                      <a:pt x="6250054" y="0"/>
                      <a:pt x="6256521" y="6467"/>
                      <a:pt x="6256521" y="14444"/>
                    </a:cubicBezTo>
                    <a:lnTo>
                      <a:pt x="6256521" y="3277690"/>
                    </a:lnTo>
                    <a:cubicBezTo>
                      <a:pt x="6256521" y="3281521"/>
                      <a:pt x="6254999" y="3285194"/>
                      <a:pt x="6252290" y="3287903"/>
                    </a:cubicBezTo>
                    <a:cubicBezTo>
                      <a:pt x="6249581" y="3290612"/>
                      <a:pt x="6245908" y="3292134"/>
                      <a:pt x="6242077" y="3292134"/>
                    </a:cubicBezTo>
                    <a:lnTo>
                      <a:pt x="14444" y="3292134"/>
                    </a:lnTo>
                    <a:cubicBezTo>
                      <a:pt x="10613" y="3292134"/>
                      <a:pt x="6939" y="3290612"/>
                      <a:pt x="4231" y="3287903"/>
                    </a:cubicBezTo>
                    <a:cubicBezTo>
                      <a:pt x="1522" y="3285194"/>
                      <a:pt x="0" y="3281521"/>
                      <a:pt x="0" y="3277690"/>
                    </a:cubicBezTo>
                    <a:lnTo>
                      <a:pt x="0" y="14444"/>
                    </a:lnTo>
                    <a:cubicBezTo>
                      <a:pt x="0" y="6467"/>
                      <a:pt x="6467" y="0"/>
                      <a:pt x="14444" y="0"/>
                    </a:cubicBezTo>
                    <a:close/>
                  </a:path>
                </a:pathLst>
              </a:custGeom>
              <a:solidFill>
                <a:srgbClr val="BCBEFA"/>
              </a:solidFill>
              <a:ln w="47625" cap="rnd">
                <a:solidFill>
                  <a:srgbClr val="1A1E2D"/>
                </a:solidFill>
                <a:prstDash val="lgDash"/>
                <a:round/>
              </a:ln>
            </p:spPr>
            <p:txBody>
              <a:bodyPr/>
              <a:lstStyle/>
              <a:p>
                <a:endParaRPr lang="en-US"/>
              </a:p>
            </p:txBody>
          </p:sp>
          <p:sp>
            <p:nvSpPr>
              <p:cNvPr id="8" name="TextBox 8"/>
              <p:cNvSpPr txBox="1"/>
              <p:nvPr/>
            </p:nvSpPr>
            <p:spPr>
              <a:xfrm>
                <a:off x="0" y="-66675"/>
                <a:ext cx="6256521" cy="3358809"/>
              </a:xfrm>
              <a:prstGeom prst="rect">
                <a:avLst/>
              </a:prstGeom>
            </p:spPr>
            <p:txBody>
              <a:bodyPr lIns="46656" tIns="46656" rIns="46656" bIns="46656" rtlCol="0" anchor="ctr"/>
              <a:lstStyle/>
              <a:p>
                <a:pPr marL="0" lvl="0" indent="0" algn="ctr">
                  <a:lnSpc>
                    <a:spcPts val="2520"/>
                  </a:lnSpc>
                  <a:spcBef>
                    <a:spcPct val="0"/>
                  </a:spcBef>
                </a:pPr>
                <a:endParaRPr/>
              </a:p>
            </p:txBody>
          </p:sp>
        </p:grpSp>
      </p:grpSp>
      <p:sp>
        <p:nvSpPr>
          <p:cNvPr id="9" name="Freeform 9"/>
          <p:cNvSpPr/>
          <p:nvPr/>
        </p:nvSpPr>
        <p:spPr>
          <a:xfrm>
            <a:off x="4066541" y="1829435"/>
            <a:ext cx="10154918" cy="7044974"/>
          </a:xfrm>
          <a:custGeom>
            <a:avLst/>
            <a:gdLst/>
            <a:ahLst/>
            <a:cxnLst/>
            <a:rect l="l" t="t" r="r" b="b"/>
            <a:pathLst>
              <a:path w="10154918" h="7044974">
                <a:moveTo>
                  <a:pt x="0" y="0"/>
                </a:moveTo>
                <a:lnTo>
                  <a:pt x="10154918" y="0"/>
                </a:lnTo>
                <a:lnTo>
                  <a:pt x="10154918" y="7044974"/>
                </a:lnTo>
                <a:lnTo>
                  <a:pt x="0" y="7044974"/>
                </a:lnTo>
                <a:lnTo>
                  <a:pt x="0" y="0"/>
                </a:lnTo>
                <a:close/>
              </a:path>
            </a:pathLst>
          </a:custGeom>
          <a:blipFill>
            <a:blip r:embed="rId2"/>
            <a:stretch>
              <a:fillRect/>
            </a:stretch>
          </a:blipFill>
        </p:spPr>
        <p:txBody>
          <a:bodyPr/>
          <a:lstStyle/>
          <a:p>
            <a:endParaRPr lang="en-US"/>
          </a:p>
        </p:txBody>
      </p:sp>
      <p:sp>
        <p:nvSpPr>
          <p:cNvPr id="10" name="TextBox 10"/>
          <p:cNvSpPr txBox="1"/>
          <p:nvPr/>
        </p:nvSpPr>
        <p:spPr>
          <a:xfrm>
            <a:off x="6225628" y="1076325"/>
            <a:ext cx="5303863" cy="753110"/>
          </a:xfrm>
          <a:prstGeom prst="rect">
            <a:avLst/>
          </a:prstGeom>
        </p:spPr>
        <p:txBody>
          <a:bodyPr lIns="0" tIns="0" rIns="0" bIns="0" rtlCol="0" anchor="t">
            <a:spAutoFit/>
          </a:bodyPr>
          <a:lstStyle/>
          <a:p>
            <a:pPr marL="0" lvl="0" indent="0" algn="l">
              <a:lnSpc>
                <a:spcPts val="5830"/>
              </a:lnSpc>
              <a:spcBef>
                <a:spcPct val="0"/>
              </a:spcBef>
            </a:pPr>
            <a:r>
              <a:rPr lang="en-US" sz="5300" b="1">
                <a:solidFill>
                  <a:srgbClr val="19274F"/>
                </a:solidFill>
                <a:latin typeface="Montaser Arabic Bold"/>
                <a:ea typeface="Montaser Arabic Bold"/>
                <a:cs typeface="Montaser Arabic Bold"/>
                <a:sym typeface="Montaser Arabic Bold"/>
              </a:rPr>
              <a:t>MÔ TẢ DỮ LIỆU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957391" y="769582"/>
            <a:ext cx="16373217" cy="8747835"/>
            <a:chOff x="0" y="0"/>
            <a:chExt cx="21830956" cy="11663780"/>
          </a:xfrm>
        </p:grpSpPr>
        <p:grpSp>
          <p:nvGrpSpPr>
            <p:cNvPr id="3" name="Group 3"/>
            <p:cNvGrpSpPr/>
            <p:nvPr/>
          </p:nvGrpSpPr>
          <p:grpSpPr>
            <a:xfrm>
              <a:off x="0" y="0"/>
              <a:ext cx="21830956" cy="11663780"/>
              <a:chOff x="0" y="0"/>
              <a:chExt cx="6370733" cy="3403737"/>
            </a:xfrm>
          </p:grpSpPr>
          <p:sp>
            <p:nvSpPr>
              <p:cNvPr id="4" name="Freeform 4"/>
              <p:cNvSpPr/>
              <p:nvPr/>
            </p:nvSpPr>
            <p:spPr>
              <a:xfrm>
                <a:off x="0" y="0"/>
                <a:ext cx="6370733" cy="3403737"/>
              </a:xfrm>
              <a:custGeom>
                <a:avLst/>
                <a:gdLst/>
                <a:ahLst/>
                <a:cxnLst/>
                <a:rect l="l" t="t" r="r" b="b"/>
                <a:pathLst>
                  <a:path w="6370733" h="3403737">
                    <a:moveTo>
                      <a:pt x="17495" y="0"/>
                    </a:moveTo>
                    <a:lnTo>
                      <a:pt x="6353238" y="0"/>
                    </a:lnTo>
                    <a:cubicBezTo>
                      <a:pt x="6362900" y="0"/>
                      <a:pt x="6370733" y="7833"/>
                      <a:pt x="6370733" y="17495"/>
                    </a:cubicBezTo>
                    <a:lnTo>
                      <a:pt x="6370733" y="3386242"/>
                    </a:lnTo>
                    <a:cubicBezTo>
                      <a:pt x="6370733" y="3390882"/>
                      <a:pt x="6368890" y="3395332"/>
                      <a:pt x="6365609" y="3398613"/>
                    </a:cubicBezTo>
                    <a:cubicBezTo>
                      <a:pt x="6362328" y="3401894"/>
                      <a:pt x="6357878" y="3403737"/>
                      <a:pt x="6353238" y="3403737"/>
                    </a:cubicBezTo>
                    <a:lnTo>
                      <a:pt x="17495" y="3403737"/>
                    </a:lnTo>
                    <a:cubicBezTo>
                      <a:pt x="12855" y="3403737"/>
                      <a:pt x="8405" y="3401894"/>
                      <a:pt x="5124" y="3398613"/>
                    </a:cubicBezTo>
                    <a:cubicBezTo>
                      <a:pt x="1843" y="3395332"/>
                      <a:pt x="0" y="3390882"/>
                      <a:pt x="0" y="3386242"/>
                    </a:cubicBezTo>
                    <a:lnTo>
                      <a:pt x="0" y="17495"/>
                    </a:lnTo>
                    <a:cubicBezTo>
                      <a:pt x="0" y="12855"/>
                      <a:pt x="1843" y="8405"/>
                      <a:pt x="5124" y="5124"/>
                    </a:cubicBezTo>
                    <a:cubicBezTo>
                      <a:pt x="8405" y="1843"/>
                      <a:pt x="12855" y="0"/>
                      <a:pt x="17495" y="0"/>
                    </a:cubicBezTo>
                    <a:close/>
                  </a:path>
                </a:pathLst>
              </a:custGeom>
              <a:solidFill>
                <a:srgbClr val="FFFFFF"/>
              </a:solidFill>
              <a:ln cap="rnd">
                <a:noFill/>
                <a:prstDash val="solid"/>
                <a:round/>
              </a:ln>
            </p:spPr>
            <p:txBody>
              <a:bodyPr/>
              <a:lstStyle/>
              <a:p>
                <a:endParaRPr lang="en-US"/>
              </a:p>
            </p:txBody>
          </p:sp>
          <p:sp>
            <p:nvSpPr>
              <p:cNvPr id="5" name="TextBox 5"/>
              <p:cNvSpPr txBox="1"/>
              <p:nvPr/>
            </p:nvSpPr>
            <p:spPr>
              <a:xfrm>
                <a:off x="0" y="-66675"/>
                <a:ext cx="6370733" cy="3470412"/>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6" name="Group 6"/>
            <p:cNvGrpSpPr/>
            <p:nvPr/>
          </p:nvGrpSpPr>
          <p:grpSpPr>
            <a:xfrm>
              <a:off x="195688" y="191218"/>
              <a:ext cx="21439580" cy="11281344"/>
              <a:chOff x="0" y="0"/>
              <a:chExt cx="6256521" cy="3292134"/>
            </a:xfrm>
          </p:grpSpPr>
          <p:sp>
            <p:nvSpPr>
              <p:cNvPr id="7" name="Freeform 7"/>
              <p:cNvSpPr/>
              <p:nvPr/>
            </p:nvSpPr>
            <p:spPr>
              <a:xfrm>
                <a:off x="0" y="0"/>
                <a:ext cx="6256521" cy="3292134"/>
              </a:xfrm>
              <a:custGeom>
                <a:avLst/>
                <a:gdLst/>
                <a:ahLst/>
                <a:cxnLst/>
                <a:rect l="l" t="t" r="r" b="b"/>
                <a:pathLst>
                  <a:path w="6256521" h="3292134">
                    <a:moveTo>
                      <a:pt x="14444" y="0"/>
                    </a:moveTo>
                    <a:lnTo>
                      <a:pt x="6242077" y="0"/>
                    </a:lnTo>
                    <a:cubicBezTo>
                      <a:pt x="6250054" y="0"/>
                      <a:pt x="6256521" y="6467"/>
                      <a:pt x="6256521" y="14444"/>
                    </a:cubicBezTo>
                    <a:lnTo>
                      <a:pt x="6256521" y="3277690"/>
                    </a:lnTo>
                    <a:cubicBezTo>
                      <a:pt x="6256521" y="3281521"/>
                      <a:pt x="6254999" y="3285194"/>
                      <a:pt x="6252290" y="3287903"/>
                    </a:cubicBezTo>
                    <a:cubicBezTo>
                      <a:pt x="6249581" y="3290612"/>
                      <a:pt x="6245908" y="3292134"/>
                      <a:pt x="6242077" y="3292134"/>
                    </a:cubicBezTo>
                    <a:lnTo>
                      <a:pt x="14444" y="3292134"/>
                    </a:lnTo>
                    <a:cubicBezTo>
                      <a:pt x="10613" y="3292134"/>
                      <a:pt x="6939" y="3290612"/>
                      <a:pt x="4231" y="3287903"/>
                    </a:cubicBezTo>
                    <a:cubicBezTo>
                      <a:pt x="1522" y="3285194"/>
                      <a:pt x="0" y="3281521"/>
                      <a:pt x="0" y="3277690"/>
                    </a:cubicBezTo>
                    <a:lnTo>
                      <a:pt x="0" y="14444"/>
                    </a:lnTo>
                    <a:cubicBezTo>
                      <a:pt x="0" y="6467"/>
                      <a:pt x="6467" y="0"/>
                      <a:pt x="14444" y="0"/>
                    </a:cubicBezTo>
                    <a:close/>
                  </a:path>
                </a:pathLst>
              </a:custGeom>
              <a:solidFill>
                <a:srgbClr val="BCBEFA"/>
              </a:solidFill>
              <a:ln w="47625" cap="rnd">
                <a:solidFill>
                  <a:srgbClr val="1A1E2D"/>
                </a:solidFill>
                <a:prstDash val="lgDash"/>
                <a:round/>
              </a:ln>
            </p:spPr>
            <p:txBody>
              <a:bodyPr/>
              <a:lstStyle/>
              <a:p>
                <a:endParaRPr lang="en-US"/>
              </a:p>
            </p:txBody>
          </p:sp>
          <p:sp>
            <p:nvSpPr>
              <p:cNvPr id="8" name="TextBox 8"/>
              <p:cNvSpPr txBox="1"/>
              <p:nvPr/>
            </p:nvSpPr>
            <p:spPr>
              <a:xfrm>
                <a:off x="0" y="-66675"/>
                <a:ext cx="6256521" cy="3358809"/>
              </a:xfrm>
              <a:prstGeom prst="rect">
                <a:avLst/>
              </a:prstGeom>
            </p:spPr>
            <p:txBody>
              <a:bodyPr lIns="46656" tIns="46656" rIns="46656" bIns="46656" rtlCol="0" anchor="ctr"/>
              <a:lstStyle/>
              <a:p>
                <a:pPr marL="0" lvl="0" indent="0" algn="ctr">
                  <a:lnSpc>
                    <a:spcPts val="2520"/>
                  </a:lnSpc>
                  <a:spcBef>
                    <a:spcPct val="0"/>
                  </a:spcBef>
                </a:pPr>
                <a:endParaRPr/>
              </a:p>
            </p:txBody>
          </p:sp>
        </p:grpSp>
      </p:grpSp>
      <p:sp>
        <p:nvSpPr>
          <p:cNvPr id="9" name="Freeform 9"/>
          <p:cNvSpPr/>
          <p:nvPr/>
        </p:nvSpPr>
        <p:spPr>
          <a:xfrm>
            <a:off x="3366652" y="2283753"/>
            <a:ext cx="11643463" cy="6665883"/>
          </a:xfrm>
          <a:custGeom>
            <a:avLst/>
            <a:gdLst/>
            <a:ahLst/>
            <a:cxnLst/>
            <a:rect l="l" t="t" r="r" b="b"/>
            <a:pathLst>
              <a:path w="11643463" h="6665883">
                <a:moveTo>
                  <a:pt x="0" y="0"/>
                </a:moveTo>
                <a:lnTo>
                  <a:pt x="11643464" y="0"/>
                </a:lnTo>
                <a:lnTo>
                  <a:pt x="11643464" y="6665883"/>
                </a:lnTo>
                <a:lnTo>
                  <a:pt x="0" y="6665883"/>
                </a:lnTo>
                <a:lnTo>
                  <a:pt x="0" y="0"/>
                </a:lnTo>
                <a:close/>
              </a:path>
            </a:pathLst>
          </a:custGeom>
          <a:blipFill>
            <a:blip r:embed="rId2"/>
            <a:stretch>
              <a:fillRect/>
            </a:stretch>
          </a:blipFill>
        </p:spPr>
        <p:txBody>
          <a:bodyPr/>
          <a:lstStyle/>
          <a:p>
            <a:endParaRPr lang="en-US"/>
          </a:p>
        </p:txBody>
      </p:sp>
      <p:sp>
        <p:nvSpPr>
          <p:cNvPr id="10" name="TextBox 10"/>
          <p:cNvSpPr txBox="1"/>
          <p:nvPr/>
        </p:nvSpPr>
        <p:spPr>
          <a:xfrm>
            <a:off x="6225628" y="1076325"/>
            <a:ext cx="5303863" cy="753110"/>
          </a:xfrm>
          <a:prstGeom prst="rect">
            <a:avLst/>
          </a:prstGeom>
        </p:spPr>
        <p:txBody>
          <a:bodyPr lIns="0" tIns="0" rIns="0" bIns="0" rtlCol="0" anchor="t">
            <a:spAutoFit/>
          </a:bodyPr>
          <a:lstStyle/>
          <a:p>
            <a:pPr marL="0" lvl="0" indent="0" algn="l">
              <a:lnSpc>
                <a:spcPts val="5830"/>
              </a:lnSpc>
              <a:spcBef>
                <a:spcPct val="0"/>
              </a:spcBef>
            </a:pPr>
            <a:r>
              <a:rPr lang="en-US" sz="5300" b="1">
                <a:solidFill>
                  <a:srgbClr val="19274F"/>
                </a:solidFill>
                <a:latin typeface="Montaser Arabic Bold"/>
                <a:ea typeface="Montaser Arabic Bold"/>
                <a:cs typeface="Montaser Arabic Bold"/>
                <a:sym typeface="Montaser Arabic Bold"/>
              </a:rPr>
              <a:t>MÔ TẢ DỮ LIỆU</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6315241" cy="3202094"/>
          </a:xfrm>
        </p:grpSpPr>
        <p:sp>
          <p:nvSpPr>
            <p:cNvPr id="3" name="Freeform 3"/>
            <p:cNvSpPr/>
            <p:nvPr/>
          </p:nvSpPr>
          <p:spPr>
            <a:xfrm>
              <a:off x="0" y="0"/>
              <a:ext cx="6315241" cy="3202094"/>
            </a:xfrm>
            <a:custGeom>
              <a:avLst/>
              <a:gdLst/>
              <a:ahLst/>
              <a:cxnLst/>
              <a:rect l="l" t="t" r="r" b="b"/>
              <a:pathLst>
                <a:path w="6315241" h="3202094">
                  <a:moveTo>
                    <a:pt x="17649" y="0"/>
                  </a:moveTo>
                  <a:lnTo>
                    <a:pt x="6297592" y="0"/>
                  </a:lnTo>
                  <a:cubicBezTo>
                    <a:pt x="6302273" y="0"/>
                    <a:pt x="6306762" y="1859"/>
                    <a:pt x="6310072" y="5169"/>
                  </a:cubicBezTo>
                  <a:cubicBezTo>
                    <a:pt x="6313382" y="8479"/>
                    <a:pt x="6315241" y="12968"/>
                    <a:pt x="6315241" y="17649"/>
                  </a:cubicBezTo>
                  <a:lnTo>
                    <a:pt x="6315241" y="3184445"/>
                  </a:lnTo>
                  <a:cubicBezTo>
                    <a:pt x="6315241" y="3194192"/>
                    <a:pt x="6307340" y="3202094"/>
                    <a:pt x="6297592" y="3202094"/>
                  </a:cubicBezTo>
                  <a:lnTo>
                    <a:pt x="17649" y="3202094"/>
                  </a:lnTo>
                  <a:cubicBezTo>
                    <a:pt x="12968" y="3202094"/>
                    <a:pt x="8479" y="3200235"/>
                    <a:pt x="5169" y="3196925"/>
                  </a:cubicBezTo>
                  <a:cubicBezTo>
                    <a:pt x="1859" y="3193615"/>
                    <a:pt x="0" y="3189126"/>
                    <a:pt x="0" y="3184445"/>
                  </a:cubicBezTo>
                  <a:lnTo>
                    <a:pt x="0" y="17649"/>
                  </a:lnTo>
                  <a:cubicBezTo>
                    <a:pt x="0" y="12968"/>
                    <a:pt x="1859" y="8479"/>
                    <a:pt x="5169" y="5169"/>
                  </a:cubicBezTo>
                  <a:cubicBezTo>
                    <a:pt x="8479" y="1859"/>
                    <a:pt x="12968" y="0"/>
                    <a:pt x="17649" y="0"/>
                  </a:cubicBezTo>
                  <a:close/>
                </a:path>
              </a:pathLst>
            </a:custGeom>
            <a:solidFill>
              <a:srgbClr val="BCBEFA"/>
            </a:solidFill>
            <a:ln cap="rnd">
              <a:noFill/>
              <a:prstDash val="solid"/>
              <a:round/>
            </a:ln>
          </p:spPr>
          <p:txBody>
            <a:bodyPr/>
            <a:lstStyle/>
            <a:p>
              <a:endParaRPr lang="en-US"/>
            </a:p>
          </p:txBody>
        </p:sp>
        <p:sp>
          <p:nvSpPr>
            <p:cNvPr id="4" name="TextBox 4"/>
            <p:cNvSpPr txBox="1"/>
            <p:nvPr/>
          </p:nvSpPr>
          <p:spPr>
            <a:xfrm>
              <a:off x="0" y="-66675"/>
              <a:ext cx="6315241" cy="3268769"/>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5" name="Group 5"/>
          <p:cNvGrpSpPr/>
          <p:nvPr/>
        </p:nvGrpSpPr>
        <p:grpSpPr>
          <a:xfrm>
            <a:off x="1350619" y="1361887"/>
            <a:ext cx="7767550" cy="7563225"/>
            <a:chOff x="0" y="0"/>
            <a:chExt cx="3022313" cy="2942811"/>
          </a:xfrm>
        </p:grpSpPr>
        <p:sp>
          <p:nvSpPr>
            <p:cNvPr id="6" name="Freeform 6"/>
            <p:cNvSpPr/>
            <p:nvPr/>
          </p:nvSpPr>
          <p:spPr>
            <a:xfrm>
              <a:off x="0" y="0"/>
              <a:ext cx="3022313" cy="2942811"/>
            </a:xfrm>
            <a:custGeom>
              <a:avLst/>
              <a:gdLst/>
              <a:ahLst/>
              <a:cxnLst/>
              <a:rect l="l" t="t" r="r" b="b"/>
              <a:pathLst>
                <a:path w="3022313" h="2942811">
                  <a:moveTo>
                    <a:pt x="29901" y="0"/>
                  </a:moveTo>
                  <a:lnTo>
                    <a:pt x="2992412" y="0"/>
                  </a:lnTo>
                  <a:cubicBezTo>
                    <a:pt x="3000342" y="0"/>
                    <a:pt x="3007947" y="3150"/>
                    <a:pt x="3013555" y="8758"/>
                  </a:cubicBezTo>
                  <a:cubicBezTo>
                    <a:pt x="3019163" y="14365"/>
                    <a:pt x="3022313" y="21971"/>
                    <a:pt x="3022313" y="29901"/>
                  </a:cubicBezTo>
                  <a:lnTo>
                    <a:pt x="3022313" y="2912910"/>
                  </a:lnTo>
                  <a:cubicBezTo>
                    <a:pt x="3022313" y="2920841"/>
                    <a:pt x="3019163" y="2928446"/>
                    <a:pt x="3013555" y="2934053"/>
                  </a:cubicBezTo>
                  <a:cubicBezTo>
                    <a:pt x="3007947" y="2939661"/>
                    <a:pt x="3000342" y="2942811"/>
                    <a:pt x="2992412" y="2942811"/>
                  </a:cubicBezTo>
                  <a:lnTo>
                    <a:pt x="29901" y="2942811"/>
                  </a:lnTo>
                  <a:cubicBezTo>
                    <a:pt x="21971" y="2942811"/>
                    <a:pt x="14365" y="2939661"/>
                    <a:pt x="8758" y="2934053"/>
                  </a:cubicBezTo>
                  <a:cubicBezTo>
                    <a:pt x="3150" y="2928446"/>
                    <a:pt x="0" y="2920841"/>
                    <a:pt x="0" y="2912910"/>
                  </a:cubicBezTo>
                  <a:lnTo>
                    <a:pt x="0" y="29901"/>
                  </a:lnTo>
                  <a:cubicBezTo>
                    <a:pt x="0" y="21971"/>
                    <a:pt x="3150" y="14365"/>
                    <a:pt x="8758" y="8758"/>
                  </a:cubicBezTo>
                  <a:cubicBezTo>
                    <a:pt x="14365" y="3150"/>
                    <a:pt x="21971" y="0"/>
                    <a:pt x="29901" y="0"/>
                  </a:cubicBezTo>
                  <a:close/>
                </a:path>
              </a:pathLst>
            </a:custGeom>
            <a:solidFill>
              <a:srgbClr val="FF9DC6"/>
            </a:solidFill>
            <a:ln w="47625" cap="rnd">
              <a:solidFill>
                <a:srgbClr val="FFFFFF"/>
              </a:solidFill>
              <a:prstDash val="solid"/>
              <a:round/>
            </a:ln>
          </p:spPr>
          <p:txBody>
            <a:bodyPr/>
            <a:lstStyle/>
            <a:p>
              <a:endParaRPr lang="en-US"/>
            </a:p>
          </p:txBody>
        </p:sp>
        <p:sp>
          <p:nvSpPr>
            <p:cNvPr id="7" name="TextBox 7"/>
            <p:cNvSpPr txBox="1"/>
            <p:nvPr/>
          </p:nvSpPr>
          <p:spPr>
            <a:xfrm>
              <a:off x="0" y="-66675"/>
              <a:ext cx="3022313" cy="3009486"/>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8" name="Group 8"/>
          <p:cNvGrpSpPr/>
          <p:nvPr/>
        </p:nvGrpSpPr>
        <p:grpSpPr>
          <a:xfrm>
            <a:off x="9498504" y="1361887"/>
            <a:ext cx="7438878" cy="7563225"/>
            <a:chOff x="0" y="0"/>
            <a:chExt cx="2894428" cy="2942811"/>
          </a:xfrm>
        </p:grpSpPr>
        <p:sp>
          <p:nvSpPr>
            <p:cNvPr id="9" name="Freeform 9"/>
            <p:cNvSpPr/>
            <p:nvPr/>
          </p:nvSpPr>
          <p:spPr>
            <a:xfrm>
              <a:off x="0" y="0"/>
              <a:ext cx="2894428" cy="2942811"/>
            </a:xfrm>
            <a:custGeom>
              <a:avLst/>
              <a:gdLst/>
              <a:ahLst/>
              <a:cxnLst/>
              <a:rect l="l" t="t" r="r" b="b"/>
              <a:pathLst>
                <a:path w="2894428" h="2942811">
                  <a:moveTo>
                    <a:pt x="31222" y="0"/>
                  </a:moveTo>
                  <a:lnTo>
                    <a:pt x="2863206" y="0"/>
                  </a:lnTo>
                  <a:cubicBezTo>
                    <a:pt x="2871487" y="0"/>
                    <a:pt x="2879428" y="3289"/>
                    <a:pt x="2885283" y="9145"/>
                  </a:cubicBezTo>
                  <a:cubicBezTo>
                    <a:pt x="2891139" y="15000"/>
                    <a:pt x="2894428" y="22942"/>
                    <a:pt x="2894428" y="31222"/>
                  </a:cubicBezTo>
                  <a:lnTo>
                    <a:pt x="2894428" y="2911589"/>
                  </a:lnTo>
                  <a:cubicBezTo>
                    <a:pt x="2894428" y="2919870"/>
                    <a:pt x="2891139" y="2927811"/>
                    <a:pt x="2885283" y="2933666"/>
                  </a:cubicBezTo>
                  <a:cubicBezTo>
                    <a:pt x="2879428" y="2939522"/>
                    <a:pt x="2871487" y="2942811"/>
                    <a:pt x="2863206" y="2942811"/>
                  </a:cubicBezTo>
                  <a:lnTo>
                    <a:pt x="31222" y="2942811"/>
                  </a:lnTo>
                  <a:cubicBezTo>
                    <a:pt x="22942" y="2942811"/>
                    <a:pt x="15000" y="2939522"/>
                    <a:pt x="9145" y="2933666"/>
                  </a:cubicBezTo>
                  <a:cubicBezTo>
                    <a:pt x="3289" y="2927811"/>
                    <a:pt x="0" y="2919870"/>
                    <a:pt x="0" y="2911589"/>
                  </a:cubicBezTo>
                  <a:lnTo>
                    <a:pt x="0" y="31222"/>
                  </a:lnTo>
                  <a:cubicBezTo>
                    <a:pt x="0" y="22942"/>
                    <a:pt x="3289" y="15000"/>
                    <a:pt x="9145" y="9145"/>
                  </a:cubicBezTo>
                  <a:cubicBezTo>
                    <a:pt x="15000" y="3289"/>
                    <a:pt x="22942" y="0"/>
                    <a:pt x="31222" y="0"/>
                  </a:cubicBezTo>
                  <a:close/>
                </a:path>
              </a:pathLst>
            </a:custGeom>
            <a:solidFill>
              <a:srgbClr val="FFFFFF"/>
            </a:solidFill>
            <a:ln w="47625" cap="rnd">
              <a:solidFill>
                <a:srgbClr val="19274F"/>
              </a:solidFill>
              <a:prstDash val="lgDash"/>
              <a:round/>
            </a:ln>
          </p:spPr>
          <p:txBody>
            <a:bodyPr/>
            <a:lstStyle/>
            <a:p>
              <a:endParaRPr lang="en-US"/>
            </a:p>
          </p:txBody>
        </p:sp>
        <p:sp>
          <p:nvSpPr>
            <p:cNvPr id="10" name="TextBox 10"/>
            <p:cNvSpPr txBox="1"/>
            <p:nvPr/>
          </p:nvSpPr>
          <p:spPr>
            <a:xfrm>
              <a:off x="0" y="-66675"/>
              <a:ext cx="2894428" cy="3009486"/>
            </a:xfrm>
            <a:prstGeom prst="rect">
              <a:avLst/>
            </a:prstGeom>
          </p:spPr>
          <p:txBody>
            <a:bodyPr lIns="46656" tIns="46656" rIns="46656" bIns="46656" rtlCol="0" anchor="ctr"/>
            <a:lstStyle/>
            <a:p>
              <a:pPr marL="0" lvl="0" indent="0" algn="ctr">
                <a:lnSpc>
                  <a:spcPts val="2520"/>
                </a:lnSpc>
                <a:spcBef>
                  <a:spcPct val="0"/>
                </a:spcBef>
              </a:pPr>
              <a:endParaRPr/>
            </a:p>
          </p:txBody>
        </p:sp>
      </p:grpSp>
      <p:sp>
        <p:nvSpPr>
          <p:cNvPr id="11" name="TextBox 11"/>
          <p:cNvSpPr txBox="1"/>
          <p:nvPr/>
        </p:nvSpPr>
        <p:spPr>
          <a:xfrm>
            <a:off x="1711725" y="2638401"/>
            <a:ext cx="7045337" cy="3800530"/>
          </a:xfrm>
          <a:prstGeom prst="rect">
            <a:avLst/>
          </a:prstGeom>
        </p:spPr>
        <p:txBody>
          <a:bodyPr lIns="0" tIns="0" rIns="0" bIns="0" rtlCol="0" anchor="t">
            <a:spAutoFit/>
          </a:bodyPr>
          <a:lstStyle/>
          <a:p>
            <a:pPr marL="0" lvl="0" indent="0" algn="ctr">
              <a:lnSpc>
                <a:spcPts val="9904"/>
              </a:lnSpc>
              <a:spcBef>
                <a:spcPct val="0"/>
              </a:spcBef>
            </a:pPr>
            <a:r>
              <a:rPr lang="en-US" sz="9004">
                <a:solidFill>
                  <a:srgbClr val="19274F"/>
                </a:solidFill>
                <a:latin typeface="Montaser Arabic"/>
                <a:ea typeface="Montaser Arabic"/>
                <a:cs typeface="Montaser Arabic"/>
                <a:sym typeface="Montaser Arabic"/>
              </a:rPr>
              <a:t>Phương pháp, kỹ thuật xử lý</a:t>
            </a:r>
          </a:p>
        </p:txBody>
      </p:sp>
      <p:sp>
        <p:nvSpPr>
          <p:cNvPr id="12" name="Freeform 12"/>
          <p:cNvSpPr/>
          <p:nvPr/>
        </p:nvSpPr>
        <p:spPr>
          <a:xfrm>
            <a:off x="9721321" y="2735202"/>
            <a:ext cx="6993243" cy="4816596"/>
          </a:xfrm>
          <a:custGeom>
            <a:avLst/>
            <a:gdLst/>
            <a:ahLst/>
            <a:cxnLst/>
            <a:rect l="l" t="t" r="r" b="b"/>
            <a:pathLst>
              <a:path w="6993243" h="4816596">
                <a:moveTo>
                  <a:pt x="0" y="0"/>
                </a:moveTo>
                <a:lnTo>
                  <a:pt x="6993243" y="0"/>
                </a:lnTo>
                <a:lnTo>
                  <a:pt x="6993243" y="4816596"/>
                </a:lnTo>
                <a:lnTo>
                  <a:pt x="0" y="4816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C86D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21640800" cy="10972800"/>
          </a:xfrm>
        </p:grpSpPr>
        <p:grpSp>
          <p:nvGrpSpPr>
            <p:cNvPr id="3" name="Group 3"/>
            <p:cNvGrpSpPr/>
            <p:nvPr/>
          </p:nvGrpSpPr>
          <p:grpSpPr>
            <a:xfrm>
              <a:off x="0" y="0"/>
              <a:ext cx="21640800" cy="10972800"/>
              <a:chOff x="0" y="0"/>
              <a:chExt cx="6315241" cy="3202094"/>
            </a:xfrm>
          </p:grpSpPr>
          <p:sp>
            <p:nvSpPr>
              <p:cNvPr id="4" name="Freeform 4"/>
              <p:cNvSpPr/>
              <p:nvPr/>
            </p:nvSpPr>
            <p:spPr>
              <a:xfrm>
                <a:off x="0" y="0"/>
                <a:ext cx="6315241" cy="3202094"/>
              </a:xfrm>
              <a:custGeom>
                <a:avLst/>
                <a:gdLst/>
                <a:ahLst/>
                <a:cxnLst/>
                <a:rect l="l" t="t" r="r" b="b"/>
                <a:pathLst>
                  <a:path w="6315241" h="3202094">
                    <a:moveTo>
                      <a:pt x="17649" y="0"/>
                    </a:moveTo>
                    <a:lnTo>
                      <a:pt x="6297592" y="0"/>
                    </a:lnTo>
                    <a:cubicBezTo>
                      <a:pt x="6302273" y="0"/>
                      <a:pt x="6306762" y="1859"/>
                      <a:pt x="6310072" y="5169"/>
                    </a:cubicBezTo>
                    <a:cubicBezTo>
                      <a:pt x="6313382" y="8479"/>
                      <a:pt x="6315241" y="12968"/>
                      <a:pt x="6315241" y="17649"/>
                    </a:cubicBezTo>
                    <a:lnTo>
                      <a:pt x="6315241" y="3184445"/>
                    </a:lnTo>
                    <a:cubicBezTo>
                      <a:pt x="6315241" y="3194192"/>
                      <a:pt x="6307340" y="3202094"/>
                      <a:pt x="6297592" y="3202094"/>
                    </a:cubicBezTo>
                    <a:lnTo>
                      <a:pt x="17649" y="3202094"/>
                    </a:lnTo>
                    <a:cubicBezTo>
                      <a:pt x="12968" y="3202094"/>
                      <a:pt x="8479" y="3200235"/>
                      <a:pt x="5169" y="3196925"/>
                    </a:cubicBezTo>
                    <a:cubicBezTo>
                      <a:pt x="1859" y="3193615"/>
                      <a:pt x="0" y="3189126"/>
                      <a:pt x="0" y="3184445"/>
                    </a:cubicBezTo>
                    <a:lnTo>
                      <a:pt x="0" y="17649"/>
                    </a:lnTo>
                    <a:cubicBezTo>
                      <a:pt x="0" y="12968"/>
                      <a:pt x="1859" y="8479"/>
                      <a:pt x="5169" y="5169"/>
                    </a:cubicBezTo>
                    <a:cubicBezTo>
                      <a:pt x="8479" y="1859"/>
                      <a:pt x="12968" y="0"/>
                      <a:pt x="17649" y="0"/>
                    </a:cubicBezTo>
                    <a:close/>
                  </a:path>
                </a:pathLst>
              </a:custGeom>
              <a:solidFill>
                <a:srgbClr val="BCBEFA"/>
              </a:solidFill>
              <a:ln cap="rnd">
                <a:noFill/>
                <a:prstDash val="solid"/>
                <a:round/>
              </a:ln>
            </p:spPr>
            <p:txBody>
              <a:bodyPr/>
              <a:lstStyle/>
              <a:p>
                <a:endParaRPr lang="en-US"/>
              </a:p>
            </p:txBody>
          </p:sp>
          <p:sp>
            <p:nvSpPr>
              <p:cNvPr id="5" name="TextBox 5"/>
              <p:cNvSpPr txBox="1"/>
              <p:nvPr/>
            </p:nvSpPr>
            <p:spPr>
              <a:xfrm>
                <a:off x="0" y="-66675"/>
                <a:ext cx="6315241" cy="3268769"/>
              </a:xfrm>
              <a:prstGeom prst="rect">
                <a:avLst/>
              </a:prstGeom>
            </p:spPr>
            <p:txBody>
              <a:bodyPr lIns="46656" tIns="46656" rIns="46656" bIns="46656" rtlCol="0" anchor="ctr"/>
              <a:lstStyle/>
              <a:p>
                <a:pPr marL="0" lvl="0" indent="0" algn="ctr">
                  <a:lnSpc>
                    <a:spcPts val="2520"/>
                  </a:lnSpc>
                  <a:spcBef>
                    <a:spcPct val="0"/>
                  </a:spcBef>
                </a:pPr>
                <a:endParaRPr/>
              </a:p>
            </p:txBody>
          </p:sp>
        </p:grpSp>
        <p:grpSp>
          <p:nvGrpSpPr>
            <p:cNvPr id="6" name="Group 6"/>
            <p:cNvGrpSpPr/>
            <p:nvPr/>
          </p:nvGrpSpPr>
          <p:grpSpPr>
            <a:xfrm>
              <a:off x="429225" y="444250"/>
              <a:ext cx="20782350" cy="1838580"/>
              <a:chOff x="0" y="0"/>
              <a:chExt cx="6064727" cy="536536"/>
            </a:xfrm>
          </p:grpSpPr>
          <p:sp>
            <p:nvSpPr>
              <p:cNvPr id="7" name="Freeform 7"/>
              <p:cNvSpPr/>
              <p:nvPr/>
            </p:nvSpPr>
            <p:spPr>
              <a:xfrm>
                <a:off x="0" y="0"/>
                <a:ext cx="6064727" cy="536536"/>
              </a:xfrm>
              <a:custGeom>
                <a:avLst/>
                <a:gdLst/>
                <a:ahLst/>
                <a:cxnLst/>
                <a:rect l="l" t="t" r="r" b="b"/>
                <a:pathLst>
                  <a:path w="6064727" h="536536">
                    <a:moveTo>
                      <a:pt x="14901" y="0"/>
                    </a:moveTo>
                    <a:lnTo>
                      <a:pt x="6049826" y="0"/>
                    </a:lnTo>
                    <a:cubicBezTo>
                      <a:pt x="6058056" y="0"/>
                      <a:pt x="6064727" y="6671"/>
                      <a:pt x="6064727" y="14901"/>
                    </a:cubicBezTo>
                    <a:lnTo>
                      <a:pt x="6064727" y="521636"/>
                    </a:lnTo>
                    <a:cubicBezTo>
                      <a:pt x="6064727" y="529865"/>
                      <a:pt x="6058056" y="536536"/>
                      <a:pt x="6049826" y="536536"/>
                    </a:cubicBezTo>
                    <a:lnTo>
                      <a:pt x="14901" y="536536"/>
                    </a:lnTo>
                    <a:cubicBezTo>
                      <a:pt x="6671" y="536536"/>
                      <a:pt x="0" y="529865"/>
                      <a:pt x="0" y="521636"/>
                    </a:cubicBezTo>
                    <a:lnTo>
                      <a:pt x="0" y="14901"/>
                    </a:lnTo>
                    <a:cubicBezTo>
                      <a:pt x="0" y="6671"/>
                      <a:pt x="6671" y="0"/>
                      <a:pt x="14901" y="0"/>
                    </a:cubicBezTo>
                    <a:close/>
                  </a:path>
                </a:pathLst>
              </a:custGeom>
              <a:solidFill>
                <a:srgbClr val="FBD86A"/>
              </a:solidFill>
              <a:ln w="47625" cap="rnd">
                <a:solidFill>
                  <a:srgbClr val="FFFFFF"/>
                </a:solidFill>
                <a:prstDash val="solid"/>
                <a:round/>
              </a:ln>
            </p:spPr>
            <p:txBody>
              <a:bodyPr/>
              <a:lstStyle/>
              <a:p>
                <a:endParaRPr lang="en-US"/>
              </a:p>
            </p:txBody>
          </p:sp>
          <p:sp>
            <p:nvSpPr>
              <p:cNvPr id="8" name="TextBox 8"/>
              <p:cNvSpPr txBox="1"/>
              <p:nvPr/>
            </p:nvSpPr>
            <p:spPr>
              <a:xfrm>
                <a:off x="0" y="-161925"/>
                <a:ext cx="6064727" cy="698461"/>
              </a:xfrm>
              <a:prstGeom prst="rect">
                <a:avLst/>
              </a:prstGeom>
            </p:spPr>
            <p:txBody>
              <a:bodyPr lIns="46656" tIns="46656" rIns="46656" bIns="46656" rtlCol="0" anchor="ctr"/>
              <a:lstStyle/>
              <a:p>
                <a:pPr marL="0" lvl="0" indent="0" algn="ctr">
                  <a:lnSpc>
                    <a:spcPts val="7000"/>
                  </a:lnSpc>
                  <a:spcBef>
                    <a:spcPct val="0"/>
                  </a:spcBef>
                </a:pPr>
                <a:r>
                  <a:rPr lang="en-US" sz="5000">
                    <a:solidFill>
                      <a:srgbClr val="000000"/>
                    </a:solidFill>
                    <a:latin typeface="Telegraf Medium"/>
                    <a:ea typeface="Telegraf Medium"/>
                    <a:cs typeface="Telegraf Medium"/>
                    <a:sym typeface="Telegraf Medium"/>
                  </a:rPr>
                  <a:t>MinMaxScaler</a:t>
                </a:r>
              </a:p>
            </p:txBody>
          </p:sp>
        </p:grpSp>
        <p:grpSp>
          <p:nvGrpSpPr>
            <p:cNvPr id="9" name="Group 9"/>
            <p:cNvGrpSpPr/>
            <p:nvPr/>
          </p:nvGrpSpPr>
          <p:grpSpPr>
            <a:xfrm>
              <a:off x="429225" y="2563694"/>
              <a:ext cx="20782350" cy="7964856"/>
              <a:chOff x="0" y="0"/>
              <a:chExt cx="6064727" cy="2324313"/>
            </a:xfrm>
          </p:grpSpPr>
          <p:sp>
            <p:nvSpPr>
              <p:cNvPr id="10" name="Freeform 10"/>
              <p:cNvSpPr/>
              <p:nvPr/>
            </p:nvSpPr>
            <p:spPr>
              <a:xfrm>
                <a:off x="0" y="0"/>
                <a:ext cx="6064727" cy="2324313"/>
              </a:xfrm>
              <a:custGeom>
                <a:avLst/>
                <a:gdLst/>
                <a:ahLst/>
                <a:cxnLst/>
                <a:rect l="l" t="t" r="r" b="b"/>
                <a:pathLst>
                  <a:path w="6064727" h="2324313">
                    <a:moveTo>
                      <a:pt x="14901" y="0"/>
                    </a:moveTo>
                    <a:lnTo>
                      <a:pt x="6049826" y="0"/>
                    </a:lnTo>
                    <a:cubicBezTo>
                      <a:pt x="6058056" y="0"/>
                      <a:pt x="6064727" y="6671"/>
                      <a:pt x="6064727" y="14901"/>
                    </a:cubicBezTo>
                    <a:lnTo>
                      <a:pt x="6064727" y="2309412"/>
                    </a:lnTo>
                    <a:cubicBezTo>
                      <a:pt x="6064727" y="2317641"/>
                      <a:pt x="6058056" y="2324313"/>
                      <a:pt x="6049826" y="2324313"/>
                    </a:cubicBezTo>
                    <a:lnTo>
                      <a:pt x="14901" y="2324313"/>
                    </a:lnTo>
                    <a:cubicBezTo>
                      <a:pt x="6671" y="2324313"/>
                      <a:pt x="0" y="2317641"/>
                      <a:pt x="0" y="2309412"/>
                    </a:cubicBezTo>
                    <a:lnTo>
                      <a:pt x="0" y="14901"/>
                    </a:lnTo>
                    <a:cubicBezTo>
                      <a:pt x="0" y="6671"/>
                      <a:pt x="6671" y="0"/>
                      <a:pt x="14901" y="0"/>
                    </a:cubicBezTo>
                    <a:close/>
                  </a:path>
                </a:pathLst>
              </a:custGeom>
              <a:solidFill>
                <a:srgbClr val="FFFFFF"/>
              </a:solidFill>
              <a:ln w="47625" cap="rnd">
                <a:solidFill>
                  <a:srgbClr val="1A1E2D"/>
                </a:solidFill>
                <a:prstDash val="solid"/>
                <a:round/>
              </a:ln>
            </p:spPr>
            <p:txBody>
              <a:bodyPr/>
              <a:lstStyle/>
              <a:p>
                <a:endParaRPr lang="en-US"/>
              </a:p>
            </p:txBody>
          </p:sp>
          <p:sp>
            <p:nvSpPr>
              <p:cNvPr id="11" name="TextBox 11"/>
              <p:cNvSpPr txBox="1"/>
              <p:nvPr/>
            </p:nvSpPr>
            <p:spPr>
              <a:xfrm>
                <a:off x="0" y="-66675"/>
                <a:ext cx="6064727" cy="2390988"/>
              </a:xfrm>
              <a:prstGeom prst="rect">
                <a:avLst/>
              </a:prstGeom>
            </p:spPr>
            <p:txBody>
              <a:bodyPr lIns="46656" tIns="46656" rIns="46656" bIns="46656" rtlCol="0" anchor="ctr"/>
              <a:lstStyle/>
              <a:p>
                <a:pPr marL="0" lvl="0" indent="0" algn="ctr">
                  <a:lnSpc>
                    <a:spcPts val="2520"/>
                  </a:lnSpc>
                  <a:spcBef>
                    <a:spcPct val="0"/>
                  </a:spcBef>
                </a:pPr>
                <a:endParaRPr/>
              </a:p>
            </p:txBody>
          </p:sp>
        </p:grpSp>
      </p:grpSp>
      <p:sp>
        <p:nvSpPr>
          <p:cNvPr id="12" name="Freeform 12"/>
          <p:cNvSpPr/>
          <p:nvPr/>
        </p:nvSpPr>
        <p:spPr>
          <a:xfrm>
            <a:off x="1680856" y="5575459"/>
            <a:ext cx="7935800" cy="2784858"/>
          </a:xfrm>
          <a:custGeom>
            <a:avLst/>
            <a:gdLst/>
            <a:ahLst/>
            <a:cxnLst/>
            <a:rect l="l" t="t" r="r" b="b"/>
            <a:pathLst>
              <a:path w="7935800" h="2784858">
                <a:moveTo>
                  <a:pt x="0" y="0"/>
                </a:moveTo>
                <a:lnTo>
                  <a:pt x="7935800" y="0"/>
                </a:lnTo>
                <a:lnTo>
                  <a:pt x="7935800" y="2784858"/>
                </a:lnTo>
                <a:lnTo>
                  <a:pt x="0" y="2784858"/>
                </a:lnTo>
                <a:lnTo>
                  <a:pt x="0" y="0"/>
                </a:lnTo>
                <a:close/>
              </a:path>
            </a:pathLst>
          </a:custGeom>
          <a:blipFill>
            <a:blip r:embed="rId2"/>
            <a:stretch>
              <a:fillRect/>
            </a:stretch>
          </a:blipFill>
        </p:spPr>
        <p:txBody>
          <a:bodyPr/>
          <a:lstStyle/>
          <a:p>
            <a:endParaRPr lang="en-US"/>
          </a:p>
        </p:txBody>
      </p:sp>
      <p:sp>
        <p:nvSpPr>
          <p:cNvPr id="13" name="TextBox 13"/>
          <p:cNvSpPr txBox="1"/>
          <p:nvPr/>
        </p:nvSpPr>
        <p:spPr>
          <a:xfrm>
            <a:off x="1776847" y="3204672"/>
            <a:ext cx="14890044" cy="1958975"/>
          </a:xfrm>
          <a:prstGeom prst="rect">
            <a:avLst/>
          </a:prstGeom>
        </p:spPr>
        <p:txBody>
          <a:bodyPr lIns="0" tIns="0" rIns="0" bIns="0" rtlCol="0" anchor="t">
            <a:spAutoFit/>
          </a:bodyPr>
          <a:lstStyle/>
          <a:p>
            <a:pPr marL="755651" lvl="1" indent="-377825" algn="l">
              <a:lnSpc>
                <a:spcPts val="3850"/>
              </a:lnSpc>
              <a:buFont typeface="Arial"/>
              <a:buChar char="•"/>
            </a:pPr>
            <a:r>
              <a:rPr lang="en-US" sz="3500" dirty="0">
                <a:solidFill>
                  <a:srgbClr val="19274F"/>
                </a:solidFill>
                <a:latin typeface="Montaser Arabic"/>
                <a:ea typeface="Montaser Arabic"/>
                <a:cs typeface="Montaser Arabic"/>
                <a:sym typeface="Montaser Arabic"/>
              </a:rPr>
              <a:t> Min/Max scaling </a:t>
            </a:r>
            <a:r>
              <a:rPr lang="en-US" sz="3500" dirty="0" err="1">
                <a:solidFill>
                  <a:srgbClr val="19274F"/>
                </a:solidFill>
                <a:latin typeface="Montaser Arabic"/>
                <a:ea typeface="Montaser Arabic"/>
                <a:cs typeface="Montaser Arabic"/>
                <a:sym typeface="Montaser Arabic"/>
              </a:rPr>
              <a:t>là</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kỹ</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thuật</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lấy</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từng</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giá</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trị</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trừ</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đi</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cho</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giá</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trị</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tối</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thiểu</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sau</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đó</a:t>
            </a:r>
            <a:r>
              <a:rPr lang="en-US" sz="3500" dirty="0">
                <a:solidFill>
                  <a:srgbClr val="19274F"/>
                </a:solidFill>
                <a:latin typeface="Montaser Arabic"/>
                <a:ea typeface="Montaser Arabic"/>
                <a:cs typeface="Montaser Arabic"/>
                <a:sym typeface="Montaser Arabic"/>
              </a:rPr>
              <a:t> chia </a:t>
            </a:r>
            <a:r>
              <a:rPr lang="en-US" sz="3500" dirty="0" err="1">
                <a:solidFill>
                  <a:srgbClr val="19274F"/>
                </a:solidFill>
                <a:latin typeface="Montaser Arabic"/>
                <a:ea typeface="Montaser Arabic"/>
                <a:cs typeface="Montaser Arabic"/>
                <a:sym typeface="Montaser Arabic"/>
              </a:rPr>
              <a:t>cho</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hiệu</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giá</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trị</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lớn</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nhất</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và</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nhỏ</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nhất</a:t>
            </a:r>
            <a:r>
              <a:rPr lang="en-US" sz="3500" dirty="0">
                <a:solidFill>
                  <a:srgbClr val="19274F"/>
                </a:solidFill>
                <a:latin typeface="Montaser Arabic"/>
                <a:ea typeface="Montaser Arabic"/>
                <a:cs typeface="Montaser Arabic"/>
                <a:sym typeface="Montaser Arabic"/>
              </a:rPr>
              <a:t>.</a:t>
            </a:r>
          </a:p>
          <a:p>
            <a:pPr marL="755651" lvl="1" indent="-377825" algn="l">
              <a:lnSpc>
                <a:spcPts val="3850"/>
              </a:lnSpc>
              <a:buFont typeface="Arial"/>
              <a:buChar char="•"/>
            </a:pP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Kỹ</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thuật</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này</a:t>
            </a:r>
            <a:r>
              <a:rPr lang="en-US" sz="3500" dirty="0">
                <a:solidFill>
                  <a:srgbClr val="19274F"/>
                </a:solidFill>
                <a:latin typeface="Montaser Arabic"/>
                <a:ea typeface="Montaser Arabic"/>
                <a:cs typeface="Montaser Arabic"/>
                <a:sym typeface="Montaser Arabic"/>
              </a:rPr>
              <a:t> chia </a:t>
            </a:r>
            <a:r>
              <a:rPr lang="en-US" sz="3500" dirty="0" err="1">
                <a:solidFill>
                  <a:srgbClr val="19274F"/>
                </a:solidFill>
                <a:latin typeface="Montaser Arabic"/>
                <a:ea typeface="Montaser Arabic"/>
                <a:cs typeface="Montaser Arabic"/>
                <a:sym typeface="Montaser Arabic"/>
              </a:rPr>
              <a:t>tỷ</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lệ</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lại</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một</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đặc</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tính</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hoặc</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giá</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trị</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quan</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sát</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với</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giá</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trị</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phân</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phối</a:t>
            </a:r>
            <a:r>
              <a:rPr lang="en-US" sz="3500" dirty="0">
                <a:solidFill>
                  <a:srgbClr val="19274F"/>
                </a:solidFill>
                <a:latin typeface="Montaser Arabic"/>
                <a:ea typeface="Montaser Arabic"/>
                <a:cs typeface="Montaser Arabic"/>
                <a:sym typeface="Montaser Arabic"/>
              </a:rPr>
              <a:t> </a:t>
            </a:r>
            <a:r>
              <a:rPr lang="en-US" sz="3500" dirty="0" err="1">
                <a:solidFill>
                  <a:srgbClr val="19274F"/>
                </a:solidFill>
                <a:latin typeface="Montaser Arabic"/>
                <a:ea typeface="Montaser Arabic"/>
                <a:cs typeface="Montaser Arabic"/>
                <a:sym typeface="Montaser Arabic"/>
              </a:rPr>
              <a:t>từ</a:t>
            </a:r>
            <a:r>
              <a:rPr lang="en-US" sz="3500" dirty="0">
                <a:solidFill>
                  <a:srgbClr val="19274F"/>
                </a:solidFill>
                <a:latin typeface="Montaser Arabic"/>
                <a:ea typeface="Montaser Arabic"/>
                <a:cs typeface="Montaser Arabic"/>
                <a:sym typeface="Montaser Arabic"/>
              </a:rPr>
              <a:t> 0 </a:t>
            </a:r>
            <a:r>
              <a:rPr lang="en-US" sz="3500" dirty="0" err="1">
                <a:solidFill>
                  <a:srgbClr val="19274F"/>
                </a:solidFill>
                <a:latin typeface="Montaser Arabic"/>
                <a:ea typeface="Montaser Arabic"/>
                <a:cs typeface="Montaser Arabic"/>
                <a:sym typeface="Montaser Arabic"/>
              </a:rPr>
              <a:t>đến</a:t>
            </a:r>
            <a:r>
              <a:rPr lang="en-US" sz="3500" dirty="0">
                <a:solidFill>
                  <a:srgbClr val="19274F"/>
                </a:solidFill>
                <a:latin typeface="Montaser Arabic"/>
                <a:ea typeface="Montaser Arabic"/>
                <a:cs typeface="Montaser Arabic"/>
                <a:sym typeface="Montaser Arabic"/>
              </a:rPr>
              <a:t> 1.</a:t>
            </a:r>
          </a:p>
        </p:txBody>
      </p:sp>
      <p:sp>
        <p:nvSpPr>
          <p:cNvPr id="14" name="Freeform 14"/>
          <p:cNvSpPr/>
          <p:nvPr/>
        </p:nvSpPr>
        <p:spPr>
          <a:xfrm>
            <a:off x="9221869" y="4705915"/>
            <a:ext cx="7549737" cy="4246727"/>
          </a:xfrm>
          <a:custGeom>
            <a:avLst/>
            <a:gdLst/>
            <a:ahLst/>
            <a:cxnLst/>
            <a:rect l="l" t="t" r="r" b="b"/>
            <a:pathLst>
              <a:path w="7549737" h="4246727">
                <a:moveTo>
                  <a:pt x="0" y="0"/>
                </a:moveTo>
                <a:lnTo>
                  <a:pt x="7549737" y="0"/>
                </a:lnTo>
                <a:lnTo>
                  <a:pt x="7549737" y="4246727"/>
                </a:lnTo>
                <a:lnTo>
                  <a:pt x="0" y="4246727"/>
                </a:lnTo>
                <a:lnTo>
                  <a:pt x="0" y="0"/>
                </a:lnTo>
                <a:close/>
              </a:path>
            </a:pathLst>
          </a:custGeom>
          <a:blipFill>
            <a:blip r:embed="rId3"/>
            <a:stretch>
              <a:fillRect/>
            </a:stretch>
          </a:blipFill>
        </p:spPr>
        <p:txBody>
          <a:bodyPr/>
          <a:lstStyle/>
          <a:p>
            <a:endParaRPr lang="en-US"/>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1381</Words>
  <Application>Microsoft Office PowerPoint</Application>
  <PresentationFormat>Custom</PresentationFormat>
  <Paragraphs>120</Paragraphs>
  <Slides>48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Telegraf Medium</vt:lpstr>
      <vt:lpstr>Stinger Fit Bold</vt:lpstr>
      <vt:lpstr>Montaser Arabic</vt:lpstr>
      <vt:lpstr>Montaser Arabic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Bản sao của MXH</dc:title>
  <cp:lastModifiedBy>Nguyễn Trần Gia Kiệt</cp:lastModifiedBy>
  <cp:revision>3</cp:revision>
  <dcterms:created xsi:type="dcterms:W3CDTF">2006-08-16T00:00:00Z</dcterms:created>
  <dcterms:modified xsi:type="dcterms:W3CDTF">2024-12-19T05:19:19Z</dcterms:modified>
  <dc:identifier>DAGX7tKP5lM</dc:identifier>
</cp:coreProperties>
</file>