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4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05FD1F-A033-42C1-8902-92D91DAC3712}"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080C301-BE3A-44DF-A8F2-4D0CD7E2EB16}" type="slidenum">
              <a:rPr lang="en-US" smtClean="0"/>
              <a:t>‹#›</a:t>
            </a:fld>
            <a:endParaRPr lang="en-US"/>
          </a:p>
        </p:txBody>
      </p:sp>
    </p:spTree>
    <p:extLst>
      <p:ext uri="{BB962C8B-B14F-4D97-AF65-F5344CB8AC3E}">
        <p14:creationId xmlns:p14="http://schemas.microsoft.com/office/powerpoint/2010/main" val="103794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5FD1F-A033-42C1-8902-92D91DAC3712}"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415885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5FD1F-A033-42C1-8902-92D91DAC3712}"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292934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5FD1F-A033-42C1-8902-92D91DAC3712}"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356809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05FD1F-A033-42C1-8902-92D91DAC3712}" type="datetimeFigureOut">
              <a:rPr lang="en-US" smtClean="0"/>
              <a:t>4/25/2024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080C301-BE3A-44DF-A8F2-4D0CD7E2EB16}" type="slidenum">
              <a:rPr lang="en-US" smtClean="0"/>
              <a:t>‹#›</a:t>
            </a:fld>
            <a:endParaRPr lang="en-US"/>
          </a:p>
        </p:txBody>
      </p:sp>
    </p:spTree>
    <p:extLst>
      <p:ext uri="{BB962C8B-B14F-4D97-AF65-F5344CB8AC3E}">
        <p14:creationId xmlns:p14="http://schemas.microsoft.com/office/powerpoint/2010/main" val="37359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05FD1F-A033-42C1-8902-92D91DAC3712}"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189195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05FD1F-A033-42C1-8902-92D91DAC3712}"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11937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05FD1F-A033-42C1-8902-92D91DAC3712}"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411896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5FD1F-A033-42C1-8902-92D91DAC3712}"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52706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05FD1F-A033-42C1-8902-92D91DAC3712}"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425773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05FD1F-A033-42C1-8902-92D91DAC3712}" type="datetimeFigureOut">
              <a:rPr lang="en-US" smtClean="0"/>
              <a:t>4/25/2024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080C301-BE3A-44DF-A8F2-4D0CD7E2EB16}" type="slidenum">
              <a:rPr lang="en-US" smtClean="0"/>
              <a:t>‹#›</a:t>
            </a:fld>
            <a:endParaRPr lang="en-US"/>
          </a:p>
        </p:txBody>
      </p:sp>
    </p:spTree>
    <p:extLst>
      <p:ext uri="{BB962C8B-B14F-4D97-AF65-F5344CB8AC3E}">
        <p14:creationId xmlns:p14="http://schemas.microsoft.com/office/powerpoint/2010/main" val="11519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05FD1F-A033-42C1-8902-92D91DAC3712}" type="datetimeFigureOut">
              <a:rPr lang="en-US" smtClean="0"/>
              <a:t>4/25/2024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080C301-BE3A-44DF-A8F2-4D0CD7E2EB16}" type="slidenum">
              <a:rPr lang="en-US" smtClean="0"/>
              <a:t>‹#›</a:t>
            </a:fld>
            <a:endParaRPr lang="en-US"/>
          </a:p>
        </p:txBody>
      </p:sp>
    </p:spTree>
    <p:extLst>
      <p:ext uri="{BB962C8B-B14F-4D97-AF65-F5344CB8AC3E}">
        <p14:creationId xmlns:p14="http://schemas.microsoft.com/office/powerpoint/2010/main" val="341085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Marketing Presentation</a:t>
            </a:r>
            <a:endParaRPr lang="en-US" dirty="0"/>
          </a:p>
        </p:txBody>
      </p:sp>
      <p:sp>
        <p:nvSpPr>
          <p:cNvPr id="3" name="Subtitle 2"/>
          <p:cNvSpPr>
            <a:spLocks noGrp="1"/>
          </p:cNvSpPr>
          <p:nvPr>
            <p:ph type="subTitle" idx="1"/>
          </p:nvPr>
        </p:nvSpPr>
        <p:spPr/>
        <p:txBody>
          <a:bodyPr/>
          <a:lstStyle/>
          <a:p>
            <a:r>
              <a:rPr lang="en-US" dirty="0" smtClean="0"/>
              <a:t>M wajahat </a:t>
            </a:r>
            <a:br>
              <a:rPr lang="en-US" dirty="0" smtClean="0"/>
            </a:br>
            <a:r>
              <a:rPr lang="en-US" dirty="0" smtClean="0"/>
              <a:t>20B-032-SE</a:t>
            </a:r>
            <a:endParaRPr lang="en-US" dirty="0"/>
          </a:p>
        </p:txBody>
      </p:sp>
    </p:spTree>
    <p:extLst>
      <p:ext uri="{BB962C8B-B14F-4D97-AF65-F5344CB8AC3E}">
        <p14:creationId xmlns:p14="http://schemas.microsoft.com/office/powerpoint/2010/main" val="1061881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Marketing implementations</a:t>
            </a:r>
            <a:endParaRPr lang="en-US" dirty="0"/>
          </a:p>
        </p:txBody>
      </p:sp>
      <p:sp>
        <p:nvSpPr>
          <p:cNvPr id="6" name="Content Placeholder 5"/>
          <p:cNvSpPr>
            <a:spLocks noGrp="1"/>
          </p:cNvSpPr>
          <p:nvPr>
            <p:ph idx="1"/>
          </p:nvPr>
        </p:nvSpPr>
        <p:spPr/>
        <p:txBody>
          <a:bodyPr>
            <a:normAutofit lnSpcReduction="10000"/>
          </a:bodyPr>
          <a:lstStyle/>
          <a:p>
            <a:pPr algn="just"/>
            <a:r>
              <a:rPr lang="en-US" b="1" dirty="0"/>
              <a:t>Who:</a:t>
            </a:r>
            <a:r>
              <a:rPr lang="en-US" dirty="0"/>
              <a:t> "Identifying the target audience, understanding their needs, and tailoring marketing efforts to engage and resonate with them is essential for success</a:t>
            </a:r>
            <a:r>
              <a:rPr lang="en-US" dirty="0" smtClean="0"/>
              <a:t>.“</a:t>
            </a:r>
          </a:p>
          <a:p>
            <a:pPr marL="0" indent="0" algn="just">
              <a:buNone/>
            </a:pPr>
            <a:endParaRPr lang="en-US" dirty="0"/>
          </a:p>
          <a:p>
            <a:pPr algn="just"/>
            <a:r>
              <a:rPr lang="en-US" b="1" dirty="0"/>
              <a:t>Where:</a:t>
            </a:r>
            <a:r>
              <a:rPr lang="en-US" dirty="0"/>
              <a:t> "Selecting the right marketing channels and platforms, both online and offline, to reach the target audience effectively and efficiently</a:t>
            </a:r>
            <a:r>
              <a:rPr lang="en-US" dirty="0" smtClean="0"/>
              <a:t>.“</a:t>
            </a:r>
          </a:p>
          <a:p>
            <a:pPr marL="0" indent="0" algn="just">
              <a:buNone/>
            </a:pPr>
            <a:endParaRPr lang="en-US" dirty="0"/>
          </a:p>
          <a:p>
            <a:pPr algn="just"/>
            <a:r>
              <a:rPr lang="en-US" b="1" dirty="0"/>
              <a:t>When:</a:t>
            </a:r>
            <a:r>
              <a:rPr lang="en-US" dirty="0"/>
              <a:t> "Timing is key, as launching marketing campaigns at the right moment can maximize their impact and response</a:t>
            </a:r>
            <a:r>
              <a:rPr lang="en-US" dirty="0" smtClean="0"/>
              <a:t>.“</a:t>
            </a:r>
          </a:p>
          <a:p>
            <a:pPr marL="0" indent="0" algn="just">
              <a:buNone/>
            </a:pPr>
            <a:endParaRPr lang="en-US" dirty="0"/>
          </a:p>
          <a:p>
            <a:pPr algn="just"/>
            <a:r>
              <a:rPr lang="en-US" b="1" dirty="0"/>
              <a:t>How:</a:t>
            </a:r>
            <a:r>
              <a:rPr lang="en-US" dirty="0"/>
              <a:t> "Developing a clear and well-executed strategy that outlines the specific tactics, messaging, and resources required to implement the marketing plan effectively."</a:t>
            </a:r>
          </a:p>
          <a:p>
            <a:endParaRPr lang="en-US" dirty="0"/>
          </a:p>
        </p:txBody>
      </p:sp>
    </p:spTree>
    <p:extLst>
      <p:ext uri="{BB962C8B-B14F-4D97-AF65-F5344CB8AC3E}">
        <p14:creationId xmlns:p14="http://schemas.microsoft.com/office/powerpoint/2010/main" val="946526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control process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Set Goals:</a:t>
            </a:r>
            <a:r>
              <a:rPr lang="en-US" dirty="0"/>
              <a:t> Clearly define specific and measurable marketing objectives that align with the overall business strategy</a:t>
            </a:r>
            <a:r>
              <a:rPr lang="en-US" dirty="0" smtClean="0"/>
              <a:t>.</a:t>
            </a:r>
          </a:p>
          <a:p>
            <a:pPr algn="just"/>
            <a:endParaRPr lang="en-US" dirty="0"/>
          </a:p>
          <a:p>
            <a:pPr algn="just"/>
            <a:r>
              <a:rPr lang="en-US" b="1" dirty="0"/>
              <a:t>Measure Performance:</a:t>
            </a:r>
            <a:r>
              <a:rPr lang="en-US" dirty="0"/>
              <a:t> Establish and use key performance indicators (KPIs) to monitor and measure the results and outcomes of marketing initiatives</a:t>
            </a:r>
            <a:r>
              <a:rPr lang="en-US" dirty="0" smtClean="0"/>
              <a:t>.</a:t>
            </a:r>
          </a:p>
          <a:p>
            <a:pPr algn="just"/>
            <a:endParaRPr lang="en-US" dirty="0"/>
          </a:p>
          <a:p>
            <a:pPr algn="just"/>
            <a:r>
              <a:rPr lang="en-US" b="1" dirty="0"/>
              <a:t>Evaluate Performance:</a:t>
            </a:r>
            <a:r>
              <a:rPr lang="en-US" dirty="0"/>
              <a:t> Compare the actual results and performance with the established goals and benchmarks to assess the effectiveness of marketing strategies</a:t>
            </a:r>
            <a:r>
              <a:rPr lang="en-US" dirty="0" smtClean="0"/>
              <a:t>.</a:t>
            </a:r>
          </a:p>
          <a:p>
            <a:pPr algn="just"/>
            <a:endParaRPr lang="en-US" dirty="0"/>
          </a:p>
          <a:p>
            <a:pPr algn="just"/>
            <a:r>
              <a:rPr lang="en-US" b="1" dirty="0"/>
              <a:t>Take Corrective Action:</a:t>
            </a:r>
            <a:r>
              <a:rPr lang="en-US" dirty="0"/>
              <a:t> Based on the evaluation, make informed decisions and take corrective actions to address any deviations from the planned course and improve future marketing efforts.</a:t>
            </a:r>
          </a:p>
          <a:p>
            <a:pPr algn="just"/>
            <a:endParaRPr lang="en-US" dirty="0"/>
          </a:p>
        </p:txBody>
      </p:sp>
    </p:spTree>
    <p:extLst>
      <p:ext uri="{BB962C8B-B14F-4D97-AF65-F5344CB8AC3E}">
        <p14:creationId xmlns:p14="http://schemas.microsoft.com/office/powerpoint/2010/main" val="3522801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pPr marL="0" indent="0" algn="just">
              <a:buNone/>
            </a:pPr>
            <a:r>
              <a:rPr lang="en-US" dirty="0"/>
              <a:t>I'm proud to introduce our business, which has been a part of the trucking industry for over 30 years. We specialize in crafting high-quality air filters designed for </a:t>
            </a:r>
            <a:r>
              <a:rPr lang="en-US" dirty="0" smtClean="0"/>
              <a:t>Bedford </a:t>
            </a:r>
            <a:r>
              <a:rPr lang="en-US" dirty="0"/>
              <a:t>trucks. Our journey began three decades ago with a commitment to delivering clean and efficient air solutions. Today, we stand as a trusted name in the industry, known for our dedication to excellence and the reliability of our products.</a:t>
            </a:r>
          </a:p>
        </p:txBody>
      </p:sp>
      <p:pic>
        <p:nvPicPr>
          <p:cNvPr id="1026" name="Picture 2" descr="Bedford OXD Wwii Vehicles, Military Vehicles, Old Trucks, Cars Trucks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64288" y="2399544"/>
            <a:ext cx="4754562" cy="356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7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a:t>
            </a:r>
            <a:endParaRPr lang="en-US" dirty="0"/>
          </a:p>
        </p:txBody>
      </p:sp>
      <p:sp>
        <p:nvSpPr>
          <p:cNvPr id="3" name="Content Placeholder 2"/>
          <p:cNvSpPr>
            <a:spLocks noGrp="1"/>
          </p:cNvSpPr>
          <p:nvPr>
            <p:ph idx="1"/>
          </p:nvPr>
        </p:nvSpPr>
        <p:spPr/>
        <p:txBody>
          <a:bodyPr/>
          <a:lstStyle/>
          <a:p>
            <a:pPr marL="0" indent="0" algn="just">
              <a:buNone/>
            </a:pPr>
            <a:r>
              <a:rPr lang="en-US" dirty="0" smtClean="0"/>
              <a:t>Driven </a:t>
            </a:r>
            <a:r>
              <a:rPr lang="en-US" dirty="0"/>
              <a:t>by our passion for clean and efficient air filtration, we've dedicated the past </a:t>
            </a:r>
            <a:r>
              <a:rPr lang="en-US" b="1" dirty="0"/>
              <a:t>30 years </a:t>
            </a:r>
            <a:r>
              <a:rPr lang="en-US" dirty="0"/>
              <a:t>to crafting top-quality filters for special type </a:t>
            </a:r>
            <a:r>
              <a:rPr lang="en-US" b="1" dirty="0" smtClean="0"/>
              <a:t>Bedford</a:t>
            </a:r>
            <a:r>
              <a:rPr lang="en-US" dirty="0" smtClean="0"/>
              <a:t> </a:t>
            </a:r>
            <a:r>
              <a:rPr lang="en-US" dirty="0"/>
              <a:t>trucks. Our mission is to keep drivers on the road safely and smoothly by providing the most reliable air filtration solutions in the industry. We take pride in our commitment to innovation, performance, and sustainability, ensuring that every journey is as fresh as it is efficient</a:t>
            </a:r>
            <a:r>
              <a:rPr lang="en-US" dirty="0" smtClean="0"/>
              <a:t>.</a:t>
            </a:r>
          </a:p>
          <a:p>
            <a:pPr marL="0" indent="0" algn="just">
              <a:buNone/>
            </a:pPr>
            <a:endParaRPr lang="en-US" dirty="0"/>
          </a:p>
          <a:p>
            <a:pPr marL="0" indent="0" algn="just">
              <a:buNone/>
            </a:pPr>
            <a:r>
              <a:rPr lang="en-US" b="1" dirty="0"/>
              <a:t>"Empowering Clean Air on the Road to Drive Excellence."</a:t>
            </a:r>
          </a:p>
        </p:txBody>
      </p:sp>
    </p:spTree>
    <p:extLst>
      <p:ext uri="{BB962C8B-B14F-4D97-AF65-F5344CB8AC3E}">
        <p14:creationId xmlns:p14="http://schemas.microsoft.com/office/powerpoint/2010/main" val="2968195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&amp; goals</a:t>
            </a:r>
            <a:endParaRPr lang="en-US" dirty="0"/>
          </a:p>
        </p:txBody>
      </p:sp>
      <p:sp>
        <p:nvSpPr>
          <p:cNvPr id="3" name="Content Placeholder 2"/>
          <p:cNvSpPr>
            <a:spLocks noGrp="1"/>
          </p:cNvSpPr>
          <p:nvPr>
            <p:ph idx="1"/>
          </p:nvPr>
        </p:nvSpPr>
        <p:spPr/>
        <p:txBody>
          <a:bodyPr/>
          <a:lstStyle/>
          <a:p>
            <a:pPr algn="just"/>
            <a:r>
              <a:rPr lang="en-US" b="1" dirty="0"/>
              <a:t>Quality Excellence:</a:t>
            </a:r>
            <a:r>
              <a:rPr lang="en-US" dirty="0"/>
              <a:t> Continuously improve the quality of our air filters to exceed industry standards, ensuring optimal performance and customer satisfaction</a:t>
            </a:r>
            <a:r>
              <a:rPr lang="en-US" dirty="0" smtClean="0"/>
              <a:t>.</a:t>
            </a:r>
          </a:p>
          <a:p>
            <a:pPr algn="just"/>
            <a:r>
              <a:rPr lang="en-US" b="1" dirty="0"/>
              <a:t>Market Expansion:</a:t>
            </a:r>
            <a:r>
              <a:rPr lang="en-US" dirty="0"/>
              <a:t> Expand our market reach by identifying and entering new geographical regions and customer segments, increasing our customer base and revenue</a:t>
            </a:r>
            <a:r>
              <a:rPr lang="en-US" dirty="0" smtClean="0"/>
              <a:t>.</a:t>
            </a:r>
          </a:p>
          <a:p>
            <a:pPr algn="just"/>
            <a:r>
              <a:rPr lang="en-US" b="1" dirty="0"/>
              <a:t>Becoming a </a:t>
            </a:r>
            <a:r>
              <a:rPr lang="en-US" b="1" dirty="0" smtClean="0"/>
              <a:t>Brand: </a:t>
            </a:r>
            <a:r>
              <a:rPr lang="en-US" dirty="0" smtClean="0"/>
              <a:t>Objective</a:t>
            </a:r>
            <a:r>
              <a:rPr lang="en-US" dirty="0"/>
              <a:t>: To establish our OEM manufacturing business as a distinguished and trusted brand in the air filtration industry, known for quality and innovation</a:t>
            </a:r>
            <a:r>
              <a:rPr lang="en-US" dirty="0" smtClean="0"/>
              <a:t>.</a:t>
            </a:r>
            <a:endParaRPr lang="en-US" dirty="0"/>
          </a:p>
        </p:txBody>
      </p:sp>
    </p:spTree>
    <p:extLst>
      <p:ext uri="{BB962C8B-B14F-4D97-AF65-F5344CB8AC3E}">
        <p14:creationId xmlns:p14="http://schemas.microsoft.com/office/powerpoint/2010/main" val="127959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SBU</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97233" y="2093976"/>
            <a:ext cx="3931015" cy="4051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848" y="2030476"/>
            <a:ext cx="4000205"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1106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Bcg matrix (cash cow)</a:t>
            </a:r>
            <a:endParaRPr lang="en-US" dirty="0"/>
          </a:p>
        </p:txBody>
      </p:sp>
      <p:pic>
        <p:nvPicPr>
          <p:cNvPr id="4" name="Google Shape;221;p15"/>
          <p:cNvPicPr preferRelativeResize="0">
            <a:picLocks noGrp="1"/>
          </p:cNvPicPr>
          <p:nvPr>
            <p:ph sz="half" idx="1"/>
          </p:nvPr>
        </p:nvPicPr>
        <p:blipFill rotWithShape="1">
          <a:blip r:embed="rId2">
            <a:alphaModFix/>
          </a:blip>
          <a:stretch/>
        </p:blipFill>
        <p:spPr>
          <a:xfrm>
            <a:off x="1248589" y="2193925"/>
            <a:ext cx="4397335" cy="3978275"/>
          </a:xfrm>
          <a:prstGeom prst="rect">
            <a:avLst/>
          </a:prstGeom>
          <a:noFill/>
          <a:ln>
            <a:noFill/>
          </a:ln>
        </p:spPr>
      </p:pic>
      <p:sp>
        <p:nvSpPr>
          <p:cNvPr id="5" name="Content Placeholder 4"/>
          <p:cNvSpPr>
            <a:spLocks noGrp="1"/>
          </p:cNvSpPr>
          <p:nvPr>
            <p:ph sz="half" idx="2"/>
          </p:nvPr>
        </p:nvSpPr>
        <p:spPr/>
        <p:txBody>
          <a:bodyPr>
            <a:normAutofit fontScale="92500" lnSpcReduction="10000"/>
          </a:bodyPr>
          <a:lstStyle/>
          <a:p>
            <a:pPr algn="just"/>
            <a:r>
              <a:rPr lang="en-US" dirty="0"/>
              <a:t>Our business is a cash cow, consistently producing strong cash flow, allowing us to reinvest in growth opportunities and support other business ventures</a:t>
            </a:r>
            <a:r>
              <a:rPr lang="en-US" dirty="0" smtClean="0"/>
              <a:t>.</a:t>
            </a:r>
            <a:endParaRPr lang="en-US" dirty="0"/>
          </a:p>
          <a:p>
            <a:pPr algn="just"/>
            <a:r>
              <a:rPr lang="en-US" dirty="0" smtClean="0"/>
              <a:t>With </a:t>
            </a:r>
            <a:r>
              <a:rPr lang="en-US" dirty="0"/>
              <a:t>its established market position and loyal customer base, our cash cow business provides a reliable source of revenue, enabling financial stability and strategic expansion</a:t>
            </a:r>
            <a:r>
              <a:rPr lang="en-US" dirty="0" smtClean="0"/>
              <a:t>.</a:t>
            </a:r>
            <a:endParaRPr lang="en-US" dirty="0"/>
          </a:p>
          <a:p>
            <a:pPr algn="just"/>
            <a:r>
              <a:rPr lang="en-US" dirty="0" smtClean="0"/>
              <a:t>Our </a:t>
            </a:r>
            <a:r>
              <a:rPr lang="en-US" dirty="0"/>
              <a:t>cash cow business continues to deliver substantial profits, requiring minimal resources for maintenance, which positions us favorably for long-term sustainability and diversification</a:t>
            </a:r>
            <a:r>
              <a:rPr lang="en-US" dirty="0" smtClean="0"/>
              <a:t>.</a:t>
            </a:r>
            <a:endParaRPr lang="en-US" dirty="0"/>
          </a:p>
        </p:txBody>
      </p:sp>
    </p:spTree>
    <p:extLst>
      <p:ext uri="{BB962C8B-B14F-4D97-AF65-F5344CB8AC3E}">
        <p14:creationId xmlns:p14="http://schemas.microsoft.com/office/powerpoint/2010/main" val="2181414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Market expansion grid</a:t>
            </a:r>
            <a:endParaRPr lang="en-US" dirty="0"/>
          </a:p>
        </p:txBody>
      </p:sp>
      <p:sp>
        <p:nvSpPr>
          <p:cNvPr id="8" name="Content Placeholder 7"/>
          <p:cNvSpPr>
            <a:spLocks noGrp="1"/>
          </p:cNvSpPr>
          <p:nvPr>
            <p:ph sz="half" idx="2"/>
          </p:nvPr>
        </p:nvSpPr>
        <p:spPr/>
        <p:txBody>
          <a:bodyPr/>
          <a:lstStyle/>
          <a:p>
            <a:pPr algn="just"/>
            <a:r>
              <a:rPr lang="en-US" b="1" dirty="0"/>
              <a:t>Expand Distribution:</a:t>
            </a:r>
            <a:r>
              <a:rPr lang="en-US" dirty="0"/>
              <a:t> </a:t>
            </a:r>
            <a:r>
              <a:rPr lang="en-US" dirty="0" smtClean="0"/>
              <a:t>we will Identify </a:t>
            </a:r>
            <a:r>
              <a:rPr lang="en-US" dirty="0"/>
              <a:t>and reach out to new distributors and retailers who can carry </a:t>
            </a:r>
            <a:r>
              <a:rPr lang="en-US" dirty="0" smtClean="0"/>
              <a:t>our </a:t>
            </a:r>
            <a:r>
              <a:rPr lang="en-US" dirty="0"/>
              <a:t>air filters, potentially increasing </a:t>
            </a:r>
            <a:r>
              <a:rPr lang="en-US" dirty="0" smtClean="0"/>
              <a:t>our </a:t>
            </a:r>
            <a:r>
              <a:rPr lang="en-US" dirty="0"/>
              <a:t>product's availability and visibility </a:t>
            </a:r>
            <a:r>
              <a:rPr lang="en-US" dirty="0" smtClean="0"/>
              <a:t>in </a:t>
            </a:r>
            <a:r>
              <a:rPr lang="en-US" dirty="0"/>
              <a:t>the market</a:t>
            </a:r>
            <a:r>
              <a:rPr lang="en-US" dirty="0" smtClean="0"/>
              <a:t>.</a:t>
            </a:r>
          </a:p>
          <a:p>
            <a:pPr algn="just"/>
            <a:r>
              <a:rPr lang="en-US" b="1" dirty="0"/>
              <a:t>Competitive Pricing:</a:t>
            </a:r>
            <a:r>
              <a:rPr lang="en-US" dirty="0"/>
              <a:t> </a:t>
            </a:r>
            <a:r>
              <a:rPr lang="en-US" dirty="0" smtClean="0"/>
              <a:t>we will Evaluate our pricing </a:t>
            </a:r>
            <a:r>
              <a:rPr lang="en-US" dirty="0"/>
              <a:t>strategy to ensure that </a:t>
            </a:r>
            <a:r>
              <a:rPr lang="en-US" dirty="0" smtClean="0"/>
              <a:t>our </a:t>
            </a:r>
            <a:r>
              <a:rPr lang="en-US" dirty="0"/>
              <a:t>products are competitively priced, potentially attracting new customers and retaining existing ones.</a:t>
            </a:r>
          </a:p>
        </p:txBody>
      </p:sp>
      <p:pic>
        <p:nvPicPr>
          <p:cNvPr id="9" name="Google Shape;241;p18"/>
          <p:cNvPicPr preferRelativeResize="0">
            <a:picLocks noGrp="1"/>
          </p:cNvPicPr>
          <p:nvPr>
            <p:ph sz="half" idx="1"/>
          </p:nvPr>
        </p:nvPicPr>
        <p:blipFill rotWithShape="1">
          <a:blip r:embed="rId2">
            <a:alphaModFix/>
          </a:blip>
          <a:srcRect/>
          <a:stretch/>
        </p:blipFill>
        <p:spPr>
          <a:xfrm>
            <a:off x="1069975" y="2689259"/>
            <a:ext cx="4754563" cy="2987606"/>
          </a:xfrm>
          <a:prstGeom prst="rect">
            <a:avLst/>
          </a:prstGeom>
          <a:noFill/>
          <a:ln>
            <a:noFill/>
          </a:ln>
        </p:spPr>
      </p:pic>
    </p:spTree>
    <p:extLst>
      <p:ext uri="{BB962C8B-B14F-4D97-AF65-F5344CB8AC3E}">
        <p14:creationId xmlns:p14="http://schemas.microsoft.com/office/powerpoint/2010/main" val="504826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P’s &amp; 4 c’s</a:t>
            </a:r>
            <a:endParaRPr lang="en-US" dirty="0"/>
          </a:p>
        </p:txBody>
      </p:sp>
      <p:sp>
        <p:nvSpPr>
          <p:cNvPr id="3" name="Content Placeholder 2"/>
          <p:cNvSpPr>
            <a:spLocks noGrp="1"/>
          </p:cNvSpPr>
          <p:nvPr>
            <p:ph sz="half" idx="1"/>
          </p:nvPr>
        </p:nvSpPr>
        <p:spPr/>
        <p:txBody>
          <a:bodyPr/>
          <a:lstStyle/>
          <a:p>
            <a:pPr marL="0" indent="0">
              <a:buNone/>
            </a:pPr>
            <a:r>
              <a:rPr lang="en-US" b="1" dirty="0" smtClean="0"/>
              <a:t>Product:</a:t>
            </a:r>
            <a:endParaRPr lang="en-US" dirty="0"/>
          </a:p>
          <a:p>
            <a:pPr lvl="1"/>
            <a:r>
              <a:rPr lang="en-US" dirty="0" smtClean="0"/>
              <a:t>Product Diversification</a:t>
            </a:r>
          </a:p>
          <a:p>
            <a:pPr marL="0" indent="0">
              <a:buNone/>
            </a:pPr>
            <a:r>
              <a:rPr lang="en-US" b="1" dirty="0" smtClean="0"/>
              <a:t>Price</a:t>
            </a:r>
            <a:r>
              <a:rPr lang="en-US" b="1" dirty="0"/>
              <a:t>:</a:t>
            </a:r>
            <a:endParaRPr lang="en-US" dirty="0"/>
          </a:p>
          <a:p>
            <a:pPr lvl="1"/>
            <a:r>
              <a:rPr lang="en-US" dirty="0"/>
              <a:t>Competitive </a:t>
            </a:r>
            <a:r>
              <a:rPr lang="en-US" dirty="0" smtClean="0"/>
              <a:t>Pricing</a:t>
            </a:r>
          </a:p>
          <a:p>
            <a:pPr marL="0" indent="0">
              <a:buNone/>
            </a:pPr>
            <a:r>
              <a:rPr lang="en-US" b="1" dirty="0"/>
              <a:t>Place (Distribution):</a:t>
            </a:r>
            <a:endParaRPr lang="en-US" dirty="0"/>
          </a:p>
          <a:p>
            <a:pPr lvl="1"/>
            <a:r>
              <a:rPr lang="en-US" dirty="0"/>
              <a:t>Expand Distribution </a:t>
            </a:r>
            <a:r>
              <a:rPr lang="en-US" dirty="0" smtClean="0"/>
              <a:t>Channels</a:t>
            </a:r>
          </a:p>
          <a:p>
            <a:pPr marL="0" indent="0">
              <a:buNone/>
            </a:pPr>
            <a:r>
              <a:rPr lang="en-US" b="1" dirty="0"/>
              <a:t>Promotion:</a:t>
            </a:r>
            <a:endParaRPr lang="en-US" dirty="0"/>
          </a:p>
          <a:p>
            <a:pPr lvl="1"/>
            <a:r>
              <a:rPr lang="en-US" dirty="0"/>
              <a:t>Sales Promotions</a:t>
            </a:r>
            <a:endParaRPr lang="en-US" dirty="0" smtClean="0"/>
          </a:p>
        </p:txBody>
      </p:sp>
      <p:sp>
        <p:nvSpPr>
          <p:cNvPr id="4" name="Content Placeholder 3"/>
          <p:cNvSpPr>
            <a:spLocks noGrp="1"/>
          </p:cNvSpPr>
          <p:nvPr>
            <p:ph sz="half" idx="2"/>
          </p:nvPr>
        </p:nvSpPr>
        <p:spPr/>
        <p:txBody>
          <a:bodyPr/>
          <a:lstStyle/>
          <a:p>
            <a:r>
              <a:rPr lang="en-US" b="1" dirty="0"/>
              <a:t>Customer Needs and </a:t>
            </a:r>
            <a:r>
              <a:rPr lang="en-US" b="1" dirty="0" smtClean="0"/>
              <a:t>Wants:</a:t>
            </a:r>
            <a:endParaRPr lang="en-US" dirty="0"/>
          </a:p>
          <a:p>
            <a:pPr lvl="1"/>
            <a:r>
              <a:rPr lang="en-US" dirty="0"/>
              <a:t>Understand </a:t>
            </a:r>
            <a:r>
              <a:rPr lang="en-US" dirty="0" smtClean="0"/>
              <a:t>our </a:t>
            </a:r>
            <a:r>
              <a:rPr lang="en-US" dirty="0"/>
              <a:t>target market's </a:t>
            </a:r>
            <a:r>
              <a:rPr lang="en-US" dirty="0" smtClean="0"/>
              <a:t>needs</a:t>
            </a:r>
          </a:p>
          <a:p>
            <a:r>
              <a:rPr lang="en-US" b="1" dirty="0"/>
              <a:t>Cost to the </a:t>
            </a:r>
            <a:r>
              <a:rPr lang="en-US" b="1" dirty="0" smtClean="0"/>
              <a:t>Customer:</a:t>
            </a:r>
            <a:endParaRPr lang="en-US" dirty="0"/>
          </a:p>
          <a:p>
            <a:pPr lvl="1"/>
            <a:r>
              <a:rPr lang="en-US" dirty="0"/>
              <a:t>Consider not only the price of </a:t>
            </a:r>
            <a:r>
              <a:rPr lang="en-US" dirty="0" smtClean="0"/>
              <a:t>our </a:t>
            </a:r>
            <a:r>
              <a:rPr lang="en-US" dirty="0"/>
              <a:t>air filters </a:t>
            </a:r>
            <a:endParaRPr lang="en-US" dirty="0" smtClean="0"/>
          </a:p>
          <a:p>
            <a:r>
              <a:rPr lang="en-US" b="1" dirty="0" smtClean="0"/>
              <a:t>Convenience:</a:t>
            </a:r>
            <a:endParaRPr lang="en-US" dirty="0"/>
          </a:p>
          <a:p>
            <a:pPr lvl="1"/>
            <a:r>
              <a:rPr lang="en-US" dirty="0" smtClean="0"/>
              <a:t>Optimizing </a:t>
            </a:r>
            <a:r>
              <a:rPr lang="en-US" dirty="0"/>
              <a:t>the availability </a:t>
            </a:r>
            <a:r>
              <a:rPr lang="en-US" dirty="0" smtClean="0"/>
              <a:t>of our products</a:t>
            </a:r>
          </a:p>
          <a:p>
            <a:r>
              <a:rPr lang="en-US" b="1" dirty="0" smtClean="0"/>
              <a:t>Communication:</a:t>
            </a:r>
            <a:endParaRPr lang="en-US" dirty="0"/>
          </a:p>
          <a:p>
            <a:pPr lvl="1"/>
            <a:r>
              <a:rPr lang="en-US" dirty="0" smtClean="0"/>
              <a:t>Establishing </a:t>
            </a:r>
            <a:r>
              <a:rPr lang="en-US" dirty="0"/>
              <a:t>effective communication channels with </a:t>
            </a:r>
            <a:r>
              <a:rPr lang="en-US" dirty="0" smtClean="0"/>
              <a:t>our </a:t>
            </a:r>
            <a:r>
              <a:rPr lang="en-US" dirty="0"/>
              <a:t>customers</a:t>
            </a:r>
          </a:p>
          <a:p>
            <a:pPr lvl="1"/>
            <a:endParaRPr lang="en-US" dirty="0"/>
          </a:p>
          <a:p>
            <a:pPr lvl="1"/>
            <a:endParaRPr lang="en-US" dirty="0"/>
          </a:p>
          <a:p>
            <a:endParaRPr lang="en-US" dirty="0"/>
          </a:p>
        </p:txBody>
      </p:sp>
    </p:spTree>
    <p:extLst>
      <p:ext uri="{BB962C8B-B14F-4D97-AF65-F5344CB8AC3E}">
        <p14:creationId xmlns:p14="http://schemas.microsoft.com/office/powerpoint/2010/main" val="96167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4" name="Content Placeholder 3"/>
          <p:cNvSpPr>
            <a:spLocks noGrp="1"/>
          </p:cNvSpPr>
          <p:nvPr>
            <p:ph sz="half" idx="2"/>
          </p:nvPr>
        </p:nvSpPr>
        <p:spPr/>
        <p:txBody>
          <a:bodyPr/>
          <a:lstStyle/>
          <a:p>
            <a:r>
              <a:rPr lang="en-US" b="1" dirty="0"/>
              <a:t>Strength:</a:t>
            </a:r>
            <a:endParaRPr lang="en-US" dirty="0"/>
          </a:p>
          <a:p>
            <a:pPr lvl="1"/>
            <a:r>
              <a:rPr lang="en-US" dirty="0" smtClean="0"/>
              <a:t>Established </a:t>
            </a:r>
            <a:r>
              <a:rPr lang="en-US" dirty="0"/>
              <a:t>Reputation for </a:t>
            </a:r>
            <a:r>
              <a:rPr lang="en-US" dirty="0" smtClean="0"/>
              <a:t>Quality</a:t>
            </a:r>
            <a:endParaRPr lang="en-US" dirty="0"/>
          </a:p>
          <a:p>
            <a:r>
              <a:rPr lang="en-US" b="1" dirty="0"/>
              <a:t>Weakness:</a:t>
            </a:r>
            <a:endParaRPr lang="en-US" dirty="0"/>
          </a:p>
          <a:p>
            <a:pPr lvl="1"/>
            <a:r>
              <a:rPr lang="en-US" dirty="0" smtClean="0"/>
              <a:t>Limited </a:t>
            </a:r>
            <a:r>
              <a:rPr lang="en-US" dirty="0"/>
              <a:t>Product </a:t>
            </a:r>
            <a:r>
              <a:rPr lang="en-US" dirty="0" smtClean="0"/>
              <a:t>Diversification</a:t>
            </a:r>
            <a:endParaRPr lang="en-US" dirty="0"/>
          </a:p>
          <a:p>
            <a:r>
              <a:rPr lang="en-US" b="1" dirty="0"/>
              <a:t>Opportunity:</a:t>
            </a:r>
            <a:endParaRPr lang="en-US" dirty="0"/>
          </a:p>
          <a:p>
            <a:pPr lvl="1"/>
            <a:r>
              <a:rPr lang="en-US" dirty="0" smtClean="0"/>
              <a:t>Growing </a:t>
            </a:r>
            <a:r>
              <a:rPr lang="en-US" dirty="0"/>
              <a:t>Market for </a:t>
            </a:r>
            <a:r>
              <a:rPr lang="en-US" dirty="0" smtClean="0"/>
              <a:t>Innovative Solutions</a:t>
            </a:r>
            <a:endParaRPr lang="en-US" b="1" dirty="0" smtClean="0"/>
          </a:p>
          <a:p>
            <a:r>
              <a:rPr lang="en-US" b="1" dirty="0" smtClean="0"/>
              <a:t>Threat</a:t>
            </a:r>
            <a:r>
              <a:rPr lang="en-US" b="1" dirty="0"/>
              <a:t>:</a:t>
            </a:r>
            <a:endParaRPr lang="en-US" dirty="0"/>
          </a:p>
          <a:p>
            <a:pPr lvl="1"/>
            <a:r>
              <a:rPr lang="en-US" dirty="0" smtClean="0"/>
              <a:t>Intense </a:t>
            </a:r>
            <a:r>
              <a:rPr lang="en-US" dirty="0"/>
              <a:t>Competitive </a:t>
            </a:r>
            <a:r>
              <a:rPr lang="en-US" dirty="0" smtClean="0"/>
              <a:t>Landscape</a:t>
            </a:r>
            <a:endParaRPr lang="en-US" dirty="0"/>
          </a:p>
          <a:p>
            <a:endParaRPr lang="en-US" dirty="0"/>
          </a:p>
        </p:txBody>
      </p:sp>
      <p:pic>
        <p:nvPicPr>
          <p:cNvPr id="5" name="Google Shape;343;p33"/>
          <p:cNvPicPr>
            <a:picLocks noGrp="1" noChangeAspect="1"/>
          </p:cNvPicPr>
          <p:nvPr>
            <p:ph sz="half" idx="1"/>
          </p:nvPr>
        </p:nvPicPr>
        <p:blipFill rotWithShape="1">
          <a:blip r:embed="rId2">
            <a:alphaModFix/>
          </a:blip>
          <a:srcRect l="30197" r="28842"/>
          <a:stretch/>
        </p:blipFill>
        <p:spPr>
          <a:xfrm>
            <a:off x="360786" y="1574477"/>
            <a:ext cx="5738262" cy="3931920"/>
          </a:xfrm>
          <a:prstGeom prst="rect">
            <a:avLst/>
          </a:prstGeom>
          <a:noFill/>
          <a:ln>
            <a:noFill/>
          </a:ln>
        </p:spPr>
      </p:pic>
    </p:spTree>
    <p:extLst>
      <p:ext uri="{BB962C8B-B14F-4D97-AF65-F5344CB8AC3E}">
        <p14:creationId xmlns:p14="http://schemas.microsoft.com/office/powerpoint/2010/main" val="95392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178</TotalTime>
  <Words>691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Marketing Presentation</vt:lpstr>
      <vt:lpstr>introduction</vt:lpstr>
      <vt:lpstr>Mission Statement</vt:lpstr>
      <vt:lpstr>Objectives &amp; goals</vt:lpstr>
      <vt:lpstr>SBU</vt:lpstr>
      <vt:lpstr>Bcg matrix (cash cow)</vt:lpstr>
      <vt:lpstr>Market expansion grid</vt:lpstr>
      <vt:lpstr>4 P’s &amp; 4 c’s</vt:lpstr>
      <vt:lpstr>SWOT ANALYSIS</vt:lpstr>
      <vt:lpstr>Marketing implementations</vt:lpstr>
      <vt:lpstr>Marketing control process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Presentation</dc:title>
  <dc:creator>Wajahat-Bhatti</dc:creator>
  <cp:lastModifiedBy>Wajahat-Bhatti</cp:lastModifiedBy>
  <cp:revision>13</cp:revision>
  <dcterms:created xsi:type="dcterms:W3CDTF">2023-11-01T12:53:03Z</dcterms:created>
  <dcterms:modified xsi:type="dcterms:W3CDTF">2024-04-25T14:00:03Z</dcterms:modified>
</cp:coreProperties>
</file>