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6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26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4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4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16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7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500">
                <a:solidFill>
                  <a:srgbClr val="FFFFFF"/>
                </a:solidFill>
                <a:latin typeface="Times New Roman"/>
              </a:rPr>
              <a:t>Heart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  <a:latin typeface="Times New Roman"/>
              </a:rPr>
              <a:t>Understanding Heart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00">
                <a:solidFill>
                  <a:srgbClr val="FFFFFF"/>
                </a:solidFill>
                <a:latin typeface="Times New Roman"/>
              </a:rPr>
              <a:t>Welcome, medical students! Today, we embark on a comprehensive exploration of heart attacks, a critical cardiovascular event with far-reaching implications.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  <a:latin typeface="Times New Roman"/>
              </a:rPr>
              <a:t>Definition and Pathophysiology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00">
                <a:solidFill>
                  <a:srgbClr val="FFFFFF"/>
                </a:solidFill>
                <a:latin typeface="Times New Roman"/>
              </a:rPr>
              <a:t>A heart attack, also known as myocardial infarction, occurs when blood flow to a portion of the heart becomes blocked, usually by a blood clot forming in a narrowed coronary artery. This blockage deprives the heart muscle of oxygen and nutrients, leading to tissue damage and potential long-term consequences.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  <a:latin typeface="Times New Roman"/>
              </a:rPr>
              <a:t>Risk Factors and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00">
                <a:solidFill>
                  <a:srgbClr val="FFFFFF"/>
                </a:solidFill>
                <a:latin typeface="Times New Roman"/>
              </a:rPr>
              <a:t>Numerous factors contribute to the likelihood of experiencing a heart attack, including: </a:t>
            </a:r>
          </a:p>
          <a:p/>
          <a:p>
            <a:r>
              <a:rPr sz="1500">
                <a:solidFill>
                  <a:srgbClr val="FFFFFF"/>
                </a:solidFill>
                <a:latin typeface="Times New Roman"/>
              </a:rPr>
              <a:t>- High blood pressure</a:t>
            </a:r>
          </a:p>
          <a:p>
            <a:r>
              <a:rPr sz="1500">
                <a:solidFill>
                  <a:srgbClr val="FFFFFF"/>
                </a:solidFill>
                <a:latin typeface="Times New Roman"/>
              </a:rPr>
              <a:t>- High cholesterol</a:t>
            </a:r>
          </a:p>
          <a:p>
            <a:r>
              <a:rPr sz="1500">
                <a:solidFill>
                  <a:srgbClr val="FFFFFF"/>
                </a:solidFill>
                <a:latin typeface="Times New Roman"/>
              </a:rPr>
              <a:t>- Smoking</a:t>
            </a:r>
          </a:p>
          <a:p>
            <a:r>
              <a:rPr sz="1500">
                <a:solidFill>
                  <a:srgbClr val="FFFFFF"/>
                </a:solidFill>
                <a:latin typeface="Times New Roman"/>
              </a:rPr>
              <a:t>- Diabetes</a:t>
            </a:r>
          </a:p>
          <a:p>
            <a:r>
              <a:rPr sz="1500">
                <a:solidFill>
                  <a:srgbClr val="FFFFFF"/>
                </a:solidFill>
                <a:latin typeface="Times New Roman"/>
              </a:rPr>
              <a:t>- Obesity</a:t>
            </a:r>
          </a:p>
          <a:p>
            <a:r>
              <a:rPr sz="1500">
                <a:solidFill>
                  <a:srgbClr val="FFFFFF"/>
                </a:solidFill>
                <a:latin typeface="Times New Roman"/>
              </a:rPr>
              <a:t>- Physical inactivity</a:t>
            </a:r>
          </a:p>
          <a:p>
            <a:r>
              <a:rPr sz="1500">
                <a:solidFill>
                  <a:srgbClr val="FFFFFF"/>
                </a:solidFill>
                <a:latin typeface="Times New Roman"/>
              </a:rPr>
              <a:t>- Family history of heart disease</a:t>
            </a:r>
          </a:p>
          <a:p/>
          <a:p>
            <a:r>
              <a:rPr sz="1500">
                <a:solidFill>
                  <a:srgbClr val="FFFFFF"/>
                </a:solidFill>
                <a:latin typeface="Times New Roman"/>
              </a:rPr>
              <a:t>Adopting a heart-healthy lifestyle that incorporates regular exercise, a balanced diet, and stress management can significantly reduce the risk of heart attacks.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  <a:latin typeface="Times New Roman"/>
              </a:rPr>
              <a:t>Symptoms and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00">
                <a:solidFill>
                  <a:srgbClr val="FFFFFF"/>
                </a:solidFill>
                <a:latin typeface="Times New Roman"/>
              </a:rPr>
              <a:t>The classic symptom of a heart attack is chest pain or discomfort. Other signs may include: </a:t>
            </a:r>
          </a:p>
          <a:p/>
          <a:p>
            <a:r>
              <a:rPr sz="1500">
                <a:solidFill>
                  <a:srgbClr val="FFFFFF"/>
                </a:solidFill>
                <a:latin typeface="Times New Roman"/>
              </a:rPr>
              <a:t>- Shortness of breath</a:t>
            </a:r>
          </a:p>
          <a:p>
            <a:r>
              <a:rPr sz="1500">
                <a:solidFill>
                  <a:srgbClr val="FFFFFF"/>
                </a:solidFill>
                <a:latin typeface="Times New Roman"/>
              </a:rPr>
              <a:t>- Pain in the arms, neck, back, or jaw</a:t>
            </a:r>
          </a:p>
          <a:p>
            <a:r>
              <a:rPr sz="1500">
                <a:solidFill>
                  <a:srgbClr val="FFFFFF"/>
                </a:solidFill>
                <a:latin typeface="Times New Roman"/>
              </a:rPr>
              <a:t>- Nausea or vomiting</a:t>
            </a:r>
          </a:p>
          <a:p>
            <a:r>
              <a:rPr sz="1500">
                <a:solidFill>
                  <a:srgbClr val="FFFFFF"/>
                </a:solidFill>
                <a:latin typeface="Times New Roman"/>
              </a:rPr>
              <a:t>- Lightheadedness or dizziness</a:t>
            </a:r>
          </a:p>
          <a:p/>
          <a:p>
            <a:r>
              <a:rPr sz="1500">
                <a:solidFill>
                  <a:srgbClr val="FFFFFF"/>
                </a:solidFill>
                <a:latin typeface="Times New Roman"/>
              </a:rPr>
              <a:t>Prompt medical attention is crucial to minimize heart damage. Diagnosis involves a physical examination, electrocardiogram (ECG), and blood tests.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  <a:latin typeface="Times New Roman"/>
              </a:rPr>
              <a:t>Treatment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00">
                <a:solidFill>
                  <a:srgbClr val="FFFFFF"/>
                </a:solidFill>
                <a:latin typeface="Times New Roman"/>
              </a:rPr>
              <a:t>Treatment for heart attacks focuses on restoring blood flow to the affected area and preventing further damage. This may involve: </a:t>
            </a:r>
          </a:p>
          <a:p/>
          <a:p>
            <a:r>
              <a:rPr sz="1500">
                <a:solidFill>
                  <a:srgbClr val="FFFFFF"/>
                </a:solidFill>
                <a:latin typeface="Times New Roman"/>
              </a:rPr>
              <a:t>- Medications to dissolve clots and improve blood flow</a:t>
            </a:r>
          </a:p>
          <a:p>
            <a:r>
              <a:rPr sz="1500">
                <a:solidFill>
                  <a:srgbClr val="FFFFFF"/>
                </a:solidFill>
                <a:latin typeface="Times New Roman"/>
              </a:rPr>
              <a:t>- Angioplasty and stenting to open blocked arteries</a:t>
            </a:r>
          </a:p>
          <a:p>
            <a:r>
              <a:rPr sz="1500">
                <a:solidFill>
                  <a:srgbClr val="FFFFFF"/>
                </a:solidFill>
                <a:latin typeface="Times New Roman"/>
              </a:rPr>
              <a:t>- Surgery (coronary artery bypass grafting) in severe cases</a:t>
            </a:r>
          </a:p>
          <a:p/>
          <a:p>
            <a:r>
              <a:rPr sz="1500">
                <a:solidFill>
                  <a:srgbClr val="FFFFFF"/>
                </a:solidFill>
                <a:latin typeface="Times New Roman"/>
              </a:rPr>
              <a:t>Following a heart attack, lifestyle modifications, medications, and regular medical check-ups are essential for long-term management and recovery.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Calisto MT</vt:lpstr>
      <vt:lpstr>Trebuchet MS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Presentation</dc:title>
  <dc:creator>Wajahat-Bhatti</dc:creator>
  <cp:lastModifiedBy>Wajahat-Bhatti</cp:lastModifiedBy>
  <cp:revision>18</cp:revision>
  <dcterms:created xsi:type="dcterms:W3CDTF">2023-11-01T12:53:03Z</dcterms:created>
  <dcterms:modified xsi:type="dcterms:W3CDTF">2024-05-26T16:16:25Z</dcterms:modified>
</cp:coreProperties>
</file>