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7"/>
  </p:notesMasterIdLst>
  <p:sldIdLst>
    <p:sldId id="256" r:id="rId2"/>
    <p:sldId id="279" r:id="rId3"/>
    <p:sldId id="281" r:id="rId4"/>
    <p:sldId id="349" r:id="rId5"/>
    <p:sldId id="351" r:id="rId6"/>
    <p:sldId id="350" r:id="rId7"/>
    <p:sldId id="352" r:id="rId8"/>
    <p:sldId id="355" r:id="rId9"/>
    <p:sldId id="356" r:id="rId10"/>
    <p:sldId id="353" r:id="rId11"/>
    <p:sldId id="354" r:id="rId12"/>
    <p:sldId id="340" r:id="rId13"/>
    <p:sldId id="357" r:id="rId14"/>
    <p:sldId id="358" r:id="rId15"/>
    <p:sldId id="359" r:id="rId16"/>
    <p:sldId id="361" r:id="rId17"/>
    <p:sldId id="362" r:id="rId18"/>
    <p:sldId id="363" r:id="rId19"/>
    <p:sldId id="364" r:id="rId20"/>
    <p:sldId id="367" r:id="rId21"/>
    <p:sldId id="366" r:id="rId22"/>
    <p:sldId id="370" r:id="rId23"/>
    <p:sldId id="365" r:id="rId24"/>
    <p:sldId id="368" r:id="rId25"/>
    <p:sldId id="369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6" autoAdjust="0"/>
    <p:restoredTop sz="88788" autoAdjust="0"/>
  </p:normalViewPr>
  <p:slideViewPr>
    <p:cSldViewPr>
      <p:cViewPr varScale="1">
        <p:scale>
          <a:sx n="101" d="100"/>
          <a:sy n="101" d="100"/>
        </p:scale>
        <p:origin x="20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556185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84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4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9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5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4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0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58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57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1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3F0F-BBA2-4E31-80C9-03D4EAA5D6F5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1E36C8-E384-4381-BF2A-B5D695723751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60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573A-2489-4191-9DC1-3F3AF5549131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9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94455-8C6E-45F5-B193-D32272567C59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91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14EDF-EB16-458D-899B-149C06656FFC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9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4EDB875-5769-4E2C-9B54-8AE8267FBE56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4213" y="1295400"/>
            <a:ext cx="7772400" cy="2971800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 err="1"/>
              <a:t>Đề</a:t>
            </a:r>
            <a:r>
              <a:rPr lang="vi-VN" sz="4400" b="1" dirty="0"/>
              <a:t> </a:t>
            </a:r>
            <a:r>
              <a:rPr lang="vi-VN" sz="4400" b="1" dirty="0" err="1"/>
              <a:t>tài</a:t>
            </a:r>
            <a:r>
              <a:rPr lang="vi-VN" sz="4400" b="1" dirty="0"/>
              <a:t>:</a:t>
            </a:r>
            <a:br>
              <a:rPr lang="en-US" b="1" dirty="0"/>
            </a:br>
            <a:r>
              <a:rPr lang="vi-VN" b="1" dirty="0" err="1"/>
              <a:t>Hiện</a:t>
            </a:r>
            <a:r>
              <a:rPr lang="vi-VN" b="1" dirty="0"/>
              <a:t> </a:t>
            </a:r>
            <a:r>
              <a:rPr lang="vi-VN" b="1" dirty="0" err="1"/>
              <a:t>Thực</a:t>
            </a:r>
            <a:r>
              <a:rPr lang="vi-VN" b="1" dirty="0"/>
              <a:t> Mô </a:t>
            </a:r>
            <a:r>
              <a:rPr lang="vi-VN" b="1" dirty="0" err="1"/>
              <a:t>Hình</a:t>
            </a:r>
            <a:r>
              <a:rPr lang="vi-VN" b="1" dirty="0"/>
              <a:t> Lenet-5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b="1" dirty="0"/>
              <a:t> </a:t>
            </a:r>
            <a:r>
              <a:rPr lang="vi-VN" b="1" dirty="0" err="1"/>
              <a:t>Quantization</a:t>
            </a:r>
            <a:br>
              <a:rPr kumimoji="0" lang="en-US" sz="3500" b="0" i="0" u="none" strike="noStrike" kern="1200" cap="all" spc="40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A2DD9-47DE-487E-9D44-9F086811C92E}"/>
              </a:ext>
            </a:extLst>
          </p:cNvPr>
          <p:cNvSpPr txBox="1"/>
          <p:nvPr/>
        </p:nvSpPr>
        <p:spPr>
          <a:xfrm>
            <a:off x="2551113" y="41148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Trần Văn Duy        </a:t>
            </a:r>
            <a:r>
              <a:rPr lang="vi-VN" dirty="0"/>
              <a:t>     </a:t>
            </a:r>
            <a:r>
              <a:rPr lang="en-US" dirty="0"/>
              <a:t>18520675</a:t>
            </a:r>
          </a:p>
          <a:p>
            <a:pPr lvl="1"/>
            <a:r>
              <a:rPr lang="vi-VN" dirty="0"/>
              <a:t>Lê </a:t>
            </a:r>
            <a:r>
              <a:rPr lang="vi-VN" dirty="0" err="1"/>
              <a:t>Phước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Nam   18521122</a:t>
            </a:r>
            <a:endParaRPr lang="en-US" dirty="0"/>
          </a:p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: </a:t>
            </a:r>
            <a:r>
              <a:rPr lang="vi-VN" dirty="0"/>
              <a:t>Trương Văn Cương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/>
            <a:r>
              <a:rPr lang="vi-VN" dirty="0"/>
              <a:t>Ý </a:t>
            </a:r>
            <a:r>
              <a:rPr lang="vi-VN" dirty="0" err="1"/>
              <a:t>tưởng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Shape 5">
                <a:extLst>
                  <a:ext uri="{FF2B5EF4-FFF2-40B4-BE49-F238E27FC236}">
                    <a16:creationId xmlns:a16="http://schemas.microsoft.com/office/drawing/2014/main" id="{06E0EF79-8D17-4A8F-883A-3289D3A05A19}"/>
                  </a:ext>
                </a:extLst>
              </p:cNvPr>
              <p:cNvSpPr txBox="1"/>
              <p:nvPr/>
            </p:nvSpPr>
            <p:spPr>
              <a:xfrm>
                <a:off x="251640" y="1412640"/>
                <a:ext cx="8640720" cy="3384000"/>
              </a:xfrm>
              <a:prstGeom prst="rect">
                <a:avLst/>
              </a:prstGeom>
              <a:noFill/>
              <a:ln w="9360"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00000"/>
                  </a:lnSpc>
                  <a:spcBef>
                    <a:spcPts val="439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Với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vi-VN" sz="22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2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sz="22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2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vi-VN" sz="22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2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, ta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có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công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thức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chuyển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đổi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</a:t>
                </a:r>
                <a:endParaRPr lang="en-US" sz="22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Scale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trike="noStrike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sz="18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sSub>
                          <m:sSubPr>
                            <m:ctrlPr>
                              <a:rPr lang="en-US" i="1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en-US" sz="18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trike="noStrike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trike="noStrike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800" b="0" i="0" strike="noStrike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</m:oMath>
                </a14:m>
                <a:endParaRPr lang="en-US" sz="18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Offset = round(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trike="noStrike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sSub>
                          <m:sSubPr>
                            <m:ctrlPr>
                              <a:rPr lang="en-US" i="1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en-US" sz="18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sSub>
                          <m:sSubPr>
                            <m:ctrlPr>
                              <a:rPr lang="en-US" i="1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)</a:t>
                </a:r>
                <a:endParaRPr lang="en-US" sz="18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Quantization: </a:t>
                </a:r>
                <a:endParaRPr lang="en-US" sz="18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143000" lvl="2" indent="-22824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i="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vi-VN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nếu</a:t>
                </a:r>
                <a:r>
                  <a:rPr lang="vi-VN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trike="noStrike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b="0" i="0" strike="noStrike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Scale</m:t>
                        </m:r>
                      </m:den>
                    </m:f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+ 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offset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5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143000" lvl="2" indent="-22824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Scale</m:t>
                        </m:r>
                      </m:den>
                    </m:f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+ 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offset,  </a:t>
                </a: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nếu</a:t>
                </a:r>
                <a:r>
                  <a:rPr lang="en-US" sz="1400" spc="-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vi-VN" sz="1400" i="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&lt;=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Scale</m:t>
                        </m:r>
                      </m:den>
                    </m:f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+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offset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4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143000" lvl="2" indent="-22824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i="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vi-VN" i="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nếu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Scale</m:t>
                        </m:r>
                      </m:den>
                    </m:f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+ 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offset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&lt;</a:t>
                </a:r>
                <a:r>
                  <a:rPr lang="vi-VN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8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61"/>
                  </a:spcBef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13" name="TextShape 5">
                <a:extLst>
                  <a:ext uri="{FF2B5EF4-FFF2-40B4-BE49-F238E27FC236}">
                    <a16:creationId xmlns:a16="http://schemas.microsoft.com/office/drawing/2014/main" id="{06E0EF79-8D17-4A8F-883A-3289D3A05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0" y="1412640"/>
                <a:ext cx="8640720" cy="3384000"/>
              </a:xfrm>
              <a:prstGeom prst="rect">
                <a:avLst/>
              </a:prstGeom>
              <a:blipFill>
                <a:blip r:embed="rId3"/>
                <a:stretch>
                  <a:fillRect l="-776" t="-721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648A0C66-5C9E-47E1-819B-49001C334D44}"/>
                  </a:ext>
                </a:extLst>
              </p:cNvPr>
              <p:cNvSpPr/>
              <p:nvPr/>
            </p:nvSpPr>
            <p:spPr>
              <a:xfrm>
                <a:off x="1762200" y="4583520"/>
                <a:ext cx="3528000" cy="1723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281"/>
                  </a:spcBef>
                  <a:tabLst>
                    <a:tab pos="0" algn="l"/>
                  </a:tabLst>
                </a:pP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Trong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đó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81"/>
                  </a:spcBef>
                  <a:tabLst>
                    <a:tab pos="0" algn="l"/>
                  </a:tabLst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lần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lượt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là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giá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trị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nhỏ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,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giá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trị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lớn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dưới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dạng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thực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.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81"/>
                  </a:spcBef>
                  <a:tabLst>
                    <a:tab pos="0" algn="l"/>
                  </a:tabLst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vi-VN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sz="1400" i="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lần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lượt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là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giá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trị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nhỏ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400" b="0" i="0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0" i="1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14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),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giá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trị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lớn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14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vi-VN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- 1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)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dưới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dạng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nguyên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và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n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là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bit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biểu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diễn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thực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sau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khi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được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lượng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tử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hóa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.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320"/>
                  </a:spcBef>
                  <a:tabLst>
                    <a:tab pos="0" algn="l"/>
                  </a:tabLst>
                </a:pPr>
                <a:endParaRPr lang="en-US" sz="1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648A0C66-5C9E-47E1-819B-49001C334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200" y="4583520"/>
                <a:ext cx="3528000" cy="1723680"/>
              </a:xfrm>
              <a:prstGeom prst="rect">
                <a:avLst/>
              </a:prstGeom>
              <a:blipFill>
                <a:blip r:embed="rId4"/>
                <a:stretch>
                  <a:fillRect l="-518" t="-707" b="-1060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0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/>
            <a:r>
              <a:rPr lang="vi-VN" dirty="0"/>
              <a:t>Ý </a:t>
            </a:r>
            <a:r>
              <a:rPr lang="vi-VN" dirty="0" err="1"/>
              <a:t>tưởng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Shape 2">
                <a:extLst>
                  <a:ext uri="{FF2B5EF4-FFF2-40B4-BE49-F238E27FC236}">
                    <a16:creationId xmlns:a16="http://schemas.microsoft.com/office/drawing/2014/main" id="{868ACF75-F7D6-43DF-BF6D-E8DEE51C132A}"/>
                  </a:ext>
                </a:extLst>
              </p:cNvPr>
              <p:cNvSpPr txBox="1"/>
              <p:nvPr/>
            </p:nvSpPr>
            <p:spPr>
              <a:xfrm>
                <a:off x="251640" y="1412640"/>
                <a:ext cx="8568720" cy="1940160"/>
              </a:xfrm>
              <a:prstGeom prst="rect">
                <a:avLst/>
              </a:prstGeom>
              <a:noFill/>
              <a:ln w="9360"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00000"/>
                  </a:lnSpc>
                  <a:spcBef>
                    <a:spcPts val="439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tử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hóa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có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hai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dạng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là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đồng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và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không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đồng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endParaRPr lang="en-US" sz="22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lnSpc>
                    <a:spcPct val="100000"/>
                  </a:lnSpc>
                  <a:spcBef>
                    <a:spcPts val="40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Đồng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r>
                      <a:rPr lang="en-US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offset = 0</a:t>
                </a:r>
                <a:endParaRPr lang="en-US" sz="20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Không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đồng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r>
                      <a:rPr lang="en-US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US" sz="18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343080" indent="-342720">
                  <a:lnSpc>
                    <a:spcPct val="100000"/>
                  </a:lnSpc>
                  <a:spcBef>
                    <a:spcPts val="439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Để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thuận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tiện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và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dễ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dàng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cho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việc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tính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toán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thì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kĩ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thuật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tử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hóa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đồng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sẽ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được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sử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dụng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</a:t>
                </a:r>
                <a:endParaRPr lang="en-US" sz="22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8" name="TextShape 2">
                <a:extLst>
                  <a:ext uri="{FF2B5EF4-FFF2-40B4-BE49-F238E27FC236}">
                    <a16:creationId xmlns:a16="http://schemas.microsoft.com/office/drawing/2014/main" id="{868ACF75-F7D6-43DF-BF6D-E8DEE51C1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0" y="1412640"/>
                <a:ext cx="8568720" cy="1940160"/>
              </a:xfrm>
              <a:prstGeom prst="rect">
                <a:avLst/>
              </a:prstGeom>
              <a:blipFill>
                <a:blip r:embed="rId3"/>
                <a:stretch>
                  <a:fillRect l="-782" t="-2201" b="-629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6408BB09-0D71-4EE8-B4B5-2EE85CA1F10C}"/>
                  </a:ext>
                </a:extLst>
              </p:cNvPr>
              <p:cNvSpPr/>
              <p:nvPr/>
            </p:nvSpPr>
            <p:spPr>
              <a:xfrm>
                <a:off x="216000" y="3285000"/>
                <a:ext cx="4211640" cy="1367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Cộng:    Y = X + W</a:t>
                </a:r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6408BB09-0D71-4EE8-B4B5-2EE85CA1F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0" y="3285000"/>
                <a:ext cx="4211640" cy="1367640"/>
              </a:xfrm>
              <a:prstGeom prst="rect">
                <a:avLst/>
              </a:prstGeom>
              <a:blipFill>
                <a:blip r:embed="rId4"/>
                <a:stretch>
                  <a:fillRect t="-2679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7">
                <a:extLst>
                  <a:ext uri="{FF2B5EF4-FFF2-40B4-BE49-F238E27FC236}">
                    <a16:creationId xmlns:a16="http://schemas.microsoft.com/office/drawing/2014/main" id="{8F0E24FA-D6D5-4B07-B09E-8F11DC23040A}"/>
                  </a:ext>
                </a:extLst>
              </p:cNvPr>
              <p:cNvSpPr/>
              <p:nvPr/>
            </p:nvSpPr>
            <p:spPr>
              <a:xfrm>
                <a:off x="3924000" y="3291480"/>
                <a:ext cx="4211640" cy="1367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Trừ</a:t>
                </a:r>
                <a:r>
                  <a:rPr lang="en-US" sz="1800" b="0" i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  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Y = X - W</a:t>
                </a:r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0" name="CustomShape 7">
                <a:extLst>
                  <a:ext uri="{FF2B5EF4-FFF2-40B4-BE49-F238E27FC236}">
                    <a16:creationId xmlns:a16="http://schemas.microsoft.com/office/drawing/2014/main" id="{8F0E24FA-D6D5-4B07-B09E-8F11DC230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00" y="3291480"/>
                <a:ext cx="4211640" cy="1367640"/>
              </a:xfrm>
              <a:prstGeom prst="rect">
                <a:avLst/>
              </a:prstGeom>
              <a:blipFill>
                <a:blip r:embed="rId5"/>
                <a:stretch>
                  <a:fillRect t="-2679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stomShape 8">
                <a:extLst>
                  <a:ext uri="{FF2B5EF4-FFF2-40B4-BE49-F238E27FC236}">
                    <a16:creationId xmlns:a16="http://schemas.microsoft.com/office/drawing/2014/main" id="{E48FE502-29FB-41C5-8288-B32E846317AC}"/>
                  </a:ext>
                </a:extLst>
              </p:cNvPr>
              <p:cNvSpPr/>
              <p:nvPr/>
            </p:nvSpPr>
            <p:spPr>
              <a:xfrm>
                <a:off x="216000" y="4674240"/>
                <a:ext cx="4211640" cy="1367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Nhân:    Y = X </a:t>
                </a:r>
                <a14:m>
                  <m:oMath xmlns:m="http://schemas.openxmlformats.org/officeDocument/2006/math">
                    <m:r>
                      <a:rPr lang="en-US" sz="1800" b="0" i="0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W</a:t>
                </a:r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vi-VN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1" name="CustomShape 8">
                <a:extLst>
                  <a:ext uri="{FF2B5EF4-FFF2-40B4-BE49-F238E27FC236}">
                    <a16:creationId xmlns:a16="http://schemas.microsoft.com/office/drawing/2014/main" id="{E48FE502-29FB-41C5-8288-B32E84631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0" y="4674240"/>
                <a:ext cx="4211640" cy="1367640"/>
              </a:xfrm>
              <a:prstGeom prst="rect">
                <a:avLst/>
              </a:prstGeom>
              <a:blipFill>
                <a:blip r:embed="rId6"/>
                <a:stretch>
                  <a:fillRect t="-2679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stomShape 9">
                <a:extLst>
                  <a:ext uri="{FF2B5EF4-FFF2-40B4-BE49-F238E27FC236}">
                    <a16:creationId xmlns:a16="http://schemas.microsoft.com/office/drawing/2014/main" id="{A30BD0B3-92E0-4B85-82A3-87F4DBE94610}"/>
                  </a:ext>
                </a:extLst>
              </p:cNvPr>
              <p:cNvSpPr/>
              <p:nvPr/>
            </p:nvSpPr>
            <p:spPr>
              <a:xfrm>
                <a:off x="3924000" y="4680720"/>
                <a:ext cx="4211640" cy="17722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Chia:    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en-US" b="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pc="-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</m:oMath>
                </a14:m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2" name="CustomShape 9">
                <a:extLst>
                  <a:ext uri="{FF2B5EF4-FFF2-40B4-BE49-F238E27FC236}">
                    <a16:creationId xmlns:a16="http://schemas.microsoft.com/office/drawing/2014/main" id="{A30BD0B3-92E0-4B85-82A3-87F4DBE94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00" y="4680720"/>
                <a:ext cx="4211640" cy="17722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52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thuyết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Convolution</a:t>
            </a:r>
            <a:r>
              <a:rPr lang="vi-VN" dirty="0"/>
              <a:t> </a:t>
            </a:r>
            <a:r>
              <a:rPr lang="vi-VN" dirty="0" err="1"/>
              <a:t>Neural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4F6F84-1752-438E-80A3-850F6D7C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3003459"/>
          </a:xfrm>
        </p:spPr>
        <p:txBody>
          <a:bodyPr/>
          <a:lstStyle/>
          <a:p>
            <a:r>
              <a:rPr lang="vi-VN" sz="2000" b="1" dirty="0"/>
              <a:t>Convolutional Neural Network (CNNs – Mạng nơ-ron tích chập) </a:t>
            </a:r>
            <a:r>
              <a:rPr lang="vi-VN" sz="2000" dirty="0"/>
              <a:t>là một trong những mô hình Deep Learning tiên tiến</a:t>
            </a:r>
            <a:r>
              <a:rPr lang="en-US" sz="2000" dirty="0"/>
              <a:t>,  </a:t>
            </a:r>
            <a:r>
              <a:rPr lang="vi-VN" sz="2000" dirty="0"/>
              <a:t>được sử dụng nhiều trong các bài toán nhận dạng các object trong ảnh</a:t>
            </a:r>
            <a:r>
              <a:rPr lang="en-US" sz="2000" dirty="0"/>
              <a:t> </a:t>
            </a:r>
            <a:r>
              <a:rPr lang="vi-VN" sz="2000" dirty="0"/>
              <a:t>như nhận diện khuôn mặt người dùng, phát triển xe hơi tự lái</a:t>
            </a:r>
            <a:r>
              <a:rPr lang="en-US" sz="2000" dirty="0"/>
              <a:t>, …</a:t>
            </a:r>
          </a:p>
          <a:p>
            <a:r>
              <a:rPr lang="vi-VN" sz="2000" b="1" dirty="0" err="1"/>
              <a:t>Sliding</a:t>
            </a:r>
            <a:r>
              <a:rPr lang="vi-VN" sz="2000" b="1" dirty="0"/>
              <a:t> </a:t>
            </a:r>
            <a:r>
              <a:rPr lang="vi-VN" sz="2000" b="1" dirty="0" err="1"/>
              <a:t>Window</a:t>
            </a:r>
            <a:r>
              <a:rPr lang="vi-VN" sz="2000" b="1" dirty="0"/>
              <a:t> </a:t>
            </a:r>
            <a:r>
              <a:rPr lang="vi-VN" sz="2000" dirty="0"/>
              <a:t>(</a:t>
            </a:r>
            <a:r>
              <a:rPr lang="vi-VN" sz="2000" dirty="0" err="1"/>
              <a:t>Hình</a:t>
            </a:r>
            <a:r>
              <a:rPr lang="vi-VN" sz="2000" dirty="0"/>
              <a:t> 5) hay còn gọi là kernel, filter hoặc feature detect là một ma trận có kích </a:t>
            </a:r>
            <a:r>
              <a:rPr lang="vi-VN" sz="2000" dirty="0" err="1"/>
              <a:t>thước</a:t>
            </a:r>
            <a:r>
              <a:rPr lang="vi-VN" sz="2000" dirty="0"/>
              <a:t> </a:t>
            </a:r>
            <a:r>
              <a:rPr lang="vi-VN" sz="2000" dirty="0" err="1"/>
              <a:t>nhỏ</a:t>
            </a:r>
            <a:r>
              <a:rPr lang="vi-VN" sz="2000" dirty="0"/>
              <a:t> </a:t>
            </a:r>
            <a:r>
              <a:rPr lang="vi-VN" sz="2000" dirty="0" err="1"/>
              <a:t>thường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3x3, 5x5, 7x7, … (</a:t>
            </a:r>
            <a:r>
              <a:rPr lang="vi-VN" sz="2000" dirty="0" err="1"/>
              <a:t>ví</a:t>
            </a:r>
            <a:r>
              <a:rPr lang="vi-VN" sz="2000" dirty="0"/>
              <a:t> </a:t>
            </a:r>
            <a:r>
              <a:rPr lang="vi-VN" sz="2000" dirty="0" err="1"/>
              <a:t>dụ</a:t>
            </a:r>
            <a:r>
              <a:rPr lang="vi-VN" sz="2000" dirty="0"/>
              <a:t> trong </a:t>
            </a:r>
            <a:r>
              <a:rPr lang="vi-VN" sz="2000" dirty="0" err="1"/>
              <a:t>hình</a:t>
            </a:r>
            <a:r>
              <a:rPr lang="vi-VN" sz="2000" dirty="0"/>
              <a:t> 6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kích</a:t>
            </a:r>
            <a:r>
              <a:rPr lang="vi-VN" sz="2000" dirty="0"/>
              <a:t> </a:t>
            </a:r>
            <a:r>
              <a:rPr lang="vi-VN" sz="2000" dirty="0" err="1"/>
              <a:t>thước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3×3).</a:t>
            </a:r>
            <a:endParaRPr lang="en-US" sz="2000" dirty="0"/>
          </a:p>
          <a:p>
            <a:r>
              <a:rPr lang="en-US" sz="2000" b="1" dirty="0"/>
              <a:t>Convolution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vi-VN" sz="2000" dirty="0"/>
              <a:t>nhân từng phần tử bên trong ma trận</a:t>
            </a:r>
            <a:r>
              <a:rPr lang="en-US" sz="2000" dirty="0"/>
              <a:t> </a:t>
            </a:r>
            <a:r>
              <a:rPr lang="vi-VN" sz="2000" dirty="0"/>
              <a:t>3×3</a:t>
            </a:r>
            <a:r>
              <a:rPr lang="en-US" sz="2000" dirty="0"/>
              <a:t> (Sliding Window)</a:t>
            </a:r>
            <a:r>
              <a:rPr lang="vi-VN" sz="2000" dirty="0"/>
              <a:t> với ma trận </a:t>
            </a:r>
            <a:r>
              <a:rPr lang="en-US" sz="2000" dirty="0"/>
              <a:t>“Image”</a:t>
            </a:r>
            <a:r>
              <a:rPr lang="vi-VN" sz="2000" dirty="0"/>
              <a:t>. Kết quả được một ma trận gọi là Convoled </a:t>
            </a:r>
            <a:r>
              <a:rPr lang="vi-VN" sz="2000" dirty="0" err="1"/>
              <a:t>feature</a:t>
            </a:r>
            <a:r>
              <a:rPr lang="en-US" sz="2000" dirty="0"/>
              <a:t>.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AC7A32E-EFF1-49E5-A53F-553F732E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77" y="4345891"/>
            <a:ext cx="2495623" cy="1528961"/>
          </a:xfrm>
          <a:prstGeom prst="rect">
            <a:avLst/>
          </a:prstGeom>
        </p:spPr>
      </p:pic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7C0B42EB-C18E-4A6E-932E-94807A092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51515"/>
              </p:ext>
            </p:extLst>
          </p:nvPr>
        </p:nvGraphicFramePr>
        <p:xfrm>
          <a:off x="1943100" y="4591595"/>
          <a:ext cx="124239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6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9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6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9">
            <a:extLst>
              <a:ext uri="{FF2B5EF4-FFF2-40B4-BE49-F238E27FC236}">
                <a16:creationId xmlns:a16="http://schemas.microsoft.com/office/drawing/2014/main" id="{E9D5D192-1ED1-4150-8BFF-54508FC57E2F}"/>
              </a:ext>
            </a:extLst>
          </p:cNvPr>
          <p:cNvSpPr txBox="1"/>
          <p:nvPr/>
        </p:nvSpPr>
        <p:spPr>
          <a:xfrm>
            <a:off x="1181100" y="5878087"/>
            <a:ext cx="290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Hình</a:t>
            </a:r>
            <a:r>
              <a:rPr lang="vi-VN" sz="2000" dirty="0"/>
              <a:t> 5. </a:t>
            </a:r>
            <a:r>
              <a:rPr lang="en-US" sz="2000" dirty="0"/>
              <a:t>Sliding Window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7AA4F9D2-8625-454B-A35F-0CC038831FB9}"/>
              </a:ext>
            </a:extLst>
          </p:cNvPr>
          <p:cNvSpPr txBox="1"/>
          <p:nvPr/>
        </p:nvSpPr>
        <p:spPr>
          <a:xfrm>
            <a:off x="4403835" y="5859037"/>
            <a:ext cx="3269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Hình</a:t>
            </a:r>
            <a:r>
              <a:rPr lang="vi-VN" sz="2000" dirty="0"/>
              <a:t> 6. </a:t>
            </a:r>
            <a:r>
              <a:rPr lang="vi-VN" sz="2000" dirty="0" err="1"/>
              <a:t>Ví</a:t>
            </a:r>
            <a:r>
              <a:rPr lang="vi-VN" sz="2000" dirty="0"/>
              <a:t> </a:t>
            </a:r>
            <a:r>
              <a:rPr lang="vi-VN" sz="2000" dirty="0" err="1"/>
              <a:t>dụ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convolution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467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thuyết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Convolution</a:t>
            </a:r>
            <a:r>
              <a:rPr lang="vi-VN" dirty="0"/>
              <a:t> </a:t>
            </a:r>
            <a:r>
              <a:rPr lang="vi-VN" dirty="0" err="1"/>
              <a:t>Neural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B3038F-311B-4C6D-B62B-9C3AE3DCF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2625825"/>
          </a:xfrm>
        </p:spPr>
        <p:txBody>
          <a:bodyPr/>
          <a:lstStyle/>
          <a:p>
            <a:r>
              <a:rPr lang="vi-VN" sz="1800" dirty="0" err="1"/>
              <a:t>Kernel</a:t>
            </a:r>
            <a:r>
              <a:rPr lang="vi-VN" sz="1800" dirty="0"/>
              <a:t>:</a:t>
            </a:r>
          </a:p>
          <a:p>
            <a:pPr lvl="1"/>
            <a:r>
              <a:rPr lang="en-US" sz="1600" dirty="0"/>
              <a:t>K</a:t>
            </a:r>
            <a:r>
              <a:rPr lang="vi-VN" sz="1600" dirty="0"/>
              <a:t>ernel là một ma trận vuông kích thước k*k trong đó k là số lẻ. k có thể bằng</a:t>
            </a:r>
            <a:br>
              <a:rPr lang="vi-VN" sz="1600" dirty="0"/>
            </a:br>
            <a:r>
              <a:rPr lang="vi-VN" sz="1600" dirty="0"/>
              <a:t>1, 3, 5, 7, 9,... Ví dụ kernel kích thước 3*3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Kí</a:t>
            </a:r>
            <a:r>
              <a:rPr lang="en-US" sz="1600" dirty="0"/>
              <a:t>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convolution (⊗ ), </a:t>
            </a:r>
            <a:r>
              <a:rPr lang="en-US" sz="1600" dirty="0" err="1"/>
              <a:t>kí</a:t>
            </a:r>
            <a:r>
              <a:rPr lang="en-US" sz="1600" dirty="0"/>
              <a:t>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i="1" dirty="0"/>
              <a:t>Y </a:t>
            </a:r>
            <a:r>
              <a:rPr lang="en-US" sz="1600" dirty="0"/>
              <a:t>= </a:t>
            </a:r>
            <a:r>
              <a:rPr lang="en-US" sz="1600" i="1" dirty="0"/>
              <a:t>X </a:t>
            </a:r>
            <a:r>
              <a:rPr lang="en-US" sz="1600" dirty="0"/>
              <a:t>⊗</a:t>
            </a:r>
            <a:r>
              <a:rPr lang="en-US" sz="1600" i="1" dirty="0"/>
              <a:t> W</a:t>
            </a:r>
          </a:p>
          <a:p>
            <a:pPr lvl="1"/>
            <a:r>
              <a:rPr lang="vi-VN" sz="1600" dirty="0"/>
              <a:t>Với mỗi phần tử </a:t>
            </a:r>
            <a:r>
              <a:rPr lang="vi-VN" sz="1600" i="1" dirty="0"/>
              <a:t>xi j </a:t>
            </a:r>
            <a:r>
              <a:rPr lang="vi-VN" sz="1600" dirty="0"/>
              <a:t>trong ma trận X </a:t>
            </a:r>
            <a:r>
              <a:rPr lang="en-US" sz="1600" dirty="0"/>
              <a:t>(m*n) </a:t>
            </a:r>
            <a:r>
              <a:rPr lang="vi-VN" sz="1600" dirty="0"/>
              <a:t>lấy ra một ma trận có kích thước bằng kích thước của</a:t>
            </a:r>
            <a:r>
              <a:rPr lang="en-US" sz="1600" dirty="0"/>
              <a:t> </a:t>
            </a:r>
            <a:r>
              <a:rPr lang="vi-VN" sz="1600" dirty="0"/>
              <a:t>kernel W có phần tử </a:t>
            </a:r>
            <a:r>
              <a:rPr lang="vi-VN" sz="1600" i="1" dirty="0"/>
              <a:t>xi j </a:t>
            </a:r>
            <a:r>
              <a:rPr lang="vi-VN" sz="1600" dirty="0"/>
              <a:t>làm trung </a:t>
            </a:r>
            <a:r>
              <a:rPr lang="en-US" sz="1600" dirty="0" err="1"/>
              <a:t>tâm</a:t>
            </a:r>
            <a:r>
              <a:rPr lang="en-US" sz="1600" dirty="0"/>
              <a:t> </a:t>
            </a:r>
            <a:r>
              <a:rPr lang="vi-VN" sz="1600" dirty="0"/>
              <a:t>gọi là ma trận</a:t>
            </a:r>
            <a:r>
              <a:rPr lang="en-US" sz="1600" dirty="0"/>
              <a:t> </a:t>
            </a:r>
            <a:r>
              <a:rPr lang="vi-VN" sz="1600" dirty="0"/>
              <a:t>A. Sau đó tính tổng các phần tử của phép tính element-wise của A và W, rồi viết</a:t>
            </a:r>
            <a:r>
              <a:rPr lang="en-US" sz="1600" dirty="0"/>
              <a:t> </a:t>
            </a:r>
            <a:r>
              <a:rPr lang="vi-VN" sz="1600" dirty="0"/>
              <a:t>vào ma trận kết quả Y</a:t>
            </a:r>
            <a:r>
              <a:rPr lang="en-US" sz="1600" dirty="0"/>
              <a:t>.</a:t>
            </a:r>
            <a:r>
              <a:rPr lang="vi-VN" sz="1600" dirty="0"/>
              <a:t> </a:t>
            </a:r>
            <a:endParaRPr lang="en-US" sz="1600" dirty="0"/>
          </a:p>
          <a:p>
            <a:pPr lvl="1"/>
            <a:r>
              <a:rPr lang="es-ES" sz="1600" i="1" dirty="0"/>
              <a:t>y</a:t>
            </a:r>
            <a:r>
              <a:rPr lang="es-ES" sz="1600" dirty="0"/>
              <a:t>11 = </a:t>
            </a:r>
            <a:r>
              <a:rPr lang="es-ES" sz="1600" i="1" dirty="0"/>
              <a:t>sum</a:t>
            </a:r>
            <a:r>
              <a:rPr lang="es-ES" sz="1600" dirty="0"/>
              <a:t>(</a:t>
            </a:r>
            <a:r>
              <a:rPr lang="es-ES" sz="1600" i="1" dirty="0"/>
              <a:t>A</a:t>
            </a:r>
            <a:r>
              <a:rPr lang="es-ES" sz="1600" dirty="0"/>
              <a:t>⊗</a:t>
            </a:r>
            <a:r>
              <a:rPr lang="es-ES" sz="1600" i="1" dirty="0"/>
              <a:t>W</a:t>
            </a:r>
            <a:r>
              <a:rPr lang="es-ES" sz="1600" dirty="0"/>
              <a:t>) = </a:t>
            </a:r>
            <a:r>
              <a:rPr lang="es-ES" sz="1600" i="1" dirty="0"/>
              <a:t>x</a:t>
            </a:r>
            <a:r>
              <a:rPr lang="es-ES" sz="1600" dirty="0"/>
              <a:t>11 </a:t>
            </a:r>
            <a:r>
              <a:rPr lang="es-ES" sz="1600" i="1" dirty="0"/>
              <a:t>∗ w</a:t>
            </a:r>
            <a:r>
              <a:rPr lang="es-ES" sz="1600" dirty="0"/>
              <a:t>11 </a:t>
            </a:r>
            <a:r>
              <a:rPr lang="en-US" sz="1600" dirty="0"/>
              <a:t>+ </a:t>
            </a:r>
            <a:r>
              <a:rPr lang="en-US" sz="1600" i="1" dirty="0"/>
              <a:t>x</a:t>
            </a:r>
            <a:r>
              <a:rPr lang="en-US" sz="1600" dirty="0"/>
              <a:t>12 </a:t>
            </a:r>
            <a:r>
              <a:rPr lang="en-US" sz="1600" i="1" dirty="0"/>
              <a:t>∗w</a:t>
            </a:r>
            <a:r>
              <a:rPr lang="en-US" sz="1600" dirty="0"/>
              <a:t>12 … = 4 .</a:t>
            </a:r>
          </a:p>
          <a:p>
            <a:pPr lvl="1"/>
            <a:r>
              <a:rPr lang="vi-VN" sz="1600" dirty="0"/>
              <a:t>Kích thước của ma trận Y là (m-k+1)* (n-k+1). </a:t>
            </a:r>
            <a:endParaRPr lang="en-US" sz="1600" dirty="0"/>
          </a:p>
        </p:txBody>
      </p:sp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5CC221A7-1EAA-474E-95D6-C01DA922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85255"/>
              </p:ext>
            </p:extLst>
          </p:nvPr>
        </p:nvGraphicFramePr>
        <p:xfrm>
          <a:off x="1714147" y="3990805"/>
          <a:ext cx="175655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20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0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0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0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8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Box 7">
            <a:extLst>
              <a:ext uri="{FF2B5EF4-FFF2-40B4-BE49-F238E27FC236}">
                <a16:creationId xmlns:a16="http://schemas.microsoft.com/office/drawing/2014/main" id="{3A193243-072C-4610-B1CF-D8B7A2D46030}"/>
              </a:ext>
            </a:extLst>
          </p:cNvPr>
          <p:cNvSpPr txBox="1"/>
          <p:nvPr/>
        </p:nvSpPr>
        <p:spPr>
          <a:xfrm>
            <a:off x="3686727" y="465788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⊗</a:t>
            </a:r>
          </a:p>
        </p:txBody>
      </p:sp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E2053A00-13A7-4224-A817-04E0CAA35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36239"/>
              </p:ext>
            </p:extLst>
          </p:nvPr>
        </p:nvGraphicFramePr>
        <p:xfrm>
          <a:off x="4201263" y="4287574"/>
          <a:ext cx="1210815" cy="111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7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9">
            <a:extLst>
              <a:ext uri="{FF2B5EF4-FFF2-40B4-BE49-F238E27FC236}">
                <a16:creationId xmlns:a16="http://schemas.microsoft.com/office/drawing/2014/main" id="{1477A5A5-4BBC-4F71-871A-3A94072FBDA6}"/>
              </a:ext>
            </a:extLst>
          </p:cNvPr>
          <p:cNvSpPr txBox="1"/>
          <p:nvPr/>
        </p:nvSpPr>
        <p:spPr>
          <a:xfrm>
            <a:off x="5444971" y="46641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=</a:t>
            </a:r>
          </a:p>
        </p:txBody>
      </p:sp>
      <p:graphicFrame>
        <p:nvGraphicFramePr>
          <p:cNvPr id="30" name="Table 10">
            <a:extLst>
              <a:ext uri="{FF2B5EF4-FFF2-40B4-BE49-F238E27FC236}">
                <a16:creationId xmlns:a16="http://schemas.microsoft.com/office/drawing/2014/main" id="{AB762DFB-5C46-4AF3-A6CF-7D4E19E83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26066"/>
              </p:ext>
            </p:extLst>
          </p:nvPr>
        </p:nvGraphicFramePr>
        <p:xfrm>
          <a:off x="6237060" y="4282303"/>
          <a:ext cx="104364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22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TextBox 12">
            <a:extLst>
              <a:ext uri="{FF2B5EF4-FFF2-40B4-BE49-F238E27FC236}">
                <a16:creationId xmlns:a16="http://schemas.microsoft.com/office/drawing/2014/main" id="{A0197CA5-43F2-444F-8236-FFC2F8467A0F}"/>
              </a:ext>
            </a:extLst>
          </p:cNvPr>
          <p:cNvSpPr txBox="1"/>
          <p:nvPr/>
        </p:nvSpPr>
        <p:spPr>
          <a:xfrm>
            <a:off x="2470230" y="58836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endParaRPr lang="en-US" dirty="0"/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04E163E1-8931-4D6B-B94E-C23CD7E68E78}"/>
              </a:ext>
            </a:extLst>
          </p:cNvPr>
          <p:cNvSpPr txBox="1"/>
          <p:nvPr/>
        </p:nvSpPr>
        <p:spPr>
          <a:xfrm>
            <a:off x="4590646" y="587171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</a:t>
            </a:r>
            <a:endParaRPr lang="en-US" dirty="0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5971B879-97CA-4CFB-AD2A-DFED29FE4588}"/>
              </a:ext>
            </a:extLst>
          </p:cNvPr>
          <p:cNvSpPr txBox="1"/>
          <p:nvPr/>
        </p:nvSpPr>
        <p:spPr>
          <a:xfrm>
            <a:off x="6542857" y="58836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</a:t>
            </a:r>
            <a:endParaRPr lang="en-US" dirty="0"/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D24DB01B-5D65-4B65-9E9D-57AC07931018}"/>
              </a:ext>
            </a:extLst>
          </p:cNvPr>
          <p:cNvSpPr txBox="1"/>
          <p:nvPr/>
        </p:nvSpPr>
        <p:spPr>
          <a:xfrm>
            <a:off x="2761385" y="6124515"/>
            <a:ext cx="3997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Hình</a:t>
            </a:r>
            <a:r>
              <a:rPr lang="vi-VN" sz="2000" dirty="0"/>
              <a:t> 7.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thức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convolution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254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thuyết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Convolution</a:t>
            </a:r>
            <a:r>
              <a:rPr lang="vi-VN" dirty="0"/>
              <a:t> </a:t>
            </a:r>
            <a:r>
              <a:rPr lang="vi-VN" dirty="0" err="1"/>
              <a:t>Neural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09E722C-F106-44DC-A1AD-4CA5A805F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5472608" cy="4911824"/>
          </a:xfrm>
        </p:spPr>
        <p:txBody>
          <a:bodyPr/>
          <a:lstStyle/>
          <a:p>
            <a:pPr algn="just"/>
            <a:r>
              <a:rPr lang="vi-VN" sz="2000" dirty="0" err="1"/>
              <a:t>Padding</a:t>
            </a:r>
            <a:r>
              <a:rPr lang="vi-VN" sz="2000" dirty="0"/>
              <a:t>:</a:t>
            </a:r>
          </a:p>
          <a:p>
            <a:pPr lvl="1"/>
            <a:r>
              <a:rPr lang="vi-VN" sz="1800" dirty="0" err="1"/>
              <a:t>Mỗi</a:t>
            </a:r>
            <a:r>
              <a:rPr lang="vi-VN" sz="1800" dirty="0"/>
              <a:t>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thực</a:t>
            </a:r>
            <a:r>
              <a:rPr lang="vi-VN" sz="1800" dirty="0"/>
              <a:t> </a:t>
            </a:r>
            <a:r>
              <a:rPr lang="vi-VN" sz="1800" dirty="0" err="1"/>
              <a:t>hiện</a:t>
            </a:r>
            <a:r>
              <a:rPr lang="vi-VN" sz="1800" dirty="0"/>
              <a:t> </a:t>
            </a:r>
            <a:r>
              <a:rPr lang="vi-VN" sz="1800" dirty="0" err="1"/>
              <a:t>phép</a:t>
            </a:r>
            <a:r>
              <a:rPr lang="vi-VN" sz="1800" dirty="0"/>
              <a:t> </a:t>
            </a:r>
            <a:r>
              <a:rPr lang="vi-VN" sz="1800" dirty="0" err="1"/>
              <a:t>tính</a:t>
            </a:r>
            <a:r>
              <a:rPr lang="vi-VN" sz="1800" dirty="0"/>
              <a:t> </a:t>
            </a:r>
            <a:r>
              <a:rPr lang="vi-VN" sz="1800" dirty="0" err="1"/>
              <a:t>convolution</a:t>
            </a:r>
            <a:r>
              <a:rPr lang="vi-VN" sz="1800" dirty="0"/>
              <a:t> xong </a:t>
            </a:r>
            <a:r>
              <a:rPr lang="vi-VN" sz="1800" dirty="0" err="1"/>
              <a:t>thì</a:t>
            </a:r>
            <a:r>
              <a:rPr lang="vi-VN" sz="1800" dirty="0"/>
              <a:t> </a:t>
            </a:r>
            <a:r>
              <a:rPr lang="vi-VN" sz="1800" dirty="0" err="1"/>
              <a:t>kích</a:t>
            </a:r>
            <a:r>
              <a:rPr lang="vi-VN" sz="1800" dirty="0"/>
              <a:t> </a:t>
            </a:r>
            <a:r>
              <a:rPr lang="vi-VN" sz="1800" dirty="0" err="1"/>
              <a:t>thước</a:t>
            </a:r>
            <a:r>
              <a:rPr lang="vi-VN" sz="1800" dirty="0"/>
              <a:t> ma </a:t>
            </a:r>
            <a:r>
              <a:rPr lang="vi-VN" sz="1800" dirty="0" err="1"/>
              <a:t>trận</a:t>
            </a:r>
            <a:r>
              <a:rPr lang="vi-VN" sz="1800" dirty="0"/>
              <a:t> Y </a:t>
            </a:r>
            <a:r>
              <a:rPr lang="vi-VN" sz="1800" dirty="0" err="1"/>
              <a:t>đều</a:t>
            </a:r>
            <a:r>
              <a:rPr lang="vi-VN" sz="1800" dirty="0"/>
              <a:t> </a:t>
            </a:r>
            <a:r>
              <a:rPr lang="vi-VN" sz="1800" dirty="0" err="1"/>
              <a:t>nhỏ</a:t>
            </a:r>
            <a:r>
              <a:rPr lang="vi-VN" sz="1800" dirty="0"/>
              <a:t> hơn</a:t>
            </a:r>
            <a:r>
              <a:rPr lang="en-US" sz="1800" dirty="0"/>
              <a:t> </a:t>
            </a:r>
            <a:r>
              <a:rPr lang="vi-VN" sz="1800" dirty="0"/>
              <a:t>X. Tuy nhiên </a:t>
            </a:r>
            <a:r>
              <a:rPr lang="vi-VN" sz="1800" dirty="0" err="1"/>
              <a:t>giờ</a:t>
            </a:r>
            <a:r>
              <a:rPr lang="vi-VN" sz="1800" dirty="0"/>
              <a:t> ta </a:t>
            </a:r>
            <a:r>
              <a:rPr lang="vi-VN" sz="1800" dirty="0" err="1"/>
              <a:t>muốn</a:t>
            </a:r>
            <a:r>
              <a:rPr lang="vi-VN" sz="1800" dirty="0"/>
              <a:t> ma </a:t>
            </a:r>
            <a:r>
              <a:rPr lang="vi-VN" sz="1800" dirty="0" err="1"/>
              <a:t>trận</a:t>
            </a:r>
            <a:r>
              <a:rPr lang="vi-VN" sz="1800" dirty="0"/>
              <a:t> Y thu </a:t>
            </a:r>
            <a:r>
              <a:rPr lang="vi-VN" sz="1800" dirty="0" err="1"/>
              <a:t>được</a:t>
            </a:r>
            <a:r>
              <a:rPr lang="vi-VN" sz="1800" dirty="0"/>
              <a:t> </a:t>
            </a:r>
            <a:r>
              <a:rPr lang="vi-VN" sz="1800" dirty="0" err="1"/>
              <a:t>có</a:t>
            </a:r>
            <a:r>
              <a:rPr lang="vi-VN" sz="1800" dirty="0"/>
              <a:t> </a:t>
            </a:r>
            <a:r>
              <a:rPr lang="vi-VN" sz="1800" dirty="0" err="1"/>
              <a:t>kích</a:t>
            </a:r>
            <a:r>
              <a:rPr lang="vi-VN" sz="1800" dirty="0"/>
              <a:t> </a:t>
            </a:r>
            <a:r>
              <a:rPr lang="vi-VN" sz="1800" dirty="0" err="1"/>
              <a:t>thước</a:t>
            </a:r>
            <a:r>
              <a:rPr lang="vi-VN" sz="1800" dirty="0"/>
              <a:t> </a:t>
            </a:r>
            <a:r>
              <a:rPr lang="vi-VN" sz="1800" dirty="0" err="1"/>
              <a:t>bằng</a:t>
            </a:r>
            <a:r>
              <a:rPr lang="vi-VN" sz="1800" dirty="0"/>
              <a:t> ma </a:t>
            </a:r>
            <a:r>
              <a:rPr lang="vi-VN" sz="1800" dirty="0" err="1"/>
              <a:t>trận</a:t>
            </a:r>
            <a:r>
              <a:rPr lang="vi-VN" sz="1800" dirty="0"/>
              <a:t> X =&gt; </a:t>
            </a:r>
            <a:r>
              <a:rPr lang="vi-VN" sz="1800" dirty="0" err="1"/>
              <a:t>Tìm</a:t>
            </a:r>
            <a:r>
              <a:rPr lang="vi-VN" sz="1800" dirty="0"/>
              <a:t> </a:t>
            </a:r>
            <a:r>
              <a:rPr lang="vi-VN" sz="1800" dirty="0" err="1"/>
              <a:t>cách</a:t>
            </a:r>
            <a:r>
              <a:rPr lang="vi-VN" sz="1800" dirty="0"/>
              <a:t> </a:t>
            </a:r>
            <a:r>
              <a:rPr lang="vi-VN" sz="1800" dirty="0" err="1"/>
              <a:t>giải</a:t>
            </a:r>
            <a:r>
              <a:rPr lang="vi-VN" sz="1800" dirty="0"/>
              <a:t> </a:t>
            </a:r>
            <a:r>
              <a:rPr lang="vi-VN" sz="1800" dirty="0" err="1"/>
              <a:t>quyết</a:t>
            </a:r>
            <a:r>
              <a:rPr lang="vi-VN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ở </a:t>
            </a:r>
            <a:r>
              <a:rPr lang="en-US" sz="1800" dirty="0" err="1"/>
              <a:t>viền</a:t>
            </a:r>
            <a:r>
              <a:rPr lang="en-US" sz="1800" dirty="0"/>
              <a:t> =&gt; </a:t>
            </a: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0 ở </a:t>
            </a:r>
            <a:r>
              <a:rPr lang="en-US" sz="1800" dirty="0" err="1"/>
              <a:t>viền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ma </a:t>
            </a:r>
            <a:r>
              <a:rPr lang="en-US" sz="1800" dirty="0" err="1"/>
              <a:t>trận</a:t>
            </a:r>
            <a:r>
              <a:rPr lang="en-US" sz="1800" dirty="0"/>
              <a:t> X. </a:t>
            </a:r>
          </a:p>
          <a:p>
            <a:pPr lvl="1"/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convolution </a:t>
            </a:r>
            <a:r>
              <a:rPr lang="en-US" sz="1800" dirty="0" err="1"/>
              <a:t>với</a:t>
            </a:r>
            <a:r>
              <a:rPr lang="en-US" sz="1800" dirty="0"/>
              <a:t> padding=1. Padding = k </a:t>
            </a:r>
            <a:r>
              <a:rPr lang="en-US" sz="1800" dirty="0" err="1"/>
              <a:t>nghĩa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thêm</a:t>
            </a:r>
            <a:r>
              <a:rPr lang="en-US" sz="1800" dirty="0"/>
              <a:t> k vector 0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phía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ma </a:t>
            </a:r>
            <a:r>
              <a:rPr lang="en-US" sz="1800" dirty="0" err="1"/>
              <a:t>trận</a:t>
            </a:r>
            <a:r>
              <a:rPr lang="en-US" sz="1800" dirty="0"/>
              <a:t>. </a:t>
            </a:r>
            <a:br>
              <a:rPr lang="en-US" sz="1400" dirty="0"/>
            </a:br>
            <a:br>
              <a:rPr lang="en-US" sz="1400" dirty="0"/>
            </a:br>
            <a:br>
              <a:rPr lang="vi-VN" sz="1400" dirty="0"/>
            </a:br>
            <a:endParaRPr lang="en-US" sz="1400" dirty="0"/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9D4E3930-8694-41E6-A4A5-52275E3AB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59650"/>
              </p:ext>
            </p:extLst>
          </p:nvPr>
        </p:nvGraphicFramePr>
        <p:xfrm>
          <a:off x="5804987" y="1773709"/>
          <a:ext cx="2692900" cy="2782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748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8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8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8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48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48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48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AE2C50D3-FF7A-4CC1-BBC0-2E4B4B0305BC}"/>
              </a:ext>
            </a:extLst>
          </p:cNvPr>
          <p:cNvSpPr txBox="1"/>
          <p:nvPr/>
        </p:nvSpPr>
        <p:spPr>
          <a:xfrm>
            <a:off x="5676033" y="4756150"/>
            <a:ext cx="320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Hình</a:t>
            </a:r>
            <a:r>
              <a:rPr lang="vi-VN" sz="2000" dirty="0"/>
              <a:t> 8. Minh </a:t>
            </a:r>
            <a:r>
              <a:rPr lang="vi-VN" sz="2000" dirty="0" err="1"/>
              <a:t>họa</a:t>
            </a:r>
            <a:r>
              <a:rPr lang="vi-VN" sz="2000" dirty="0"/>
              <a:t> </a:t>
            </a:r>
            <a:r>
              <a:rPr lang="vi-VN" sz="2000" dirty="0" err="1"/>
              <a:t>padding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242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thuyết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Convolution</a:t>
            </a:r>
            <a:r>
              <a:rPr lang="vi-VN" dirty="0"/>
              <a:t> </a:t>
            </a:r>
            <a:r>
              <a:rPr lang="vi-VN" dirty="0" err="1"/>
              <a:t>Neural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0A08B58-EF9B-4DFE-8C9F-1E6964D3D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12776"/>
                <a:ext cx="5472608" cy="4824536"/>
              </a:xfrm>
            </p:spPr>
            <p:txBody>
              <a:bodyPr/>
              <a:lstStyle/>
              <a:p>
                <a:r>
                  <a:rPr lang="vi-VN" sz="2000" dirty="0" err="1"/>
                  <a:t>Stride</a:t>
                </a:r>
                <a:r>
                  <a:rPr lang="vi-VN" sz="2000" dirty="0"/>
                  <a:t>:</a:t>
                </a:r>
              </a:p>
              <a:p>
                <a:pPr lvl="1"/>
                <a:r>
                  <a:rPr lang="vi-VN" sz="1800" dirty="0" err="1"/>
                  <a:t>Stride</a:t>
                </a:r>
                <a:r>
                  <a:rPr lang="vi-VN" sz="1800" dirty="0"/>
                  <a:t> thường dùng để giảm kích thước của ma trận sau phép tính convolution. </a:t>
                </a:r>
                <a:endParaRPr lang="en-US" sz="1800" dirty="0"/>
              </a:p>
              <a:p>
                <a:pPr lvl="1"/>
                <a:r>
                  <a:rPr lang="vi-VN" sz="1800" dirty="0"/>
                  <a:t>Như </a:t>
                </a:r>
                <a:r>
                  <a:rPr lang="en-US" sz="1800" dirty="0"/>
                  <a:t>slide </a:t>
                </a:r>
                <a:r>
                  <a:rPr lang="en-US" sz="1800" dirty="0" err="1"/>
                  <a:t>trước</a:t>
                </a:r>
                <a:r>
                  <a:rPr lang="en-US" sz="1800" dirty="0"/>
                  <a:t> </a:t>
                </a:r>
                <a:r>
                  <a:rPr lang="vi-VN" sz="1800" dirty="0"/>
                  <a:t>ta thực hiện tuần tự các phần tử trong ma trận X, thu được ma trận Y cùng kích thước</a:t>
                </a:r>
                <a:r>
                  <a:rPr lang="en-US" sz="1800" dirty="0"/>
                  <a:t> </a:t>
                </a:r>
                <a:r>
                  <a:rPr lang="vi-VN" sz="1800" dirty="0"/>
                  <a:t>ma trận X, ta gọi là stride=1. </a:t>
                </a:r>
                <a:endParaRPr lang="en-US" sz="1800" dirty="0"/>
              </a:p>
              <a:p>
                <a:pPr lvl="1"/>
                <a:r>
                  <a:rPr lang="en-US" sz="1800" dirty="0" err="1"/>
                  <a:t>Tuy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nhiên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nếu</a:t>
                </a:r>
                <a:r>
                  <a:rPr lang="en-US" sz="1800" dirty="0"/>
                  <a:t> stride=k (k &gt; 1) </a:t>
                </a:r>
                <a:r>
                  <a:rPr lang="en-US" sz="1800" dirty="0" err="1"/>
                  <a:t>thì</a:t>
                </a:r>
                <a:r>
                  <a:rPr lang="en-US" sz="1800" dirty="0"/>
                  <a:t> ta </a:t>
                </a:r>
                <a:r>
                  <a:rPr lang="en-US" sz="1800" dirty="0" err="1"/>
                  <a:t>chỉ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thực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hiện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phép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tính</a:t>
                </a:r>
                <a:r>
                  <a:rPr lang="en-US" sz="1800" dirty="0"/>
                  <a:t> convolution </a:t>
                </a:r>
                <a:r>
                  <a:rPr lang="en-US" sz="1800" dirty="0" err="1"/>
                  <a:t>trên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phần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tử</a:t>
                </a:r>
                <a:r>
                  <a:rPr lang="en-US" sz="1800" dirty="0"/>
                  <a:t> </a:t>
                </a:r>
                <a:r>
                  <a:rPr lang="en-US" sz="1800" i="1" dirty="0"/>
                  <a:t>x</a:t>
                </a:r>
                <a:r>
                  <a:rPr lang="en-US" sz="1800" baseline="-25000" dirty="0"/>
                  <a:t>1+</a:t>
                </a:r>
                <a:r>
                  <a:rPr lang="en-US" sz="1800" i="1" baseline="-25000" dirty="0"/>
                  <a:t>i∗k;</a:t>
                </a:r>
                <a:r>
                  <a:rPr lang="en-US" sz="1800" baseline="-25000" dirty="0"/>
                  <a:t>1+</a:t>
                </a:r>
                <a:r>
                  <a:rPr lang="en-US" sz="1800" i="1" baseline="-25000" dirty="0"/>
                  <a:t>j∗k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Ví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dụ</a:t>
                </a:r>
                <a:r>
                  <a:rPr lang="en-US" sz="1800" dirty="0"/>
                  <a:t> k = 2. </a:t>
                </a:r>
              </a:p>
              <a:p>
                <a:pPr lvl="1"/>
                <a:r>
                  <a:rPr lang="vi-VN" sz="1800" dirty="0"/>
                  <a:t>Kích thước của ma trận Y là 3*3 </a:t>
                </a:r>
                <a:r>
                  <a:rPr lang="en-US" sz="1800" dirty="0" err="1"/>
                  <a:t>sẽ</a:t>
                </a:r>
                <a:r>
                  <a:rPr lang="vi-VN" sz="1800" dirty="0"/>
                  <a:t> giảm đi đáng kể so với ma trận X</a:t>
                </a:r>
                <a:r>
                  <a:rPr lang="en-US" sz="1800" dirty="0"/>
                  <a:t>.</a:t>
                </a:r>
              </a:p>
              <a:p>
                <a:pPr lvl="1"/>
                <a:r>
                  <a:rPr lang="vi-VN" sz="1800" dirty="0"/>
                  <a:t>Công thức tổng quát cho phép tính convolution của ma trận X kích thước m*n với kernel kích thước</a:t>
                </a:r>
                <a:r>
                  <a:rPr lang="en-US" sz="1800" dirty="0"/>
                  <a:t> </a:t>
                </a:r>
                <a:r>
                  <a:rPr lang="vi-VN" sz="1800" dirty="0"/>
                  <a:t>k*k, stride = s, padding = p ra ma trận Y kích thước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𝑚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 + 2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800" dirty="0"/>
                  <a:t>+1)*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 + 2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800" dirty="0"/>
                  <a:t>+1)</a:t>
                </a:r>
                <a:br>
                  <a:rPr lang="en-US" sz="1400" dirty="0"/>
                </a:br>
                <a:br>
                  <a:rPr lang="vi-VN" sz="1400" dirty="0"/>
                </a:br>
                <a:endParaRPr lang="en-US" sz="14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0A08B58-EF9B-4DFE-8C9F-1E6964D3D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12776"/>
                <a:ext cx="5472608" cy="4824536"/>
              </a:xfrm>
              <a:blipFill>
                <a:blip r:embed="rId2"/>
                <a:stretch>
                  <a:fillRect l="-1002" t="-759" r="-100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D9F6E00A-6FC1-4CD9-9947-43C35229B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9799"/>
              </p:ext>
            </p:extLst>
          </p:nvPr>
        </p:nvGraphicFramePr>
        <p:xfrm>
          <a:off x="5986653" y="1905000"/>
          <a:ext cx="247313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65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6E0432D1-0E25-4C64-B514-0AD656F68470}"/>
              </a:ext>
            </a:extLst>
          </p:cNvPr>
          <p:cNvSpPr txBox="1"/>
          <p:nvPr/>
        </p:nvSpPr>
        <p:spPr>
          <a:xfrm>
            <a:off x="5870236" y="4648200"/>
            <a:ext cx="2705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Hình</a:t>
            </a:r>
            <a:r>
              <a:rPr lang="vi-VN" sz="2000" dirty="0"/>
              <a:t> 9. Minh </a:t>
            </a:r>
            <a:r>
              <a:rPr lang="vi-VN" sz="2000" dirty="0" err="1"/>
              <a:t>họa</a:t>
            </a:r>
            <a:r>
              <a:rPr lang="vi-VN" sz="2000" dirty="0"/>
              <a:t> </a:t>
            </a:r>
            <a:r>
              <a:rPr lang="vi-VN" sz="2000" dirty="0" err="1"/>
              <a:t>stride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387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thuyết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Convolution</a:t>
            </a:r>
            <a:r>
              <a:rPr lang="vi-VN" dirty="0"/>
              <a:t> </a:t>
            </a:r>
            <a:r>
              <a:rPr lang="vi-VN" dirty="0" err="1"/>
              <a:t>Neural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DBBF0DA-4CDB-47C6-82F5-F3B55F605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12776"/>
                <a:ext cx="8640960" cy="4824536"/>
              </a:xfrm>
            </p:spPr>
            <p:txBody>
              <a:bodyPr/>
              <a:lstStyle/>
              <a:p>
                <a:r>
                  <a:rPr lang="vi-VN" sz="1800" dirty="0"/>
                  <a:t>Giả sử input của 1 convolutional layer tổng quát là tensor kích thước H * W * D </a:t>
                </a:r>
                <a:r>
                  <a:rPr lang="en-US" sz="1800" dirty="0"/>
                  <a:t>.</a:t>
                </a:r>
              </a:p>
              <a:p>
                <a:r>
                  <a:rPr lang="vi-VN" sz="1800" dirty="0"/>
                  <a:t>Kernel có kích thước F * F * D (kernel luôn có depth</a:t>
                </a:r>
                <a:r>
                  <a:rPr lang="en-US" sz="1800" dirty="0"/>
                  <a:t> (</a:t>
                </a:r>
                <a:r>
                  <a:rPr lang="en-US" sz="1800" dirty="0" err="1"/>
                  <a:t>chiều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sâu</a:t>
                </a:r>
                <a:r>
                  <a:rPr lang="en-US" sz="1800" dirty="0"/>
                  <a:t>)</a:t>
                </a:r>
                <a:r>
                  <a:rPr lang="vi-VN" sz="1800" dirty="0"/>
                  <a:t> bằng depth của input và F là số lẻ),</a:t>
                </a:r>
                <a:r>
                  <a:rPr lang="en-US" sz="1800" dirty="0"/>
                  <a:t> </a:t>
                </a:r>
                <a:r>
                  <a:rPr lang="vi-VN" sz="1800" dirty="0"/>
                  <a:t>stride: S, padding: P</a:t>
                </a:r>
                <a:r>
                  <a:rPr lang="en-US" sz="1800" dirty="0"/>
                  <a:t>.</a:t>
                </a:r>
                <a:r>
                  <a:rPr lang="vi-VN" sz="1800" dirty="0"/>
                  <a:t> </a:t>
                </a:r>
                <a:endParaRPr lang="en-US" sz="1800" dirty="0"/>
              </a:p>
              <a:p>
                <a:r>
                  <a:rPr lang="vi-VN" sz="1800" dirty="0"/>
                  <a:t>Với mỗi kernel khác nhau ta sẽ học được những đặc trưng khác nhau của ảnh, nên trong mỗi</a:t>
                </a:r>
                <a:r>
                  <a:rPr lang="en-US" sz="1800" dirty="0"/>
                  <a:t> </a:t>
                </a:r>
                <a:r>
                  <a:rPr lang="vi-VN" sz="1800" dirty="0" err="1"/>
                  <a:t>convolutional</a:t>
                </a:r>
                <a:r>
                  <a:rPr lang="vi-VN" sz="1800" dirty="0"/>
                  <a:t> layer ta sẽ dùng nhiều kernel để học được nhiều thuộc tính của ảnh. Vì mỗi kernel</a:t>
                </a:r>
                <a:r>
                  <a:rPr lang="en-US" sz="1800" dirty="0"/>
                  <a:t> </a:t>
                </a:r>
                <a:r>
                  <a:rPr lang="vi-VN" sz="1800" dirty="0"/>
                  <a:t>cho ra output là 1 matrix nên k kernel sẽ cho ra k output matrix. </a:t>
                </a:r>
                <a:endParaRPr lang="en-US" sz="1800" dirty="0"/>
              </a:p>
              <a:p>
                <a:r>
                  <a:rPr lang="en-US" sz="1800" dirty="0"/>
                  <a:t>Convolutional layer </a:t>
                </a:r>
                <a:r>
                  <a:rPr lang="en-US" sz="1800" dirty="0" err="1"/>
                  <a:t>áp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dụng</a:t>
                </a:r>
                <a:r>
                  <a:rPr lang="en-US" sz="1800" dirty="0"/>
                  <a:t> K kernel.</a:t>
                </a:r>
              </a:p>
              <a:p>
                <a:r>
                  <a:rPr lang="vi-VN" sz="1800" dirty="0"/>
                  <a:t>Output của layer là tensor 3 chiều có kích thước</a:t>
                </a:r>
                <a:r>
                  <a:rPr lang="en-US" sz="1800" dirty="0"/>
                  <a:t> :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𝐹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+2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sz="1800" dirty="0"/>
                  <a:t> +1)*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𝑊</m:t>
                        </m:r>
                        <m:r>
                          <a:rPr lang="en-US" sz="1800" i="1">
                            <a:latin typeface="Cambria Math"/>
                          </a:rPr>
                          <m:t> −</m:t>
                        </m:r>
                        <m:r>
                          <a:rPr lang="en-US" sz="1800" i="1">
                            <a:latin typeface="Cambria Math"/>
                          </a:rPr>
                          <m:t>𝐹</m:t>
                        </m:r>
                        <m:r>
                          <a:rPr lang="en-US" sz="1800" i="1">
                            <a:latin typeface="Cambria Math"/>
                          </a:rPr>
                          <m:t>+2</m:t>
                        </m:r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sz="1800" dirty="0"/>
                  <a:t> +1)*K</a:t>
                </a:r>
                <a:br>
                  <a:rPr lang="vi-VN" sz="1800" dirty="0"/>
                </a:br>
                <a:br>
                  <a:rPr lang="vi-VN" sz="1800" dirty="0"/>
                </a:br>
                <a:br>
                  <a:rPr lang="vi-VN" sz="1800" dirty="0"/>
                </a:br>
                <a:br>
                  <a:rPr lang="vi-VN" sz="1800" dirty="0"/>
                </a:br>
                <a:br>
                  <a:rPr lang="vi-VN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DBBF0DA-4CDB-47C6-82F5-F3B55F605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12776"/>
                <a:ext cx="8640960" cy="4824536"/>
              </a:xfrm>
              <a:blipFill>
                <a:blip r:embed="rId2"/>
                <a:stretch>
                  <a:fillRect l="-423" t="-759" r="-56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02DD6A2C-14A3-4464-A4B5-E8CB1B0F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66047"/>
            <a:ext cx="6991350" cy="1476375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5E2D027C-23D6-464B-BBC2-6ECEDEF6C813}"/>
              </a:ext>
            </a:extLst>
          </p:cNvPr>
          <p:cNvSpPr txBox="1"/>
          <p:nvPr/>
        </p:nvSpPr>
        <p:spPr>
          <a:xfrm>
            <a:off x="1676400" y="5739812"/>
            <a:ext cx="493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Hình</a:t>
            </a:r>
            <a:r>
              <a:rPr lang="vi-VN" sz="2000" dirty="0"/>
              <a:t> 10. </a:t>
            </a:r>
            <a:r>
              <a:rPr lang="vi-VN" sz="2000" dirty="0" err="1"/>
              <a:t>Tổng</a:t>
            </a:r>
            <a:r>
              <a:rPr lang="vi-VN" sz="2000" dirty="0"/>
              <a:t> </a:t>
            </a:r>
            <a:r>
              <a:rPr lang="vi-VN" sz="2000" dirty="0" err="1"/>
              <a:t>quát</a:t>
            </a:r>
            <a:r>
              <a:rPr lang="vi-VN" sz="2000" dirty="0"/>
              <a:t> 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Convolution</a:t>
            </a:r>
            <a:r>
              <a:rPr lang="vi-VN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77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thuyết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Convolution</a:t>
            </a:r>
            <a:r>
              <a:rPr lang="vi-VN" dirty="0"/>
              <a:t> </a:t>
            </a:r>
            <a:r>
              <a:rPr lang="vi-VN" dirty="0" err="1"/>
              <a:t>Neural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ACC32B-828D-43AD-8F9E-B41FC82A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2168624"/>
          </a:xfrm>
        </p:spPr>
        <p:txBody>
          <a:bodyPr/>
          <a:lstStyle/>
          <a:p>
            <a:r>
              <a:rPr lang="vi-VN" sz="2000" dirty="0"/>
              <a:t>Lưu ý:</a:t>
            </a:r>
            <a:endParaRPr lang="vi-VN" sz="1800" dirty="0"/>
          </a:p>
          <a:p>
            <a:pPr lvl="1"/>
            <a:r>
              <a:rPr lang="vi-VN" sz="1800" dirty="0" err="1"/>
              <a:t>Output</a:t>
            </a:r>
            <a:r>
              <a:rPr lang="vi-VN" sz="1800" dirty="0"/>
              <a:t> của convolutional layer sẽ qua hàm activation function trước khi trở thành input của</a:t>
            </a:r>
            <a:r>
              <a:rPr lang="en-US" sz="1800" dirty="0"/>
              <a:t> </a:t>
            </a:r>
            <a:r>
              <a:rPr lang="vi-VN" sz="1800" dirty="0"/>
              <a:t>convolutional layer tiếp theo.</a:t>
            </a:r>
          </a:p>
          <a:p>
            <a:pPr lvl="1"/>
            <a:r>
              <a:rPr lang="vi-VN" sz="1800" dirty="0" err="1"/>
              <a:t>Tổng</a:t>
            </a:r>
            <a:r>
              <a:rPr lang="vi-VN" sz="1800" dirty="0"/>
              <a:t> số parameter của layer: Mỗi kernel có kích thước F*F*D và có 1 hệ số bias, nên tổng</a:t>
            </a:r>
            <a:r>
              <a:rPr lang="en-US" sz="1800" dirty="0"/>
              <a:t> </a:t>
            </a:r>
            <a:r>
              <a:rPr lang="vi-VN" sz="1800" dirty="0"/>
              <a:t>parameter của 1 kernel là F*F*D + 1. Mà convolutional layer áp dụng K kernel =&gt; Tổng số</a:t>
            </a:r>
            <a:r>
              <a:rPr lang="en-US" sz="1800" dirty="0"/>
              <a:t> </a:t>
            </a:r>
            <a:r>
              <a:rPr lang="vi-VN" sz="1800" dirty="0"/>
              <a:t>parameter trong layer này </a:t>
            </a:r>
            <a:r>
              <a:rPr lang="en-US" sz="1800" dirty="0" err="1"/>
              <a:t>là</a:t>
            </a:r>
            <a:r>
              <a:rPr lang="en-US" sz="1800" dirty="0"/>
              <a:t> K * (F*F*D + 1).</a:t>
            </a:r>
            <a:r>
              <a:rPr lang="vi-VN" sz="1800" dirty="0"/>
              <a:t> </a:t>
            </a:r>
            <a:r>
              <a:rPr lang="vi-VN" sz="1800" dirty="0" err="1"/>
              <a:t>Bias</a:t>
            </a:r>
            <a:r>
              <a:rPr lang="vi-VN" sz="1800" dirty="0"/>
              <a:t> </a:t>
            </a:r>
            <a:r>
              <a:rPr lang="vi-VN" sz="1800" dirty="0" err="1"/>
              <a:t>này</a:t>
            </a:r>
            <a:r>
              <a:rPr lang="vi-VN" sz="1800" dirty="0"/>
              <a:t> </a:t>
            </a:r>
            <a:r>
              <a:rPr lang="vi-VN" sz="1800" dirty="0" err="1"/>
              <a:t>có</a:t>
            </a:r>
            <a:r>
              <a:rPr lang="vi-VN" sz="1800" dirty="0"/>
              <a:t> </a:t>
            </a:r>
            <a:r>
              <a:rPr lang="vi-VN" sz="1800" dirty="0" err="1"/>
              <a:t>thể</a:t>
            </a:r>
            <a:r>
              <a:rPr lang="vi-VN" sz="1800" dirty="0"/>
              <a:t> </a:t>
            </a:r>
            <a:r>
              <a:rPr lang="vi-VN" sz="1800" dirty="0" err="1"/>
              <a:t>có</a:t>
            </a:r>
            <a:r>
              <a:rPr lang="vi-VN" sz="1800" dirty="0"/>
              <a:t> </a:t>
            </a:r>
            <a:r>
              <a:rPr lang="vi-VN" sz="1800" dirty="0" err="1"/>
              <a:t>hoặc</a:t>
            </a:r>
            <a:r>
              <a:rPr lang="vi-VN" sz="1800" dirty="0"/>
              <a:t> không </a:t>
            </a:r>
            <a:r>
              <a:rPr lang="vi-VN" sz="1800" dirty="0" err="1"/>
              <a:t>đều</a:t>
            </a:r>
            <a:r>
              <a:rPr lang="vi-VN" sz="1800" dirty="0"/>
              <a:t> </a:t>
            </a:r>
            <a:r>
              <a:rPr lang="vi-VN" sz="1800" dirty="0" err="1"/>
              <a:t>được</a:t>
            </a:r>
            <a:r>
              <a:rPr lang="vi-VN" sz="1800" dirty="0"/>
              <a:t>.</a:t>
            </a:r>
            <a:br>
              <a:rPr lang="en-US" sz="1400" dirty="0"/>
            </a:br>
            <a:br>
              <a:rPr lang="vi-VN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080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thuyết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Convolution</a:t>
            </a:r>
            <a:r>
              <a:rPr lang="vi-VN" dirty="0"/>
              <a:t> </a:t>
            </a:r>
            <a:r>
              <a:rPr lang="vi-VN" dirty="0" err="1"/>
              <a:t>Neural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FE17659-7AC4-4FD2-A32D-475AA3D8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475194" cy="2397224"/>
          </a:xfrm>
        </p:spPr>
        <p:txBody>
          <a:bodyPr/>
          <a:lstStyle/>
          <a:p>
            <a:r>
              <a:rPr lang="vi-VN" sz="2000" dirty="0" err="1"/>
              <a:t>Pooling</a:t>
            </a:r>
            <a:r>
              <a:rPr lang="vi-VN" sz="2000" dirty="0"/>
              <a:t>:</a:t>
            </a:r>
          </a:p>
          <a:p>
            <a:pPr lvl="1"/>
            <a:r>
              <a:rPr lang="vi-VN" sz="1800" dirty="0" err="1"/>
              <a:t>Pooling</a:t>
            </a:r>
            <a:r>
              <a:rPr lang="vi-VN" sz="1800" dirty="0"/>
              <a:t> layer thường được dùng giữa các convolutional layer, để giảm kích thước dữ liệu nhưng vẫn</a:t>
            </a:r>
            <a:r>
              <a:rPr lang="en-US" sz="1800" dirty="0"/>
              <a:t> </a:t>
            </a:r>
            <a:r>
              <a:rPr lang="vi-VN" sz="1800" dirty="0"/>
              <a:t>giữ được các thuộc tính quan trọng. Kích thước dữ liệu giảm giúp giảm việc tính toán trong model. </a:t>
            </a:r>
            <a:endParaRPr lang="en-US" sz="1800" dirty="0"/>
          </a:p>
          <a:p>
            <a:pPr lvl="1"/>
            <a:r>
              <a:rPr lang="vi-VN" sz="1800" dirty="0"/>
              <a:t>Gọi pooling size kích thước K*K. Input của pooling layer có kích thước H*W*D, ta tách ra</a:t>
            </a:r>
            <a:r>
              <a:rPr lang="en-US" sz="1800" dirty="0"/>
              <a:t> </a:t>
            </a:r>
            <a:r>
              <a:rPr lang="vi-VN" sz="1800" dirty="0"/>
              <a:t>làm D ma trận kích thước H*W. Với mỗi ma trận, trên vùng kích thước K*K trên ma trận ta tìm</a:t>
            </a:r>
            <a:r>
              <a:rPr lang="en-US" sz="1800" dirty="0"/>
              <a:t> </a:t>
            </a:r>
            <a:r>
              <a:rPr lang="vi-VN" sz="1800" dirty="0"/>
              <a:t>maximum hoặc average của dữ liệu rồi viết vào ma trận </a:t>
            </a:r>
            <a:r>
              <a:rPr lang="vi-VN" sz="1800" dirty="0" err="1"/>
              <a:t>kết</a:t>
            </a:r>
            <a:r>
              <a:rPr lang="vi-VN" sz="1800" dirty="0"/>
              <a:t> </a:t>
            </a:r>
            <a:r>
              <a:rPr lang="vi-VN" sz="1800" dirty="0" err="1"/>
              <a:t>quả</a:t>
            </a:r>
            <a:r>
              <a:rPr lang="vi-VN" sz="1800" dirty="0"/>
              <a:t>. </a:t>
            </a:r>
            <a:br>
              <a:rPr lang="vi-VN" sz="1800" dirty="0"/>
            </a:br>
            <a:br>
              <a:rPr lang="vi-VN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598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thuyết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Convolution</a:t>
            </a:r>
            <a:r>
              <a:rPr lang="vi-VN" dirty="0"/>
              <a:t> </a:t>
            </a:r>
            <a:r>
              <a:rPr lang="vi-VN" dirty="0" err="1"/>
              <a:t>Neural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6D6590-E894-4691-9240-97353543A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r>
              <a:rPr lang="vi-VN" sz="2000" dirty="0" err="1"/>
              <a:t>Hầu</a:t>
            </a:r>
            <a:r>
              <a:rPr lang="vi-VN" sz="2000" dirty="0"/>
              <a:t> </a:t>
            </a:r>
            <a:r>
              <a:rPr lang="vi-VN" sz="2000" dirty="0" err="1"/>
              <a:t>hết</a:t>
            </a:r>
            <a:r>
              <a:rPr lang="vi-VN" sz="2000" dirty="0"/>
              <a:t> khi dùng pooling layer thì sẽ dùng size=(2,2), stride=2, </a:t>
            </a:r>
            <a:r>
              <a:rPr lang="vi-VN" sz="2000" dirty="0" err="1"/>
              <a:t>padding</a:t>
            </a:r>
            <a:r>
              <a:rPr lang="vi-VN" sz="2000" dirty="0"/>
              <a:t> = 0. Khi đó output</a:t>
            </a:r>
            <a:r>
              <a:rPr lang="en-US" sz="2000" dirty="0"/>
              <a:t> </a:t>
            </a:r>
            <a:r>
              <a:rPr lang="vi-VN" sz="2000" dirty="0"/>
              <a:t>width và height của dữ liệu giảm đi một nửa, depth thì được giữ nguyên .</a:t>
            </a:r>
            <a:endParaRPr lang="en-US" sz="2000" dirty="0"/>
          </a:p>
          <a:p>
            <a:endParaRPr lang="en-US" sz="1800" dirty="0"/>
          </a:p>
        </p:txBody>
      </p:sp>
      <p:pic>
        <p:nvPicPr>
          <p:cNvPr id="22" name="Hình ảnh 21">
            <a:extLst>
              <a:ext uri="{FF2B5EF4-FFF2-40B4-BE49-F238E27FC236}">
                <a16:creationId xmlns:a16="http://schemas.microsoft.com/office/drawing/2014/main" id="{1A448E90-4F03-47E2-B102-8EC4430B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33600"/>
            <a:ext cx="4867275" cy="3543300"/>
          </a:xfrm>
          <a:prstGeom prst="rect">
            <a:avLst/>
          </a:prstGeom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5A46FE61-E8E3-4218-9584-07D2648412C0}"/>
              </a:ext>
            </a:extLst>
          </p:cNvPr>
          <p:cNvSpPr txBox="1"/>
          <p:nvPr/>
        </p:nvSpPr>
        <p:spPr>
          <a:xfrm>
            <a:off x="2743200" y="5757051"/>
            <a:ext cx="395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Hình</a:t>
            </a:r>
            <a:r>
              <a:rPr lang="vi-VN" sz="2000" dirty="0"/>
              <a:t> 11.a. Minh </a:t>
            </a:r>
            <a:r>
              <a:rPr lang="vi-VN" sz="2000" dirty="0" err="1"/>
              <a:t>họa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pooling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077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34150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3B79-233D-4425-B2D6-827601653017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228675"/>
            <a:ext cx="7354887" cy="693390"/>
          </a:xfrm>
        </p:spPr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cáo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vi-VN" sz="2700" b="1" dirty="0"/>
              <a:t>Ý </a:t>
            </a:r>
            <a:r>
              <a:rPr lang="vi-VN" sz="2700" b="1" dirty="0" err="1"/>
              <a:t>tưởng</a:t>
            </a:r>
            <a:r>
              <a:rPr lang="vi-VN" sz="2700" b="1" dirty="0"/>
              <a:t> cơ </a:t>
            </a:r>
            <a:r>
              <a:rPr lang="vi-VN" sz="2700" b="1" dirty="0" err="1"/>
              <a:t>bản</a:t>
            </a:r>
            <a:r>
              <a:rPr lang="vi-VN" sz="2700" b="1" dirty="0"/>
              <a:t> </a:t>
            </a:r>
            <a:r>
              <a:rPr lang="vi-VN" sz="2700" b="1" dirty="0" err="1"/>
              <a:t>thực</a:t>
            </a:r>
            <a:r>
              <a:rPr lang="vi-VN" sz="2700" b="1" dirty="0"/>
              <a:t> </a:t>
            </a:r>
            <a:r>
              <a:rPr lang="vi-VN" sz="2700" b="1" dirty="0" err="1"/>
              <a:t>hiện</a:t>
            </a:r>
            <a:r>
              <a:rPr lang="vi-VN" sz="2700" b="1" dirty="0"/>
              <a:t> </a:t>
            </a:r>
            <a:r>
              <a:rPr lang="vi-VN" sz="2700" b="1" dirty="0" err="1"/>
              <a:t>đề</a:t>
            </a:r>
            <a:r>
              <a:rPr lang="vi-VN" sz="2700" b="1" dirty="0"/>
              <a:t> </a:t>
            </a:r>
            <a:r>
              <a:rPr lang="vi-VN" sz="2700" b="1" dirty="0" err="1"/>
              <a:t>tài</a:t>
            </a:r>
            <a:endParaRPr lang="en-US" sz="2700" b="1" dirty="0"/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vi-VN" sz="2700" b="1" dirty="0" err="1"/>
              <a:t>Lí</a:t>
            </a:r>
            <a:r>
              <a:rPr lang="vi-VN" sz="2700" b="1" dirty="0"/>
              <a:t> </a:t>
            </a:r>
            <a:r>
              <a:rPr lang="vi-VN" sz="2700" b="1" dirty="0" err="1"/>
              <a:t>thuyết</a:t>
            </a:r>
            <a:r>
              <a:rPr lang="vi-VN" sz="2700" b="1" dirty="0"/>
              <a:t> </a:t>
            </a:r>
            <a:r>
              <a:rPr lang="vi-VN" sz="2700" b="1" dirty="0" err="1"/>
              <a:t>về</a:t>
            </a:r>
            <a:r>
              <a:rPr lang="vi-VN" sz="2700" b="1" dirty="0"/>
              <a:t> </a:t>
            </a:r>
            <a:r>
              <a:rPr lang="vi-VN" sz="2700" b="1" dirty="0" err="1"/>
              <a:t>Convolution</a:t>
            </a:r>
            <a:r>
              <a:rPr lang="vi-VN" sz="2700" b="1" dirty="0"/>
              <a:t> </a:t>
            </a:r>
            <a:r>
              <a:rPr lang="vi-VN" sz="2700" b="1" dirty="0" err="1"/>
              <a:t>Neural</a:t>
            </a:r>
            <a:r>
              <a:rPr lang="vi-VN" sz="2700" b="1" dirty="0"/>
              <a:t> </a:t>
            </a:r>
            <a:r>
              <a:rPr lang="vi-VN" sz="2700" b="1" dirty="0" err="1"/>
              <a:t>Network</a:t>
            </a:r>
            <a:r>
              <a:rPr lang="vi-VN" sz="2700" b="1" dirty="0"/>
              <a:t> (CNN)</a:t>
            </a:r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vi-VN" sz="2700" b="1" dirty="0"/>
              <a:t>Mô </a:t>
            </a:r>
            <a:r>
              <a:rPr lang="vi-VN" sz="2700" b="1" dirty="0" err="1"/>
              <a:t>hình</a:t>
            </a:r>
            <a:r>
              <a:rPr lang="vi-VN" sz="2700" b="1" dirty="0"/>
              <a:t> </a:t>
            </a:r>
            <a:r>
              <a:rPr lang="vi-VN" sz="2700" b="1" dirty="0" err="1"/>
              <a:t>kiến</a:t>
            </a:r>
            <a:r>
              <a:rPr lang="vi-VN" sz="2700" b="1" dirty="0"/>
              <a:t> </a:t>
            </a:r>
            <a:r>
              <a:rPr lang="vi-VN" sz="2700" b="1" dirty="0" err="1"/>
              <a:t>trúc</a:t>
            </a:r>
            <a:r>
              <a:rPr lang="vi-VN" sz="2700" b="1" dirty="0"/>
              <a:t> </a:t>
            </a:r>
            <a:r>
              <a:rPr lang="vi-VN" sz="2700" b="1" dirty="0" err="1"/>
              <a:t>của</a:t>
            </a:r>
            <a:r>
              <a:rPr lang="vi-VN" sz="2700" b="1" dirty="0"/>
              <a:t> </a:t>
            </a:r>
            <a:r>
              <a:rPr lang="vi-VN" sz="2700" b="1" dirty="0" err="1"/>
              <a:t>đề</a:t>
            </a:r>
            <a:r>
              <a:rPr lang="vi-VN" sz="2700" b="1" dirty="0"/>
              <a:t> </a:t>
            </a:r>
            <a:r>
              <a:rPr lang="vi-VN" sz="2700" b="1" dirty="0" err="1"/>
              <a:t>tài</a:t>
            </a:r>
            <a:endParaRPr lang="vi-VN" sz="2700" b="1" dirty="0"/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vi-VN" sz="2700" b="1" dirty="0" err="1"/>
              <a:t>Mục</a:t>
            </a:r>
            <a:r>
              <a:rPr lang="vi-VN" sz="2700" b="1" dirty="0"/>
              <a:t> tiêu </a:t>
            </a:r>
            <a:r>
              <a:rPr lang="vi-VN" sz="2700" b="1" dirty="0" err="1"/>
              <a:t>của</a:t>
            </a:r>
            <a:r>
              <a:rPr lang="vi-VN" sz="2700" b="1" dirty="0"/>
              <a:t> </a:t>
            </a:r>
            <a:r>
              <a:rPr lang="vi-VN" sz="2700" b="1" dirty="0" err="1"/>
              <a:t>đề</a:t>
            </a:r>
            <a:r>
              <a:rPr lang="vi-VN" sz="2700" b="1" dirty="0"/>
              <a:t> </a:t>
            </a:r>
            <a:r>
              <a:rPr lang="vi-VN" sz="2700" b="1" dirty="0" err="1"/>
              <a:t>tài</a:t>
            </a:r>
            <a:endParaRPr lang="vi-VN" sz="2700" b="1" dirty="0"/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vi-VN" sz="2700" b="1" dirty="0" err="1"/>
              <a:t>Tiến</a:t>
            </a:r>
            <a:r>
              <a:rPr lang="vi-VN" sz="2700" b="1" dirty="0"/>
              <a:t> </a:t>
            </a:r>
            <a:r>
              <a:rPr lang="vi-VN" sz="2700" b="1" dirty="0" err="1"/>
              <a:t>trình</a:t>
            </a:r>
            <a:r>
              <a:rPr lang="vi-VN" sz="2700" b="1" dirty="0"/>
              <a:t> </a:t>
            </a:r>
            <a:r>
              <a:rPr lang="vi-VN" sz="2700" b="1" dirty="0" err="1"/>
              <a:t>thực</a:t>
            </a:r>
            <a:r>
              <a:rPr lang="vi-VN" sz="2700" b="1" dirty="0"/>
              <a:t> </a:t>
            </a:r>
            <a:r>
              <a:rPr lang="vi-VN" sz="2700" b="1" dirty="0" err="1"/>
              <a:t>hiện</a:t>
            </a:r>
            <a:endParaRPr lang="vi-VN" sz="2700" b="1" dirty="0"/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vi-VN" sz="2700" b="1" dirty="0" err="1"/>
              <a:t>Nguồn</a:t>
            </a:r>
            <a:r>
              <a:rPr lang="vi-VN" sz="2700" b="1" dirty="0"/>
              <a:t> tham </a:t>
            </a:r>
            <a:r>
              <a:rPr lang="vi-VN" sz="2700" b="1" dirty="0" err="1"/>
              <a:t>khảo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78722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thuyết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Convolution</a:t>
            </a:r>
            <a:r>
              <a:rPr lang="vi-VN" dirty="0"/>
              <a:t> </a:t>
            </a:r>
            <a:r>
              <a:rPr lang="vi-VN" dirty="0" err="1"/>
              <a:t>Neural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AF75A2-2872-4CBA-9CA0-60FE5C55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1584176"/>
          </a:xfrm>
        </p:spPr>
        <p:txBody>
          <a:bodyPr/>
          <a:lstStyle/>
          <a:p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sz="2000" dirty="0" err="1"/>
              <a:t>loại</a:t>
            </a:r>
            <a:r>
              <a:rPr lang="en-US" sz="2000" dirty="0"/>
              <a:t> pooling layer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: max pooling </a:t>
            </a:r>
            <a:r>
              <a:rPr lang="en-US" sz="2000" dirty="0" err="1"/>
              <a:t>và</a:t>
            </a:r>
            <a:r>
              <a:rPr lang="en-US" sz="2000" dirty="0"/>
              <a:t> average pooling.</a:t>
            </a:r>
          </a:p>
          <a:p>
            <a:r>
              <a:rPr lang="vi-VN" sz="2000" dirty="0"/>
              <a:t>Max Pooling là cách hỏi xem trong các đặc trưng này thì đặc trưng nào là đặc trưng nhất</a:t>
            </a:r>
            <a:r>
              <a:rPr lang="en-US" sz="2000" dirty="0"/>
              <a:t> </a:t>
            </a:r>
            <a:r>
              <a:rPr lang="en-US" sz="2000" dirty="0" err="1"/>
              <a:t>rồi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vi-VN" sz="2000" dirty="0"/>
              <a:t>.</a:t>
            </a:r>
            <a:endParaRPr lang="en-US" sz="2000" dirty="0"/>
          </a:p>
          <a:p>
            <a:r>
              <a:rPr lang="en-US" sz="2000" dirty="0"/>
              <a:t>Average pooling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</a:t>
            </a:r>
            <a:r>
              <a:rPr lang="en-US" sz="2000" dirty="0" err="1"/>
              <a:t>rồi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vi-VN" sz="2000" dirty="0"/>
              <a:t>.</a:t>
            </a: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F5FFCB6-8A7C-415E-A4D8-571C3FF9F0B3}"/>
              </a:ext>
            </a:extLst>
          </p:cNvPr>
          <p:cNvGraphicFramePr>
            <a:graphicFrameLocks noGrp="1"/>
          </p:cNvGraphicFramePr>
          <p:nvPr/>
        </p:nvGraphicFramePr>
        <p:xfrm>
          <a:off x="5722541" y="3162908"/>
          <a:ext cx="1152128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0F88C468-7A0A-4192-930B-9845B9D5C7B2}"/>
              </a:ext>
            </a:extLst>
          </p:cNvPr>
          <p:cNvGraphicFramePr>
            <a:graphicFrameLocks noGrp="1"/>
          </p:cNvGraphicFramePr>
          <p:nvPr/>
        </p:nvGraphicFramePr>
        <p:xfrm>
          <a:off x="1762101" y="3522948"/>
          <a:ext cx="2232248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2FDDF7AE-40FE-413C-A204-9F6EA2DF1792}"/>
              </a:ext>
            </a:extLst>
          </p:cNvPr>
          <p:cNvGraphicFramePr>
            <a:graphicFrameLocks noGrp="1"/>
          </p:cNvGraphicFramePr>
          <p:nvPr/>
        </p:nvGraphicFramePr>
        <p:xfrm>
          <a:off x="5722541" y="4819092"/>
          <a:ext cx="1152128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Arrow Connector 14">
            <a:extLst>
              <a:ext uri="{FF2B5EF4-FFF2-40B4-BE49-F238E27FC236}">
                <a16:creationId xmlns:a16="http://schemas.microsoft.com/office/drawing/2014/main" id="{AB2DBC2D-ED28-41E2-A4E6-7BD60E89A827}"/>
              </a:ext>
            </a:extLst>
          </p:cNvPr>
          <p:cNvCxnSpPr>
            <a:endCxn id="15" idx="1"/>
          </p:cNvCxnSpPr>
          <p:nvPr/>
        </p:nvCxnSpPr>
        <p:spPr>
          <a:xfrm>
            <a:off x="3994349" y="5053118"/>
            <a:ext cx="1728192" cy="3060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FC962E-272A-475F-9E7C-0C2519A3C5E8}"/>
              </a:ext>
            </a:extLst>
          </p:cNvPr>
          <p:cNvCxnSpPr>
            <a:endCxn id="13" idx="1"/>
          </p:cNvCxnSpPr>
          <p:nvPr/>
        </p:nvCxnSpPr>
        <p:spPr>
          <a:xfrm flipV="1">
            <a:off x="3994349" y="3702968"/>
            <a:ext cx="1728192" cy="3240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92B6F67B-2705-4BE5-A8BD-7FF668B7EAEA}"/>
              </a:ext>
            </a:extLst>
          </p:cNvPr>
          <p:cNvSpPr txBox="1"/>
          <p:nvPr/>
        </p:nvSpPr>
        <p:spPr>
          <a:xfrm>
            <a:off x="5640673" y="28028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pooling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B9F7840-2EEB-4C2C-84A9-2CBBB0FFB78F}"/>
              </a:ext>
            </a:extLst>
          </p:cNvPr>
          <p:cNvSpPr txBox="1"/>
          <p:nvPr/>
        </p:nvSpPr>
        <p:spPr>
          <a:xfrm>
            <a:off x="5640673" y="441927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pooling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357D9D08-1927-4E1B-872B-BEB4C0AA096F}"/>
              </a:ext>
            </a:extLst>
          </p:cNvPr>
          <p:cNvSpPr txBox="1"/>
          <p:nvPr/>
        </p:nvSpPr>
        <p:spPr>
          <a:xfrm>
            <a:off x="2618989" y="5993160"/>
            <a:ext cx="440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Hình</a:t>
            </a:r>
            <a:r>
              <a:rPr lang="vi-VN" sz="2000" dirty="0"/>
              <a:t> 11.b. Minh </a:t>
            </a:r>
            <a:r>
              <a:rPr lang="vi-VN" sz="2000" dirty="0" err="1"/>
              <a:t>họa</a:t>
            </a:r>
            <a:r>
              <a:rPr lang="vi-VN" sz="2000" dirty="0"/>
              <a:t> 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pooling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055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sz="3200" dirty="0"/>
              <a:t>Mô </a:t>
            </a:r>
            <a:r>
              <a:rPr lang="vi-VN" sz="3200" dirty="0" err="1"/>
              <a:t>hình</a:t>
            </a:r>
            <a:r>
              <a:rPr lang="vi-VN" sz="3200" dirty="0"/>
              <a:t> </a:t>
            </a:r>
            <a:r>
              <a:rPr lang="vi-VN" sz="3200" dirty="0" err="1"/>
              <a:t>kiến</a:t>
            </a:r>
            <a:r>
              <a:rPr lang="vi-VN" sz="3200" dirty="0"/>
              <a:t> </a:t>
            </a:r>
            <a:r>
              <a:rPr lang="vi-VN" sz="3200" dirty="0" err="1"/>
              <a:t>trúc</a:t>
            </a:r>
            <a:r>
              <a:rPr lang="vi-VN" sz="3200" dirty="0"/>
              <a:t> </a:t>
            </a:r>
            <a:r>
              <a:rPr lang="vi-VN" sz="3200" dirty="0" err="1"/>
              <a:t>của</a:t>
            </a:r>
            <a:r>
              <a:rPr lang="vi-VN" sz="3200" dirty="0"/>
              <a:t> </a:t>
            </a:r>
            <a:r>
              <a:rPr lang="vi-VN" sz="3200" dirty="0" err="1"/>
              <a:t>đề</a:t>
            </a:r>
            <a:r>
              <a:rPr lang="vi-VN" sz="3200" dirty="0"/>
              <a:t> </a:t>
            </a:r>
            <a:r>
              <a:rPr lang="vi-VN" sz="3200" dirty="0" err="1"/>
              <a:t>tài</a:t>
            </a:r>
            <a:endParaRPr lang="en-US" dirty="0"/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7F9629CB-177C-4985-9EAF-F4086F573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2" y="1358372"/>
            <a:ext cx="7610475" cy="1728387"/>
          </a:xfrm>
          <a:prstGeom prst="rect">
            <a:avLst/>
          </a:prstGeom>
        </p:spPr>
      </p:pic>
      <p:pic>
        <p:nvPicPr>
          <p:cNvPr id="25" name="Hình ảnh 24" descr="Ảnh có chứa bàn&#10;&#10;Mô tả được tạo tự động">
            <a:extLst>
              <a:ext uri="{FF2B5EF4-FFF2-40B4-BE49-F238E27FC236}">
                <a16:creationId xmlns:a16="http://schemas.microsoft.com/office/drawing/2014/main" id="{E945F56B-6F3E-4466-8F3D-0EF1E2C14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43" y="3339529"/>
            <a:ext cx="5496770" cy="2803996"/>
          </a:xfrm>
          <a:prstGeom prst="rect">
            <a:avLst/>
          </a:prstGeom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97BA0D62-6C23-49F7-8477-BB06CC426925}"/>
              </a:ext>
            </a:extLst>
          </p:cNvPr>
          <p:cNvSpPr txBox="1"/>
          <p:nvPr/>
        </p:nvSpPr>
        <p:spPr>
          <a:xfrm>
            <a:off x="2437607" y="2939419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Hình</a:t>
            </a:r>
            <a:r>
              <a:rPr lang="vi-VN" sz="2000" dirty="0"/>
              <a:t> 12. </a:t>
            </a:r>
            <a:r>
              <a:rPr lang="vi-VN" sz="2000" dirty="0" err="1"/>
              <a:t>Kiến</a:t>
            </a:r>
            <a:r>
              <a:rPr lang="vi-VN" sz="2000" dirty="0"/>
              <a:t> </a:t>
            </a:r>
            <a:r>
              <a:rPr lang="vi-VN" sz="2000" dirty="0" err="1"/>
              <a:t>trúc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mô </a:t>
            </a:r>
            <a:r>
              <a:rPr lang="vi-VN" sz="2000" dirty="0" err="1"/>
              <a:t>hình</a:t>
            </a:r>
            <a:r>
              <a:rPr lang="vi-VN" sz="2000" dirty="0"/>
              <a:t> Lenet-5</a:t>
            </a:r>
            <a:endParaRPr lang="en-US" sz="2000" dirty="0"/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EB0A1B4D-4254-4716-A8DC-82BA95F6384F}"/>
              </a:ext>
            </a:extLst>
          </p:cNvPr>
          <p:cNvSpPr txBox="1"/>
          <p:nvPr/>
        </p:nvSpPr>
        <p:spPr>
          <a:xfrm>
            <a:off x="2166590" y="6134020"/>
            <a:ext cx="50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Bảng</a:t>
            </a:r>
            <a:r>
              <a:rPr lang="vi-VN" sz="2000" dirty="0"/>
              <a:t> 1. Thông </a:t>
            </a:r>
            <a:r>
              <a:rPr lang="vi-VN" sz="2000" dirty="0" err="1"/>
              <a:t>số</a:t>
            </a:r>
            <a:r>
              <a:rPr lang="vi-VN" sz="2000" dirty="0"/>
              <a:t> chi </a:t>
            </a:r>
            <a:r>
              <a:rPr lang="vi-VN" sz="2000" dirty="0" err="1"/>
              <a:t>tiết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mô </a:t>
            </a:r>
            <a:r>
              <a:rPr lang="vi-VN" sz="2000" dirty="0" err="1"/>
              <a:t>hình</a:t>
            </a:r>
            <a:r>
              <a:rPr lang="vi-VN" sz="2000" dirty="0"/>
              <a:t> Lenet-5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2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AF75A2-2872-4CBA-9CA0-60FE5C55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3006824"/>
          </a:xfrm>
        </p:spPr>
        <p:txBody>
          <a:bodyPr/>
          <a:lstStyle/>
          <a:p>
            <a:r>
              <a:rPr lang="vi-VN" sz="2000" dirty="0" err="1"/>
              <a:t>Mục</a:t>
            </a:r>
            <a:r>
              <a:rPr lang="vi-VN" sz="2000" dirty="0"/>
              <a:t> tiêu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đề</a:t>
            </a:r>
            <a:r>
              <a:rPr lang="vi-VN" sz="2000" dirty="0"/>
              <a:t> </a:t>
            </a:r>
            <a:r>
              <a:rPr lang="vi-VN" sz="2000" dirty="0" err="1"/>
              <a:t>tài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thực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áp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kĩ</a:t>
            </a:r>
            <a:r>
              <a:rPr lang="vi-VN" sz="2000" dirty="0"/>
              <a:t> </a:t>
            </a:r>
            <a:r>
              <a:rPr lang="vi-VN" sz="2000" dirty="0" err="1"/>
              <a:t>thuật</a:t>
            </a:r>
            <a:r>
              <a:rPr lang="vi-VN" sz="2000" dirty="0"/>
              <a:t> </a:t>
            </a:r>
            <a:r>
              <a:rPr lang="vi-VN" sz="2000" dirty="0" err="1"/>
              <a:t>quantization</a:t>
            </a:r>
            <a:r>
              <a:rPr lang="vi-VN" sz="2000" dirty="0"/>
              <a:t> </a:t>
            </a:r>
            <a:r>
              <a:rPr lang="vi-VN" sz="2000" dirty="0" err="1"/>
              <a:t>vào</a:t>
            </a:r>
            <a:r>
              <a:rPr lang="vi-VN" sz="2000" dirty="0"/>
              <a:t> mô </a:t>
            </a:r>
            <a:r>
              <a:rPr lang="vi-VN" sz="2000" dirty="0" err="1"/>
              <a:t>hình</a:t>
            </a:r>
            <a:r>
              <a:rPr lang="vi-VN" sz="2000" dirty="0"/>
              <a:t> Lenet-5 </a:t>
            </a:r>
            <a:r>
              <a:rPr lang="vi-VN" sz="2000" dirty="0" err="1"/>
              <a:t>mà</a:t>
            </a:r>
            <a:r>
              <a:rPr lang="vi-VN" sz="2000" dirty="0"/>
              <a:t> </a:t>
            </a:r>
            <a:r>
              <a:rPr lang="vi-VN" sz="2000" dirty="0" err="1"/>
              <a:t>vẫn</a:t>
            </a:r>
            <a:r>
              <a:rPr lang="vi-VN" sz="2000" dirty="0"/>
              <a:t> </a:t>
            </a:r>
            <a:r>
              <a:rPr lang="vi-VN" sz="2000" dirty="0" err="1"/>
              <a:t>giữ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độ</a:t>
            </a:r>
            <a:r>
              <a:rPr lang="vi-VN" sz="2000" dirty="0"/>
              <a:t> </a:t>
            </a:r>
            <a:r>
              <a:rPr lang="vi-VN" sz="2000" dirty="0" err="1"/>
              <a:t>chính</a:t>
            </a:r>
            <a:r>
              <a:rPr lang="vi-VN" sz="2000" dirty="0"/>
              <a:t> </a:t>
            </a:r>
            <a:r>
              <a:rPr lang="vi-VN" sz="2000" dirty="0" err="1"/>
              <a:t>xác</a:t>
            </a:r>
            <a:r>
              <a:rPr lang="vi-VN" sz="2000" dirty="0"/>
              <a:t> khi </a:t>
            </a:r>
            <a:r>
              <a:rPr lang="vi-VN" sz="2000" dirty="0" err="1"/>
              <a:t>hoạt</a:t>
            </a:r>
            <a:r>
              <a:rPr lang="vi-VN" sz="2000" dirty="0"/>
              <a:t> </a:t>
            </a:r>
            <a:r>
              <a:rPr lang="vi-VN" sz="2000" dirty="0" err="1"/>
              <a:t>động</a:t>
            </a:r>
            <a:r>
              <a:rPr lang="vi-VN" sz="2000" dirty="0"/>
              <a:t>.</a:t>
            </a:r>
          </a:p>
          <a:p>
            <a:r>
              <a:rPr lang="vi-VN" sz="2000" dirty="0" err="1"/>
              <a:t>Các</a:t>
            </a:r>
            <a:r>
              <a:rPr lang="vi-VN" sz="2000" dirty="0"/>
              <a:t> thông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cuối</a:t>
            </a:r>
            <a:r>
              <a:rPr lang="vi-VN" sz="2000" dirty="0"/>
              <a:t> </a:t>
            </a:r>
            <a:r>
              <a:rPr lang="vi-VN" sz="2000" dirty="0" err="1"/>
              <a:t>cùng</a:t>
            </a:r>
            <a:r>
              <a:rPr lang="vi-VN" sz="2000" dirty="0"/>
              <a:t> khi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thống</a:t>
            </a:r>
            <a:r>
              <a:rPr lang="vi-VN" sz="2000" dirty="0"/>
              <a:t> </a:t>
            </a:r>
            <a:r>
              <a:rPr lang="vi-VN" sz="2000" dirty="0" err="1"/>
              <a:t>hoàn</a:t>
            </a:r>
            <a:r>
              <a:rPr lang="vi-VN" sz="2000" dirty="0"/>
              <a:t> </a:t>
            </a:r>
            <a:r>
              <a:rPr lang="vi-VN" sz="2000" dirty="0" err="1"/>
              <a:t>thiện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kì</a:t>
            </a:r>
            <a:r>
              <a:rPr lang="vi-VN" sz="2000" dirty="0"/>
              <a:t> </a:t>
            </a:r>
            <a:r>
              <a:rPr lang="vi-VN" sz="2000" dirty="0" err="1"/>
              <a:t>vọng</a:t>
            </a:r>
            <a:r>
              <a:rPr lang="vi-VN" sz="2000" dirty="0"/>
              <a:t> </a:t>
            </a:r>
            <a:r>
              <a:rPr lang="vi-VN" sz="2000" dirty="0" err="1"/>
              <a:t>sẽ</a:t>
            </a:r>
            <a:r>
              <a:rPr lang="vi-VN" sz="2000" dirty="0"/>
              <a:t> :</a:t>
            </a:r>
          </a:p>
          <a:p>
            <a:pPr lvl="1"/>
            <a:r>
              <a:rPr lang="vi-VN" sz="1600" dirty="0" err="1"/>
              <a:t>Có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r>
              <a:rPr lang="vi-VN" sz="1600" dirty="0"/>
              <a:t> </a:t>
            </a:r>
            <a:r>
              <a:rPr lang="vi-VN" sz="1600" dirty="0" err="1"/>
              <a:t>hoạt</a:t>
            </a:r>
            <a:r>
              <a:rPr lang="vi-VN" sz="1600" dirty="0"/>
              <a:t> </a:t>
            </a:r>
            <a:r>
              <a:rPr lang="vi-VN" sz="1600" dirty="0" err="1"/>
              <a:t>động</a:t>
            </a:r>
            <a:r>
              <a:rPr lang="vi-VN" sz="1600" dirty="0"/>
              <a:t> </a:t>
            </a:r>
            <a:r>
              <a:rPr lang="vi-VN" sz="1600" dirty="0" err="1"/>
              <a:t>với</a:t>
            </a:r>
            <a:r>
              <a:rPr lang="vi-VN" sz="1600" dirty="0"/>
              <a:t> </a:t>
            </a:r>
            <a:r>
              <a:rPr lang="vi-VN" sz="1600" dirty="0" err="1"/>
              <a:t>tần</a:t>
            </a:r>
            <a:r>
              <a:rPr lang="vi-VN" sz="1600" dirty="0"/>
              <a:t> </a:t>
            </a:r>
            <a:r>
              <a:rPr lang="vi-VN" sz="1600" dirty="0" err="1"/>
              <a:t>số</a:t>
            </a:r>
            <a:r>
              <a:rPr lang="vi-VN" sz="1600" dirty="0"/>
              <a:t> </a:t>
            </a:r>
            <a:r>
              <a:rPr lang="vi-VN" sz="1600" dirty="0" err="1"/>
              <a:t>hoạt</a:t>
            </a:r>
            <a:r>
              <a:rPr lang="vi-VN" sz="1600" dirty="0"/>
              <a:t> </a:t>
            </a:r>
            <a:r>
              <a:rPr lang="vi-VN" sz="1600" dirty="0" err="1"/>
              <a:t>động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hệ</a:t>
            </a:r>
            <a:r>
              <a:rPr lang="vi-VN" sz="1600" dirty="0"/>
              <a:t> </a:t>
            </a:r>
            <a:r>
              <a:rPr lang="vi-VN" sz="1600" dirty="0" err="1"/>
              <a:t>thống</a:t>
            </a:r>
            <a:r>
              <a:rPr lang="vi-VN" sz="1600" dirty="0"/>
              <a:t> </a:t>
            </a:r>
            <a:r>
              <a:rPr lang="vi-VN" sz="1600" dirty="0" err="1"/>
              <a:t>sẽ</a:t>
            </a:r>
            <a:r>
              <a:rPr lang="vi-VN" sz="1600" dirty="0"/>
              <a:t> </a:t>
            </a:r>
            <a:r>
              <a:rPr lang="vi-VN" sz="1600" dirty="0" err="1"/>
              <a:t>lớn</a:t>
            </a:r>
            <a:r>
              <a:rPr lang="vi-VN" sz="1600" dirty="0"/>
              <a:t> hơn 100MHz.</a:t>
            </a:r>
          </a:p>
          <a:p>
            <a:pPr lvl="1"/>
            <a:r>
              <a:rPr lang="vi-VN" sz="1600" dirty="0"/>
              <a:t>Năng </a:t>
            </a:r>
            <a:r>
              <a:rPr lang="vi-VN" sz="1600" dirty="0" err="1"/>
              <a:t>lượng</a:t>
            </a:r>
            <a:r>
              <a:rPr lang="vi-VN" sz="1600" dirty="0"/>
              <a:t> </a:t>
            </a:r>
            <a:r>
              <a:rPr lang="vi-VN" sz="1600" dirty="0" err="1"/>
              <a:t>sử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sẽ</a:t>
            </a:r>
            <a:r>
              <a:rPr lang="vi-VN" sz="1600" dirty="0"/>
              <a:t> </a:t>
            </a:r>
            <a:r>
              <a:rPr lang="vi-VN" sz="1600" dirty="0" err="1"/>
              <a:t>nhỏ</a:t>
            </a:r>
            <a:r>
              <a:rPr lang="vi-VN" sz="1600" dirty="0"/>
              <a:t> hơn 1W.</a:t>
            </a:r>
          </a:p>
          <a:p>
            <a:pPr lvl="1"/>
            <a:r>
              <a:rPr lang="vi-VN" sz="1600" dirty="0" err="1"/>
              <a:t>Chỉ</a:t>
            </a:r>
            <a:r>
              <a:rPr lang="vi-VN" sz="1600" dirty="0"/>
              <a:t> </a:t>
            </a:r>
            <a:r>
              <a:rPr lang="vi-VN" sz="1600" dirty="0" err="1"/>
              <a:t>sử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bộ</a:t>
            </a:r>
            <a:r>
              <a:rPr lang="vi-VN" sz="1600" dirty="0"/>
              <a:t> </a:t>
            </a:r>
            <a:r>
              <a:rPr lang="vi-VN" sz="1600" dirty="0" err="1"/>
              <a:t>nhớ</a:t>
            </a:r>
            <a:r>
              <a:rPr lang="vi-VN" sz="1600" dirty="0"/>
              <a:t> </a:t>
            </a:r>
            <a:r>
              <a:rPr lang="vi-VN" sz="1600" dirty="0" err="1"/>
              <a:t>on-chip</a:t>
            </a:r>
            <a:r>
              <a:rPr lang="vi-VN" sz="1600" dirty="0"/>
              <a:t>.</a:t>
            </a:r>
            <a:endParaRPr lang="en-US" sz="1600" dirty="0"/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913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kiến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AF75A2-2872-4CBA-9CA0-60FE5C55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1330425"/>
          </a:xfrm>
        </p:spPr>
        <p:txBody>
          <a:bodyPr/>
          <a:lstStyle/>
          <a:p>
            <a:r>
              <a:rPr lang="vi-VN" sz="2000" dirty="0"/>
              <a:t>04/2021: Lên ý </a:t>
            </a:r>
            <a:r>
              <a:rPr lang="vi-VN" sz="2000" dirty="0" err="1"/>
              <a:t>tưởng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</a:t>
            </a:r>
            <a:r>
              <a:rPr lang="vi-VN" sz="2000" dirty="0" err="1"/>
              <a:t>hoạch</a:t>
            </a:r>
            <a:r>
              <a:rPr lang="vi-VN" sz="2000" dirty="0"/>
              <a:t> </a:t>
            </a:r>
            <a:r>
              <a:rPr lang="vi-VN" sz="2000" dirty="0" err="1"/>
              <a:t>thực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.</a:t>
            </a:r>
          </a:p>
          <a:p>
            <a:r>
              <a:rPr lang="vi-VN" sz="2000" dirty="0"/>
              <a:t>05/2021: </a:t>
            </a:r>
            <a:r>
              <a:rPr lang="vi-VN" sz="2000" dirty="0" err="1"/>
              <a:t>Kiểm</a:t>
            </a:r>
            <a:r>
              <a:rPr lang="vi-VN" sz="2000" dirty="0"/>
              <a:t> tra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khả</a:t>
            </a:r>
            <a:r>
              <a:rPr lang="vi-VN" sz="2000" dirty="0"/>
              <a:t> thi </a:t>
            </a:r>
            <a:r>
              <a:rPr lang="vi-VN" sz="2000" dirty="0" err="1"/>
              <a:t>và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trên </a:t>
            </a:r>
            <a:r>
              <a:rPr lang="vi-VN" sz="2000" dirty="0" err="1"/>
              <a:t>phần</a:t>
            </a:r>
            <a:r>
              <a:rPr lang="vi-VN" sz="2000" dirty="0"/>
              <a:t> </a:t>
            </a:r>
            <a:r>
              <a:rPr lang="vi-VN" sz="2000" dirty="0" err="1"/>
              <a:t>cứng</a:t>
            </a:r>
            <a:r>
              <a:rPr lang="vi-VN" sz="2000" dirty="0"/>
              <a:t> </a:t>
            </a:r>
            <a:r>
              <a:rPr lang="vi-VN" sz="2000" dirty="0" err="1"/>
              <a:t>bằng</a:t>
            </a:r>
            <a:r>
              <a:rPr lang="vi-VN" sz="2000" dirty="0"/>
              <a:t> </a:t>
            </a:r>
            <a:r>
              <a:rPr lang="vi-VN" sz="2000" dirty="0" err="1"/>
              <a:t>Verilog</a:t>
            </a:r>
            <a:r>
              <a:rPr lang="vi-VN" sz="2000" dirty="0"/>
              <a:t>.</a:t>
            </a:r>
          </a:p>
          <a:p>
            <a:r>
              <a:rPr lang="vi-VN" sz="2000" dirty="0"/>
              <a:t>06/2021: </a:t>
            </a:r>
            <a:r>
              <a:rPr lang="vi-VN" sz="2000" dirty="0" err="1"/>
              <a:t>Kiểm</a:t>
            </a:r>
            <a:r>
              <a:rPr lang="vi-VN" sz="2000" dirty="0"/>
              <a:t> </a:t>
            </a:r>
            <a:r>
              <a:rPr lang="vi-VN" sz="2000" dirty="0" err="1"/>
              <a:t>thử</a:t>
            </a:r>
            <a:r>
              <a:rPr lang="vi-VN" sz="2000" dirty="0"/>
              <a:t> </a:t>
            </a:r>
            <a:r>
              <a:rPr lang="vi-VN" sz="2000" dirty="0" err="1"/>
              <a:t>lại</a:t>
            </a:r>
            <a:r>
              <a:rPr lang="vi-VN" sz="2000" dirty="0"/>
              <a:t> mô </a:t>
            </a:r>
            <a:r>
              <a:rPr lang="vi-VN" sz="2000" dirty="0" err="1"/>
              <a:t>hình</a:t>
            </a:r>
            <a:r>
              <a:rPr lang="vi-VN" sz="2000" dirty="0"/>
              <a:t> </a:t>
            </a:r>
            <a:r>
              <a:rPr lang="vi-VN" sz="2000" dirty="0" err="1"/>
              <a:t>đã</a:t>
            </a:r>
            <a:r>
              <a:rPr lang="vi-VN" sz="2000" dirty="0"/>
              <a:t> </a:t>
            </a:r>
            <a:r>
              <a:rPr lang="vi-VN" sz="2000" dirty="0" err="1"/>
              <a:t>thiết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hoàn</a:t>
            </a:r>
            <a:r>
              <a:rPr lang="vi-VN" sz="2000" dirty="0"/>
              <a:t> </a:t>
            </a:r>
            <a:r>
              <a:rPr lang="vi-VN" sz="2000" dirty="0" err="1"/>
              <a:t>thiện</a:t>
            </a:r>
            <a:r>
              <a:rPr lang="vi-VN" sz="2000" dirty="0"/>
              <a:t>.</a:t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62A91BCB-ABE4-4497-8610-52E739083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60517"/>
              </p:ext>
            </p:extLst>
          </p:nvPr>
        </p:nvGraphicFramePr>
        <p:xfrm>
          <a:off x="609600" y="2667000"/>
          <a:ext cx="7620000" cy="2838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3953">
                  <a:extLst>
                    <a:ext uri="{9D8B030D-6E8A-4147-A177-3AD203B41FA5}">
                      <a16:colId xmlns:a16="http://schemas.microsoft.com/office/drawing/2014/main" val="1196161014"/>
                    </a:ext>
                  </a:extLst>
                </a:gridCol>
                <a:gridCol w="5406047">
                  <a:extLst>
                    <a:ext uri="{9D8B030D-6E8A-4147-A177-3AD203B41FA5}">
                      <a16:colId xmlns:a16="http://schemas.microsoft.com/office/drawing/2014/main" val="749608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Tên </a:t>
                      </a:r>
                      <a:r>
                        <a:rPr lang="vi-VN" sz="1400">
                          <a:effectLst/>
                        </a:rPr>
                        <a:t>thành viên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Trách</a:t>
                      </a:r>
                      <a:r>
                        <a:rPr lang="vi-VN" sz="1400">
                          <a:effectLst/>
                        </a:rPr>
                        <a:t> nhiệm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53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vi-VN" sz="1100" dirty="0">
                        <a:effectLst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Trần</a:t>
                      </a:r>
                      <a:r>
                        <a:rPr lang="vi-VN" sz="1400" dirty="0">
                          <a:effectLst/>
                        </a:rPr>
                        <a:t> Văn Duy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>
                          <a:effectLst/>
                        </a:rPr>
                        <a:t>Lên ý tưởng project, kế hoạch làm việc.</a:t>
                      </a:r>
                      <a:endParaRPr lang="vi-VN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>
                          <a:effectLst/>
                        </a:rPr>
                        <a:t>Kiểm thử độ khả thì của hệ thống bằng python.</a:t>
                      </a:r>
                      <a:endParaRPr lang="vi-VN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>
                          <a:effectLst/>
                        </a:rPr>
                        <a:t>Thiết kế cấu trúc phần cứng.</a:t>
                      </a:r>
                      <a:endParaRPr lang="vi-VN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>
                          <a:effectLst/>
                        </a:rPr>
                        <a:t>Kiểm thử phần cứng sau khi thiết kế.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084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100">
                        <a:effectLst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Lê</a:t>
                      </a:r>
                      <a:r>
                        <a:rPr lang="vi-VN" sz="1400">
                          <a:effectLst/>
                        </a:rPr>
                        <a:t> Phước Nhật Nam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 dirty="0">
                          <a:effectLst/>
                        </a:rPr>
                        <a:t>Lên ý </a:t>
                      </a:r>
                      <a:r>
                        <a:rPr lang="vi-VN" sz="1400" dirty="0" err="1">
                          <a:effectLst/>
                        </a:rPr>
                        <a:t>tưởng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project</a:t>
                      </a:r>
                      <a:r>
                        <a:rPr lang="vi-VN" sz="1400" dirty="0">
                          <a:effectLst/>
                        </a:rPr>
                        <a:t>, </a:t>
                      </a:r>
                      <a:r>
                        <a:rPr lang="vi-VN" sz="1400" dirty="0" err="1">
                          <a:effectLst/>
                        </a:rPr>
                        <a:t>kế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hoạch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làm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việc</a:t>
                      </a:r>
                      <a:r>
                        <a:rPr lang="vi-VN" sz="1400" dirty="0">
                          <a:effectLst/>
                        </a:rPr>
                        <a:t>.</a:t>
                      </a:r>
                      <a:endParaRPr lang="vi-VN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 dirty="0" err="1">
                          <a:effectLst/>
                        </a:rPr>
                        <a:t>Thiết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kế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cấu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trúc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phần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cứng</a:t>
                      </a:r>
                      <a:r>
                        <a:rPr lang="vi-VN" sz="1400" dirty="0">
                          <a:effectLst/>
                        </a:rPr>
                        <a:t>.</a:t>
                      </a:r>
                      <a:endParaRPr lang="vi-VN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 dirty="0" err="1">
                          <a:effectLst/>
                        </a:rPr>
                        <a:t>Kiểm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thử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phần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cứng</a:t>
                      </a:r>
                      <a:r>
                        <a:rPr lang="vi-VN" sz="1400" dirty="0">
                          <a:effectLst/>
                        </a:rPr>
                        <a:t> sau khi </a:t>
                      </a:r>
                      <a:r>
                        <a:rPr lang="vi-VN" sz="1400" dirty="0" err="1">
                          <a:effectLst/>
                        </a:rPr>
                        <a:t>thiết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kế</a:t>
                      </a:r>
                      <a:r>
                        <a:rPr lang="vi-VN" sz="1400" dirty="0">
                          <a:effectLst/>
                        </a:rPr>
                        <a:t>.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042342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BAB33F2-156A-41E2-BBF8-FC00E095D09B}"/>
              </a:ext>
            </a:extLst>
          </p:cNvPr>
          <p:cNvSpPr txBox="1"/>
          <p:nvPr/>
        </p:nvSpPr>
        <p:spPr>
          <a:xfrm>
            <a:off x="2819400" y="5615023"/>
            <a:ext cx="50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Bảng</a:t>
            </a:r>
            <a:r>
              <a:rPr lang="vi-VN" sz="2000" dirty="0"/>
              <a:t> 2. Phân công </a:t>
            </a:r>
            <a:r>
              <a:rPr lang="vi-VN" sz="2000" dirty="0" err="1"/>
              <a:t>công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1989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Nguồn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AF75A2-2872-4CBA-9CA0-60FE5C55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5111849"/>
          </a:xfrm>
        </p:spPr>
        <p:txBody>
          <a:bodyPr/>
          <a:lstStyle/>
          <a:p>
            <a:r>
              <a:rPr lang="en-US" sz="1800" dirty="0"/>
              <a:t>[1] Han, Song, </a:t>
            </a:r>
            <a:r>
              <a:rPr lang="en-US" sz="1800" dirty="0" err="1"/>
              <a:t>Huizi</a:t>
            </a:r>
            <a:r>
              <a:rPr lang="en-US" sz="1800" dirty="0"/>
              <a:t> Mao, and William J. Dally. "Deep compression: Compressing deep neural networks with pruning, trained quantization and </a:t>
            </a:r>
            <a:r>
              <a:rPr lang="en-US" sz="1800" dirty="0" err="1"/>
              <a:t>huffman</a:t>
            </a:r>
            <a:r>
              <a:rPr lang="en-US" sz="1800" dirty="0"/>
              <a:t> coding." </a:t>
            </a:r>
            <a:r>
              <a:rPr lang="en-US" sz="1800" dirty="0" err="1"/>
              <a:t>arXiv</a:t>
            </a:r>
            <a:r>
              <a:rPr lang="en-US" sz="1800" dirty="0"/>
              <a:t> preprint arXiv:1510.00149 (2015).</a:t>
            </a:r>
          </a:p>
          <a:p>
            <a:r>
              <a:rPr lang="en-US" sz="1800" dirty="0"/>
              <a:t>[2] Yang, </a:t>
            </a:r>
            <a:r>
              <a:rPr lang="en-US" sz="1800" dirty="0" err="1"/>
              <a:t>Jiwei</a:t>
            </a:r>
            <a:r>
              <a:rPr lang="en-US" sz="1800" dirty="0"/>
              <a:t>, et al. "Quantization networks." Proceedings of the IEEE/CVF Conference on Computer Vision and Pattern Recognition. 2019.</a:t>
            </a:r>
          </a:p>
          <a:p>
            <a:r>
              <a:rPr lang="en-US" sz="1800" dirty="0"/>
              <a:t>[3] Nayak, </a:t>
            </a:r>
            <a:r>
              <a:rPr lang="en-US" sz="1800" dirty="0" err="1"/>
              <a:t>Prateeth</a:t>
            </a:r>
            <a:r>
              <a:rPr lang="en-US" sz="1800" dirty="0"/>
              <a:t>, David Zhang, and </a:t>
            </a:r>
            <a:r>
              <a:rPr lang="en-US" sz="1800" dirty="0" err="1"/>
              <a:t>Sek</a:t>
            </a:r>
            <a:r>
              <a:rPr lang="en-US" sz="1800" dirty="0"/>
              <a:t> Chai. "Bit efficient quantization for deep neural networks." </a:t>
            </a:r>
            <a:r>
              <a:rPr lang="en-US" sz="1800" dirty="0" err="1"/>
              <a:t>arXiv</a:t>
            </a:r>
            <a:r>
              <a:rPr lang="en-US" sz="1800" dirty="0"/>
              <a:t> preprint arXiv:1910.04877 (2019).</a:t>
            </a:r>
          </a:p>
          <a:p>
            <a:r>
              <a:rPr lang="en-US" sz="1800" dirty="0"/>
              <a:t>[4] Wang, </a:t>
            </a:r>
            <a:r>
              <a:rPr lang="en-US" sz="1800" dirty="0" err="1"/>
              <a:t>Peisong</a:t>
            </a:r>
            <a:r>
              <a:rPr lang="en-US" sz="1800" dirty="0"/>
              <a:t>, et al. "Two-step quantization for low-bit neural networks." Proceedings of the IEEE Conference on computer vision and pattern recognition. 2018.</a:t>
            </a:r>
          </a:p>
          <a:p>
            <a:r>
              <a:rPr lang="en-US" sz="1800" dirty="0"/>
              <a:t>[5] Cai, </a:t>
            </a:r>
            <a:r>
              <a:rPr lang="en-US" sz="1800" dirty="0" err="1"/>
              <a:t>Zhaowei</a:t>
            </a:r>
            <a:r>
              <a:rPr lang="en-US" sz="1800" dirty="0"/>
              <a:t>, et al. "Deep learning with low precision by half-wave gaussian quantization." Proceedings of the IEEE conference on computer vision and pattern recognition. 2017.</a:t>
            </a:r>
          </a:p>
          <a:p>
            <a:r>
              <a:rPr lang="en-US" sz="1800" dirty="0"/>
              <a:t>[6] C. Pal, S. Pankaj, W. </a:t>
            </a:r>
            <a:r>
              <a:rPr lang="en-US" sz="1800" dirty="0" err="1"/>
              <a:t>Akram</a:t>
            </a:r>
            <a:r>
              <a:rPr lang="en-US" sz="1800" dirty="0"/>
              <a:t>, A. </a:t>
            </a:r>
            <a:r>
              <a:rPr lang="en-US" sz="1800" dirty="0" err="1"/>
              <a:t>Acharyya</a:t>
            </a:r>
            <a:r>
              <a:rPr lang="en-US" sz="1800" dirty="0"/>
              <a:t> and D. Biswas, "Modified Huffman based compression methodology for Deep Neural Network Implementation on Resource Constrained Mobile Platforms," 2018 IEEE International Symposium on Circuits and Systems (ISCAS), 2018, pp. 1-5, </a:t>
            </a:r>
            <a:r>
              <a:rPr lang="en-US" sz="1800" dirty="0" err="1"/>
              <a:t>doi</a:t>
            </a:r>
            <a:r>
              <a:rPr lang="en-US" sz="1800" dirty="0"/>
              <a:t>: 10.1109/ISCAS.2018.8351234.</a:t>
            </a:r>
          </a:p>
        </p:txBody>
      </p:sp>
    </p:spTree>
    <p:extLst>
      <p:ext uri="{BB962C8B-B14F-4D97-AF65-F5344CB8AC3E}">
        <p14:creationId xmlns:p14="http://schemas.microsoft.com/office/powerpoint/2010/main" val="255590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Nguồn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AF75A2-2872-4CBA-9CA0-60FE5C55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4911825"/>
          </a:xfrm>
        </p:spPr>
        <p:txBody>
          <a:bodyPr/>
          <a:lstStyle/>
          <a:p>
            <a:r>
              <a:rPr lang="en-US" sz="1800" dirty="0"/>
              <a:t>[7] Z. </a:t>
            </a:r>
            <a:r>
              <a:rPr lang="en-US" sz="1800" dirty="0" err="1"/>
              <a:t>Chiliang</a:t>
            </a:r>
            <a:r>
              <a:rPr lang="en-US" sz="1800" dirty="0"/>
              <a:t>, H. Tao, G. </a:t>
            </a:r>
            <a:r>
              <a:rPr lang="en-US" sz="1800" dirty="0" err="1"/>
              <a:t>Yingda</a:t>
            </a:r>
            <a:r>
              <a:rPr lang="en-US" sz="1800" dirty="0"/>
              <a:t> and Y. </a:t>
            </a:r>
            <a:r>
              <a:rPr lang="en-US" sz="1800" dirty="0" err="1"/>
              <a:t>Zuochang</a:t>
            </a:r>
            <a:r>
              <a:rPr lang="en-US" sz="1800" dirty="0"/>
              <a:t>, "Accelerating Convolutional Neural Networks with Dynamic Channel Pruning," 2019 Data Compression Conference (DCC), 2019, pp. 563-563, </a:t>
            </a:r>
            <a:r>
              <a:rPr lang="en-US" sz="1800" dirty="0" err="1"/>
              <a:t>doi</a:t>
            </a:r>
            <a:r>
              <a:rPr lang="en-US" sz="1800" dirty="0"/>
              <a:t>: 10.1109/DCC.2019.00075.</a:t>
            </a:r>
          </a:p>
          <a:p>
            <a:r>
              <a:rPr lang="en-US" sz="1800" dirty="0"/>
              <a:t>[8] Y. -n. Dong and G. -s. Liang, "Research and Discussion on Image Recognition and Classification Algorithm Based on Deep Learning," 2019 International Conference on Machine Learning, Big Data and Business Intelligence (MLBDBI), 2019, pp. 274-278, </a:t>
            </a:r>
            <a:r>
              <a:rPr lang="en-US" sz="1800" dirty="0" err="1"/>
              <a:t>doi</a:t>
            </a:r>
            <a:r>
              <a:rPr lang="en-US" sz="1800" dirty="0"/>
              <a:t>: 10.1109/MLBDBI48998.2019.00061.</a:t>
            </a:r>
          </a:p>
          <a:p>
            <a:r>
              <a:rPr lang="en-US" sz="1800" dirty="0"/>
              <a:t>[9] H. Ye, G. Y. Li and B. </a:t>
            </a:r>
            <a:r>
              <a:rPr lang="en-US" sz="1800" dirty="0" err="1"/>
              <a:t>Juang</a:t>
            </a:r>
            <a:r>
              <a:rPr lang="en-US" sz="1800" dirty="0"/>
              <a:t>, "Power of Deep Learning for Channel Estimation and Signal Detection in OFDM Systems," in IEEE Wireless Communications Letters, vol. 7, no. 1, pp. 114-117, Feb. 2018, </a:t>
            </a:r>
            <a:r>
              <a:rPr lang="en-US" sz="1800" dirty="0" err="1"/>
              <a:t>doi</a:t>
            </a:r>
            <a:r>
              <a:rPr lang="en-US" sz="1800" dirty="0"/>
              <a:t>: 10.1109/LWC.2017.2757490.</a:t>
            </a:r>
          </a:p>
          <a:p>
            <a:r>
              <a:rPr lang="en-US" sz="1800" dirty="0"/>
              <a:t>[10] D. W. Otter, J. R. Medina and J. K. </a:t>
            </a:r>
            <a:r>
              <a:rPr lang="en-US" sz="1800" dirty="0" err="1"/>
              <a:t>Kalita</a:t>
            </a:r>
            <a:r>
              <a:rPr lang="en-US" sz="1800" dirty="0"/>
              <a:t>, "A Survey of the Usages of Deep Learning for Natural Language Processing," in IEEE Transactions on Neural Networks and Learning Systems, vol. 32, no. 2, pp. 604-624, Feb. 2021, </a:t>
            </a:r>
            <a:r>
              <a:rPr lang="en-US" sz="1800" dirty="0" err="1"/>
              <a:t>doi</a:t>
            </a:r>
            <a:r>
              <a:rPr lang="en-US" sz="1800" dirty="0"/>
              <a:t>: 10.1109/TNNLS.2020.2979670.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41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/>
            <a:r>
              <a:rPr lang="vi-VN" dirty="0"/>
              <a:t>Ý </a:t>
            </a:r>
            <a:r>
              <a:rPr lang="vi-VN" dirty="0" err="1"/>
              <a:t>tưởng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4911825"/>
          </a:xfrm>
        </p:spPr>
        <p:txBody>
          <a:bodyPr/>
          <a:lstStyle/>
          <a:p>
            <a:pPr algn="just"/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Ngày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nay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với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sự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phát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triển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tuệ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nhân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đem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lại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ngày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căng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lợi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ích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cuộc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sống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bằng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ứng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thực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tiễn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ứng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tuệ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nhân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trải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dài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trên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lĩnh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vực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như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ảnh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[8], giao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tiếp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tín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không dây [9],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ngôn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ngữ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tự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nhiên [10], … </a:t>
            </a:r>
          </a:p>
          <a:p>
            <a:pPr algn="just"/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 nhanh </a:t>
            </a:r>
            <a:r>
              <a:rPr lang="vi-VN" sz="2000" dirty="0" err="1"/>
              <a:t>đó</a:t>
            </a:r>
            <a:r>
              <a:rPr lang="vi-VN" sz="2000" dirty="0"/>
              <a:t> </a:t>
            </a:r>
            <a:r>
              <a:rPr lang="vi-VN" sz="2000" dirty="0" err="1"/>
              <a:t>thì</a:t>
            </a:r>
            <a:r>
              <a:rPr lang="vi-VN" sz="2000" dirty="0"/>
              <a:t> </a:t>
            </a:r>
            <a:r>
              <a:rPr lang="vi-VN" sz="2000" dirty="0" err="1"/>
              <a:t>lại</a:t>
            </a:r>
            <a:r>
              <a:rPr lang="vi-VN" sz="2000" dirty="0"/>
              <a:t> </a:t>
            </a:r>
            <a:r>
              <a:rPr lang="vi-VN" sz="2000" dirty="0" err="1"/>
              <a:t>xuất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thêm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vấn</a:t>
            </a:r>
            <a:r>
              <a:rPr lang="vi-VN" sz="2000" dirty="0"/>
              <a:t> </a:t>
            </a:r>
            <a:r>
              <a:rPr lang="vi-VN" sz="2000" dirty="0" err="1"/>
              <a:t>đề</a:t>
            </a:r>
            <a:r>
              <a:rPr lang="vi-VN" sz="2000" dirty="0"/>
              <a:t>. Khi </a:t>
            </a:r>
            <a:r>
              <a:rPr lang="vi-VN" sz="2000" dirty="0" err="1"/>
              <a:t>vận</a:t>
            </a:r>
            <a:r>
              <a:rPr lang="vi-VN" sz="2000" dirty="0"/>
              <a:t> </a:t>
            </a:r>
            <a:r>
              <a:rPr lang="vi-VN" sz="2000" dirty="0" err="1"/>
              <a:t>hành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thống</a:t>
            </a:r>
            <a:r>
              <a:rPr lang="vi-VN" sz="2000" dirty="0"/>
              <a:t> </a:t>
            </a:r>
            <a:r>
              <a:rPr lang="vi-VN" sz="2000" dirty="0" err="1"/>
              <a:t>trí</a:t>
            </a:r>
            <a:r>
              <a:rPr lang="vi-VN" sz="2000" dirty="0"/>
              <a:t> </a:t>
            </a:r>
            <a:r>
              <a:rPr lang="vi-VN" sz="2000" dirty="0" err="1"/>
              <a:t>tuệ</a:t>
            </a:r>
            <a:r>
              <a:rPr lang="vi-VN" sz="2000" dirty="0"/>
              <a:t> nhân </a:t>
            </a:r>
            <a:r>
              <a:rPr lang="vi-VN" sz="2000" dirty="0" err="1"/>
              <a:t>tạo</a:t>
            </a:r>
            <a:r>
              <a:rPr lang="vi-VN" sz="2000" dirty="0"/>
              <a:t>, </a:t>
            </a:r>
            <a:r>
              <a:rPr lang="vi-VN" sz="2000" dirty="0" err="1"/>
              <a:t>chúng</a:t>
            </a:r>
            <a:r>
              <a:rPr lang="vi-VN" sz="2000" dirty="0"/>
              <a:t> ta luôn </a:t>
            </a:r>
            <a:r>
              <a:rPr lang="vi-VN" sz="2000" dirty="0" err="1"/>
              <a:t>cần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thống</a:t>
            </a:r>
            <a:r>
              <a:rPr lang="vi-VN" sz="2000" dirty="0"/>
              <a:t> </a:t>
            </a:r>
            <a:r>
              <a:rPr lang="vi-VN" sz="2000" dirty="0" err="1"/>
              <a:t>đủ</a:t>
            </a:r>
            <a:r>
              <a:rPr lang="vi-VN" sz="2000" dirty="0"/>
              <a:t> </a:t>
            </a:r>
            <a:r>
              <a:rPr lang="vi-VN" sz="2000" dirty="0" err="1"/>
              <a:t>lớn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</a:t>
            </a:r>
            <a:r>
              <a:rPr lang="vi-VN" sz="2000" dirty="0" err="1"/>
              <a:t>xử</a:t>
            </a:r>
            <a:r>
              <a:rPr lang="vi-VN" sz="2000" dirty="0"/>
              <a:t> </a:t>
            </a:r>
            <a:r>
              <a:rPr lang="vi-VN" sz="2000" dirty="0" err="1"/>
              <a:t>lí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phép</a:t>
            </a:r>
            <a:r>
              <a:rPr lang="vi-VN" sz="2000" dirty="0"/>
              <a:t> </a:t>
            </a:r>
            <a:r>
              <a:rPr lang="vi-VN" sz="2000" dirty="0" err="1"/>
              <a:t>toán</a:t>
            </a:r>
            <a:r>
              <a:rPr lang="vi-VN" sz="2000" dirty="0"/>
              <a:t> </a:t>
            </a:r>
            <a:r>
              <a:rPr lang="vi-VN" sz="2000" dirty="0" err="1"/>
              <a:t>phức</a:t>
            </a:r>
            <a:r>
              <a:rPr lang="vi-VN" sz="2000" dirty="0"/>
              <a:t> </a:t>
            </a:r>
            <a:r>
              <a:rPr lang="vi-VN" sz="2000" dirty="0" err="1"/>
              <a:t>tạp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lượng</a:t>
            </a:r>
            <a:r>
              <a:rPr lang="vi-VN" sz="2000" dirty="0"/>
              <a:t> lên </a:t>
            </a:r>
            <a:r>
              <a:rPr lang="vi-VN" sz="2000" dirty="0" err="1"/>
              <a:t>tới</a:t>
            </a:r>
            <a:r>
              <a:rPr lang="vi-VN" sz="2000" dirty="0"/>
              <a:t> </a:t>
            </a:r>
            <a:r>
              <a:rPr lang="vi-VN" sz="2000" dirty="0" err="1"/>
              <a:t>hàng</a:t>
            </a:r>
            <a:r>
              <a:rPr lang="vi-VN" sz="2000" dirty="0"/>
              <a:t> </a:t>
            </a:r>
            <a:r>
              <a:rPr lang="vi-VN" sz="2000" dirty="0" err="1"/>
              <a:t>triệu</a:t>
            </a:r>
            <a:r>
              <a:rPr lang="vi-VN" sz="2000" dirty="0"/>
              <a:t> </a:t>
            </a:r>
            <a:r>
              <a:rPr lang="vi-VN" sz="2000" dirty="0" err="1"/>
              <a:t>phép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.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cũng</a:t>
            </a:r>
            <a:r>
              <a:rPr lang="vi-VN" sz="2000" dirty="0"/>
              <a:t> </a:t>
            </a:r>
            <a:r>
              <a:rPr lang="vi-VN" sz="2000" dirty="0" err="1"/>
              <a:t>cần</a:t>
            </a:r>
            <a:r>
              <a:rPr lang="vi-VN" sz="2000" dirty="0"/>
              <a:t> </a:t>
            </a:r>
            <a:r>
              <a:rPr lang="vi-VN" sz="2000" dirty="0" err="1"/>
              <a:t>đủ</a:t>
            </a:r>
            <a:r>
              <a:rPr lang="vi-VN" sz="2000" dirty="0"/>
              <a:t> </a:t>
            </a:r>
            <a:r>
              <a:rPr lang="vi-VN" sz="2000" dirty="0" err="1"/>
              <a:t>bộ</a:t>
            </a:r>
            <a:r>
              <a:rPr lang="vi-VN" sz="2000" dirty="0"/>
              <a:t> </a:t>
            </a:r>
            <a:r>
              <a:rPr lang="vi-VN" sz="2000" dirty="0" err="1"/>
              <a:t>nhớ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lưu </a:t>
            </a:r>
            <a:r>
              <a:rPr lang="vi-VN" sz="2000" dirty="0" err="1"/>
              <a:t>trữ</a:t>
            </a:r>
            <a:r>
              <a:rPr lang="vi-VN" sz="2000" dirty="0"/>
              <a:t> </a:t>
            </a:r>
            <a:r>
              <a:rPr lang="vi-VN" sz="2000" dirty="0" err="1"/>
              <a:t>hàng</a:t>
            </a:r>
            <a:r>
              <a:rPr lang="vi-VN" sz="2000" dirty="0"/>
              <a:t> </a:t>
            </a:r>
            <a:r>
              <a:rPr lang="vi-VN" sz="2000" dirty="0" err="1"/>
              <a:t>triệu</a:t>
            </a:r>
            <a:r>
              <a:rPr lang="vi-VN" sz="2000" dirty="0"/>
              <a:t> thông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nguồn</a:t>
            </a:r>
            <a:r>
              <a:rPr lang="vi-VN" sz="2000" dirty="0"/>
              <a:t> năng </a:t>
            </a:r>
            <a:r>
              <a:rPr lang="vi-VN" sz="2000" dirty="0" err="1"/>
              <a:t>lượng</a:t>
            </a:r>
            <a:r>
              <a:rPr lang="vi-VN" sz="2000" dirty="0"/>
              <a:t> </a:t>
            </a:r>
            <a:r>
              <a:rPr lang="vi-VN" sz="2000" dirty="0" err="1"/>
              <a:t>đủ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duy </a:t>
            </a:r>
            <a:r>
              <a:rPr lang="vi-VN" sz="2000" dirty="0" err="1"/>
              <a:t>trì</a:t>
            </a:r>
            <a:r>
              <a:rPr lang="vi-VN" sz="2000" dirty="0"/>
              <a:t>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thống</a:t>
            </a:r>
            <a:r>
              <a:rPr lang="vi-VN" sz="2000" dirty="0"/>
              <a:t> </a:t>
            </a:r>
            <a:r>
              <a:rPr lang="vi-VN" sz="2000" dirty="0" err="1"/>
              <a:t>hoạt</a:t>
            </a:r>
            <a:r>
              <a:rPr lang="vi-VN" sz="2000" dirty="0"/>
              <a:t> </a:t>
            </a:r>
            <a:r>
              <a:rPr lang="vi-VN" sz="2000" dirty="0" err="1"/>
              <a:t>động</a:t>
            </a:r>
            <a:r>
              <a:rPr lang="vi-VN" sz="2000" dirty="0"/>
              <a:t>.</a:t>
            </a:r>
          </a:p>
          <a:p>
            <a:pPr algn="just"/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Không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phải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lúc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nào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cũng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thể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kết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nối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tới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server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đủ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lớn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để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duy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trì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hệ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thống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hoạt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ổn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định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88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/>
            <a:r>
              <a:rPr lang="vi-VN" dirty="0"/>
              <a:t>Ý </a:t>
            </a:r>
            <a:r>
              <a:rPr lang="vi-VN" dirty="0" err="1"/>
              <a:t>tưởng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2397225"/>
          </a:xfrm>
        </p:spPr>
        <p:txBody>
          <a:bodyPr/>
          <a:lstStyle/>
          <a:p>
            <a:pPr algn="just"/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từ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những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đó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những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thiết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bị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phần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cứng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thể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đáp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ứng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những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yêu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cầu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hệ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thống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tuệ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nhân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thay cho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server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đời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kéo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rất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bài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công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trình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nghiên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cứu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về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này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như [1], [2], [3], [4], [5], ... </a:t>
            </a:r>
          </a:p>
          <a:p>
            <a:pPr algn="just"/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thách</a:t>
            </a:r>
            <a:r>
              <a:rPr lang="vi-VN" sz="2000" dirty="0"/>
              <a:t> </a:t>
            </a:r>
            <a:r>
              <a:rPr lang="vi-VN" sz="2000" dirty="0" err="1"/>
              <a:t>thức</a:t>
            </a:r>
            <a:r>
              <a:rPr lang="vi-VN" sz="2000" dirty="0"/>
              <a:t> </a:t>
            </a:r>
            <a:r>
              <a:rPr lang="vi-VN" sz="2000" dirty="0" err="1"/>
              <a:t>đó</a:t>
            </a:r>
            <a:r>
              <a:rPr lang="vi-VN" sz="2000" dirty="0"/>
              <a:t>, qua </a:t>
            </a:r>
            <a:r>
              <a:rPr lang="vi-VN" sz="2000" dirty="0" err="1"/>
              <a:t>nhiều</a:t>
            </a:r>
            <a:r>
              <a:rPr lang="vi-VN" sz="2000" dirty="0"/>
              <a:t> công </a:t>
            </a:r>
            <a:r>
              <a:rPr lang="vi-VN" sz="2000" dirty="0" err="1"/>
              <a:t>trình</a:t>
            </a:r>
            <a:r>
              <a:rPr lang="vi-VN" sz="2000" dirty="0"/>
              <a:t> nghiên </a:t>
            </a:r>
            <a:r>
              <a:rPr lang="vi-VN" sz="2000" dirty="0" err="1"/>
              <a:t>cứu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nhà</a:t>
            </a:r>
            <a:r>
              <a:rPr lang="vi-VN" sz="2000" dirty="0"/>
              <a:t> khoa </a:t>
            </a:r>
            <a:r>
              <a:rPr lang="vi-VN" sz="2000" dirty="0" err="1"/>
              <a:t>học</a:t>
            </a:r>
            <a:r>
              <a:rPr lang="vi-VN" sz="2000" dirty="0"/>
              <a:t>.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nhà</a:t>
            </a:r>
            <a:r>
              <a:rPr lang="vi-VN" sz="2000" dirty="0"/>
              <a:t> nghiên </a:t>
            </a:r>
            <a:r>
              <a:rPr lang="vi-VN" sz="2000" dirty="0" err="1"/>
              <a:t>cứu</a:t>
            </a:r>
            <a:r>
              <a:rPr lang="vi-VN" sz="2000" dirty="0"/>
              <a:t> </a:t>
            </a:r>
            <a:r>
              <a:rPr lang="vi-VN" sz="2000" dirty="0" err="1"/>
              <a:t>đã</a:t>
            </a:r>
            <a:r>
              <a:rPr lang="vi-VN" sz="2000" dirty="0"/>
              <a:t> </a:t>
            </a:r>
            <a:r>
              <a:rPr lang="vi-VN" sz="2000" dirty="0" err="1"/>
              <a:t>tìm</a:t>
            </a:r>
            <a:r>
              <a:rPr lang="vi-VN" sz="2000" dirty="0"/>
              <a:t> ra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khắc</a:t>
            </a:r>
            <a:r>
              <a:rPr lang="vi-VN" sz="2000" dirty="0"/>
              <a:t> </a:t>
            </a:r>
            <a:r>
              <a:rPr lang="vi-VN" sz="2000" dirty="0" err="1"/>
              <a:t>phục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giới</a:t>
            </a:r>
            <a:r>
              <a:rPr lang="vi-VN" sz="2000" dirty="0"/>
              <a:t> </a:t>
            </a:r>
            <a:r>
              <a:rPr lang="vi-VN" sz="2000" dirty="0" err="1"/>
              <a:t>hạn</a:t>
            </a:r>
            <a:r>
              <a:rPr lang="vi-VN" sz="2000" dirty="0"/>
              <a:t> </a:t>
            </a:r>
            <a:r>
              <a:rPr lang="vi-VN" sz="2000" dirty="0" err="1"/>
              <a:t>phần</a:t>
            </a:r>
            <a:r>
              <a:rPr lang="vi-VN" sz="2000" dirty="0"/>
              <a:t> </a:t>
            </a:r>
            <a:r>
              <a:rPr lang="vi-VN" sz="2000" dirty="0" err="1"/>
              <a:t>cứng</a:t>
            </a:r>
            <a:r>
              <a:rPr lang="vi-VN" sz="2000" dirty="0"/>
              <a:t> </a:t>
            </a:r>
            <a:r>
              <a:rPr lang="vi-VN" sz="2000" dirty="0" err="1"/>
              <a:t>bằng</a:t>
            </a:r>
            <a:r>
              <a:rPr lang="vi-VN" sz="2000" dirty="0"/>
              <a:t>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áp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phương </a:t>
            </a:r>
            <a:r>
              <a:rPr lang="vi-VN" sz="2000" dirty="0" err="1"/>
              <a:t>pháp</a:t>
            </a:r>
            <a:r>
              <a:rPr lang="vi-VN" sz="2000" dirty="0"/>
              <a:t> </a:t>
            </a:r>
            <a:r>
              <a:rPr lang="vi-VN" sz="2000" dirty="0" err="1"/>
              <a:t>đặc</a:t>
            </a:r>
            <a:r>
              <a:rPr lang="vi-VN" sz="2000" dirty="0"/>
              <a:t> </a:t>
            </a:r>
            <a:r>
              <a:rPr lang="vi-VN" sz="2000" dirty="0" err="1"/>
              <a:t>biệt</a:t>
            </a:r>
            <a:r>
              <a:rPr lang="vi-VN" sz="2000" dirty="0"/>
              <a:t> như </a:t>
            </a:r>
            <a:r>
              <a:rPr lang="vi-VN" sz="2000" dirty="0" err="1"/>
              <a:t>pruning</a:t>
            </a:r>
            <a:r>
              <a:rPr lang="vi-VN" sz="2000" dirty="0"/>
              <a:t>, </a:t>
            </a:r>
            <a:r>
              <a:rPr lang="vi-VN" sz="2000" dirty="0" err="1"/>
              <a:t>quantization</a:t>
            </a:r>
            <a:r>
              <a:rPr lang="vi-VN" sz="2000" dirty="0"/>
              <a:t>, </a:t>
            </a:r>
            <a:r>
              <a:rPr lang="vi-VN" sz="2000" dirty="0" err="1"/>
              <a:t>huffman-coding</a:t>
            </a:r>
            <a:r>
              <a:rPr lang="vi-VN" sz="2000" dirty="0"/>
              <a:t> trong </a:t>
            </a:r>
            <a:r>
              <a:rPr lang="vi-VN" sz="2000" dirty="0" err="1"/>
              <a:t>deep</a:t>
            </a:r>
            <a:r>
              <a:rPr lang="vi-VN" sz="2000" dirty="0"/>
              <a:t> </a:t>
            </a:r>
            <a:r>
              <a:rPr lang="vi-VN" sz="2000" dirty="0" err="1"/>
              <a:t>learning</a:t>
            </a:r>
            <a:r>
              <a:rPr lang="vi-VN" sz="2000" dirty="0"/>
              <a:t> như [1], [6], [7], …</a:t>
            </a:r>
            <a:endParaRPr kumimoji="0" lang="vi-V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/>
            <a:r>
              <a:rPr lang="vi-VN" dirty="0"/>
              <a:t>Ý </a:t>
            </a:r>
            <a:r>
              <a:rPr lang="vi-VN" dirty="0" err="1"/>
              <a:t>tưởng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en-US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F5B7C26D-0D2F-4794-BBBE-D1D4160080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1516628"/>
            <a:ext cx="5393656" cy="3073324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3DC450DF-0F21-4029-A3BB-508E782BF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4" y="1742734"/>
            <a:ext cx="2615229" cy="1951907"/>
          </a:xfrm>
          <a:prstGeom prst="rect">
            <a:avLst/>
          </a:prstGeom>
        </p:spPr>
      </p:pic>
      <p:pic>
        <p:nvPicPr>
          <p:cNvPr id="14" name="Hình ảnh 13" descr="Ảnh có chứa ăng-ten&#10;&#10;Mô tả được tạo tự động">
            <a:extLst>
              <a:ext uri="{FF2B5EF4-FFF2-40B4-BE49-F238E27FC236}">
                <a16:creationId xmlns:a16="http://schemas.microsoft.com/office/drawing/2014/main" id="{9BCC7C2B-C63D-46D5-AE7C-633FD3B41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093907"/>
            <a:ext cx="4655050" cy="864396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6F05CA1-C641-4437-AE55-784DBCA4E736}"/>
              </a:ext>
            </a:extLst>
          </p:cNvPr>
          <p:cNvSpPr txBox="1"/>
          <p:nvPr/>
        </p:nvSpPr>
        <p:spPr>
          <a:xfrm>
            <a:off x="503411" y="3960516"/>
            <a:ext cx="2725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1. </a:t>
            </a:r>
            <a:r>
              <a:rPr lang="vi-VN" sz="2000" dirty="0" err="1">
                <a:latin typeface="+mj-lt"/>
              </a:rPr>
              <a:t>Huffman-coding</a:t>
            </a:r>
            <a:endParaRPr lang="vi-VN" sz="2000" dirty="0">
              <a:latin typeface="+mj-lt"/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702C0ED3-3965-4F57-BD0B-79DF5CAD20CB}"/>
              </a:ext>
            </a:extLst>
          </p:cNvPr>
          <p:cNvSpPr txBox="1"/>
          <p:nvPr/>
        </p:nvSpPr>
        <p:spPr>
          <a:xfrm>
            <a:off x="5134955" y="4565552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2. </a:t>
            </a:r>
            <a:r>
              <a:rPr lang="vi-VN" sz="2000" dirty="0" err="1">
                <a:latin typeface="+mj-lt"/>
              </a:rPr>
              <a:t>Pruning</a:t>
            </a:r>
            <a:endParaRPr lang="vi-VN" sz="2000" dirty="0">
              <a:latin typeface="+mj-lt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B3787B00-9FA9-4472-9B29-76467E4D956B}"/>
              </a:ext>
            </a:extLst>
          </p:cNvPr>
          <p:cNvSpPr txBox="1"/>
          <p:nvPr/>
        </p:nvSpPr>
        <p:spPr>
          <a:xfrm>
            <a:off x="3400853" y="594886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3. </a:t>
            </a:r>
            <a:r>
              <a:rPr lang="vi-VN" sz="2000" dirty="0" err="1">
                <a:latin typeface="+mj-lt"/>
              </a:rPr>
              <a:t>Quantization</a:t>
            </a:r>
            <a:endParaRPr lang="vi-V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753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/>
            <a:r>
              <a:rPr lang="vi-VN" dirty="0"/>
              <a:t>Ý </a:t>
            </a:r>
            <a:r>
              <a:rPr lang="vi-VN" dirty="0" err="1"/>
              <a:t>tưởng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4911825"/>
          </a:xfrm>
        </p:spPr>
        <p:txBody>
          <a:bodyPr/>
          <a:lstStyle/>
          <a:p>
            <a:pPr algn="just"/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Với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mô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mô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deep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learning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nén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bằng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những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phương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pháp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kể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trên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thì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chúng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ta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thể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tiết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kiệm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năng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lượng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tiêu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thụ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tăng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tốc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quá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trình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xử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lí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giảm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phức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tạp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khi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tính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toán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lượng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bộ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nhớ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cần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thiết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giảm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Đây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là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bước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tiến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lớn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trong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việc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nghiên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cứ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để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những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thiết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bị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chuyên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cho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tuệ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nhân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khả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năng linh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hoạt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để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hoạt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trên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nhiều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thiết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bị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khác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nhau.</a:t>
            </a:r>
          </a:p>
          <a:p>
            <a:pPr algn="just"/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Trong khuôn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khổ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môn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học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chỉ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kĩ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thuật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quantization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sẽ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đề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cập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nghiên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cứu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để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triển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khai. </a:t>
            </a:r>
          </a:p>
          <a:p>
            <a:pPr algn="just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74706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/>
            <a:r>
              <a:rPr lang="vi-VN" dirty="0"/>
              <a:t>Ý </a:t>
            </a:r>
            <a:r>
              <a:rPr lang="vi-VN" dirty="0" err="1"/>
              <a:t>tưởng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Shape 2">
                <a:extLst>
                  <a:ext uri="{FF2B5EF4-FFF2-40B4-BE49-F238E27FC236}">
                    <a16:creationId xmlns:a16="http://schemas.microsoft.com/office/drawing/2014/main" id="{F71906F1-2E85-4B4B-AC84-13663A5F97EF}"/>
                  </a:ext>
                </a:extLst>
              </p:cNvPr>
              <p:cNvSpPr txBox="1"/>
              <p:nvPr/>
            </p:nvSpPr>
            <p:spPr>
              <a:xfrm>
                <a:off x="251640" y="1412640"/>
                <a:ext cx="8568720" cy="873720"/>
              </a:xfrm>
              <a:prstGeom prst="rect">
                <a:avLst/>
              </a:prstGeom>
              <a:noFill/>
              <a:ln w="9360"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00000"/>
                  </a:lnSpc>
                  <a:spcBef>
                    <a:spcPts val="439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vi-VN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Kĩ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thuật</a:t>
                </a:r>
                <a:r>
                  <a:rPr lang="vi-VN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quantization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(</a:t>
                </a:r>
                <a:r>
                  <a:rPr lang="en-US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lượng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tử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hóa</a:t>
                </a:r>
                <a:r>
                  <a:rPr lang="vi-VN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)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sẽ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ánh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xạ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dữ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liệu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từ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miền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thực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sang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miền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nguyên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vi-VN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0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vi-VN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0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9" name="TextShape 2">
                <a:extLst>
                  <a:ext uri="{FF2B5EF4-FFF2-40B4-BE49-F238E27FC236}">
                    <a16:creationId xmlns:a16="http://schemas.microsoft.com/office/drawing/2014/main" id="{F71906F1-2E85-4B4B-AC84-13663A5F9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0" y="1412640"/>
                <a:ext cx="8568720" cy="873720"/>
              </a:xfrm>
              <a:prstGeom prst="rect">
                <a:avLst/>
              </a:prstGeom>
              <a:blipFill>
                <a:blip r:embed="rId3"/>
                <a:stretch>
                  <a:fillRect l="-640" t="-4196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Đối tượng 9">
            <a:extLst>
              <a:ext uri="{FF2B5EF4-FFF2-40B4-BE49-F238E27FC236}">
                <a16:creationId xmlns:a16="http://schemas.microsoft.com/office/drawing/2014/main" id="{2836EC33-4B17-4820-94C5-BB8BEA62B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758496"/>
              </p:ext>
            </p:extLst>
          </p:nvPr>
        </p:nvGraphicFramePr>
        <p:xfrm>
          <a:off x="685799" y="2793409"/>
          <a:ext cx="7948019" cy="124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715000" imgH="894916" progId="Visio.Drawing.15">
                  <p:embed/>
                </p:oleObj>
              </mc:Choice>
              <mc:Fallback>
                <p:oleObj name="Visio" r:id="rId4" imgW="5715000" imgH="894916" progId="Visio.Drawing.15">
                  <p:embed/>
                  <p:pic>
                    <p:nvPicPr>
                      <p:cNvPr id="2" name="Đối tượng 1">
                        <a:extLst>
                          <a:ext uri="{FF2B5EF4-FFF2-40B4-BE49-F238E27FC236}">
                            <a16:creationId xmlns:a16="http://schemas.microsoft.com/office/drawing/2014/main" id="{F617BA1D-81C3-4E19-A867-199D7A6760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799" y="2793409"/>
                        <a:ext cx="7948019" cy="1245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26773BB-ED6B-4361-9919-E4899A0DE467}"/>
              </a:ext>
            </a:extLst>
          </p:cNvPr>
          <p:cNvSpPr txBox="1"/>
          <p:nvPr/>
        </p:nvSpPr>
        <p:spPr>
          <a:xfrm>
            <a:off x="3312681" y="4495800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4.a. </a:t>
            </a:r>
            <a:r>
              <a:rPr lang="vi-VN" sz="2000" dirty="0" err="1">
                <a:latin typeface="+mj-lt"/>
              </a:rPr>
              <a:t>Quantization</a:t>
            </a:r>
            <a:endParaRPr lang="vi-V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119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/>
            <a:r>
              <a:rPr lang="vi-VN" dirty="0"/>
              <a:t>Ý </a:t>
            </a:r>
            <a:r>
              <a:rPr lang="vi-VN" dirty="0" err="1"/>
              <a:t>tưởng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Shape 2">
                <a:extLst>
                  <a:ext uri="{FF2B5EF4-FFF2-40B4-BE49-F238E27FC236}">
                    <a16:creationId xmlns:a16="http://schemas.microsoft.com/office/drawing/2014/main" id="{F71906F1-2E85-4B4B-AC84-13663A5F97EF}"/>
                  </a:ext>
                </a:extLst>
              </p:cNvPr>
              <p:cNvSpPr txBox="1"/>
              <p:nvPr/>
            </p:nvSpPr>
            <p:spPr>
              <a:xfrm>
                <a:off x="251640" y="1412640"/>
                <a:ext cx="8568720" cy="873720"/>
              </a:xfrm>
              <a:prstGeom prst="rect">
                <a:avLst/>
              </a:prstGeom>
              <a:noFill/>
              <a:ln w="9360"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00000"/>
                  </a:lnSpc>
                  <a:spcBef>
                    <a:spcPts val="439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vi-VN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Kĩ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thuật</a:t>
                </a:r>
                <a:r>
                  <a:rPr lang="vi-VN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quantization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(</a:t>
                </a:r>
                <a:r>
                  <a:rPr lang="en-US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lượng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tử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hóa</a:t>
                </a:r>
                <a:r>
                  <a:rPr lang="vi-VN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)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sẽ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ánh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xạ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dữ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liệu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từ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miền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thực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sang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miền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nguyên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vi-VN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0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vi-VN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0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9" name="TextShape 2">
                <a:extLst>
                  <a:ext uri="{FF2B5EF4-FFF2-40B4-BE49-F238E27FC236}">
                    <a16:creationId xmlns:a16="http://schemas.microsoft.com/office/drawing/2014/main" id="{F71906F1-2E85-4B4B-AC84-13663A5F9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0" y="1412640"/>
                <a:ext cx="8568720" cy="873720"/>
              </a:xfrm>
              <a:prstGeom prst="rect">
                <a:avLst/>
              </a:prstGeom>
              <a:blipFill>
                <a:blip r:embed="rId3"/>
                <a:stretch>
                  <a:fillRect l="-640" t="-4196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Đối tượng 10">
            <a:extLst>
              <a:ext uri="{FF2B5EF4-FFF2-40B4-BE49-F238E27FC236}">
                <a16:creationId xmlns:a16="http://schemas.microsoft.com/office/drawing/2014/main" id="{2B05EDE2-661F-4598-92F7-397B05D22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49179"/>
              </p:ext>
            </p:extLst>
          </p:nvPr>
        </p:nvGraphicFramePr>
        <p:xfrm>
          <a:off x="342501" y="2248280"/>
          <a:ext cx="8112013" cy="317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248223" imgH="2447560" progId="Visio.Drawing.15">
                  <p:embed/>
                </p:oleObj>
              </mc:Choice>
              <mc:Fallback>
                <p:oleObj name="Visio" r:id="rId4" imgW="6248223" imgH="2447560" progId="Visio.Drawing.15">
                  <p:embed/>
                  <p:pic>
                    <p:nvPicPr>
                      <p:cNvPr id="11" name="Đối tượng 10">
                        <a:extLst>
                          <a:ext uri="{FF2B5EF4-FFF2-40B4-BE49-F238E27FC236}">
                            <a16:creationId xmlns:a16="http://schemas.microsoft.com/office/drawing/2014/main" id="{2B05EDE2-661F-4598-92F7-397B05D22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501" y="2248280"/>
                        <a:ext cx="8112013" cy="3178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5BE2812-8835-4AA3-AB30-C2D8709D96E5}"/>
              </a:ext>
            </a:extLst>
          </p:cNvPr>
          <p:cNvSpPr txBox="1"/>
          <p:nvPr/>
        </p:nvSpPr>
        <p:spPr>
          <a:xfrm>
            <a:off x="3139189" y="5562600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4.b. </a:t>
            </a:r>
            <a:r>
              <a:rPr lang="vi-VN" sz="2000" dirty="0" err="1">
                <a:latin typeface="+mj-lt"/>
              </a:rPr>
              <a:t>Quantization</a:t>
            </a:r>
            <a:endParaRPr lang="vi-V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4/24/2021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/>
            <a:r>
              <a:rPr lang="vi-VN" dirty="0"/>
              <a:t>Ý </a:t>
            </a:r>
            <a:r>
              <a:rPr lang="vi-VN" dirty="0" err="1"/>
              <a:t>tưởng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Shape 2">
                <a:extLst>
                  <a:ext uri="{FF2B5EF4-FFF2-40B4-BE49-F238E27FC236}">
                    <a16:creationId xmlns:a16="http://schemas.microsoft.com/office/drawing/2014/main" id="{F71906F1-2E85-4B4B-AC84-13663A5F97EF}"/>
                  </a:ext>
                </a:extLst>
              </p:cNvPr>
              <p:cNvSpPr txBox="1"/>
              <p:nvPr/>
            </p:nvSpPr>
            <p:spPr>
              <a:xfrm>
                <a:off x="251640" y="1412640"/>
                <a:ext cx="8568720" cy="873720"/>
              </a:xfrm>
              <a:prstGeom prst="rect">
                <a:avLst/>
              </a:prstGeom>
              <a:noFill/>
              <a:ln w="9360"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00000"/>
                  </a:lnSpc>
                  <a:spcBef>
                    <a:spcPts val="439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vi-VN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Kĩ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thuật</a:t>
                </a:r>
                <a:r>
                  <a:rPr lang="vi-VN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quantization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(</a:t>
                </a:r>
                <a:r>
                  <a:rPr lang="en-US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lượng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tử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hóa</a:t>
                </a:r>
                <a:r>
                  <a:rPr lang="vi-VN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)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sẽ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ánh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xạ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dữ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liệu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từ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miền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thực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sang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miền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nguyên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vi-VN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0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vi-VN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0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9" name="TextShape 2">
                <a:extLst>
                  <a:ext uri="{FF2B5EF4-FFF2-40B4-BE49-F238E27FC236}">
                    <a16:creationId xmlns:a16="http://schemas.microsoft.com/office/drawing/2014/main" id="{F71906F1-2E85-4B4B-AC84-13663A5F9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0" y="1412640"/>
                <a:ext cx="8568720" cy="873720"/>
              </a:xfrm>
              <a:prstGeom prst="rect">
                <a:avLst/>
              </a:prstGeom>
              <a:blipFill>
                <a:blip r:embed="rId3"/>
                <a:stretch>
                  <a:fillRect l="-640" t="-4196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5BE2812-8835-4AA3-AB30-C2D8709D96E5}"/>
              </a:ext>
            </a:extLst>
          </p:cNvPr>
          <p:cNvSpPr txBox="1"/>
          <p:nvPr/>
        </p:nvSpPr>
        <p:spPr>
          <a:xfrm>
            <a:off x="3200400" y="5791200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4.c. </a:t>
            </a:r>
            <a:r>
              <a:rPr lang="vi-VN" sz="2000" dirty="0" err="1">
                <a:latin typeface="+mj-lt"/>
              </a:rPr>
              <a:t>Quantization</a:t>
            </a:r>
            <a:endParaRPr lang="vi-VN" sz="2000" dirty="0">
              <a:latin typeface="+mj-lt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826E3D0-09CB-4654-8B90-6CCB6FFEA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57632"/>
            <a:ext cx="7723395" cy="36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73668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2409</TotalTime>
  <Words>3228</Words>
  <Application>Microsoft Office PowerPoint</Application>
  <PresentationFormat>Trình chiếu Trên màn hình (4:3)</PresentationFormat>
  <Paragraphs>418</Paragraphs>
  <Slides>25</Slides>
  <Notes>16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Tahoma</vt:lpstr>
      <vt:lpstr>Times New Roman</vt:lpstr>
      <vt:lpstr>Wingdings</vt:lpstr>
      <vt:lpstr>dsp</vt:lpstr>
      <vt:lpstr>Visio</vt:lpstr>
      <vt:lpstr>Đề tài: Hiện Thực Mô Hình Lenet-5 Sử Dụng Quantization </vt:lpstr>
      <vt:lpstr>Nội dung bài báo cáo</vt:lpstr>
      <vt:lpstr>Ý tưởng cơ bản thực hiện đề tài</vt:lpstr>
      <vt:lpstr>Ý tưởng cơ bản thực hiện đề tài</vt:lpstr>
      <vt:lpstr>Ý tưởng cơ bản thực hiện đề tài</vt:lpstr>
      <vt:lpstr>Ý tưởng cơ bản thực hiện đề tài</vt:lpstr>
      <vt:lpstr>Ý tưởng cơ bản thực hiện đề tài</vt:lpstr>
      <vt:lpstr>Ý tưởng cơ bản thực hiện đề tài</vt:lpstr>
      <vt:lpstr>Ý tưởng cơ bản thực hiện đề tài</vt:lpstr>
      <vt:lpstr>Ý tưởng cơ bản thực hiện đề tài</vt:lpstr>
      <vt:lpstr>Ý tưởng cơ bản thực hiện đề tài</vt:lpstr>
      <vt:lpstr>Lí thuyết về Convolution Neural Network </vt:lpstr>
      <vt:lpstr>Lí thuyết về Convolution Neural Network </vt:lpstr>
      <vt:lpstr>Lí thuyết về Convolution Neural Network </vt:lpstr>
      <vt:lpstr>Lí thuyết về Convolution Neural Network </vt:lpstr>
      <vt:lpstr>Lí thuyết về Convolution Neural Network </vt:lpstr>
      <vt:lpstr>Lí thuyết về Convolution Neural Network </vt:lpstr>
      <vt:lpstr>Lí thuyết về Convolution Neural Network </vt:lpstr>
      <vt:lpstr>Lí thuyết về Convolution Neural Network </vt:lpstr>
      <vt:lpstr>Lí thuyết về Convolution Neural Network </vt:lpstr>
      <vt:lpstr>Mô hình kiến trúc của đề tài</vt:lpstr>
      <vt:lpstr>Mục tiêu đề tài</vt:lpstr>
      <vt:lpstr>Tiến trình thực hiện dự kiến</vt:lpstr>
      <vt:lpstr>Nguồn tham khảo</vt:lpstr>
      <vt:lpstr>Nguồn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Trần Văn Duy</cp:lastModifiedBy>
  <cp:revision>246</cp:revision>
  <dcterms:created xsi:type="dcterms:W3CDTF">2013-02-24T12:47:21Z</dcterms:created>
  <dcterms:modified xsi:type="dcterms:W3CDTF">2021-04-24T01:10:36Z</dcterms:modified>
</cp:coreProperties>
</file>