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sldIdLst>
    <p:sldId id="256" r:id="rId2"/>
    <p:sldId id="279" r:id="rId3"/>
    <p:sldId id="281" r:id="rId4"/>
    <p:sldId id="349" r:id="rId5"/>
    <p:sldId id="351" r:id="rId6"/>
    <p:sldId id="350" r:id="rId7"/>
    <p:sldId id="370" r:id="rId8"/>
    <p:sldId id="371" r:id="rId9"/>
    <p:sldId id="366" r:id="rId10"/>
    <p:sldId id="352" r:id="rId11"/>
    <p:sldId id="355" r:id="rId12"/>
    <p:sldId id="356" r:id="rId13"/>
    <p:sldId id="353" r:id="rId14"/>
    <p:sldId id="354" r:id="rId15"/>
    <p:sldId id="373" r:id="rId16"/>
    <p:sldId id="365" r:id="rId17"/>
    <p:sldId id="368" r:id="rId18"/>
    <p:sldId id="369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8788" autoAdjust="0"/>
  </p:normalViewPr>
  <p:slideViewPr>
    <p:cSldViewPr>
      <p:cViewPr varScale="1">
        <p:scale>
          <a:sx n="101" d="100"/>
          <a:sy n="101" d="100"/>
        </p:scale>
        <p:origin x="20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55618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5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5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3F0F-BBA2-4E31-80C9-03D4EAA5D6F5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E36C8-E384-4381-BF2A-B5D695723751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6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573A-2489-4191-9DC1-3F3AF5549131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9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94455-8C6E-45F5-B193-D32272567C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91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14EDF-EB16-458D-899B-149C06656FFC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9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4EDB875-5769-4E2C-9B54-8AE8267FBE56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1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3" y="1295400"/>
            <a:ext cx="7772400" cy="297180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 err="1"/>
              <a:t>Đề</a:t>
            </a:r>
            <a:r>
              <a:rPr lang="vi-VN" sz="4400" b="1" dirty="0"/>
              <a:t> </a:t>
            </a:r>
            <a:r>
              <a:rPr lang="vi-VN" sz="4400" b="1" dirty="0" err="1"/>
              <a:t>tài</a:t>
            </a:r>
            <a:r>
              <a:rPr lang="vi-VN" sz="4400" b="1" dirty="0"/>
              <a:t>:</a:t>
            </a:r>
            <a:br>
              <a:rPr lang="en-US" b="1" dirty="0"/>
            </a:br>
            <a:r>
              <a:rPr lang="vi-VN" b="1" dirty="0" err="1"/>
              <a:t>Hiện</a:t>
            </a:r>
            <a:r>
              <a:rPr lang="vi-VN" b="1" dirty="0"/>
              <a:t> </a:t>
            </a:r>
            <a:r>
              <a:rPr lang="vi-VN" b="1" dirty="0" err="1"/>
              <a:t>Thực</a:t>
            </a:r>
            <a:r>
              <a:rPr lang="vi-VN" b="1" dirty="0"/>
              <a:t> Mô </a:t>
            </a:r>
            <a:r>
              <a:rPr lang="vi-VN" b="1" dirty="0" err="1"/>
              <a:t>Hình</a:t>
            </a:r>
            <a:r>
              <a:rPr lang="vi-VN" b="1" dirty="0"/>
              <a:t> Lenet-5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/>
              <a:t>Quantization</a:t>
            </a:r>
            <a:br>
              <a:rPr kumimoji="0" lang="en-US" sz="3500" b="0" i="0" u="none" strike="noStrike" kern="1200" cap="all" spc="40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A2DD9-47DE-487E-9D44-9F086811C92E}"/>
              </a:ext>
            </a:extLst>
          </p:cNvPr>
          <p:cNvSpPr txBox="1"/>
          <p:nvPr/>
        </p:nvSpPr>
        <p:spPr>
          <a:xfrm>
            <a:off x="2551113" y="41148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Trần Văn Duy        </a:t>
            </a:r>
            <a:r>
              <a:rPr lang="vi-VN" dirty="0"/>
              <a:t>     </a:t>
            </a:r>
            <a:r>
              <a:rPr lang="en-US" dirty="0"/>
              <a:t>18520675</a:t>
            </a:r>
          </a:p>
          <a:p>
            <a:pPr lvl="1"/>
            <a:r>
              <a:rPr lang="vi-VN" dirty="0"/>
              <a:t>Lê </a:t>
            </a:r>
            <a:r>
              <a:rPr lang="vi-VN" dirty="0" err="1"/>
              <a:t>Phước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Nam   18521122</a:t>
            </a:r>
            <a:endParaRPr lang="en-US" dirty="0"/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: </a:t>
            </a:r>
            <a:r>
              <a:rPr lang="vi-VN" dirty="0"/>
              <a:t>Trương Văn Cương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vi-VN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vi-VN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(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ánh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xạ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dữ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liệu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từ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sang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blipFill>
                <a:blip r:embed="rId3"/>
                <a:stretch>
                  <a:fillRect l="-640" t="-419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Đối tượng 9">
            <a:extLst>
              <a:ext uri="{FF2B5EF4-FFF2-40B4-BE49-F238E27FC236}">
                <a16:creationId xmlns:a16="http://schemas.microsoft.com/office/drawing/2014/main" id="{2836EC33-4B17-4820-94C5-BB8BEA62B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99" y="2793409"/>
          <a:ext cx="7948019" cy="124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15000" imgH="894916" progId="Visio.Drawing.15">
                  <p:embed/>
                </p:oleObj>
              </mc:Choice>
              <mc:Fallback>
                <p:oleObj name="Visio" r:id="rId4" imgW="5715000" imgH="894916" progId="Visio.Drawing.15">
                  <p:embed/>
                  <p:pic>
                    <p:nvPicPr>
                      <p:cNvPr id="10" name="Đối tượng 9">
                        <a:extLst>
                          <a:ext uri="{FF2B5EF4-FFF2-40B4-BE49-F238E27FC236}">
                            <a16:creationId xmlns:a16="http://schemas.microsoft.com/office/drawing/2014/main" id="{2836EC33-4B17-4820-94C5-BB8BEA62BE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799" y="2793409"/>
                        <a:ext cx="7948019" cy="124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26773BB-ED6B-4361-9919-E4899A0DE467}"/>
              </a:ext>
            </a:extLst>
          </p:cNvPr>
          <p:cNvSpPr txBox="1"/>
          <p:nvPr/>
        </p:nvSpPr>
        <p:spPr>
          <a:xfrm>
            <a:off x="3312681" y="449580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4.a.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EFB801F-A1B4-4DA0-BEF5-D6246202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9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vi-VN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vi-VN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(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ánh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xạ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dữ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liệu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từ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sang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blipFill>
                <a:blip r:embed="rId3"/>
                <a:stretch>
                  <a:fillRect l="-640" t="-419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Đối tượng 10">
            <a:extLst>
              <a:ext uri="{FF2B5EF4-FFF2-40B4-BE49-F238E27FC236}">
                <a16:creationId xmlns:a16="http://schemas.microsoft.com/office/drawing/2014/main" id="{2B05EDE2-661F-4598-92F7-397B05D22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501" y="2248280"/>
          <a:ext cx="8112013" cy="317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248223" imgH="2447560" progId="Visio.Drawing.15">
                  <p:embed/>
                </p:oleObj>
              </mc:Choice>
              <mc:Fallback>
                <p:oleObj name="Visio" r:id="rId4" imgW="6248223" imgH="2447560" progId="Visio.Drawing.15">
                  <p:embed/>
                  <p:pic>
                    <p:nvPicPr>
                      <p:cNvPr id="11" name="Đối tượng 10">
                        <a:extLst>
                          <a:ext uri="{FF2B5EF4-FFF2-40B4-BE49-F238E27FC236}">
                            <a16:creationId xmlns:a16="http://schemas.microsoft.com/office/drawing/2014/main" id="{2B05EDE2-661F-4598-92F7-397B05D22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501" y="2248280"/>
                        <a:ext cx="8112013" cy="317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5BE2812-8835-4AA3-AB30-C2D8709D96E5}"/>
              </a:ext>
            </a:extLst>
          </p:cNvPr>
          <p:cNvSpPr txBox="1"/>
          <p:nvPr/>
        </p:nvSpPr>
        <p:spPr>
          <a:xfrm>
            <a:off x="3139189" y="5562600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4.b.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4A6B380-716D-4A20-ABF4-9BF51323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vi-VN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vi-VN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(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000" b="1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vi-VN" sz="2000" b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ánh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xạ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dữ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liệu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từ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sang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miền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0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0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0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TextShape 2">
                <a:extLst>
                  <a:ext uri="{FF2B5EF4-FFF2-40B4-BE49-F238E27FC236}">
                    <a16:creationId xmlns:a16="http://schemas.microsoft.com/office/drawing/2014/main" id="{F71906F1-2E85-4B4B-AC84-13663A5F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873720"/>
              </a:xfrm>
              <a:prstGeom prst="rect">
                <a:avLst/>
              </a:prstGeom>
              <a:blipFill>
                <a:blip r:embed="rId3"/>
                <a:stretch>
                  <a:fillRect l="-640" t="-419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5BE2812-8835-4AA3-AB30-C2D8709D96E5}"/>
              </a:ext>
            </a:extLst>
          </p:cNvPr>
          <p:cNvSpPr txBox="1"/>
          <p:nvPr/>
        </p:nvSpPr>
        <p:spPr>
          <a:xfrm>
            <a:off x="3200400" y="579120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4.c.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826E3D0-09CB-4654-8B90-6CCB6FFEA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57632"/>
            <a:ext cx="7723395" cy="3633568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8A180DC0-B796-4B30-BAB0-DE92958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Shape 5">
                <a:extLst>
                  <a:ext uri="{FF2B5EF4-FFF2-40B4-BE49-F238E27FC236}">
                    <a16:creationId xmlns:a16="http://schemas.microsoft.com/office/drawing/2014/main" id="{06E0EF79-8D17-4A8F-883A-3289D3A05A19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640720" cy="338400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vi-VN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2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200" b="0" i="0" strike="noStrike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trike="noStrike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2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vi-VN" sz="22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trike="noStrike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2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, ta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có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công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thức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chuyển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đổi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</a:t>
                </a:r>
                <a:endParaRPr lang="en-US" sz="22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Scale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18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US" sz="18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trike="noStrike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trike="noStrike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800" b="0" i="0" strike="noStrike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 = round(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US" sz="18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)</a:t>
                </a: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Quantization: </a:t>
                </a: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143000" lvl="2" indent="-22824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vi-VN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nếu</a:t>
                </a:r>
                <a:r>
                  <a:rPr lang="vi-VN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b="0" i="0" strike="noStrike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+ 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5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143000" lvl="2" indent="-22824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offset, 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nếu</a:t>
                </a:r>
                <a:r>
                  <a:rPr lang="en-US" sz="1400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vi-VN" sz="1400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offset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4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143000" lvl="2" indent="-22824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vi-VN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nếu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&lt;</a:t>
                </a:r>
                <a:r>
                  <a:rPr lang="vi-VN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61"/>
                  </a:spcBef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3" name="TextShape 5">
                <a:extLst>
                  <a:ext uri="{FF2B5EF4-FFF2-40B4-BE49-F238E27FC236}">
                    <a16:creationId xmlns:a16="http://schemas.microsoft.com/office/drawing/2014/main" id="{06E0EF79-8D17-4A8F-883A-3289D3A0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640720" cy="3384000"/>
              </a:xfrm>
              <a:prstGeom prst="rect">
                <a:avLst/>
              </a:prstGeom>
              <a:blipFill>
                <a:blip r:embed="rId3"/>
                <a:stretch>
                  <a:fillRect l="-776" t="-721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648A0C66-5C9E-47E1-819B-49001C334D44}"/>
                  </a:ext>
                </a:extLst>
              </p:cNvPr>
              <p:cNvSpPr/>
              <p:nvPr/>
            </p:nvSpPr>
            <p:spPr>
              <a:xfrm>
                <a:off x="1762200" y="4583520"/>
                <a:ext cx="3528000" cy="1723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281"/>
                  </a:spcBef>
                  <a:tabLst>
                    <a:tab pos="0" algn="l"/>
                  </a:tabLst>
                </a:pP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Trong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đó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1"/>
                  </a:spcBef>
                  <a:tabLst>
                    <a:tab pos="0" algn="l"/>
                  </a:tabLst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lần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nhỏ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,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lớn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dưới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dạng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.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1"/>
                  </a:spcBef>
                  <a:tabLst>
                    <a:tab pos="0" algn="l"/>
                  </a:tabLst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vi-VN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1400" i="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lần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nhỏ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400" b="0" i="0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),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giá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trị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lớn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400" b="0" i="0" strike="noStrike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vi-VN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- 1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)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dưới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dạng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nguyên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n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bit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biểu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diễn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số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thực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sau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khi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được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4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en-US" sz="14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.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20"/>
                  </a:spcBef>
                  <a:tabLst>
                    <a:tab pos="0" algn="l"/>
                  </a:tabLst>
                </a:pPr>
                <a:endParaRPr lang="en-US" sz="1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648A0C66-5C9E-47E1-819B-49001C334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00" y="4583520"/>
                <a:ext cx="3528000" cy="1723680"/>
              </a:xfrm>
              <a:prstGeom prst="rect">
                <a:avLst/>
              </a:prstGeom>
              <a:blipFill>
                <a:blip r:embed="rId4"/>
                <a:stretch>
                  <a:fillRect l="-518" t="-707" b="-1060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3">
            <a:extLst>
              <a:ext uri="{FF2B5EF4-FFF2-40B4-BE49-F238E27FC236}">
                <a16:creationId xmlns:a16="http://schemas.microsoft.com/office/drawing/2014/main" id="{382B8503-A03D-494E-AA32-74CC2AFE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868ACF75-F7D6-43DF-BF6D-E8DEE51C132A}"/>
                  </a:ext>
                </a:extLst>
              </p:cNvPr>
              <p:cNvSpPr txBox="1"/>
              <p:nvPr/>
            </p:nvSpPr>
            <p:spPr>
              <a:xfrm>
                <a:off x="251640" y="1412640"/>
                <a:ext cx="8568720" cy="1940160"/>
              </a:xfrm>
              <a:prstGeom prst="rect">
                <a:avLst/>
              </a:prstGeom>
              <a:noFill/>
              <a:ln w="9360"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có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hai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dạng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là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và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không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endParaRPr lang="en-US" sz="22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40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r>
                      <a:rPr lang="en-US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offset = 0</a:t>
                </a:r>
                <a:endParaRPr lang="en-US" sz="2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Không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18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439"/>
                  </a:spcBef>
                  <a:buClr>
                    <a:srgbClr val="003399"/>
                  </a:buClr>
                  <a:buFont typeface="Wingdings" charset="2"/>
                  <a:buChar char=""/>
                </a:pP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Để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tiện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và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dễ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dàng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cho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việc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tính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toán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thì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vi-VN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kĩ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thuật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lượng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tử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hóa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đồng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nhất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sẽ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được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sử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r>
                  <a:rPr lang="en-US" sz="2200" b="0" strike="noStrike" spc="-1" dirty="0" err="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dụng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</a:t>
                </a:r>
                <a:endParaRPr lang="en-US" sz="22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868ACF75-F7D6-43DF-BF6D-E8DEE51C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0" y="1412640"/>
                <a:ext cx="8568720" cy="1940160"/>
              </a:xfrm>
              <a:prstGeom prst="rect">
                <a:avLst/>
              </a:prstGeom>
              <a:blipFill>
                <a:blip r:embed="rId3"/>
                <a:stretch>
                  <a:fillRect l="-782" t="-2201" b="-62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6408BB09-0D71-4EE8-B4B5-2EE85CA1F10C}"/>
                  </a:ext>
                </a:extLst>
              </p:cNvPr>
              <p:cNvSpPr/>
              <p:nvPr/>
            </p:nvSpPr>
            <p:spPr>
              <a:xfrm>
                <a:off x="216000" y="3285000"/>
                <a:ext cx="4211640" cy="1367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Cộng:    Y = X + W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6408BB09-0D71-4EE8-B4B5-2EE85CA1F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3285000"/>
                <a:ext cx="4211640" cy="1367640"/>
              </a:xfrm>
              <a:prstGeom prst="rect">
                <a:avLst/>
              </a:prstGeom>
              <a:blipFill>
                <a:blip r:embed="rId4"/>
                <a:stretch>
                  <a:fillRect t="-267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8F0E24FA-D6D5-4B07-B09E-8F11DC23040A}"/>
                  </a:ext>
                </a:extLst>
              </p:cNvPr>
              <p:cNvSpPr/>
              <p:nvPr/>
            </p:nvSpPr>
            <p:spPr>
              <a:xfrm>
                <a:off x="3924000" y="3291480"/>
                <a:ext cx="4211640" cy="1367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Trừ</a:t>
                </a:r>
                <a:r>
                  <a:rPr lang="en-US" sz="1800" b="0" i="1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:  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Y = X - W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8F0E24FA-D6D5-4B07-B09E-8F11DC23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0" y="3291480"/>
                <a:ext cx="4211640" cy="1367640"/>
              </a:xfrm>
              <a:prstGeom prst="rect">
                <a:avLst/>
              </a:prstGeom>
              <a:blipFill>
                <a:blip r:embed="rId5"/>
                <a:stretch>
                  <a:fillRect t="-267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stomShape 8">
                <a:extLst>
                  <a:ext uri="{FF2B5EF4-FFF2-40B4-BE49-F238E27FC236}">
                    <a16:creationId xmlns:a16="http://schemas.microsoft.com/office/drawing/2014/main" id="{E48FE502-29FB-41C5-8288-B32E846317AC}"/>
                  </a:ext>
                </a:extLst>
              </p:cNvPr>
              <p:cNvSpPr/>
              <p:nvPr/>
            </p:nvSpPr>
            <p:spPr>
              <a:xfrm>
                <a:off x="216000" y="4674240"/>
                <a:ext cx="4211640" cy="1367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Nhân:    Y = X </a:t>
                </a:r>
                <a14:m>
                  <m:oMath xmlns:m="http://schemas.openxmlformats.org/officeDocument/2006/math">
                    <m:r>
                      <a:rPr lang="en-US" sz="18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W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vi-VN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1" name="CustomShape 8">
                <a:extLst>
                  <a:ext uri="{FF2B5EF4-FFF2-40B4-BE49-F238E27FC236}">
                    <a16:creationId xmlns:a16="http://schemas.microsoft.com/office/drawing/2014/main" id="{E48FE502-29FB-41C5-8288-B32E84631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4674240"/>
                <a:ext cx="4211640" cy="1367640"/>
              </a:xfrm>
              <a:prstGeom prst="rect">
                <a:avLst/>
              </a:prstGeom>
              <a:blipFill>
                <a:blip r:embed="rId6"/>
                <a:stretch>
                  <a:fillRect t="-267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stomShape 9">
                <a:extLst>
                  <a:ext uri="{FF2B5EF4-FFF2-40B4-BE49-F238E27FC236}">
                    <a16:creationId xmlns:a16="http://schemas.microsoft.com/office/drawing/2014/main" id="{A30BD0B3-92E0-4B85-82A3-87F4DBE94610}"/>
                  </a:ext>
                </a:extLst>
              </p:cNvPr>
              <p:cNvSpPr/>
              <p:nvPr/>
            </p:nvSpPr>
            <p:spPr>
              <a:xfrm>
                <a:off x="3924000" y="4680720"/>
                <a:ext cx="4211640" cy="1772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marL="743040" lvl="1" indent="-285480">
                  <a:lnSpc>
                    <a:spcPct val="100000"/>
                  </a:lnSpc>
                  <a:spcBef>
                    <a:spcPts val="360"/>
                  </a:spcBef>
                  <a:buClr>
                    <a:srgbClr val="003399"/>
                  </a:buClr>
                  <a:buFont typeface="Wingdings" charset="2"/>
                  <a:buChar char=""/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Chia:    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US" sz="1800" b="0" strike="noStrike" spc="-1" dirty="0">
                  <a:latin typeface="Arial"/>
                </a:endParaRPr>
              </a:p>
              <a:p>
                <a:pPr marL="457200">
                  <a:lnSpc>
                    <a:spcPct val="100000"/>
                  </a:lnSpc>
                  <a:spcBef>
                    <a:spcPts val="360"/>
                  </a:spcBef>
                  <a:tabLst>
                    <a:tab pos="0" algn="l"/>
                  </a:tabLst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Wingdings"/>
                    <a:ea typeface="ＭＳ Ｐゴシック"/>
                  </a:rPr>
                  <a:t>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pc="-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" name="CustomShape 9">
                <a:extLst>
                  <a:ext uri="{FF2B5EF4-FFF2-40B4-BE49-F238E27FC236}">
                    <a16:creationId xmlns:a16="http://schemas.microsoft.com/office/drawing/2014/main" id="{A30BD0B3-92E0-4B85-82A3-87F4DBE94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0" y="4680720"/>
                <a:ext cx="4211640" cy="1772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3">
            <a:extLst>
              <a:ext uri="{FF2B5EF4-FFF2-40B4-BE49-F238E27FC236}">
                <a16:creationId xmlns:a16="http://schemas.microsoft.com/office/drawing/2014/main" id="{05EDB241-464E-464B-BE60-3FAA52BB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2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176792-A87B-4DB7-AE44-33A5EC086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006824"/>
          </a:xfrm>
        </p:spPr>
        <p:txBody>
          <a:bodyPr/>
          <a:lstStyle/>
          <a:p>
            <a:r>
              <a:rPr lang="vi-VN" sz="2000" dirty="0" err="1"/>
              <a:t>Mục</a:t>
            </a:r>
            <a:r>
              <a:rPr lang="vi-VN" sz="2000" dirty="0"/>
              <a:t> tiêu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tài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kĩ</a:t>
            </a:r>
            <a:r>
              <a:rPr lang="vi-VN" sz="2000" dirty="0"/>
              <a:t> </a:t>
            </a:r>
            <a:r>
              <a:rPr lang="vi-VN" sz="2000" dirty="0" err="1"/>
              <a:t>thuật</a:t>
            </a:r>
            <a:r>
              <a:rPr lang="vi-VN" sz="2000" dirty="0"/>
              <a:t> </a:t>
            </a:r>
            <a:r>
              <a:rPr lang="vi-VN" sz="2000" dirty="0" err="1"/>
              <a:t>quantization</a:t>
            </a:r>
            <a:r>
              <a:rPr lang="vi-VN" sz="2000" dirty="0"/>
              <a:t> </a:t>
            </a:r>
            <a:r>
              <a:rPr lang="vi-VN" sz="2000" dirty="0" err="1"/>
              <a:t>vào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Lenet-5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vẫn</a:t>
            </a:r>
            <a:r>
              <a:rPr lang="vi-VN" sz="2000" dirty="0"/>
              <a:t> </a:t>
            </a:r>
            <a:r>
              <a:rPr lang="vi-VN" sz="2000" dirty="0" err="1"/>
              <a:t>giữ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</a:t>
            </a:r>
            <a:r>
              <a:rPr lang="vi-VN" sz="2000" dirty="0" err="1"/>
              <a:t>chính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khi </a:t>
            </a:r>
            <a:r>
              <a:rPr lang="vi-VN" sz="2000" dirty="0" err="1"/>
              <a:t>hoạt</a:t>
            </a:r>
            <a:r>
              <a:rPr lang="vi-VN" sz="2000" dirty="0"/>
              <a:t> </a:t>
            </a:r>
            <a:r>
              <a:rPr lang="vi-VN" sz="2000" dirty="0" err="1"/>
              <a:t>động</a:t>
            </a:r>
            <a:r>
              <a:rPr lang="vi-VN" sz="2000" dirty="0"/>
              <a:t>.</a:t>
            </a:r>
          </a:p>
          <a:p>
            <a:r>
              <a:rPr lang="vi-VN" sz="2000" dirty="0" err="1"/>
              <a:t>Các</a:t>
            </a:r>
            <a:r>
              <a:rPr lang="vi-VN" sz="2000" dirty="0"/>
              <a:t> thông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cuối</a:t>
            </a:r>
            <a:r>
              <a:rPr lang="vi-VN" sz="2000" dirty="0"/>
              <a:t> </a:t>
            </a:r>
            <a:r>
              <a:rPr lang="vi-VN" sz="2000" dirty="0" err="1"/>
              <a:t>cùng</a:t>
            </a:r>
            <a:r>
              <a:rPr lang="vi-VN" sz="2000" dirty="0"/>
              <a:t> khi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thiện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kì</a:t>
            </a:r>
            <a:r>
              <a:rPr lang="vi-VN" sz="2000" dirty="0"/>
              <a:t> </a:t>
            </a:r>
            <a:r>
              <a:rPr lang="vi-VN" sz="2000" dirty="0" err="1"/>
              <a:t>vọng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:</a:t>
            </a:r>
          </a:p>
          <a:p>
            <a:pPr lvl="1"/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hoạt</a:t>
            </a:r>
            <a:r>
              <a:rPr lang="vi-VN" sz="1600" dirty="0"/>
              <a:t> </a:t>
            </a:r>
            <a:r>
              <a:rPr lang="vi-VN" sz="1600" dirty="0" err="1"/>
              <a:t>động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</a:t>
            </a:r>
            <a:r>
              <a:rPr lang="vi-VN" sz="1600" dirty="0" err="1"/>
              <a:t>tần</a:t>
            </a:r>
            <a:r>
              <a:rPr lang="vi-VN" sz="1600" dirty="0"/>
              <a:t> </a:t>
            </a:r>
            <a:r>
              <a:rPr lang="vi-VN" sz="1600" dirty="0" err="1"/>
              <a:t>số</a:t>
            </a:r>
            <a:r>
              <a:rPr lang="vi-VN" sz="1600" dirty="0"/>
              <a:t> </a:t>
            </a:r>
            <a:r>
              <a:rPr lang="vi-VN" sz="1600" dirty="0" err="1"/>
              <a:t>hoạt</a:t>
            </a:r>
            <a:r>
              <a:rPr lang="vi-VN" sz="1600" dirty="0"/>
              <a:t> </a:t>
            </a:r>
            <a:r>
              <a:rPr lang="vi-VN" sz="1600" dirty="0" err="1"/>
              <a:t>động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hệ</a:t>
            </a:r>
            <a:r>
              <a:rPr lang="vi-VN" sz="1600" dirty="0"/>
              <a:t> </a:t>
            </a:r>
            <a:r>
              <a:rPr lang="vi-VN" sz="1600" dirty="0" err="1"/>
              <a:t>thống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lớn</a:t>
            </a:r>
            <a:r>
              <a:rPr lang="vi-VN" sz="1600" dirty="0"/>
              <a:t> hơn 100MHz.</a:t>
            </a:r>
          </a:p>
          <a:p>
            <a:pPr lvl="1"/>
            <a:r>
              <a:rPr lang="vi-VN" sz="1600" dirty="0"/>
              <a:t>Năng </a:t>
            </a:r>
            <a:r>
              <a:rPr lang="vi-VN" sz="1600" dirty="0" err="1"/>
              <a:t>lượng</a:t>
            </a:r>
            <a:r>
              <a:rPr lang="vi-VN" sz="1600" dirty="0"/>
              <a:t> </a:t>
            </a:r>
            <a:r>
              <a:rPr lang="vi-VN" sz="1600" dirty="0" err="1"/>
              <a:t>sử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nhỏ</a:t>
            </a:r>
            <a:r>
              <a:rPr lang="vi-VN" sz="1600" dirty="0"/>
              <a:t> hơn 1W.</a:t>
            </a:r>
          </a:p>
          <a:p>
            <a:pPr lvl="1"/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sử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bộ</a:t>
            </a:r>
            <a:r>
              <a:rPr lang="vi-VN" sz="1600" dirty="0"/>
              <a:t> </a:t>
            </a:r>
            <a:r>
              <a:rPr lang="vi-VN" sz="1600" dirty="0" err="1"/>
              <a:t>nhớ</a:t>
            </a:r>
            <a:r>
              <a:rPr lang="vi-VN" sz="1600" dirty="0"/>
              <a:t> </a:t>
            </a:r>
            <a:r>
              <a:rPr lang="vi-VN" sz="1600" dirty="0" err="1"/>
              <a:t>on-chip</a:t>
            </a:r>
            <a:r>
              <a:rPr lang="vi-VN" sz="1600" dirty="0"/>
              <a:t>.</a:t>
            </a:r>
            <a:endParaRPr lang="en-US" sz="16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879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kiến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1330425"/>
          </a:xfrm>
        </p:spPr>
        <p:txBody>
          <a:bodyPr/>
          <a:lstStyle/>
          <a:p>
            <a:r>
              <a:rPr lang="vi-VN" sz="2000" dirty="0"/>
              <a:t>04/2021: Lên ý </a:t>
            </a:r>
            <a:r>
              <a:rPr lang="vi-VN" sz="2000" dirty="0" err="1"/>
              <a:t>tưởng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hoạch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.</a:t>
            </a:r>
          </a:p>
          <a:p>
            <a:r>
              <a:rPr lang="vi-VN" sz="2000" dirty="0"/>
              <a:t>05/2021: </a:t>
            </a:r>
            <a:r>
              <a:rPr lang="vi-VN" sz="2000" dirty="0" err="1"/>
              <a:t>Kiểm</a:t>
            </a:r>
            <a:r>
              <a:rPr lang="vi-VN" sz="2000" dirty="0"/>
              <a:t> tra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thi </a:t>
            </a:r>
            <a:r>
              <a:rPr lang="vi-VN" sz="2000" dirty="0" err="1"/>
              <a:t>và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trên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cứng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Verilog</a:t>
            </a:r>
            <a:r>
              <a:rPr lang="vi-VN" sz="2000" dirty="0"/>
              <a:t>.</a:t>
            </a:r>
          </a:p>
          <a:p>
            <a:r>
              <a:rPr lang="vi-VN" sz="2000" dirty="0"/>
              <a:t>06/2021: </a:t>
            </a:r>
            <a:r>
              <a:rPr lang="vi-VN" sz="2000" dirty="0" err="1"/>
              <a:t>Kiểm</a:t>
            </a:r>
            <a:r>
              <a:rPr lang="vi-VN" sz="2000" dirty="0"/>
              <a:t> </a:t>
            </a:r>
            <a:r>
              <a:rPr lang="vi-VN" sz="2000" dirty="0" err="1"/>
              <a:t>thử</a:t>
            </a:r>
            <a:r>
              <a:rPr lang="vi-VN" sz="2000" dirty="0"/>
              <a:t> </a:t>
            </a:r>
            <a:r>
              <a:rPr lang="vi-VN" sz="2000" dirty="0" err="1"/>
              <a:t>lại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thiện</a:t>
            </a:r>
            <a:r>
              <a:rPr lang="vi-VN" sz="2000" dirty="0"/>
              <a:t>.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62A91BCB-ABE4-4497-8610-52E73908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60517"/>
              </p:ext>
            </p:extLst>
          </p:nvPr>
        </p:nvGraphicFramePr>
        <p:xfrm>
          <a:off x="609600" y="2667000"/>
          <a:ext cx="7620000" cy="2838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953">
                  <a:extLst>
                    <a:ext uri="{9D8B030D-6E8A-4147-A177-3AD203B41FA5}">
                      <a16:colId xmlns:a16="http://schemas.microsoft.com/office/drawing/2014/main" val="1196161014"/>
                    </a:ext>
                  </a:extLst>
                </a:gridCol>
                <a:gridCol w="5406047">
                  <a:extLst>
                    <a:ext uri="{9D8B030D-6E8A-4147-A177-3AD203B41FA5}">
                      <a16:colId xmlns:a16="http://schemas.microsoft.com/office/drawing/2014/main" val="749608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Tên </a:t>
                      </a:r>
                      <a:r>
                        <a:rPr lang="vi-VN" sz="1400">
                          <a:effectLst/>
                        </a:rPr>
                        <a:t>thành viên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Trách</a:t>
                      </a:r>
                      <a:r>
                        <a:rPr lang="vi-VN" sz="1400">
                          <a:effectLst/>
                        </a:rPr>
                        <a:t> nhiệm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53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Trần</a:t>
                      </a:r>
                      <a:r>
                        <a:rPr lang="vi-VN" sz="1400" dirty="0">
                          <a:effectLst/>
                        </a:rPr>
                        <a:t> Văn Duy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Lên ý tưởng project, kế hoạch làm việc.</a:t>
                      </a:r>
                      <a:endParaRPr lang="vi-V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Kiểm thử độ khả thì của hệ thống bằng python.</a:t>
                      </a:r>
                      <a:endParaRPr lang="vi-V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Thiết kế cấu trúc phần cứng.</a:t>
                      </a:r>
                      <a:endParaRPr lang="vi-V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>
                          <a:effectLst/>
                        </a:rPr>
                        <a:t>Kiểm thử phần cứng sau khi thiết kế.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0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10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Lê</a:t>
                      </a:r>
                      <a:r>
                        <a:rPr lang="vi-VN" sz="1400">
                          <a:effectLst/>
                        </a:rPr>
                        <a:t> Phước Nhật Nam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 dirty="0">
                          <a:effectLst/>
                        </a:rPr>
                        <a:t>Lên ý </a:t>
                      </a:r>
                      <a:r>
                        <a:rPr lang="vi-VN" sz="1400" dirty="0" err="1">
                          <a:effectLst/>
                        </a:rPr>
                        <a:t>tưởng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project</a:t>
                      </a:r>
                      <a:r>
                        <a:rPr lang="vi-VN" sz="1400" dirty="0">
                          <a:effectLst/>
                        </a:rPr>
                        <a:t>, </a:t>
                      </a:r>
                      <a:r>
                        <a:rPr lang="vi-VN" sz="1400" dirty="0" err="1">
                          <a:effectLst/>
                        </a:rPr>
                        <a:t>kế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hoạch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làm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việc</a:t>
                      </a:r>
                      <a:r>
                        <a:rPr lang="vi-VN" sz="1400" dirty="0">
                          <a:effectLst/>
                        </a:rPr>
                        <a:t>.</a:t>
                      </a:r>
                      <a:endParaRPr lang="vi-V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 dirty="0" err="1">
                          <a:effectLst/>
                        </a:rPr>
                        <a:t>Thiết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kế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cấu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trúc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phần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cứng</a:t>
                      </a:r>
                      <a:r>
                        <a:rPr lang="vi-VN" sz="1400" dirty="0">
                          <a:effectLst/>
                        </a:rPr>
                        <a:t>.</a:t>
                      </a:r>
                      <a:endParaRPr lang="vi-V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vi-VN" sz="1400" dirty="0" err="1">
                          <a:effectLst/>
                        </a:rPr>
                        <a:t>Kiểm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thử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phần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cứng</a:t>
                      </a:r>
                      <a:r>
                        <a:rPr lang="vi-VN" sz="1400" dirty="0">
                          <a:effectLst/>
                        </a:rPr>
                        <a:t> sau khi </a:t>
                      </a:r>
                      <a:r>
                        <a:rPr lang="vi-VN" sz="1400" dirty="0" err="1">
                          <a:effectLst/>
                        </a:rPr>
                        <a:t>thiết</a:t>
                      </a:r>
                      <a:r>
                        <a:rPr lang="vi-VN" sz="1400" dirty="0">
                          <a:effectLst/>
                        </a:rPr>
                        <a:t> </a:t>
                      </a:r>
                      <a:r>
                        <a:rPr lang="vi-VN" sz="1400" dirty="0" err="1">
                          <a:effectLst/>
                        </a:rPr>
                        <a:t>kế</a:t>
                      </a:r>
                      <a:r>
                        <a:rPr lang="vi-VN" sz="1400" dirty="0">
                          <a:effectLst/>
                        </a:rPr>
                        <a:t>.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042342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BAB33F2-156A-41E2-BBF8-FC00E095D09B}"/>
              </a:ext>
            </a:extLst>
          </p:cNvPr>
          <p:cNvSpPr txBox="1"/>
          <p:nvPr/>
        </p:nvSpPr>
        <p:spPr>
          <a:xfrm>
            <a:off x="2819400" y="5615023"/>
            <a:ext cx="50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Bảng</a:t>
            </a:r>
            <a:r>
              <a:rPr lang="vi-VN" sz="2000" dirty="0"/>
              <a:t> 2. Phân công </a:t>
            </a:r>
            <a:r>
              <a:rPr lang="vi-VN" sz="2000" dirty="0" err="1"/>
              <a:t>công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198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Nguồn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5111849"/>
          </a:xfrm>
        </p:spPr>
        <p:txBody>
          <a:bodyPr/>
          <a:lstStyle/>
          <a:p>
            <a:r>
              <a:rPr lang="en-US" sz="1800" dirty="0"/>
              <a:t>[1] Han, Song, </a:t>
            </a:r>
            <a:r>
              <a:rPr lang="en-US" sz="1800" dirty="0" err="1"/>
              <a:t>Huizi</a:t>
            </a:r>
            <a:r>
              <a:rPr lang="en-US" sz="1800" dirty="0"/>
              <a:t> Mao, and William J. Dally. "Deep compression: Compressing deep neural networks with pruning, trained quantization and </a:t>
            </a:r>
            <a:r>
              <a:rPr lang="en-US" sz="1800" dirty="0" err="1"/>
              <a:t>huffman</a:t>
            </a:r>
            <a:r>
              <a:rPr lang="en-US" sz="1800" dirty="0"/>
              <a:t> coding." </a:t>
            </a:r>
            <a:r>
              <a:rPr lang="en-US" sz="1800" dirty="0" err="1"/>
              <a:t>arXiv</a:t>
            </a:r>
            <a:r>
              <a:rPr lang="en-US" sz="1800" dirty="0"/>
              <a:t> preprint arXiv:1510.00149 (2015).</a:t>
            </a:r>
          </a:p>
          <a:p>
            <a:r>
              <a:rPr lang="en-US" sz="1800" dirty="0"/>
              <a:t>[2] Yang, </a:t>
            </a:r>
            <a:r>
              <a:rPr lang="en-US" sz="1800" dirty="0" err="1"/>
              <a:t>Jiwei</a:t>
            </a:r>
            <a:r>
              <a:rPr lang="en-US" sz="1800" dirty="0"/>
              <a:t>, et al. "Quantization networks." Proceedings of the IEEE/CVF Conference on Computer Vision and Pattern Recognition. 2019.</a:t>
            </a:r>
          </a:p>
          <a:p>
            <a:r>
              <a:rPr lang="en-US" sz="1800" dirty="0"/>
              <a:t>[3] Nayak, </a:t>
            </a:r>
            <a:r>
              <a:rPr lang="en-US" sz="1800" dirty="0" err="1"/>
              <a:t>Prateeth</a:t>
            </a:r>
            <a:r>
              <a:rPr lang="en-US" sz="1800" dirty="0"/>
              <a:t>, David Zhang, and </a:t>
            </a:r>
            <a:r>
              <a:rPr lang="en-US" sz="1800" dirty="0" err="1"/>
              <a:t>Sek</a:t>
            </a:r>
            <a:r>
              <a:rPr lang="en-US" sz="1800" dirty="0"/>
              <a:t> Chai. "Bit efficient quantization for deep neural networks." </a:t>
            </a:r>
            <a:r>
              <a:rPr lang="en-US" sz="1800" dirty="0" err="1"/>
              <a:t>arXiv</a:t>
            </a:r>
            <a:r>
              <a:rPr lang="en-US" sz="1800" dirty="0"/>
              <a:t> preprint arXiv:1910.04877 (2019).</a:t>
            </a:r>
          </a:p>
          <a:p>
            <a:r>
              <a:rPr lang="en-US" sz="1800" dirty="0"/>
              <a:t>[4] Wang, </a:t>
            </a:r>
            <a:r>
              <a:rPr lang="en-US" sz="1800" dirty="0" err="1"/>
              <a:t>Peisong</a:t>
            </a:r>
            <a:r>
              <a:rPr lang="en-US" sz="1800" dirty="0"/>
              <a:t>, et al. "Two-step quantization for low-bit neural networks." Proceedings of the IEEE Conference on computer vision and pattern recognition. 2018.</a:t>
            </a:r>
          </a:p>
          <a:p>
            <a:r>
              <a:rPr lang="en-US" sz="1800" dirty="0"/>
              <a:t>[5] Cai, </a:t>
            </a:r>
            <a:r>
              <a:rPr lang="en-US" sz="1800" dirty="0" err="1"/>
              <a:t>Zhaowei</a:t>
            </a:r>
            <a:r>
              <a:rPr lang="en-US" sz="1800" dirty="0"/>
              <a:t>, et al. "Deep learning with low precision by half-wave gaussian quantization." Proceedings of the IEEE conference on computer vision and pattern recognition. 2017.</a:t>
            </a:r>
          </a:p>
          <a:p>
            <a:r>
              <a:rPr lang="en-US" sz="1800" dirty="0"/>
              <a:t>[6] C. Pal, S. Pankaj, W. </a:t>
            </a:r>
            <a:r>
              <a:rPr lang="en-US" sz="1800" dirty="0" err="1"/>
              <a:t>Akram</a:t>
            </a:r>
            <a:r>
              <a:rPr lang="en-US" sz="1800" dirty="0"/>
              <a:t>, A. </a:t>
            </a:r>
            <a:r>
              <a:rPr lang="en-US" sz="1800" dirty="0" err="1"/>
              <a:t>Acharyya</a:t>
            </a:r>
            <a:r>
              <a:rPr lang="en-US" sz="1800" dirty="0"/>
              <a:t> and D. Biswas, "Modified Huffman based compression methodology for Deep Neural Network Implementation on Resource Constrained Mobile Platforms," 2018 IEEE International Symposium on Circuits and Systems (ISCAS), 2018, pp. 1-5, </a:t>
            </a:r>
            <a:r>
              <a:rPr lang="en-US" sz="1800" dirty="0" err="1"/>
              <a:t>doi</a:t>
            </a:r>
            <a:r>
              <a:rPr lang="en-US" sz="1800" dirty="0"/>
              <a:t>: 10.1109/ISCAS.2018.8351234.</a:t>
            </a:r>
          </a:p>
        </p:txBody>
      </p:sp>
    </p:spTree>
    <p:extLst>
      <p:ext uri="{BB962C8B-B14F-4D97-AF65-F5344CB8AC3E}">
        <p14:creationId xmlns:p14="http://schemas.microsoft.com/office/powerpoint/2010/main" val="255590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Nguồn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AF75A2-2872-4CBA-9CA0-60FE5C55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4911825"/>
          </a:xfrm>
        </p:spPr>
        <p:txBody>
          <a:bodyPr/>
          <a:lstStyle/>
          <a:p>
            <a:r>
              <a:rPr lang="en-US" sz="1800" dirty="0"/>
              <a:t>[7] Z. </a:t>
            </a:r>
            <a:r>
              <a:rPr lang="en-US" sz="1800" dirty="0" err="1"/>
              <a:t>Chiliang</a:t>
            </a:r>
            <a:r>
              <a:rPr lang="en-US" sz="1800" dirty="0"/>
              <a:t>, H. Tao, G. </a:t>
            </a:r>
            <a:r>
              <a:rPr lang="en-US" sz="1800" dirty="0" err="1"/>
              <a:t>Yingda</a:t>
            </a:r>
            <a:r>
              <a:rPr lang="en-US" sz="1800" dirty="0"/>
              <a:t> and Y. </a:t>
            </a:r>
            <a:r>
              <a:rPr lang="en-US" sz="1800" dirty="0" err="1"/>
              <a:t>Zuochang</a:t>
            </a:r>
            <a:r>
              <a:rPr lang="en-US" sz="1800" dirty="0"/>
              <a:t>, "Accelerating Convolutional Neural Networks with Dynamic Channel Pruning," 2019 Data Compression Conference (DCC), 2019, pp. 563-563, </a:t>
            </a:r>
            <a:r>
              <a:rPr lang="en-US" sz="1800" dirty="0" err="1"/>
              <a:t>doi</a:t>
            </a:r>
            <a:r>
              <a:rPr lang="en-US" sz="1800" dirty="0"/>
              <a:t>: 10.1109/DCC.2019.00075.</a:t>
            </a:r>
          </a:p>
          <a:p>
            <a:r>
              <a:rPr lang="en-US" sz="1800" dirty="0"/>
              <a:t>[8] Y. -n. Dong and G. -s. Liang, "Research and Discussion on Image Recognition and Classification Algorithm Based on Deep Learning," 2019 International Conference on Machine Learning, Big Data and Business Intelligence (MLBDBI), 2019, pp. 274-278, </a:t>
            </a:r>
            <a:r>
              <a:rPr lang="en-US" sz="1800" dirty="0" err="1"/>
              <a:t>doi</a:t>
            </a:r>
            <a:r>
              <a:rPr lang="en-US" sz="1800" dirty="0"/>
              <a:t>: 10.1109/MLBDBI48998.2019.00061.</a:t>
            </a:r>
          </a:p>
          <a:p>
            <a:r>
              <a:rPr lang="en-US" sz="1800" dirty="0"/>
              <a:t>[9] H. Ye, G. Y. Li and B. </a:t>
            </a:r>
            <a:r>
              <a:rPr lang="en-US" sz="1800" dirty="0" err="1"/>
              <a:t>Juang</a:t>
            </a:r>
            <a:r>
              <a:rPr lang="en-US" sz="1800" dirty="0"/>
              <a:t>, "Power of Deep Learning for Channel Estimation and Signal Detection in OFDM Systems," in IEEE Wireless Communications Letters, vol. 7, no. 1, pp. 114-117, Feb. 2018, </a:t>
            </a:r>
            <a:r>
              <a:rPr lang="en-US" sz="1800" dirty="0" err="1"/>
              <a:t>doi</a:t>
            </a:r>
            <a:r>
              <a:rPr lang="en-US" sz="1800" dirty="0"/>
              <a:t>: 10.1109/LWC.2017.2757490.</a:t>
            </a:r>
          </a:p>
          <a:p>
            <a:r>
              <a:rPr lang="en-US" sz="1800" dirty="0"/>
              <a:t>[10] D. W. Otter, J. R. Medina and J. K. </a:t>
            </a:r>
            <a:r>
              <a:rPr lang="en-US" sz="1800" dirty="0" err="1"/>
              <a:t>Kalita</a:t>
            </a:r>
            <a:r>
              <a:rPr lang="en-US" sz="1800" dirty="0"/>
              <a:t>, "A Survey of the Usages of Deep Learning for Natural Language Processing," in IEEE Transactions on Neural Networks and Learning Systems, vol. 32, no. 2, pp. 604-624, Feb. 2021, </a:t>
            </a:r>
            <a:r>
              <a:rPr lang="en-US" sz="1800" dirty="0" err="1"/>
              <a:t>doi</a:t>
            </a:r>
            <a:r>
              <a:rPr lang="en-US" sz="1800" dirty="0"/>
              <a:t>: 10.1109/TNNLS.2020.2979670.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41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34150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3B79-233D-4425-B2D6-827601653017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28675"/>
            <a:ext cx="7354887" cy="693390"/>
          </a:xfrm>
        </p:spPr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cáo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Tổng</a:t>
            </a:r>
            <a:r>
              <a:rPr lang="vi-VN" sz="2700" b="1" dirty="0"/>
              <a:t> quan </a:t>
            </a:r>
            <a:r>
              <a:rPr lang="vi-VN" sz="2700" b="1" dirty="0" err="1"/>
              <a:t>đề</a:t>
            </a:r>
            <a:r>
              <a:rPr lang="vi-VN" sz="2700" b="1" dirty="0"/>
              <a:t> </a:t>
            </a:r>
            <a:r>
              <a:rPr lang="vi-VN" sz="2700" b="1" dirty="0" err="1"/>
              <a:t>tài</a:t>
            </a:r>
            <a:endParaRPr lang="en-US" sz="2700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Các</a:t>
            </a:r>
            <a:r>
              <a:rPr lang="vi-VN" sz="2700" b="1" dirty="0"/>
              <a:t> công </a:t>
            </a:r>
            <a:r>
              <a:rPr lang="vi-VN" sz="2700" b="1" dirty="0" err="1"/>
              <a:t>trình</a:t>
            </a:r>
            <a:r>
              <a:rPr lang="vi-VN" sz="2700" b="1" dirty="0"/>
              <a:t> liên quan</a:t>
            </a:r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Giải</a:t>
            </a:r>
            <a:r>
              <a:rPr lang="vi-VN" sz="2700" b="1" dirty="0"/>
              <a:t> </a:t>
            </a:r>
            <a:r>
              <a:rPr lang="vi-VN" sz="2700" b="1" dirty="0" err="1"/>
              <a:t>pháp</a:t>
            </a:r>
            <a:r>
              <a:rPr lang="vi-VN" sz="2700" b="1" dirty="0"/>
              <a:t> </a:t>
            </a:r>
            <a:r>
              <a:rPr lang="vi-VN" sz="2700" b="1" dirty="0" err="1"/>
              <a:t>đề</a:t>
            </a:r>
            <a:r>
              <a:rPr lang="vi-VN" sz="2700" b="1" dirty="0"/>
              <a:t> </a:t>
            </a:r>
            <a:r>
              <a:rPr lang="vi-VN" sz="2700" b="1" dirty="0" err="1"/>
              <a:t>xuất</a:t>
            </a:r>
            <a:r>
              <a:rPr lang="vi-VN" sz="2700" b="1" dirty="0"/>
              <a:t> và </a:t>
            </a:r>
            <a:r>
              <a:rPr lang="vi-VN" sz="2700" b="1" dirty="0" err="1"/>
              <a:t>mục</a:t>
            </a:r>
            <a:r>
              <a:rPr lang="vi-VN" sz="2700" b="1" dirty="0"/>
              <a:t> tiêu</a:t>
            </a:r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Tiến</a:t>
            </a:r>
            <a:r>
              <a:rPr lang="vi-VN" sz="2700" b="1" dirty="0"/>
              <a:t> </a:t>
            </a:r>
            <a:r>
              <a:rPr lang="vi-VN" sz="2700" b="1" dirty="0" err="1"/>
              <a:t>trình</a:t>
            </a:r>
            <a:r>
              <a:rPr lang="vi-VN" sz="2700" b="1" dirty="0"/>
              <a:t> </a:t>
            </a:r>
            <a:r>
              <a:rPr lang="vi-VN" sz="2700" b="1" dirty="0" err="1"/>
              <a:t>thực</a:t>
            </a:r>
            <a:r>
              <a:rPr lang="vi-VN" sz="2700" b="1" dirty="0"/>
              <a:t> </a:t>
            </a:r>
            <a:r>
              <a:rPr lang="vi-VN" sz="2700" b="1" dirty="0" err="1"/>
              <a:t>hiện</a:t>
            </a:r>
            <a:endParaRPr lang="vi-VN" sz="2700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vi-VN" sz="2700" b="1" dirty="0" err="1"/>
              <a:t>Nguồn</a:t>
            </a:r>
            <a:r>
              <a:rPr lang="vi-VN" sz="2700" b="1" dirty="0"/>
              <a:t> tham </a:t>
            </a:r>
            <a:r>
              <a:rPr lang="vi-VN" sz="2700" b="1" dirty="0" err="1"/>
              <a:t>khảo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7872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2400"/>
              </a:spcAft>
            </a:pPr>
            <a:r>
              <a:rPr lang="vi-VN" sz="3200" dirty="0" err="1"/>
              <a:t>Tổng</a:t>
            </a:r>
            <a:r>
              <a:rPr lang="vi-VN" sz="3200" dirty="0"/>
              <a:t> quan </a:t>
            </a:r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tài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4911825"/>
          </a:xfrm>
        </p:spPr>
        <p:txBody>
          <a:bodyPr/>
          <a:lstStyle/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nay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sự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phát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triển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đem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lại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căng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lợi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ích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cuộc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bằng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thực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tiễn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trải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lĩnh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vực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như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ảnh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[8], giao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tín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không dây [9],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ngôn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ngữ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tự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nhiên [10], … </a:t>
            </a:r>
          </a:p>
          <a:p>
            <a:pPr algn="just"/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nhanh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thì</a:t>
            </a:r>
            <a:r>
              <a:rPr lang="vi-VN" sz="2000" dirty="0"/>
              <a:t> </a:t>
            </a:r>
            <a:r>
              <a:rPr lang="vi-VN" sz="2000" dirty="0" err="1"/>
              <a:t>lại</a:t>
            </a:r>
            <a:r>
              <a:rPr lang="vi-VN" sz="2000" dirty="0"/>
              <a:t> </a:t>
            </a:r>
            <a:r>
              <a:rPr lang="vi-VN" sz="2000" dirty="0" err="1"/>
              <a:t>xuất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thêm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vấn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. Khi </a:t>
            </a:r>
            <a:r>
              <a:rPr lang="vi-VN" sz="2000" dirty="0" err="1"/>
              <a:t>vận</a:t>
            </a:r>
            <a:r>
              <a:rPr lang="vi-VN" sz="2000" dirty="0"/>
              <a:t> </a:t>
            </a:r>
            <a:r>
              <a:rPr lang="vi-VN" sz="2000" dirty="0" err="1"/>
              <a:t>hành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trí</a:t>
            </a:r>
            <a:r>
              <a:rPr lang="vi-VN" sz="2000" dirty="0"/>
              <a:t> </a:t>
            </a:r>
            <a:r>
              <a:rPr lang="vi-VN" sz="2000" dirty="0" err="1"/>
              <a:t>tuệ</a:t>
            </a:r>
            <a:r>
              <a:rPr lang="vi-VN" sz="2000" dirty="0"/>
              <a:t> nhân </a:t>
            </a:r>
            <a:r>
              <a:rPr lang="vi-VN" sz="2000" dirty="0" err="1"/>
              <a:t>tạo</a:t>
            </a:r>
            <a:r>
              <a:rPr lang="vi-VN" sz="2000" dirty="0"/>
              <a:t>, </a:t>
            </a:r>
            <a:r>
              <a:rPr lang="vi-VN" sz="2000" dirty="0" err="1"/>
              <a:t>chúng</a:t>
            </a:r>
            <a:r>
              <a:rPr lang="vi-VN" sz="2000" dirty="0"/>
              <a:t> ta luôn </a:t>
            </a:r>
            <a:r>
              <a:rPr lang="vi-VN" sz="2000" dirty="0" err="1"/>
              <a:t>cần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đủ</a:t>
            </a:r>
            <a:r>
              <a:rPr lang="vi-VN" sz="2000" dirty="0"/>
              <a:t> </a:t>
            </a:r>
            <a:r>
              <a:rPr lang="vi-VN" sz="2000" dirty="0" err="1"/>
              <a:t>lớn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xử</a:t>
            </a:r>
            <a:r>
              <a:rPr lang="vi-VN" sz="2000" dirty="0"/>
              <a:t> </a:t>
            </a:r>
            <a:r>
              <a:rPr lang="vi-VN" sz="2000" dirty="0" err="1"/>
              <a:t>lí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 </a:t>
            </a:r>
            <a:r>
              <a:rPr lang="vi-VN" sz="2000" dirty="0" err="1"/>
              <a:t>phức</a:t>
            </a:r>
            <a:r>
              <a:rPr lang="vi-VN" sz="2000" dirty="0"/>
              <a:t>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lượng</a:t>
            </a:r>
            <a:r>
              <a:rPr lang="vi-VN" sz="2000" dirty="0"/>
              <a:t> lên </a:t>
            </a:r>
            <a:r>
              <a:rPr lang="vi-VN" sz="2000" dirty="0" err="1"/>
              <a:t>tới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triệu</a:t>
            </a:r>
            <a:r>
              <a:rPr lang="vi-VN" sz="2000" dirty="0"/>
              <a:t>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.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cũng</a:t>
            </a:r>
            <a:r>
              <a:rPr lang="vi-VN" sz="2000" dirty="0"/>
              <a:t> </a:t>
            </a:r>
            <a:r>
              <a:rPr lang="vi-VN" sz="2000" dirty="0" err="1"/>
              <a:t>cần</a:t>
            </a:r>
            <a:r>
              <a:rPr lang="vi-VN" sz="2000" dirty="0"/>
              <a:t> </a:t>
            </a:r>
            <a:r>
              <a:rPr lang="vi-VN" sz="2000" dirty="0" err="1"/>
              <a:t>đủ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nhớ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triệu</a:t>
            </a:r>
            <a:r>
              <a:rPr lang="vi-VN" sz="2000" dirty="0"/>
              <a:t> thông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năng </a:t>
            </a:r>
            <a:r>
              <a:rPr lang="vi-VN" sz="2000" dirty="0" err="1"/>
              <a:t>lượng</a:t>
            </a:r>
            <a:r>
              <a:rPr lang="vi-VN" sz="2000" dirty="0"/>
              <a:t> </a:t>
            </a:r>
            <a:r>
              <a:rPr lang="vi-VN" sz="2000" dirty="0" err="1"/>
              <a:t>đủ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duy </a:t>
            </a:r>
            <a:r>
              <a:rPr lang="vi-VN" sz="2000" dirty="0" err="1"/>
              <a:t>trì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hoạt</a:t>
            </a:r>
            <a:r>
              <a:rPr lang="vi-VN" sz="2000" dirty="0"/>
              <a:t> </a:t>
            </a:r>
            <a:r>
              <a:rPr lang="vi-VN" sz="2000" dirty="0" err="1"/>
              <a:t>động</a:t>
            </a:r>
            <a:r>
              <a:rPr lang="vi-VN" sz="2000" dirty="0"/>
              <a:t>.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Không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phải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lúc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nối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đủ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duy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hoạt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ổn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2397225"/>
          </a:xfrm>
        </p:spPr>
        <p:txBody>
          <a:bodyPr/>
          <a:lstStyle/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từ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phần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đáp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yêu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thay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đời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kéo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rất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công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về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như [1], [2], [3], [4], [5], ... </a:t>
            </a:r>
          </a:p>
          <a:p>
            <a:pPr algn="just"/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thách</a:t>
            </a:r>
            <a:r>
              <a:rPr lang="vi-VN" sz="2000" dirty="0"/>
              <a:t> </a:t>
            </a:r>
            <a:r>
              <a:rPr lang="vi-VN" sz="2000" dirty="0" err="1"/>
              <a:t>thức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, qua </a:t>
            </a:r>
            <a:r>
              <a:rPr lang="vi-VN" sz="2000" dirty="0" err="1"/>
              <a:t>nhiều</a:t>
            </a:r>
            <a:r>
              <a:rPr lang="vi-VN" sz="2000" dirty="0"/>
              <a:t> công </a:t>
            </a:r>
            <a:r>
              <a:rPr lang="vi-VN" sz="2000" dirty="0" err="1"/>
              <a:t>trình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khoa </a:t>
            </a:r>
            <a:r>
              <a:rPr lang="vi-VN" sz="2000" dirty="0" err="1"/>
              <a:t>học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tìm</a:t>
            </a:r>
            <a:r>
              <a:rPr lang="vi-VN" sz="2000" dirty="0"/>
              <a:t> ra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khắc</a:t>
            </a:r>
            <a:r>
              <a:rPr lang="vi-VN" sz="2000" dirty="0"/>
              <a:t> </a:t>
            </a:r>
            <a:r>
              <a:rPr lang="vi-VN" sz="2000" dirty="0" err="1"/>
              <a:t>phục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giới</a:t>
            </a:r>
            <a:r>
              <a:rPr lang="vi-VN" sz="2000" dirty="0"/>
              <a:t> </a:t>
            </a:r>
            <a:r>
              <a:rPr lang="vi-VN" sz="2000" dirty="0" err="1"/>
              <a:t>hạn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cứng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phương </a:t>
            </a:r>
            <a:r>
              <a:rPr lang="vi-VN" sz="2000" dirty="0" err="1"/>
              <a:t>pháp</a:t>
            </a:r>
            <a:r>
              <a:rPr lang="vi-VN" sz="2000" dirty="0"/>
              <a:t> </a:t>
            </a:r>
            <a:r>
              <a:rPr lang="vi-VN" sz="2000" dirty="0" err="1"/>
              <a:t>đặc</a:t>
            </a:r>
            <a:r>
              <a:rPr lang="vi-VN" sz="2000" dirty="0"/>
              <a:t> </a:t>
            </a:r>
            <a:r>
              <a:rPr lang="vi-VN" sz="2000" dirty="0" err="1"/>
              <a:t>biệt</a:t>
            </a:r>
            <a:r>
              <a:rPr lang="vi-VN" sz="2000" dirty="0"/>
              <a:t> như </a:t>
            </a:r>
            <a:r>
              <a:rPr lang="vi-VN" sz="2000" dirty="0" err="1"/>
              <a:t>pruning</a:t>
            </a:r>
            <a:r>
              <a:rPr lang="vi-VN" sz="2000" dirty="0"/>
              <a:t>, </a:t>
            </a:r>
            <a:r>
              <a:rPr lang="vi-VN" sz="2000" dirty="0" err="1"/>
              <a:t>quantization</a:t>
            </a:r>
            <a:r>
              <a:rPr lang="vi-VN" sz="2000" dirty="0"/>
              <a:t>, </a:t>
            </a:r>
            <a:r>
              <a:rPr lang="vi-VN" sz="2000" dirty="0" err="1"/>
              <a:t>huffman-coding</a:t>
            </a:r>
            <a:r>
              <a:rPr lang="vi-VN" sz="2000" dirty="0"/>
              <a:t> trong </a:t>
            </a:r>
            <a:r>
              <a:rPr lang="vi-VN" sz="2000" dirty="0" err="1"/>
              <a:t>deep</a:t>
            </a:r>
            <a:r>
              <a:rPr lang="vi-VN" sz="2000" dirty="0"/>
              <a:t> </a:t>
            </a:r>
            <a:r>
              <a:rPr lang="vi-VN" sz="2000" dirty="0" err="1"/>
              <a:t>learning</a:t>
            </a:r>
            <a:r>
              <a:rPr lang="vi-VN" sz="2000" dirty="0"/>
              <a:t> như [1], [6], [7], …</a:t>
            </a:r>
            <a:endParaRPr kumimoji="0" lang="vi-V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8116D9-E500-4F70-9FC3-4563911B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2400"/>
              </a:spcAft>
            </a:pPr>
            <a:r>
              <a:rPr lang="vi-VN" sz="3200" dirty="0" err="1"/>
              <a:t>Tổng</a:t>
            </a:r>
            <a:r>
              <a:rPr lang="vi-VN" sz="3200" dirty="0"/>
              <a:t> quan </a:t>
            </a:r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tài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5B7C26D-0D2F-4794-BBBE-D1D4160080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1516628"/>
            <a:ext cx="5393656" cy="3073324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DC450DF-0F21-4029-A3BB-508E782BF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4" y="1742734"/>
            <a:ext cx="2615229" cy="1951907"/>
          </a:xfrm>
          <a:prstGeom prst="rect">
            <a:avLst/>
          </a:prstGeom>
        </p:spPr>
      </p:pic>
      <p:pic>
        <p:nvPicPr>
          <p:cNvPr id="14" name="Hình ảnh 13" descr="Ảnh có chứa ăng-ten&#10;&#10;Mô tả được tạo tự động">
            <a:extLst>
              <a:ext uri="{FF2B5EF4-FFF2-40B4-BE49-F238E27FC236}">
                <a16:creationId xmlns:a16="http://schemas.microsoft.com/office/drawing/2014/main" id="{9BCC7C2B-C63D-46D5-AE7C-633FD3B41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093907"/>
            <a:ext cx="4655050" cy="864396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6F05CA1-C641-4437-AE55-784DBCA4E736}"/>
              </a:ext>
            </a:extLst>
          </p:cNvPr>
          <p:cNvSpPr txBox="1"/>
          <p:nvPr/>
        </p:nvSpPr>
        <p:spPr>
          <a:xfrm>
            <a:off x="503411" y="3960516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1. </a:t>
            </a:r>
            <a:r>
              <a:rPr lang="vi-VN" sz="2000" dirty="0" err="1">
                <a:latin typeface="+mj-lt"/>
              </a:rPr>
              <a:t>Huffman-coding</a:t>
            </a:r>
            <a:endParaRPr lang="vi-VN" sz="2000" dirty="0">
              <a:latin typeface="+mj-lt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702C0ED3-3965-4F57-BD0B-79DF5CAD20CB}"/>
              </a:ext>
            </a:extLst>
          </p:cNvPr>
          <p:cNvSpPr txBox="1"/>
          <p:nvPr/>
        </p:nvSpPr>
        <p:spPr>
          <a:xfrm>
            <a:off x="5134955" y="4565552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2. </a:t>
            </a:r>
            <a:r>
              <a:rPr lang="vi-VN" sz="2000" dirty="0" err="1">
                <a:latin typeface="+mj-lt"/>
              </a:rPr>
              <a:t>Pruning</a:t>
            </a:r>
            <a:endParaRPr lang="vi-VN" sz="2000" dirty="0">
              <a:latin typeface="+mj-lt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3787B00-9FA9-4472-9B29-76467E4D956B}"/>
              </a:ext>
            </a:extLst>
          </p:cNvPr>
          <p:cNvSpPr txBox="1"/>
          <p:nvPr/>
        </p:nvSpPr>
        <p:spPr>
          <a:xfrm>
            <a:off x="3400853" y="594886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3. </a:t>
            </a:r>
            <a:r>
              <a:rPr lang="vi-VN" sz="2000" dirty="0" err="1">
                <a:latin typeface="+mj-lt"/>
              </a:rPr>
              <a:t>Quantization</a:t>
            </a:r>
            <a:endParaRPr lang="vi-VN" sz="2000" dirty="0">
              <a:latin typeface="+mj-lt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31007FC-ACA1-4003-B0C1-CF2CE39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2400"/>
              </a:spcAft>
            </a:pPr>
            <a:r>
              <a:rPr lang="vi-VN" sz="3200" dirty="0" err="1"/>
              <a:t>Tổng</a:t>
            </a:r>
            <a:r>
              <a:rPr lang="vi-VN" sz="3200" dirty="0"/>
              <a:t> quan </a:t>
            </a:r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tài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753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4911825"/>
          </a:xfrm>
        </p:spPr>
        <p:txBody>
          <a:bodyPr/>
          <a:lstStyle/>
          <a:p>
            <a:pPr algn="just"/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deep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learning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nén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bằng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phương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pháp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thì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chúng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ta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kiệm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năng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lượng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tiêu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thụ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tăng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quá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xử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lí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giảm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phức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khi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tính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lượng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bộ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nhớ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giảm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Đây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là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bước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trong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những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chuyên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khả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năng linh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hoạt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hoạt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động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nhau.</a:t>
            </a:r>
          </a:p>
          <a:p>
            <a:pPr algn="just"/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 khuôn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khổ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chỉ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kĩ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sẽ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cập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cứu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triển</a:t>
            </a: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khai. </a:t>
            </a:r>
          </a:p>
          <a:p>
            <a:pPr algn="just"/>
            <a:endParaRPr lang="en-US" sz="27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31AE9EA-3431-4B77-9C08-6F400FC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2400"/>
              </a:spcAft>
            </a:pPr>
            <a:r>
              <a:rPr lang="vi-VN" sz="3200" dirty="0" err="1"/>
              <a:t>Tổng</a:t>
            </a:r>
            <a:r>
              <a:rPr lang="vi-VN" sz="3200" dirty="0"/>
              <a:t> quan </a:t>
            </a:r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tài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1850"/>
          </a:xfrm>
        </p:spPr>
        <p:txBody>
          <a:bodyPr/>
          <a:lstStyle/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sự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xuất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kĩ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rất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công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nghiên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khoa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đời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đem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lại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[1]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hợp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kĩ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giúp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nén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tuệ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nhân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lại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trong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đạt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báo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[2]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thiệu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network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áp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lĩnh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vực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như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detection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bằng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Alexnet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Resnet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đưa ra trong [3]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chỉ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sự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nhau trong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sử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nhau. 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với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bit-width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thấp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vẫn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đạt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thì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trong [4]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cập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trong [5]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cập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đến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thiết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lập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thông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network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bằng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Half-wave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Gaussian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8116D9-E500-4F70-9FC3-4563911B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272318"/>
            <a:ext cx="7354887" cy="69339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2400"/>
              </a:spcAft>
            </a:pPr>
            <a:r>
              <a:rPr lang="vi-VN" sz="3200" dirty="0" err="1"/>
              <a:t>Các</a:t>
            </a:r>
            <a:r>
              <a:rPr lang="vi-VN" sz="3200" dirty="0"/>
              <a:t> công </a:t>
            </a:r>
            <a:r>
              <a:rPr lang="vi-VN" sz="3200" dirty="0" err="1"/>
              <a:t>trình</a:t>
            </a:r>
            <a:r>
              <a:rPr lang="vi-VN" sz="3200" dirty="0"/>
              <a:t> liên quan</a:t>
            </a:r>
          </a:p>
        </p:txBody>
      </p:sp>
    </p:spTree>
    <p:extLst>
      <p:ext uri="{BB962C8B-B14F-4D97-AF65-F5344CB8AC3E}">
        <p14:creationId xmlns:p14="http://schemas.microsoft.com/office/powerpoint/2010/main" val="30903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5A293C8-B6E4-4F3A-B055-F851FD44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2397225"/>
          </a:xfrm>
        </p:spPr>
        <p:txBody>
          <a:bodyPr/>
          <a:lstStyle/>
          <a:p>
            <a:pPr algn="just"/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Ở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xuất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xây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gồm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convolution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pooling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(không bao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gồm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phần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fully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connected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trong 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Lenet-5.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sẽ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áp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kĩ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quantization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thực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lại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kĩ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này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môt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đơn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trong khuôn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khổ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Project môn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Kiến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trúc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xây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sẽ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dựa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tài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nguyên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phần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cứng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cung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cấp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bởi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board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Virtex-7 VC707. </a:t>
            </a:r>
          </a:p>
        </p:txBody>
      </p:sp>
    </p:spTree>
    <p:extLst>
      <p:ext uri="{BB962C8B-B14F-4D97-AF65-F5344CB8AC3E}">
        <p14:creationId xmlns:p14="http://schemas.microsoft.com/office/powerpoint/2010/main" val="26662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CF9321-3936-405F-8B57-66BBB757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993"/>
            <a:ext cx="7354887" cy="693390"/>
          </a:xfrm>
        </p:spPr>
        <p:txBody>
          <a:bodyPr/>
          <a:lstStyle/>
          <a:p>
            <a:pPr algn="ctr"/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7F9629CB-177C-4985-9EAF-F4086F57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2" y="1358372"/>
            <a:ext cx="7610475" cy="1728387"/>
          </a:xfrm>
          <a:prstGeom prst="rect">
            <a:avLst/>
          </a:prstGeom>
        </p:spPr>
      </p:pic>
      <p:pic>
        <p:nvPicPr>
          <p:cNvPr id="25" name="Hình ảnh 24" descr="Ảnh có chứa bàn&#10;&#10;Mô tả được tạo tự động">
            <a:extLst>
              <a:ext uri="{FF2B5EF4-FFF2-40B4-BE49-F238E27FC236}">
                <a16:creationId xmlns:a16="http://schemas.microsoft.com/office/drawing/2014/main" id="{E945F56B-6F3E-4466-8F3D-0EF1E2C1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3" y="3339529"/>
            <a:ext cx="5496770" cy="2803996"/>
          </a:xfrm>
          <a:prstGeom prst="rect">
            <a:avLst/>
          </a:prstGeom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97BA0D62-6C23-49F7-8477-BB06CC426925}"/>
              </a:ext>
            </a:extLst>
          </p:cNvPr>
          <p:cNvSpPr txBox="1"/>
          <p:nvPr/>
        </p:nvSpPr>
        <p:spPr>
          <a:xfrm>
            <a:off x="2437607" y="2939419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Hình</a:t>
            </a:r>
            <a:r>
              <a:rPr lang="vi-VN" sz="2000" dirty="0"/>
              <a:t> 4. </a:t>
            </a:r>
            <a:r>
              <a:rPr lang="vi-VN" sz="2000" dirty="0" err="1"/>
              <a:t>Kiến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Lenet-5</a:t>
            </a:r>
            <a:endParaRPr lang="en-US" sz="2000" dirty="0"/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EB0A1B4D-4254-4716-A8DC-82BA95F6384F}"/>
              </a:ext>
            </a:extLst>
          </p:cNvPr>
          <p:cNvSpPr txBox="1"/>
          <p:nvPr/>
        </p:nvSpPr>
        <p:spPr>
          <a:xfrm>
            <a:off x="2166590" y="6134020"/>
            <a:ext cx="50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/>
              <a:t>Bảng</a:t>
            </a:r>
            <a:r>
              <a:rPr lang="vi-VN" sz="2000" dirty="0"/>
              <a:t> 1. Thông </a:t>
            </a:r>
            <a:r>
              <a:rPr lang="vi-VN" sz="2000" dirty="0" err="1"/>
              <a:t>số</a:t>
            </a:r>
            <a:r>
              <a:rPr lang="vi-VN" sz="2000" dirty="0"/>
              <a:t> chi </a:t>
            </a:r>
            <a:r>
              <a:rPr lang="vi-VN" sz="2000" dirty="0" err="1"/>
              <a:t>tiết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mô </a:t>
            </a:r>
            <a:r>
              <a:rPr lang="vi-VN" sz="2000" dirty="0" err="1"/>
              <a:t>hình</a:t>
            </a:r>
            <a:r>
              <a:rPr lang="vi-VN" sz="2000" dirty="0"/>
              <a:t> Lenet-5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27038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2428</TotalTime>
  <Words>2102</Words>
  <Application>Microsoft Office PowerPoint</Application>
  <PresentationFormat>Trình chiếu Trên màn hình (4:3)</PresentationFormat>
  <Paragraphs>181</Paragraphs>
  <Slides>18</Slides>
  <Notes>16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Tahoma</vt:lpstr>
      <vt:lpstr>Times New Roman</vt:lpstr>
      <vt:lpstr>Wingdings</vt:lpstr>
      <vt:lpstr>dsp</vt:lpstr>
      <vt:lpstr>Visio</vt:lpstr>
      <vt:lpstr>Đề tài: Hiện Thực Mô Hình Lenet-5 Sử Dụng Quantization </vt:lpstr>
      <vt:lpstr>Nội dung bài báo cáo</vt:lpstr>
      <vt:lpstr>Tổng quan đề tài</vt:lpstr>
      <vt:lpstr>Tổng quan đề tài</vt:lpstr>
      <vt:lpstr>Tổng quan đề tài</vt:lpstr>
      <vt:lpstr>Tổng quan đề tài</vt:lpstr>
      <vt:lpstr>Các công trình liên quan</vt:lpstr>
      <vt:lpstr>Giải pháp đề xuất và mục tiêu</vt:lpstr>
      <vt:lpstr>Giải pháp đề xuất và mục tiêu</vt:lpstr>
      <vt:lpstr>Giải pháp đề xuất và mục tiêu</vt:lpstr>
      <vt:lpstr>Giải pháp đề xuất và mục tiêu</vt:lpstr>
      <vt:lpstr>Giải pháp đề xuất và mục tiêu</vt:lpstr>
      <vt:lpstr>Giải pháp đề xuất và mục tiêu</vt:lpstr>
      <vt:lpstr>Giải pháp đề xuất và mục tiêu</vt:lpstr>
      <vt:lpstr>Giải pháp đề xuất và mục tiêu</vt:lpstr>
      <vt:lpstr>Tiến trình thực hiện dự kiến</vt:lpstr>
      <vt:lpstr>Nguồn tham khảo</vt:lpstr>
      <vt:lpstr>Nguồn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Trần Văn Duy</cp:lastModifiedBy>
  <cp:revision>247</cp:revision>
  <dcterms:created xsi:type="dcterms:W3CDTF">2013-02-24T12:47:21Z</dcterms:created>
  <dcterms:modified xsi:type="dcterms:W3CDTF">2021-04-22T01:53:05Z</dcterms:modified>
</cp:coreProperties>
</file>