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Oswald Bold" charset="1" panose="00000800000000000000"/>
      <p:regular r:id="rId45"/>
    </p:embeddedFont>
    <p:embeddedFont>
      <p:font typeface="Montserrat Classic Bold" charset="1" panose="00000800000000000000"/>
      <p:regular r:id="rId46"/>
    </p:embeddedFont>
    <p:embeddedFont>
      <p:font typeface="Muli" charset="1" panose="00000500000000000000"/>
      <p:regular r:id="rId47"/>
    </p:embeddedFont>
    <p:embeddedFont>
      <p:font typeface="Saira ExtraCondensed Bold" charset="1" panose="00000808000000000000"/>
      <p:regular r:id="rId48"/>
    </p:embeddedFont>
    <p:embeddedFont>
      <p:font typeface="Oswald" charset="1" panose="00000500000000000000"/>
      <p:regular r:id="rId49"/>
    </p:embeddedFont>
    <p:embeddedFont>
      <p:font typeface="Muli Bold" charset="1" panose="00000800000000000000"/>
      <p:regular r:id="rId50"/>
    </p:embeddedFont>
    <p:embeddedFont>
      <p:font typeface="Anton" charset="1" panose="00000500000000000000"/>
      <p:regular r:id="rId51"/>
    </p:embeddedFont>
    <p:embeddedFont>
      <p:font typeface="Roboto Mono" charset="1" panose="0000000000000000000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jpeg" Type="http://schemas.openxmlformats.org/officeDocument/2006/relationships/image"/><Relationship Id="rId7"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7.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5808936" y="0"/>
            <a:ext cx="2479064" cy="1712727"/>
            <a:chOff x="0" y="0"/>
            <a:chExt cx="3305418" cy="2283635"/>
          </a:xfrm>
        </p:grpSpPr>
        <p:sp>
          <p:nvSpPr>
            <p:cNvPr name="Freeform 9" id="9"/>
            <p:cNvSpPr/>
            <p:nvPr/>
          </p:nvSpPr>
          <p:spPr>
            <a:xfrm flipH="false" flipV="false" rot="0">
              <a:off x="169811" y="0"/>
              <a:ext cx="1365190" cy="1446975"/>
            </a:xfrm>
            <a:custGeom>
              <a:avLst/>
              <a:gdLst/>
              <a:ahLst/>
              <a:cxnLst/>
              <a:rect r="r" b="b" t="t" l="l"/>
              <a:pathLst>
                <a:path h="1446975" w="1365190">
                  <a:moveTo>
                    <a:pt x="0" y="0"/>
                  </a:moveTo>
                  <a:lnTo>
                    <a:pt x="1365190" y="0"/>
                  </a:lnTo>
                  <a:lnTo>
                    <a:pt x="1365190" y="1446975"/>
                  </a:lnTo>
                  <a:lnTo>
                    <a:pt x="0" y="1446975"/>
                  </a:lnTo>
                  <a:lnTo>
                    <a:pt x="0" y="0"/>
                  </a:lnTo>
                  <a:close/>
                </a:path>
              </a:pathLst>
            </a:custGeom>
            <a:blipFill>
              <a:blip r:embed="rId5"/>
              <a:stretch>
                <a:fillRect l="-76578" t="-65243" r="-77996" b="-52625"/>
              </a:stretch>
            </a:blipFill>
          </p:spPr>
        </p:sp>
        <p:sp>
          <p:nvSpPr>
            <p:cNvPr name="Freeform 10" id="10"/>
            <p:cNvSpPr/>
            <p:nvPr/>
          </p:nvSpPr>
          <p:spPr>
            <a:xfrm flipH="false" flipV="false" rot="0">
              <a:off x="1535001" y="0"/>
              <a:ext cx="1770417" cy="1446975"/>
            </a:xfrm>
            <a:custGeom>
              <a:avLst/>
              <a:gdLst/>
              <a:ahLst/>
              <a:cxnLst/>
              <a:rect r="r" b="b" t="t" l="l"/>
              <a:pathLst>
                <a:path h="1446975" w="1770417">
                  <a:moveTo>
                    <a:pt x="0" y="0"/>
                  </a:moveTo>
                  <a:lnTo>
                    <a:pt x="1770417" y="0"/>
                  </a:lnTo>
                  <a:lnTo>
                    <a:pt x="1770417" y="1446975"/>
                  </a:lnTo>
                  <a:lnTo>
                    <a:pt x="0" y="1446975"/>
                  </a:lnTo>
                  <a:lnTo>
                    <a:pt x="0" y="0"/>
                  </a:lnTo>
                  <a:close/>
                </a:path>
              </a:pathLst>
            </a:custGeom>
            <a:blipFill>
              <a:blip r:embed="rId6"/>
              <a:stretch>
                <a:fillRect l="-57292" t="-80690" r="-58253" b="-83036"/>
              </a:stretch>
            </a:blipFill>
          </p:spPr>
        </p:sp>
        <p:sp>
          <p:nvSpPr>
            <p:cNvPr name="Freeform 11" id="11"/>
            <p:cNvSpPr/>
            <p:nvPr/>
          </p:nvSpPr>
          <p:spPr>
            <a:xfrm flipH="false" flipV="false" rot="0">
              <a:off x="0" y="1446975"/>
              <a:ext cx="3070002" cy="836660"/>
            </a:xfrm>
            <a:custGeom>
              <a:avLst/>
              <a:gdLst/>
              <a:ahLst/>
              <a:cxnLst/>
              <a:rect r="r" b="b" t="t" l="l"/>
              <a:pathLst>
                <a:path h="836660" w="3070002">
                  <a:moveTo>
                    <a:pt x="0" y="0"/>
                  </a:moveTo>
                  <a:lnTo>
                    <a:pt x="3070002" y="0"/>
                  </a:lnTo>
                  <a:lnTo>
                    <a:pt x="3070002" y="836660"/>
                  </a:lnTo>
                  <a:lnTo>
                    <a:pt x="0" y="836660"/>
                  </a:lnTo>
                  <a:lnTo>
                    <a:pt x="0" y="0"/>
                  </a:lnTo>
                  <a:close/>
                </a:path>
              </a:pathLst>
            </a:custGeom>
            <a:blipFill>
              <a:blip r:embed="rId7"/>
              <a:stretch>
                <a:fillRect l="0" t="-242659" r="0" b="-22644"/>
              </a:stretch>
            </a:blipFill>
          </p:spPr>
        </p:sp>
      </p:grpSp>
      <p:sp>
        <p:nvSpPr>
          <p:cNvPr name="TextBox 12" id="12"/>
          <p:cNvSpPr txBox="true"/>
          <p:nvPr/>
        </p:nvSpPr>
        <p:spPr>
          <a:xfrm rot="0">
            <a:off x="4236347" y="3785261"/>
            <a:ext cx="9815307" cy="2766619"/>
          </a:xfrm>
          <a:prstGeom prst="rect">
            <a:avLst/>
          </a:prstGeom>
        </p:spPr>
        <p:txBody>
          <a:bodyPr anchor="t" rtlCol="false" tIns="0" lIns="0" bIns="0" rIns="0">
            <a:spAutoFit/>
          </a:bodyPr>
          <a:lstStyle/>
          <a:p>
            <a:pPr algn="ctr">
              <a:lnSpc>
                <a:spcPts val="22684"/>
              </a:lnSpc>
            </a:pPr>
            <a:r>
              <a:rPr lang="en-US" b="true" sz="16437" spc="1610">
                <a:solidFill>
                  <a:srgbClr val="231F20"/>
                </a:solidFill>
                <a:latin typeface="Oswald Bold"/>
                <a:ea typeface="Oswald Bold"/>
                <a:cs typeface="Oswald Bold"/>
                <a:sym typeface="Oswald Bold"/>
              </a:rPr>
              <a:t>LINQ</a:t>
            </a:r>
          </a:p>
        </p:txBody>
      </p:sp>
      <p:sp>
        <p:nvSpPr>
          <p:cNvPr name="TextBox 13" id="13"/>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.NET - SE310.P12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213124" y="3788419"/>
            <a:ext cx="16232455" cy="4958185"/>
            <a:chOff x="0" y="0"/>
            <a:chExt cx="3134751" cy="957506"/>
          </a:xfrm>
        </p:grpSpPr>
        <p:sp>
          <p:nvSpPr>
            <p:cNvPr name="Freeform 9" id="9"/>
            <p:cNvSpPr/>
            <p:nvPr/>
          </p:nvSpPr>
          <p:spPr>
            <a:xfrm flipH="false" flipV="false" rot="0">
              <a:off x="0" y="0"/>
              <a:ext cx="3134751" cy="957506"/>
            </a:xfrm>
            <a:custGeom>
              <a:avLst/>
              <a:gdLst/>
              <a:ahLst/>
              <a:cxnLst/>
              <a:rect r="r" b="b" t="t" l="l"/>
              <a:pathLst>
                <a:path h="957506" w="3134751">
                  <a:moveTo>
                    <a:pt x="0" y="0"/>
                  </a:moveTo>
                  <a:lnTo>
                    <a:pt x="3134751" y="0"/>
                  </a:lnTo>
                  <a:lnTo>
                    <a:pt x="3134751" y="957506"/>
                  </a:lnTo>
                  <a:lnTo>
                    <a:pt x="0" y="95750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3134751" cy="976556"/>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LINQ TO ENTITIES</a:t>
            </a:r>
          </a:p>
        </p:txBody>
      </p:sp>
      <p:sp>
        <p:nvSpPr>
          <p:cNvPr name="TextBox 12" id="12"/>
          <p:cNvSpPr txBox="true"/>
          <p:nvPr/>
        </p:nvSpPr>
        <p:spPr>
          <a:xfrm rot="0">
            <a:off x="2000757" y="5468364"/>
            <a:ext cx="14657189" cy="1550670"/>
          </a:xfrm>
          <a:prstGeom prst="rect">
            <a:avLst/>
          </a:prstGeom>
        </p:spPr>
        <p:txBody>
          <a:bodyPr anchor="t" rtlCol="false" tIns="0" lIns="0" bIns="0" rIns="0">
            <a:spAutoFit/>
          </a:bodyPr>
          <a:lstStyle/>
          <a:p>
            <a:pPr algn="just" marL="647697" indent="-323848" lvl="1">
              <a:lnSpc>
                <a:spcPts val="4139"/>
              </a:lnSpc>
              <a:buFont typeface="Arial"/>
              <a:buChar char="•"/>
            </a:pPr>
            <a:r>
              <a:rPr lang="en-US" sz="2999" spc="293">
                <a:solidFill>
                  <a:srgbClr val="000000"/>
                </a:solidFill>
                <a:latin typeface="Muli"/>
                <a:ea typeface="Muli"/>
                <a:cs typeface="Muli"/>
                <a:sym typeface="Muli"/>
              </a:rPr>
              <a:t>Mức trừu tượng cao hơn LinQ to SQL.</a:t>
            </a:r>
          </a:p>
          <a:p>
            <a:pPr algn="just" marL="647697" indent="-323848" lvl="1">
              <a:lnSpc>
                <a:spcPts val="4139"/>
              </a:lnSpc>
              <a:buFont typeface="Arial"/>
              <a:buChar char="•"/>
            </a:pPr>
            <a:r>
              <a:rPr lang="en-US" sz="2999" spc="293">
                <a:solidFill>
                  <a:srgbClr val="000000"/>
                </a:solidFill>
                <a:latin typeface="Muli"/>
                <a:ea typeface="Muli"/>
                <a:cs typeface="Muli"/>
                <a:sym typeface="Muli"/>
              </a:rPr>
              <a:t>Lược đồ khái niệm và ánh xạ: Linh hoạt hơn trong truy vấn dữ liệu.</a:t>
            </a:r>
          </a:p>
          <a:p>
            <a:pPr algn="just" marL="647697" indent="-323848" lvl="1">
              <a:lnSpc>
                <a:spcPts val="4139"/>
              </a:lnSpc>
              <a:buFont typeface="Arial"/>
              <a:buChar char="•"/>
            </a:pPr>
            <a:r>
              <a:rPr lang="en-US" sz="2999" spc="293">
                <a:solidFill>
                  <a:srgbClr val="000000"/>
                </a:solidFill>
                <a:latin typeface="Muli"/>
                <a:ea typeface="Muli"/>
                <a:cs typeface="Muli"/>
                <a:sym typeface="Muli"/>
              </a:rPr>
              <a:t>Ứng dụng: Hỗ trợ truy vấn nhiều bảng cho mỗi lớp.</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213124" y="3788419"/>
            <a:ext cx="16232455" cy="4958185"/>
            <a:chOff x="0" y="0"/>
            <a:chExt cx="3134751" cy="957506"/>
          </a:xfrm>
        </p:grpSpPr>
        <p:sp>
          <p:nvSpPr>
            <p:cNvPr name="Freeform 9" id="9"/>
            <p:cNvSpPr/>
            <p:nvPr/>
          </p:nvSpPr>
          <p:spPr>
            <a:xfrm flipH="false" flipV="false" rot="0">
              <a:off x="0" y="0"/>
              <a:ext cx="3134751" cy="957506"/>
            </a:xfrm>
            <a:custGeom>
              <a:avLst/>
              <a:gdLst/>
              <a:ahLst/>
              <a:cxnLst/>
              <a:rect r="r" b="b" t="t" l="l"/>
              <a:pathLst>
                <a:path h="957506" w="3134751">
                  <a:moveTo>
                    <a:pt x="0" y="0"/>
                  </a:moveTo>
                  <a:lnTo>
                    <a:pt x="3134751" y="0"/>
                  </a:lnTo>
                  <a:lnTo>
                    <a:pt x="3134751" y="957506"/>
                  </a:lnTo>
                  <a:lnTo>
                    <a:pt x="0" y="95750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3134751" cy="976556"/>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LINQ TO DATASET</a:t>
            </a:r>
          </a:p>
        </p:txBody>
      </p:sp>
      <p:sp>
        <p:nvSpPr>
          <p:cNvPr name="TextBox 12" id="12"/>
          <p:cNvSpPr txBox="true"/>
          <p:nvPr/>
        </p:nvSpPr>
        <p:spPr>
          <a:xfrm rot="0">
            <a:off x="1484845" y="5468364"/>
            <a:ext cx="15689014" cy="1550670"/>
          </a:xfrm>
          <a:prstGeom prst="rect">
            <a:avLst/>
          </a:prstGeom>
        </p:spPr>
        <p:txBody>
          <a:bodyPr anchor="t" rtlCol="false" tIns="0" lIns="0" bIns="0" rIns="0">
            <a:spAutoFit/>
          </a:bodyPr>
          <a:lstStyle/>
          <a:p>
            <a:pPr algn="just" marL="647697" indent="-323848" lvl="1">
              <a:lnSpc>
                <a:spcPts val="4139"/>
              </a:lnSpc>
              <a:buFont typeface="Arial"/>
              <a:buChar char="•"/>
            </a:pPr>
            <a:r>
              <a:rPr lang="en-US" sz="2999" spc="293">
                <a:solidFill>
                  <a:srgbClr val="000000"/>
                </a:solidFill>
                <a:latin typeface="Muli"/>
                <a:ea typeface="Muli"/>
                <a:cs typeface="Muli"/>
                <a:sym typeface="Muli"/>
              </a:rPr>
              <a:t>Môi trường: Dữ liệu trong bộ nhớ (DataTable, DataSet).</a:t>
            </a:r>
          </a:p>
          <a:p>
            <a:pPr algn="just" marL="647697" indent="-323848" lvl="1">
              <a:lnSpc>
                <a:spcPts val="4139"/>
              </a:lnSpc>
              <a:buFont typeface="Arial"/>
              <a:buChar char="•"/>
            </a:pPr>
            <a:r>
              <a:rPr lang="en-US" sz="2999" spc="293">
                <a:solidFill>
                  <a:srgbClr val="000000"/>
                </a:solidFill>
                <a:latin typeface="Muli"/>
                <a:ea typeface="Muli"/>
                <a:cs typeface="Muli"/>
                <a:sym typeface="Muli"/>
              </a:rPr>
              <a:t>Chuẩn hóa truy vấn: LinQ cho cả DataSet có kiểu và không kiểu.</a:t>
            </a:r>
          </a:p>
          <a:p>
            <a:pPr algn="just" marL="647697" indent="-323848" lvl="1">
              <a:lnSpc>
                <a:spcPts val="4139"/>
              </a:lnSpc>
              <a:buFont typeface="Arial"/>
              <a:buChar char="•"/>
            </a:pPr>
            <a:r>
              <a:rPr lang="en-US" sz="2999" spc="293">
                <a:solidFill>
                  <a:srgbClr val="000000"/>
                </a:solidFill>
                <a:latin typeface="Muli"/>
                <a:ea typeface="Muli"/>
                <a:cs typeface="Muli"/>
                <a:sym typeface="Muli"/>
              </a:rPr>
              <a:t>Ứng dụng: Truy vấn dữ liệu bộ nhớ với phương thức mở rộng (Field&lt;T&gt;).</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213124" y="3788419"/>
            <a:ext cx="16232455" cy="4958185"/>
            <a:chOff x="0" y="0"/>
            <a:chExt cx="3134751" cy="957506"/>
          </a:xfrm>
        </p:grpSpPr>
        <p:sp>
          <p:nvSpPr>
            <p:cNvPr name="Freeform 9" id="9"/>
            <p:cNvSpPr/>
            <p:nvPr/>
          </p:nvSpPr>
          <p:spPr>
            <a:xfrm flipH="false" flipV="false" rot="0">
              <a:off x="0" y="0"/>
              <a:ext cx="3134751" cy="957506"/>
            </a:xfrm>
            <a:custGeom>
              <a:avLst/>
              <a:gdLst/>
              <a:ahLst/>
              <a:cxnLst/>
              <a:rect r="r" b="b" t="t" l="l"/>
              <a:pathLst>
                <a:path h="957506" w="3134751">
                  <a:moveTo>
                    <a:pt x="0" y="0"/>
                  </a:moveTo>
                  <a:lnTo>
                    <a:pt x="3134751" y="0"/>
                  </a:lnTo>
                  <a:lnTo>
                    <a:pt x="3134751" y="957506"/>
                  </a:lnTo>
                  <a:lnTo>
                    <a:pt x="0" y="95750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3134751" cy="976556"/>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LINQ TO XML</a:t>
            </a:r>
          </a:p>
        </p:txBody>
      </p:sp>
      <p:sp>
        <p:nvSpPr>
          <p:cNvPr name="TextBox 12" id="12"/>
          <p:cNvSpPr txBox="true"/>
          <p:nvPr/>
        </p:nvSpPr>
        <p:spPr>
          <a:xfrm rot="0">
            <a:off x="1428290" y="5468364"/>
            <a:ext cx="15802124" cy="1550670"/>
          </a:xfrm>
          <a:prstGeom prst="rect">
            <a:avLst/>
          </a:prstGeom>
        </p:spPr>
        <p:txBody>
          <a:bodyPr anchor="t" rtlCol="false" tIns="0" lIns="0" bIns="0" rIns="0">
            <a:spAutoFit/>
          </a:bodyPr>
          <a:lstStyle/>
          <a:p>
            <a:pPr algn="just" marL="647697" indent="-323848" lvl="1">
              <a:lnSpc>
                <a:spcPts val="4139"/>
              </a:lnSpc>
              <a:buFont typeface="Arial"/>
              <a:buChar char="•"/>
            </a:pPr>
            <a:r>
              <a:rPr lang="en-US" sz="2999" spc="293">
                <a:solidFill>
                  <a:srgbClr val="000000"/>
                </a:solidFill>
                <a:latin typeface="Muli"/>
                <a:ea typeface="Muli"/>
                <a:cs typeface="Muli"/>
                <a:sym typeface="Muli"/>
              </a:rPr>
              <a:t>Dễ dàng truy vấn XML: Không cần học ngôn ngữ truy vấn XML phức tạp.</a:t>
            </a:r>
          </a:p>
          <a:p>
            <a:pPr algn="just" marL="647697" indent="-323848" lvl="1">
              <a:lnSpc>
                <a:spcPts val="4139"/>
              </a:lnSpc>
              <a:buFont typeface="Arial"/>
              <a:buChar char="•"/>
            </a:pPr>
            <a:r>
              <a:rPr lang="en-US" sz="2999" spc="293">
                <a:solidFill>
                  <a:srgbClr val="000000"/>
                </a:solidFill>
                <a:latin typeface="Muli"/>
                <a:ea typeface="Muli"/>
                <a:cs typeface="Muli"/>
                <a:sym typeface="Muli"/>
              </a:rPr>
              <a:t>Sử dụng namespace System.Xml.LinQ.</a:t>
            </a:r>
          </a:p>
          <a:p>
            <a:pPr algn="just" marL="647697" indent="-323848" lvl="1">
              <a:lnSpc>
                <a:spcPts val="4139"/>
              </a:lnSpc>
              <a:buFont typeface="Arial"/>
              <a:buChar char="•"/>
            </a:pPr>
            <a:r>
              <a:rPr lang="en-US" sz="2999" spc="293">
                <a:solidFill>
                  <a:srgbClr val="000000"/>
                </a:solidFill>
                <a:latin typeface="Muli"/>
                <a:ea typeface="Muli"/>
                <a:cs typeface="Muli"/>
                <a:sym typeface="Muli"/>
              </a:rPr>
              <a:t>Các lớp quan trọng: XDocument, XElement, XAttribute...</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2128098"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63380" y="1793731"/>
            <a:ext cx="12202992" cy="653761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QUERY SYNTAX, METHOD SYNTAX VÀ SỰ KHÁC BIỆT GIỮA CHÚNG.</a:t>
            </a: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89942" y="4206517"/>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QUERY SYNTAX</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510391"/>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6572062"/>
            <a:ext cx="13748741" cy="2808103"/>
            <a:chOff x="0" y="0"/>
            <a:chExt cx="2655105" cy="542290"/>
          </a:xfrm>
        </p:grpSpPr>
        <p:sp>
          <p:nvSpPr>
            <p:cNvPr name="Freeform 12" id="12"/>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QUERY SYNTAX</a:t>
            </a:r>
          </a:p>
        </p:txBody>
      </p:sp>
      <p:sp>
        <p:nvSpPr>
          <p:cNvPr name="TextBox 15" id="15"/>
          <p:cNvSpPr txBox="true"/>
          <p:nvPr/>
        </p:nvSpPr>
        <p:spPr>
          <a:xfrm rot="0">
            <a:off x="2393974" y="4029933"/>
            <a:ext cx="13285162" cy="155067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Query Syntax (cú pháp truy vấn) có cú pháp giống với SQL. Dễ hiểu đối với những người đã biết qua cũng như quen thuộc với SQL.</a:t>
            </a:r>
          </a:p>
        </p:txBody>
      </p:sp>
      <p:sp>
        <p:nvSpPr>
          <p:cNvPr name="TextBox 16" id="16"/>
          <p:cNvSpPr txBox="true"/>
          <p:nvPr/>
        </p:nvSpPr>
        <p:spPr>
          <a:xfrm rot="0">
            <a:off x="2393974" y="7438904"/>
            <a:ext cx="13285162" cy="1026795"/>
          </a:xfrm>
          <a:prstGeom prst="rect">
            <a:avLst/>
          </a:prstGeom>
        </p:spPr>
        <p:txBody>
          <a:bodyPr anchor="t" rtlCol="false" tIns="0" lIns="0" bIns="0" rIns="0">
            <a:spAutoFit/>
          </a:bodyPr>
          <a:lstStyle/>
          <a:p>
            <a:pPr algn="just" marL="0" indent="0" lvl="0">
              <a:lnSpc>
                <a:spcPts val="4139"/>
              </a:lnSpc>
              <a:spcBef>
                <a:spcPct val="0"/>
              </a:spcBef>
            </a:pPr>
            <a:r>
              <a:rPr lang="en-US" sz="2999" spc="293">
                <a:solidFill>
                  <a:srgbClr val="231F20"/>
                </a:solidFill>
                <a:latin typeface="Muli"/>
                <a:ea typeface="Muli"/>
                <a:cs typeface="Muli"/>
                <a:sym typeface="Muli"/>
              </a:rPr>
              <a:t>Query Syntax dùng những từ khoá khá quen thuộc như from, select, where, group by,... tương tự như SQL</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295761" y="3442596"/>
            <a:ext cx="11301259" cy="5452857"/>
          </a:xfrm>
          <a:custGeom>
            <a:avLst/>
            <a:gdLst/>
            <a:ahLst/>
            <a:cxnLst/>
            <a:rect r="r" b="b" t="t" l="l"/>
            <a:pathLst>
              <a:path h="5452857" w="11301259">
                <a:moveTo>
                  <a:pt x="0" y="0"/>
                </a:moveTo>
                <a:lnTo>
                  <a:pt x="11301259" y="0"/>
                </a:lnTo>
                <a:lnTo>
                  <a:pt x="11301259" y="5452857"/>
                </a:lnTo>
                <a:lnTo>
                  <a:pt x="0" y="5452857"/>
                </a:lnTo>
                <a:lnTo>
                  <a:pt x="0" y="0"/>
                </a:lnTo>
                <a:close/>
              </a:path>
            </a:pathLst>
          </a:custGeom>
          <a:blipFill>
            <a:blip r:embed="rId5"/>
            <a:stretch>
              <a:fillRect l="0" t="0" r="0" b="0"/>
            </a:stretch>
          </a:blipFill>
        </p:spPr>
      </p:sp>
      <p:sp>
        <p:nvSpPr>
          <p:cNvPr name="TextBox 9" id="9"/>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VÍ DỤ QUERY SYNTAX</a:t>
            </a:r>
          </a:p>
        </p:txBody>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510391"/>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6572062"/>
            <a:ext cx="13748741" cy="2808103"/>
            <a:chOff x="0" y="0"/>
            <a:chExt cx="2655105" cy="542290"/>
          </a:xfrm>
        </p:grpSpPr>
        <p:sp>
          <p:nvSpPr>
            <p:cNvPr name="Freeform 12" id="12"/>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1642842" y="1169845"/>
            <a:ext cx="15002316"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ƯU ĐIỂM CỦA QUERY SYNTAX</a:t>
            </a:r>
          </a:p>
        </p:txBody>
      </p:sp>
      <p:sp>
        <p:nvSpPr>
          <p:cNvPr name="TextBox 15" id="15"/>
          <p:cNvSpPr txBox="true"/>
          <p:nvPr/>
        </p:nvSpPr>
        <p:spPr>
          <a:xfrm rot="0">
            <a:off x="3218790" y="4732056"/>
            <a:ext cx="11635531" cy="50292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Cú pháp dễ hiểu, trực quan với người đã quen với SQL.</a:t>
            </a:r>
          </a:p>
        </p:txBody>
      </p:sp>
      <p:sp>
        <p:nvSpPr>
          <p:cNvPr name="TextBox 16" id="16"/>
          <p:cNvSpPr txBox="true"/>
          <p:nvPr/>
        </p:nvSpPr>
        <p:spPr>
          <a:xfrm rot="0">
            <a:off x="2410955" y="7438904"/>
            <a:ext cx="13285162" cy="1026795"/>
          </a:xfrm>
          <a:prstGeom prst="rect">
            <a:avLst/>
          </a:prstGeom>
        </p:spPr>
        <p:txBody>
          <a:bodyPr anchor="t" rtlCol="false" tIns="0" lIns="0" bIns="0" rIns="0">
            <a:spAutoFit/>
          </a:bodyPr>
          <a:lstStyle/>
          <a:p>
            <a:pPr algn="just" marL="0" indent="0" lvl="0">
              <a:lnSpc>
                <a:spcPts val="4139"/>
              </a:lnSpc>
              <a:spcBef>
                <a:spcPct val="0"/>
              </a:spcBef>
            </a:pPr>
            <a:r>
              <a:rPr lang="en-US" sz="2999" spc="293">
                <a:solidFill>
                  <a:srgbClr val="231F20"/>
                </a:solidFill>
                <a:latin typeface="Muli"/>
                <a:ea typeface="Muli"/>
                <a:cs typeface="Muli"/>
                <a:sym typeface="Muli"/>
              </a:rPr>
              <a:t>Phù hợp với các truy vấn đơn giản, hoặc truy vấn lọc, sắp xếp dữ liệu.</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510391"/>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6572062"/>
            <a:ext cx="13748741" cy="2808103"/>
            <a:chOff x="0" y="0"/>
            <a:chExt cx="2655105" cy="542290"/>
          </a:xfrm>
        </p:grpSpPr>
        <p:sp>
          <p:nvSpPr>
            <p:cNvPr name="Freeform 12" id="12"/>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1642842" y="1169845"/>
            <a:ext cx="15002316"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HẠN CHẾ CỦA QUERY SYNTAX</a:t>
            </a:r>
          </a:p>
        </p:txBody>
      </p:sp>
      <p:sp>
        <p:nvSpPr>
          <p:cNvPr name="TextBox 15" id="15"/>
          <p:cNvSpPr txBox="true"/>
          <p:nvPr/>
        </p:nvSpPr>
        <p:spPr>
          <a:xfrm rot="0">
            <a:off x="2410955" y="4606290"/>
            <a:ext cx="13285162" cy="1026795"/>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Khả năng mở rộng hạn chế và ít linh hoạt hơn so với Method Syntax khi làm việc với các thao tác phức tạp.</a:t>
            </a:r>
          </a:p>
        </p:txBody>
      </p:sp>
      <p:sp>
        <p:nvSpPr>
          <p:cNvPr name="TextBox 16" id="16"/>
          <p:cNvSpPr txBox="true"/>
          <p:nvPr/>
        </p:nvSpPr>
        <p:spPr>
          <a:xfrm rot="0">
            <a:off x="2410955" y="7176966"/>
            <a:ext cx="13285162" cy="1550670"/>
          </a:xfrm>
          <a:prstGeom prst="rect">
            <a:avLst/>
          </a:prstGeom>
        </p:spPr>
        <p:txBody>
          <a:bodyPr anchor="t" rtlCol="false" tIns="0" lIns="0" bIns="0" rIns="0">
            <a:spAutoFit/>
          </a:bodyPr>
          <a:lstStyle/>
          <a:p>
            <a:pPr algn="just" marL="0" indent="0" lvl="0">
              <a:lnSpc>
                <a:spcPts val="4139"/>
              </a:lnSpc>
              <a:spcBef>
                <a:spcPct val="0"/>
              </a:spcBef>
            </a:pPr>
            <a:r>
              <a:rPr lang="en-US" sz="2999" spc="293">
                <a:solidFill>
                  <a:srgbClr val="231F20"/>
                </a:solidFill>
                <a:latin typeface="Muli"/>
                <a:ea typeface="Muli"/>
                <a:cs typeface="Muli"/>
                <a:sym typeface="Muli"/>
              </a:rPr>
              <a:t>Khi sử dụng với các phương thức mở rộng như Sum, Max, hoặc các toán tử tổng hợp, cần kết hợp thêm cú pháp Method Syntax.</a:t>
            </a: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89942" y="4206517"/>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METHOD SYNTAX</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0646613" y="3123224"/>
            <a:ext cx="12102934" cy="12419055"/>
          </a:xfrm>
          <a:custGeom>
            <a:avLst/>
            <a:gdLst/>
            <a:ahLst/>
            <a:cxnLst/>
            <a:rect r="r" b="b" t="t" l="l"/>
            <a:pathLst>
              <a:path h="12419055" w="12102934">
                <a:moveTo>
                  <a:pt x="0" y="0"/>
                </a:moveTo>
                <a:lnTo>
                  <a:pt x="12102933" y="0"/>
                </a:lnTo>
                <a:lnTo>
                  <a:pt x="12102933" y="12419055"/>
                </a:lnTo>
                <a:lnTo>
                  <a:pt x="0" y="124190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494363" y="4821179"/>
            <a:ext cx="3145217" cy="3434885"/>
            <a:chOff x="0" y="0"/>
            <a:chExt cx="862412" cy="941838"/>
          </a:xfrm>
        </p:grpSpPr>
        <p:sp>
          <p:nvSpPr>
            <p:cNvPr name="Freeform 6" id="6"/>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7" id="7"/>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8" id="8"/>
          <p:cNvGrpSpPr>
            <a:grpSpLocks noChangeAspect="true"/>
          </p:cNvGrpSpPr>
          <p:nvPr/>
        </p:nvGrpSpPr>
        <p:grpSpPr>
          <a:xfrm rot="0">
            <a:off x="5681650" y="3655690"/>
            <a:ext cx="2706695" cy="2696122"/>
            <a:chOff x="0" y="0"/>
            <a:chExt cx="6502400" cy="6477000"/>
          </a:xfrm>
        </p:grpSpPr>
        <p:sp>
          <p:nvSpPr>
            <p:cNvPr name="Freeform 9" id="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23" t="0" r="223" b="0"/>
              </a:stretch>
            </a:blipFill>
          </p:spPr>
        </p:sp>
        <p:sp>
          <p:nvSpPr>
            <p:cNvPr name="Freeform 10" id="1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grpSp>
        <p:nvGrpSpPr>
          <p:cNvPr name="Group 11" id="11"/>
          <p:cNvGrpSpPr/>
          <p:nvPr/>
        </p:nvGrpSpPr>
        <p:grpSpPr>
          <a:xfrm rot="0">
            <a:off x="10154055" y="4821179"/>
            <a:ext cx="3145217" cy="3434885"/>
            <a:chOff x="0" y="0"/>
            <a:chExt cx="862412" cy="941838"/>
          </a:xfrm>
        </p:grpSpPr>
        <p:sp>
          <p:nvSpPr>
            <p:cNvPr name="Freeform 12" id="12"/>
            <p:cNvSpPr/>
            <p:nvPr/>
          </p:nvSpPr>
          <p:spPr>
            <a:xfrm flipH="false" flipV="false" rot="0">
              <a:off x="0" y="0"/>
              <a:ext cx="862412" cy="941838"/>
            </a:xfrm>
            <a:custGeom>
              <a:avLst/>
              <a:gdLst/>
              <a:ahLst/>
              <a:cxnLst/>
              <a:rect r="r" b="b" t="t" l="l"/>
              <a:pathLst>
                <a:path h="941838" w="862412">
                  <a:moveTo>
                    <a:pt x="0" y="0"/>
                  </a:moveTo>
                  <a:lnTo>
                    <a:pt x="862412" y="0"/>
                  </a:lnTo>
                  <a:lnTo>
                    <a:pt x="862412" y="941838"/>
                  </a:lnTo>
                  <a:lnTo>
                    <a:pt x="0" y="941838"/>
                  </a:lnTo>
                  <a:close/>
                </a:path>
              </a:pathLst>
            </a:custGeom>
            <a:solidFill>
              <a:srgbClr val="100F0D"/>
            </a:solidFill>
            <a:ln cap="sq">
              <a:noFill/>
              <a:prstDash val="solid"/>
              <a:miter/>
            </a:ln>
          </p:spPr>
        </p:sp>
        <p:sp>
          <p:nvSpPr>
            <p:cNvPr name="TextBox 13" id="13"/>
            <p:cNvSpPr txBox="true"/>
            <p:nvPr/>
          </p:nvSpPr>
          <p:spPr>
            <a:xfrm>
              <a:off x="0" y="-47625"/>
              <a:ext cx="862412" cy="989463"/>
            </a:xfrm>
            <a:prstGeom prst="rect">
              <a:avLst/>
            </a:prstGeom>
          </p:spPr>
          <p:txBody>
            <a:bodyPr anchor="ctr" rtlCol="false" tIns="50800" lIns="50800" bIns="50800" rIns="50800"/>
            <a:lstStyle/>
            <a:p>
              <a:pPr algn="ctr">
                <a:lnSpc>
                  <a:spcPts val="3360"/>
                </a:lnSpc>
              </a:pPr>
            </a:p>
          </p:txBody>
        </p:sp>
      </p:grpSp>
      <p:grpSp>
        <p:nvGrpSpPr>
          <p:cNvPr name="Group 14" id="14"/>
          <p:cNvGrpSpPr>
            <a:grpSpLocks noChangeAspect="true"/>
          </p:cNvGrpSpPr>
          <p:nvPr/>
        </p:nvGrpSpPr>
        <p:grpSpPr>
          <a:xfrm rot="0">
            <a:off x="10341342" y="3655690"/>
            <a:ext cx="2706695" cy="2696122"/>
            <a:chOff x="0" y="0"/>
            <a:chExt cx="6502400" cy="6477000"/>
          </a:xfrm>
        </p:grpSpPr>
        <p:sp>
          <p:nvSpPr>
            <p:cNvPr name="Freeform 15" id="1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4801" t="0" r="-24801" b="0"/>
              </a:stretch>
            </a:blipFill>
          </p:spPr>
        </p:sp>
        <p:sp>
          <p:nvSpPr>
            <p:cNvPr name="Freeform 16" id="1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2F2F2"/>
            </a:solidFill>
          </p:spPr>
        </p:sp>
      </p:grpSp>
      <p:sp>
        <p:nvSpPr>
          <p:cNvPr name="Freeform 17" id="17"/>
          <p:cNvSpPr/>
          <p:nvPr/>
        </p:nvSpPr>
        <p:spPr>
          <a:xfrm flipH="false" flipV="false" rot="0">
            <a:off x="5494363"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7"/>
            <a:stretch>
              <a:fillRect l="0" t="-86495" r="0" b="0"/>
            </a:stretch>
          </a:blipFill>
        </p:spPr>
      </p:sp>
      <p:sp>
        <p:nvSpPr>
          <p:cNvPr name="Freeform 18" id="18"/>
          <p:cNvSpPr/>
          <p:nvPr/>
        </p:nvSpPr>
        <p:spPr>
          <a:xfrm flipH="false" flipV="false" rot="0">
            <a:off x="10154055" y="8256064"/>
            <a:ext cx="3145217" cy="333081"/>
          </a:xfrm>
          <a:custGeom>
            <a:avLst/>
            <a:gdLst/>
            <a:ahLst/>
            <a:cxnLst/>
            <a:rect r="r" b="b" t="t" l="l"/>
            <a:pathLst>
              <a:path h="333081" w="3145217">
                <a:moveTo>
                  <a:pt x="0" y="0"/>
                </a:moveTo>
                <a:lnTo>
                  <a:pt x="3145217" y="0"/>
                </a:lnTo>
                <a:lnTo>
                  <a:pt x="3145217" y="333081"/>
                </a:lnTo>
                <a:lnTo>
                  <a:pt x="0" y="333081"/>
                </a:lnTo>
                <a:lnTo>
                  <a:pt x="0" y="0"/>
                </a:lnTo>
                <a:close/>
              </a:path>
            </a:pathLst>
          </a:custGeom>
          <a:blipFill>
            <a:blip r:embed="rId7"/>
            <a:stretch>
              <a:fillRect l="0" t="-86495" r="0" b="0"/>
            </a:stretch>
          </a:blipFill>
        </p:spPr>
      </p:sp>
      <p:sp>
        <p:nvSpPr>
          <p:cNvPr name="TextBox 19" id="19"/>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OUR TEAM</a:t>
            </a:r>
          </a:p>
        </p:txBody>
      </p:sp>
      <p:sp>
        <p:nvSpPr>
          <p:cNvPr name="TextBox 20" id="20"/>
          <p:cNvSpPr txBox="true"/>
          <p:nvPr/>
        </p:nvSpPr>
        <p:spPr>
          <a:xfrm rot="0">
            <a:off x="5938431" y="6548971"/>
            <a:ext cx="2257081" cy="819150"/>
          </a:xfrm>
          <a:prstGeom prst="rect">
            <a:avLst/>
          </a:prstGeom>
        </p:spPr>
        <p:txBody>
          <a:bodyPr anchor="t" rtlCol="false" tIns="0" lIns="0" bIns="0" rIns="0">
            <a:spAutoFit/>
          </a:bodyPr>
          <a:lstStyle/>
          <a:p>
            <a:pPr algn="ctr">
              <a:lnSpc>
                <a:spcPts val="3286"/>
              </a:lnSpc>
            </a:pPr>
            <a:r>
              <a:rPr lang="en-US" sz="2738" spc="136">
                <a:solidFill>
                  <a:srgbClr val="FFFBFB"/>
                </a:solidFill>
                <a:latin typeface="Muli"/>
                <a:ea typeface="Muli"/>
                <a:cs typeface="Muli"/>
                <a:sym typeface="Muli"/>
              </a:rPr>
              <a:t>Trần Nhật Tân</a:t>
            </a:r>
          </a:p>
        </p:txBody>
      </p:sp>
      <p:sp>
        <p:nvSpPr>
          <p:cNvPr name="TextBox 21" id="21"/>
          <p:cNvSpPr txBox="true"/>
          <p:nvPr/>
        </p:nvSpPr>
        <p:spPr>
          <a:xfrm rot="0">
            <a:off x="5871704" y="7488242"/>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Muli"/>
                <a:ea typeface="Muli"/>
                <a:cs typeface="Muli"/>
                <a:sym typeface="Muli"/>
              </a:rPr>
              <a:t>22521312</a:t>
            </a:r>
          </a:p>
        </p:txBody>
      </p:sp>
      <p:sp>
        <p:nvSpPr>
          <p:cNvPr name="TextBox 22" id="22"/>
          <p:cNvSpPr txBox="true"/>
          <p:nvPr/>
        </p:nvSpPr>
        <p:spPr>
          <a:xfrm rot="0">
            <a:off x="10722050" y="6548971"/>
            <a:ext cx="2009227" cy="819150"/>
          </a:xfrm>
          <a:prstGeom prst="rect">
            <a:avLst/>
          </a:prstGeom>
        </p:spPr>
        <p:txBody>
          <a:bodyPr anchor="t" rtlCol="false" tIns="0" lIns="0" bIns="0" rIns="0">
            <a:spAutoFit/>
          </a:bodyPr>
          <a:lstStyle/>
          <a:p>
            <a:pPr algn="ctr">
              <a:lnSpc>
                <a:spcPts val="3286"/>
              </a:lnSpc>
            </a:pPr>
            <a:r>
              <a:rPr lang="en-US" sz="2738" spc="136">
                <a:solidFill>
                  <a:srgbClr val="FFFBFB"/>
                </a:solidFill>
                <a:latin typeface="Muli"/>
                <a:ea typeface="Muli"/>
                <a:cs typeface="Muli"/>
                <a:sym typeface="Muli"/>
              </a:rPr>
              <a:t>Tô Vĩnh Tiến</a:t>
            </a:r>
          </a:p>
        </p:txBody>
      </p:sp>
      <p:sp>
        <p:nvSpPr>
          <p:cNvPr name="TextBox 23" id="23"/>
          <p:cNvSpPr txBox="true"/>
          <p:nvPr/>
        </p:nvSpPr>
        <p:spPr>
          <a:xfrm rot="0">
            <a:off x="10531397" y="7488242"/>
            <a:ext cx="2302097" cy="304800"/>
          </a:xfrm>
          <a:prstGeom prst="rect">
            <a:avLst/>
          </a:prstGeom>
        </p:spPr>
        <p:txBody>
          <a:bodyPr anchor="t" rtlCol="false" tIns="0" lIns="0" bIns="0" rIns="0">
            <a:spAutoFit/>
          </a:bodyPr>
          <a:lstStyle/>
          <a:p>
            <a:pPr algn="ctr">
              <a:lnSpc>
                <a:spcPts val="2464"/>
              </a:lnSpc>
            </a:pPr>
            <a:r>
              <a:rPr lang="en-US" sz="2053" spc="102">
                <a:solidFill>
                  <a:srgbClr val="FFFBFB"/>
                </a:solidFill>
                <a:latin typeface="Muli"/>
                <a:ea typeface="Muli"/>
                <a:cs typeface="Muli"/>
                <a:sym typeface="Muli"/>
              </a:rPr>
              <a:t>22521474</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213124" y="3788419"/>
            <a:ext cx="16232455" cy="4958185"/>
            <a:chOff x="0" y="0"/>
            <a:chExt cx="3134751" cy="957506"/>
          </a:xfrm>
        </p:grpSpPr>
        <p:sp>
          <p:nvSpPr>
            <p:cNvPr name="Freeform 9" id="9"/>
            <p:cNvSpPr/>
            <p:nvPr/>
          </p:nvSpPr>
          <p:spPr>
            <a:xfrm flipH="false" flipV="false" rot="0">
              <a:off x="0" y="0"/>
              <a:ext cx="3134751" cy="957506"/>
            </a:xfrm>
            <a:custGeom>
              <a:avLst/>
              <a:gdLst/>
              <a:ahLst/>
              <a:cxnLst/>
              <a:rect r="r" b="b" t="t" l="l"/>
              <a:pathLst>
                <a:path h="957506" w="3134751">
                  <a:moveTo>
                    <a:pt x="0" y="0"/>
                  </a:moveTo>
                  <a:lnTo>
                    <a:pt x="3134751" y="0"/>
                  </a:lnTo>
                  <a:lnTo>
                    <a:pt x="3134751" y="957506"/>
                  </a:lnTo>
                  <a:lnTo>
                    <a:pt x="0" y="95750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3134751" cy="976556"/>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METHOD SYNTAX</a:t>
            </a:r>
          </a:p>
        </p:txBody>
      </p:sp>
      <p:sp>
        <p:nvSpPr>
          <p:cNvPr name="TextBox 12" id="12"/>
          <p:cNvSpPr txBox="true"/>
          <p:nvPr/>
        </p:nvSpPr>
        <p:spPr>
          <a:xfrm rot="0">
            <a:off x="2484437" y="5308861"/>
            <a:ext cx="13285162" cy="2074545"/>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Method Syntax sử dụng các phương thức mở rộng trong .NET như Where, Select, OrderBy, GroupBy,... Các phương thức này có thể áp dụng trên các tập hợp dữ liệu (collections) hoặc các đối tượng hỗ trợ LINQ</a:t>
            </a:r>
          </a:p>
        </p:txBody>
      </p:sp>
    </p:spTree>
  </p:cSld>
  <p:clrMapOvr>
    <a:masterClrMapping/>
  </p:clrMapOvr>
  <p:transition spd="fast">
    <p:fade/>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493371" y="4567438"/>
            <a:ext cx="11301259" cy="3672909"/>
          </a:xfrm>
          <a:custGeom>
            <a:avLst/>
            <a:gdLst/>
            <a:ahLst/>
            <a:cxnLst/>
            <a:rect r="r" b="b" t="t" l="l"/>
            <a:pathLst>
              <a:path h="3672909" w="11301259">
                <a:moveTo>
                  <a:pt x="0" y="0"/>
                </a:moveTo>
                <a:lnTo>
                  <a:pt x="11301258" y="0"/>
                </a:lnTo>
                <a:lnTo>
                  <a:pt x="11301258" y="3672909"/>
                </a:lnTo>
                <a:lnTo>
                  <a:pt x="0" y="3672909"/>
                </a:lnTo>
                <a:lnTo>
                  <a:pt x="0" y="0"/>
                </a:lnTo>
                <a:close/>
              </a:path>
            </a:pathLst>
          </a:custGeom>
          <a:blipFill>
            <a:blip r:embed="rId5"/>
            <a:stretch>
              <a:fillRect l="0" t="0" r="0" b="0"/>
            </a:stretch>
          </a:blipFill>
        </p:spPr>
      </p:sp>
      <p:sp>
        <p:nvSpPr>
          <p:cNvPr name="TextBox 9" id="9"/>
          <p:cNvSpPr txBox="true"/>
          <p:nvPr/>
        </p:nvSpPr>
        <p:spPr>
          <a:xfrm rot="0">
            <a:off x="2458390" y="895350"/>
            <a:ext cx="1337122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VÍ DỤ VỀ METHOD SYNTAX</a:t>
            </a:r>
          </a:p>
        </p:txBody>
      </p:sp>
    </p:spTree>
  </p:cSld>
  <p:clrMapOvr>
    <a:masterClrMapping/>
  </p:clrMapOvr>
  <p:transition spd="fast">
    <p:fade/>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510391"/>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6572062"/>
            <a:ext cx="13748741" cy="2808103"/>
            <a:chOff x="0" y="0"/>
            <a:chExt cx="2655105" cy="542290"/>
          </a:xfrm>
        </p:grpSpPr>
        <p:sp>
          <p:nvSpPr>
            <p:cNvPr name="Freeform 12" id="12"/>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1335771" y="1169845"/>
            <a:ext cx="15616458"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ƯU ĐIỂM CỦA METHOD SYNTAX</a:t>
            </a:r>
          </a:p>
        </p:txBody>
      </p:sp>
      <p:sp>
        <p:nvSpPr>
          <p:cNvPr name="TextBox 15" id="15"/>
          <p:cNvSpPr txBox="true"/>
          <p:nvPr/>
        </p:nvSpPr>
        <p:spPr>
          <a:xfrm rot="0">
            <a:off x="2410955" y="4115295"/>
            <a:ext cx="13285162" cy="1026795"/>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Linh hoạt và dễ dàng mở rộng khi kết hợp với các phương thức mở rộng khác, cho phép xây dựng các truy vấn phức tạp hơn.</a:t>
            </a:r>
          </a:p>
        </p:txBody>
      </p:sp>
      <p:sp>
        <p:nvSpPr>
          <p:cNvPr name="TextBox 16" id="16"/>
          <p:cNvSpPr txBox="true"/>
          <p:nvPr/>
        </p:nvSpPr>
        <p:spPr>
          <a:xfrm rot="0">
            <a:off x="2410955" y="7438904"/>
            <a:ext cx="13285162" cy="1026795"/>
          </a:xfrm>
          <a:prstGeom prst="rect">
            <a:avLst/>
          </a:prstGeom>
        </p:spPr>
        <p:txBody>
          <a:bodyPr anchor="t" rtlCol="false" tIns="0" lIns="0" bIns="0" rIns="0">
            <a:spAutoFit/>
          </a:bodyPr>
          <a:lstStyle/>
          <a:p>
            <a:pPr algn="just" marL="0" indent="0" lvl="0">
              <a:lnSpc>
                <a:spcPts val="4139"/>
              </a:lnSpc>
              <a:spcBef>
                <a:spcPct val="0"/>
              </a:spcBef>
            </a:pPr>
            <a:r>
              <a:rPr lang="en-US" sz="2999" spc="293">
                <a:solidFill>
                  <a:srgbClr val="231F20"/>
                </a:solidFill>
                <a:latin typeface="Muli"/>
                <a:ea typeface="Muli"/>
                <a:cs typeface="Muli"/>
                <a:sym typeface="Muli"/>
              </a:rPr>
              <a:t>Dễ dàng tích hợp và sử dụng với các biểu thức lambda, giúp mã ngắn gọn hơn khi cần thực hiện nhiều thao tác.</a:t>
            </a: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510391"/>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6572062"/>
            <a:ext cx="13748741" cy="2808103"/>
            <a:chOff x="0" y="0"/>
            <a:chExt cx="2655105" cy="542290"/>
          </a:xfrm>
        </p:grpSpPr>
        <p:sp>
          <p:nvSpPr>
            <p:cNvPr name="Freeform 12" id="12"/>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1457490" y="1169845"/>
            <a:ext cx="1537302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HẠN CHẾ CỦA METHOD SYNTAX</a:t>
            </a:r>
          </a:p>
        </p:txBody>
      </p:sp>
      <p:sp>
        <p:nvSpPr>
          <p:cNvPr name="TextBox 15" id="15"/>
          <p:cNvSpPr txBox="true"/>
          <p:nvPr/>
        </p:nvSpPr>
        <p:spPr>
          <a:xfrm rot="0">
            <a:off x="2410955" y="4344352"/>
            <a:ext cx="13285162" cy="155067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Đối với những người mới, cú pháp Method Syntax có thể hơi khó hiểu do cách viết sử dụng nhiều phương thức mở rộng và biểu thức lambda.</a:t>
            </a:r>
          </a:p>
        </p:txBody>
      </p:sp>
      <p:sp>
        <p:nvSpPr>
          <p:cNvPr name="TextBox 16" id="16"/>
          <p:cNvSpPr txBox="true"/>
          <p:nvPr/>
        </p:nvSpPr>
        <p:spPr>
          <a:xfrm rot="0">
            <a:off x="2410955" y="7438904"/>
            <a:ext cx="13285162" cy="1026795"/>
          </a:xfrm>
          <a:prstGeom prst="rect">
            <a:avLst/>
          </a:prstGeom>
        </p:spPr>
        <p:txBody>
          <a:bodyPr anchor="t" rtlCol="false" tIns="0" lIns="0" bIns="0" rIns="0">
            <a:spAutoFit/>
          </a:bodyPr>
          <a:lstStyle/>
          <a:p>
            <a:pPr algn="just" marL="0" indent="0" lvl="0">
              <a:lnSpc>
                <a:spcPts val="4139"/>
              </a:lnSpc>
              <a:spcBef>
                <a:spcPct val="0"/>
              </a:spcBef>
            </a:pPr>
            <a:r>
              <a:rPr lang="en-US" sz="2999" spc="293">
                <a:solidFill>
                  <a:srgbClr val="231F20"/>
                </a:solidFill>
                <a:latin typeface="Muli"/>
                <a:ea typeface="Muli"/>
                <a:cs typeface="Muli"/>
                <a:sym typeface="Muli"/>
              </a:rPr>
              <a:t>Trong các truy vấn dài và phức tạp, Method Syntax có thể khó đọc và khó bảo trì hơn so với Query Syntax.</a:t>
            </a:r>
          </a:p>
        </p:txBody>
      </p:sp>
    </p:spTree>
  </p:cSld>
  <p:clrMapOvr>
    <a:masterClrMapping/>
  </p:clrMapOvr>
  <p:transition spd="fast">
    <p:fade/>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5" id="5"/>
          <p:cNvGraphicFramePr>
            <a:graphicFrameLocks noGrp="true"/>
          </p:cNvGraphicFramePr>
          <p:nvPr/>
        </p:nvGraphicFramePr>
        <p:xfrm>
          <a:off x="630182" y="1712182"/>
          <a:ext cx="16342893" cy="8010525"/>
        </p:xfrm>
        <a:graphic>
          <a:graphicData uri="http://schemas.openxmlformats.org/drawingml/2006/table">
            <a:tbl>
              <a:tblPr/>
              <a:tblGrid>
                <a:gridCol w="4605052"/>
                <a:gridCol w="5496820"/>
                <a:gridCol w="6241020"/>
              </a:tblGrid>
              <a:tr h="1167603">
                <a:tc>
                  <a:txBody>
                    <a:bodyPr anchor="t" rtlCol="false"/>
                    <a:lstStyle/>
                    <a:p>
                      <a:pPr algn="ctr">
                        <a:lnSpc>
                          <a:spcPts val="4339"/>
                        </a:lnSpc>
                        <a:defRPr/>
                      </a:pPr>
                      <a:r>
                        <a:rPr lang="en-US" sz="3099" b="true">
                          <a:solidFill>
                            <a:srgbClr val="000000"/>
                          </a:solidFill>
                          <a:latin typeface="Oswald Bold"/>
                          <a:ea typeface="Oswald Bold"/>
                          <a:cs typeface="Oswald Bold"/>
                          <a:sym typeface="Oswald Bold"/>
                        </a:rPr>
                        <a:t>Đặc điểm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b="true">
                          <a:solidFill>
                            <a:srgbClr val="000000"/>
                          </a:solidFill>
                          <a:latin typeface="Oswald Bold"/>
                          <a:ea typeface="Oswald Bold"/>
                          <a:cs typeface="Oswald Bold"/>
                          <a:sym typeface="Oswald Bold"/>
                        </a:rPr>
                        <a:t>Query Syntax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b="true">
                          <a:solidFill>
                            <a:srgbClr val="000000"/>
                          </a:solidFill>
                          <a:latin typeface="Oswald Bold"/>
                          <a:ea typeface="Oswald Bold"/>
                          <a:cs typeface="Oswald Bold"/>
                          <a:sym typeface="Oswald Bold"/>
                        </a:rPr>
                        <a:t>Method Syntax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59995">
                <a:tc>
                  <a:txBody>
                    <a:bodyPr anchor="t" rtlCol="false"/>
                    <a:lstStyle/>
                    <a:p>
                      <a:pPr algn="ctr">
                        <a:lnSpc>
                          <a:spcPts val="3779"/>
                        </a:lnSpc>
                        <a:defRPr/>
                      </a:pPr>
                      <a:r>
                        <a:rPr lang="en-US" sz="2699">
                          <a:solidFill>
                            <a:srgbClr val="000000"/>
                          </a:solidFill>
                          <a:latin typeface="Oswald"/>
                          <a:ea typeface="Oswald"/>
                          <a:cs typeface="Oswald"/>
                          <a:sym typeface="Oswald"/>
                        </a:rPr>
                        <a:t>Cú pháp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Giống với SQL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Sử dụng các phương thức mở rộng và biểu thức lambda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81469">
                <a:tc>
                  <a:txBody>
                    <a:bodyPr anchor="t" rtlCol="false"/>
                    <a:lstStyle/>
                    <a:p>
                      <a:pPr algn="ctr">
                        <a:lnSpc>
                          <a:spcPts val="3779"/>
                        </a:lnSpc>
                        <a:defRPr/>
                      </a:pPr>
                      <a:r>
                        <a:rPr lang="en-US" sz="2699">
                          <a:solidFill>
                            <a:srgbClr val="000000"/>
                          </a:solidFill>
                          <a:latin typeface="Oswald"/>
                          <a:ea typeface="Oswald"/>
                          <a:cs typeface="Oswald"/>
                          <a:sym typeface="Oswald"/>
                        </a:rPr>
                        <a:t>Dễ hiểu với người dùng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Rất dễ hiểu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Khó hiểu hơn cho người mới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59995">
                <a:tc>
                  <a:txBody>
                    <a:bodyPr anchor="t" rtlCol="false"/>
                    <a:lstStyle/>
                    <a:p>
                      <a:pPr algn="ctr">
                        <a:lnSpc>
                          <a:spcPts val="3779"/>
                        </a:lnSpc>
                        <a:defRPr/>
                      </a:pPr>
                      <a:r>
                        <a:rPr lang="en-US" sz="2700">
                          <a:solidFill>
                            <a:srgbClr val="000000"/>
                          </a:solidFill>
                          <a:latin typeface="Oswald"/>
                          <a:ea typeface="Oswald"/>
                          <a:cs typeface="Oswald"/>
                          <a:sym typeface="Oswald"/>
                        </a:rPr>
                        <a:t>Khả năng mở rộng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Hạn chế trong các truy vấn phức tạp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Linh hoạt hơn, dễ mở rộng với nhiều toán tử khác nhau</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59995">
                <a:tc>
                  <a:txBody>
                    <a:bodyPr anchor="t" rtlCol="false"/>
                    <a:lstStyle/>
                    <a:p>
                      <a:pPr algn="ctr">
                        <a:lnSpc>
                          <a:spcPts val="3779"/>
                        </a:lnSpc>
                        <a:defRPr/>
                      </a:pPr>
                      <a:r>
                        <a:rPr lang="en-US" sz="2700">
                          <a:solidFill>
                            <a:srgbClr val="000000"/>
                          </a:solidFill>
                          <a:latin typeface="Oswald"/>
                          <a:ea typeface="Oswald"/>
                          <a:cs typeface="Oswald"/>
                          <a:sym typeface="Oswald"/>
                        </a:rPr>
                        <a:t>Khả năng kết hợp với các toán tử</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Hạn chế trong một số toán tử tổng hợp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Dễ dàng kết hợp với các toán tử như Sum, Max,...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81469">
                <a:tc>
                  <a:txBody>
                    <a:bodyPr anchor="t" rtlCol="false"/>
                    <a:lstStyle/>
                    <a:p>
                      <a:pPr algn="ctr">
                        <a:lnSpc>
                          <a:spcPts val="3779"/>
                        </a:lnSpc>
                        <a:defRPr/>
                      </a:pPr>
                      <a:r>
                        <a:rPr lang="en-US" sz="2700">
                          <a:solidFill>
                            <a:srgbClr val="000000"/>
                          </a:solidFill>
                          <a:latin typeface="Oswald"/>
                          <a:ea typeface="Oswald"/>
                          <a:cs typeface="Oswald"/>
                          <a:sym typeface="Oswald"/>
                        </a:rPr>
                        <a:t>Độ dài code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Có thể ngắn hơn trong truy vấn đơn giản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700">
                          <a:solidFill>
                            <a:srgbClr val="000000"/>
                          </a:solidFill>
                          <a:latin typeface="Oswald"/>
                          <a:ea typeface="Oswald"/>
                          <a:cs typeface="Oswald"/>
                          <a:sym typeface="Oswald"/>
                        </a:rPr>
                        <a:t>Có thể dài hơn do sử dụng nhiều phương thức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314925" y="495300"/>
            <a:ext cx="15658149" cy="914400"/>
          </a:xfrm>
          <a:prstGeom prst="rect">
            <a:avLst/>
          </a:prstGeom>
        </p:spPr>
        <p:txBody>
          <a:bodyPr anchor="t" rtlCol="false" tIns="0" lIns="0" bIns="0" rIns="0">
            <a:spAutoFit/>
          </a:bodyPr>
          <a:lstStyle/>
          <a:p>
            <a:pPr algn="l" marL="0" indent="0" lvl="0">
              <a:lnSpc>
                <a:spcPts val="7500"/>
              </a:lnSpc>
            </a:pPr>
            <a:r>
              <a:rPr lang="en-US" b="true" sz="5000" spc="490">
                <a:solidFill>
                  <a:srgbClr val="231F20"/>
                </a:solidFill>
                <a:latin typeface="Oswald Bold"/>
                <a:ea typeface="Oswald Bold"/>
                <a:cs typeface="Oswald Bold"/>
                <a:sym typeface="Oswald Bold"/>
              </a:rPr>
              <a:t>SO SÁNH GIỮA QUERY SYNTAX VÀ METHOD SYNTAX</a:t>
            </a:r>
          </a:p>
        </p:txBody>
      </p:sp>
    </p:spTree>
  </p:cSld>
  <p:clrMapOvr>
    <a:masterClrMapping/>
  </p:clrMapOvr>
  <p:transition spd="fast">
    <p:fade/>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377885" y="525034"/>
            <a:ext cx="17560847" cy="2202750"/>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ea typeface="Anton"/>
                <a:cs typeface="Anton"/>
                <a:sym typeface="Anton"/>
              </a:rPr>
              <a:t>KHI NÀO NÊN SỬ DỤNG QUERY SYNTAX VÀ KHI NÀO NÊN DÙNG METHOD SYNTAX</a:t>
            </a:r>
          </a:p>
        </p:txBody>
      </p:sp>
      <p:sp>
        <p:nvSpPr>
          <p:cNvPr name="TextBox 6" id="6"/>
          <p:cNvSpPr txBox="true"/>
          <p:nvPr/>
        </p:nvSpPr>
        <p:spPr>
          <a:xfrm rot="0">
            <a:off x="541889" y="4998145"/>
            <a:ext cx="17396843" cy="1550443"/>
          </a:xfrm>
          <a:prstGeom prst="rect">
            <a:avLst/>
          </a:prstGeom>
        </p:spPr>
        <p:txBody>
          <a:bodyPr anchor="t" rtlCol="false" tIns="0" lIns="0" bIns="0" rIns="0">
            <a:spAutoFit/>
          </a:bodyPr>
          <a:lstStyle/>
          <a:p>
            <a:pPr algn="l" marL="613148" indent="-306574" lvl="1">
              <a:lnSpc>
                <a:spcPts val="4174"/>
              </a:lnSpc>
              <a:buFont typeface="Arial"/>
              <a:buChar char="•"/>
            </a:pPr>
            <a:r>
              <a:rPr lang="en-US" sz="2839">
                <a:solidFill>
                  <a:srgbClr val="211F1C"/>
                </a:solidFill>
                <a:latin typeface="Roboto Mono"/>
                <a:ea typeface="Roboto Mono"/>
                <a:cs typeface="Roboto Mono"/>
                <a:sym typeface="Roboto Mono"/>
              </a:rPr>
              <a:t>Thích hợp cho các truy vấn đơn giản, dễ đọc, chủ yếu là lọc và sắp xếp dữ liệu.</a:t>
            </a:r>
          </a:p>
          <a:p>
            <a:pPr algn="l" marL="613148" indent="-306574" lvl="1">
              <a:lnSpc>
                <a:spcPts val="4174"/>
              </a:lnSpc>
              <a:buFont typeface="Arial"/>
              <a:buChar char="•"/>
            </a:pPr>
            <a:r>
              <a:rPr lang="en-US" sz="2839">
                <a:solidFill>
                  <a:srgbClr val="211F1C"/>
                </a:solidFill>
                <a:latin typeface="Roboto Mono"/>
                <a:ea typeface="Roboto Mono"/>
                <a:cs typeface="Roboto Mono"/>
                <a:sym typeface="Roboto Mono"/>
              </a:rPr>
              <a:t>Phù hợp nếu bạn quen với cú pháp SQL và muốn code dễ hiểu hơn.</a:t>
            </a:r>
          </a:p>
        </p:txBody>
      </p:sp>
      <p:sp>
        <p:nvSpPr>
          <p:cNvPr name="TextBox 7" id="7"/>
          <p:cNvSpPr txBox="true"/>
          <p:nvPr/>
        </p:nvSpPr>
        <p:spPr>
          <a:xfrm rot="0">
            <a:off x="377885" y="3750308"/>
            <a:ext cx="8165240" cy="859096"/>
          </a:xfrm>
          <a:prstGeom prst="rect">
            <a:avLst/>
          </a:prstGeom>
        </p:spPr>
        <p:txBody>
          <a:bodyPr anchor="t" rtlCol="false" tIns="0" lIns="0" bIns="0" rIns="0">
            <a:spAutoFit/>
          </a:bodyPr>
          <a:lstStyle/>
          <a:p>
            <a:pPr algn="l" marL="0" indent="0" lvl="0">
              <a:lnSpc>
                <a:spcPts val="6456"/>
              </a:lnSpc>
              <a:spcBef>
                <a:spcPct val="0"/>
              </a:spcBef>
            </a:pPr>
            <a:r>
              <a:rPr lang="en-US" sz="6392">
                <a:solidFill>
                  <a:srgbClr val="211F1C"/>
                </a:solidFill>
                <a:latin typeface="Anton"/>
                <a:ea typeface="Anton"/>
                <a:cs typeface="Anton"/>
                <a:sym typeface="Anton"/>
              </a:rPr>
              <a:t>QUERY SYNTAX</a:t>
            </a:r>
          </a:p>
        </p:txBody>
      </p:sp>
      <p:sp>
        <p:nvSpPr>
          <p:cNvPr name="TextBox 8" id="8"/>
          <p:cNvSpPr txBox="true"/>
          <p:nvPr/>
        </p:nvSpPr>
        <p:spPr>
          <a:xfrm rot="0">
            <a:off x="377885" y="7127830"/>
            <a:ext cx="8165240" cy="859096"/>
          </a:xfrm>
          <a:prstGeom prst="rect">
            <a:avLst/>
          </a:prstGeom>
        </p:spPr>
        <p:txBody>
          <a:bodyPr anchor="t" rtlCol="false" tIns="0" lIns="0" bIns="0" rIns="0">
            <a:spAutoFit/>
          </a:bodyPr>
          <a:lstStyle/>
          <a:p>
            <a:pPr algn="l" marL="0" indent="0" lvl="0">
              <a:lnSpc>
                <a:spcPts val="6456"/>
              </a:lnSpc>
              <a:spcBef>
                <a:spcPct val="0"/>
              </a:spcBef>
            </a:pPr>
            <a:r>
              <a:rPr lang="en-US" sz="6392">
                <a:solidFill>
                  <a:srgbClr val="211F1C"/>
                </a:solidFill>
                <a:latin typeface="Anton"/>
                <a:ea typeface="Anton"/>
                <a:cs typeface="Anton"/>
                <a:sym typeface="Anton"/>
              </a:rPr>
              <a:t>METHOD SYNTAX</a:t>
            </a:r>
          </a:p>
        </p:txBody>
      </p:sp>
      <p:sp>
        <p:nvSpPr>
          <p:cNvPr name="TextBox 9" id="9"/>
          <p:cNvSpPr txBox="true"/>
          <p:nvPr/>
        </p:nvSpPr>
        <p:spPr>
          <a:xfrm rot="0">
            <a:off x="541889" y="8377451"/>
            <a:ext cx="17396843" cy="1550443"/>
          </a:xfrm>
          <a:prstGeom prst="rect">
            <a:avLst/>
          </a:prstGeom>
        </p:spPr>
        <p:txBody>
          <a:bodyPr anchor="t" rtlCol="false" tIns="0" lIns="0" bIns="0" rIns="0">
            <a:spAutoFit/>
          </a:bodyPr>
          <a:lstStyle/>
          <a:p>
            <a:pPr algn="l" marL="613148" indent="-306574" lvl="1">
              <a:lnSpc>
                <a:spcPts val="4174"/>
              </a:lnSpc>
              <a:buFont typeface="Arial"/>
              <a:buChar char="•"/>
            </a:pPr>
            <a:r>
              <a:rPr lang="en-US" sz="2839">
                <a:solidFill>
                  <a:srgbClr val="211F1C"/>
                </a:solidFill>
                <a:latin typeface="Roboto Mono"/>
                <a:ea typeface="Roboto Mono"/>
                <a:cs typeface="Roboto Mono"/>
                <a:sym typeface="Roboto Mono"/>
              </a:rPr>
              <a:t>Phù hợp cho các truy vấn phức tạp, cần nhiều thao tác.</a:t>
            </a:r>
          </a:p>
          <a:p>
            <a:pPr algn="l" marL="613148" indent="-306574" lvl="1">
              <a:lnSpc>
                <a:spcPts val="4174"/>
              </a:lnSpc>
              <a:buFont typeface="Arial"/>
              <a:buChar char="•"/>
            </a:pPr>
            <a:r>
              <a:rPr lang="en-US" sz="2839">
                <a:solidFill>
                  <a:srgbClr val="211F1C"/>
                </a:solidFill>
                <a:latin typeface="Roboto Mono"/>
                <a:ea typeface="Roboto Mono"/>
                <a:cs typeface="Roboto Mono"/>
                <a:sym typeface="Roboto Mono"/>
              </a:rPr>
              <a:t>Được ưa chuộng hơn khi cần tận dụng các phương thức mở rộng và biểu thức lambda để code linh hoạt hơn.</a:t>
            </a:r>
          </a:p>
        </p:txBody>
      </p:sp>
    </p:spTree>
  </p:cSld>
  <p:clrMapOvr>
    <a:masterClrMapping/>
  </p:clrMapOvr>
  <p:transition spd="fast">
    <p:fade/>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2128098"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549310"/>
            <a:ext cx="11725598"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CÁC TOÁN TỬ TRONG LINQ</a:t>
            </a:r>
          </a:p>
        </p:txBody>
      </p:sp>
    </p:spTree>
  </p:cSld>
  <p:clrMapOvr>
    <a:masterClrMapping/>
  </p:clrMapOvr>
  <p:transition spd="fast">
    <p:fade/>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703476" y="-580404"/>
            <a:ext cx="22876567" cy="11447809"/>
            <a:chOff x="0" y="0"/>
            <a:chExt cx="30502090" cy="15263745"/>
          </a:xfrm>
        </p:grpSpPr>
        <p:sp>
          <p:nvSpPr>
            <p:cNvPr name="Freeform 3" id="3"/>
            <p:cNvSpPr/>
            <p:nvPr/>
          </p:nvSpPr>
          <p:spPr>
            <a:xfrm flipH="false" flipV="false" rot="0">
              <a:off x="0"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8345" y="0"/>
              <a:ext cx="15263745" cy="15263745"/>
            </a:xfrm>
            <a:custGeom>
              <a:avLst/>
              <a:gdLst/>
              <a:ahLst/>
              <a:cxnLst/>
              <a:rect r="r" b="b" t="t" l="l"/>
              <a:pathLst>
                <a:path h="15263745" w="15263745">
                  <a:moveTo>
                    <a:pt x="0" y="0"/>
                  </a:moveTo>
                  <a:lnTo>
                    <a:pt x="15263745" y="0"/>
                  </a:lnTo>
                  <a:lnTo>
                    <a:pt x="15263745" y="15263745"/>
                  </a:lnTo>
                  <a:lnTo>
                    <a:pt x="0" y="15263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377885" y="525034"/>
            <a:ext cx="17560847" cy="1126425"/>
          </a:xfrm>
          <a:prstGeom prst="rect">
            <a:avLst/>
          </a:prstGeom>
        </p:spPr>
        <p:txBody>
          <a:bodyPr anchor="t" rtlCol="false" tIns="0" lIns="0" bIns="0" rIns="0">
            <a:spAutoFit/>
          </a:bodyPr>
          <a:lstStyle/>
          <a:p>
            <a:pPr algn="ctr" marL="0" indent="0" lvl="0">
              <a:lnSpc>
                <a:spcPts val="8475"/>
              </a:lnSpc>
              <a:spcBef>
                <a:spcPct val="0"/>
              </a:spcBef>
            </a:pPr>
            <a:r>
              <a:rPr lang="en-US" sz="8392">
                <a:solidFill>
                  <a:srgbClr val="211F1C"/>
                </a:solidFill>
                <a:latin typeface="Anton"/>
                <a:ea typeface="Anton"/>
                <a:cs typeface="Anton"/>
                <a:sym typeface="Anton"/>
              </a:rPr>
              <a:t>TOÁN TỬ TRONG LINQ</a:t>
            </a:r>
          </a:p>
        </p:txBody>
      </p:sp>
      <p:sp>
        <p:nvSpPr>
          <p:cNvPr name="TextBox 6" id="6"/>
          <p:cNvSpPr txBox="true"/>
          <p:nvPr/>
        </p:nvSpPr>
        <p:spPr>
          <a:xfrm rot="0">
            <a:off x="541889" y="2607469"/>
            <a:ext cx="17396843" cy="1550443"/>
          </a:xfrm>
          <a:prstGeom prst="rect">
            <a:avLst/>
          </a:prstGeom>
        </p:spPr>
        <p:txBody>
          <a:bodyPr anchor="t" rtlCol="false" tIns="0" lIns="0" bIns="0" rIns="0">
            <a:spAutoFit/>
          </a:bodyPr>
          <a:lstStyle/>
          <a:p>
            <a:pPr algn="l" marL="613148" indent="-306574" lvl="1">
              <a:lnSpc>
                <a:spcPts val="4174"/>
              </a:lnSpc>
              <a:buFont typeface="Arial"/>
              <a:buChar char="•"/>
            </a:pPr>
            <a:r>
              <a:rPr lang="en-US" sz="2839">
                <a:solidFill>
                  <a:srgbClr val="211F1C"/>
                </a:solidFill>
                <a:latin typeface="Roboto Mono"/>
                <a:ea typeface="Roboto Mono"/>
                <a:cs typeface="Roboto Mono"/>
                <a:sym typeface="Roboto Mono"/>
              </a:rPr>
              <a:t>Toán tử trong LinQ là các phương thức hỗ trợ việc truy vấn và thao tác trên dữ liệu trong LinQ. Có nhiều toán tử khác nhau giúp phục vụ các mục đích khác nhau .</a:t>
            </a:r>
          </a:p>
        </p:txBody>
      </p:sp>
      <p:sp>
        <p:nvSpPr>
          <p:cNvPr name="TextBox 7" id="7"/>
          <p:cNvSpPr txBox="true"/>
          <p:nvPr/>
        </p:nvSpPr>
        <p:spPr>
          <a:xfrm rot="0">
            <a:off x="541889" y="5110412"/>
            <a:ext cx="17396843" cy="1026568"/>
          </a:xfrm>
          <a:prstGeom prst="rect">
            <a:avLst/>
          </a:prstGeom>
        </p:spPr>
        <p:txBody>
          <a:bodyPr anchor="t" rtlCol="false" tIns="0" lIns="0" bIns="0" rIns="0">
            <a:spAutoFit/>
          </a:bodyPr>
          <a:lstStyle/>
          <a:p>
            <a:pPr algn="l" marL="613148" indent="-306574" lvl="1">
              <a:lnSpc>
                <a:spcPts val="4174"/>
              </a:lnSpc>
              <a:buFont typeface="Arial"/>
              <a:buChar char="•"/>
            </a:pPr>
            <a:r>
              <a:rPr lang="en-US" sz="2839">
                <a:solidFill>
                  <a:srgbClr val="211F1C"/>
                </a:solidFill>
                <a:latin typeface="Roboto Mono"/>
                <a:ea typeface="Roboto Mono"/>
                <a:cs typeface="Roboto Mono"/>
                <a:sym typeface="Roboto Mono"/>
              </a:rPr>
              <a:t>Một số toán tử nổi bật như: toán tử lọc, toán tử sắp xếp, toán tử chọn, toán tử nhóm,...</a:t>
            </a:r>
          </a:p>
        </p:txBody>
      </p:sp>
    </p:spTree>
  </p:cSld>
  <p:clrMapOvr>
    <a:masterClrMapping/>
  </p:clrMapOvr>
  <p:transition spd="fast">
    <p:fade/>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141875"/>
            <a:ext cx="13748741" cy="2001625"/>
            <a:chOff x="0" y="0"/>
            <a:chExt cx="2655105" cy="386546"/>
          </a:xfrm>
        </p:grpSpPr>
        <p:sp>
          <p:nvSpPr>
            <p:cNvPr name="Freeform 9" id="9"/>
            <p:cNvSpPr/>
            <p:nvPr/>
          </p:nvSpPr>
          <p:spPr>
            <a:xfrm flipH="false" flipV="false" rot="0">
              <a:off x="0" y="0"/>
              <a:ext cx="2655105" cy="386546"/>
            </a:xfrm>
            <a:custGeom>
              <a:avLst/>
              <a:gdLst/>
              <a:ahLst/>
              <a:cxnLst/>
              <a:rect r="r" b="b" t="t" l="l"/>
              <a:pathLst>
                <a:path h="386546" w="2655105">
                  <a:moveTo>
                    <a:pt x="0" y="0"/>
                  </a:moveTo>
                  <a:lnTo>
                    <a:pt x="2655105" y="0"/>
                  </a:lnTo>
                  <a:lnTo>
                    <a:pt x="2655105" y="386546"/>
                  </a:lnTo>
                  <a:lnTo>
                    <a:pt x="0" y="38654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405596"/>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5762625"/>
            <a:ext cx="13748741" cy="4009289"/>
            <a:chOff x="0" y="0"/>
            <a:chExt cx="2655105" cy="774259"/>
          </a:xfrm>
        </p:grpSpPr>
        <p:sp>
          <p:nvSpPr>
            <p:cNvPr name="Freeform 12" id="12"/>
            <p:cNvSpPr/>
            <p:nvPr/>
          </p:nvSpPr>
          <p:spPr>
            <a:xfrm flipH="false" flipV="false" rot="0">
              <a:off x="0" y="0"/>
              <a:ext cx="2655105" cy="774259"/>
            </a:xfrm>
            <a:custGeom>
              <a:avLst/>
              <a:gdLst/>
              <a:ahLst/>
              <a:cxnLst/>
              <a:rect r="r" b="b" t="t" l="l"/>
              <a:pathLst>
                <a:path h="774259" w="2655105">
                  <a:moveTo>
                    <a:pt x="0" y="0"/>
                  </a:moveTo>
                  <a:lnTo>
                    <a:pt x="2655105" y="0"/>
                  </a:lnTo>
                  <a:lnTo>
                    <a:pt x="2655105" y="774259"/>
                  </a:lnTo>
                  <a:lnTo>
                    <a:pt x="0" y="774259"/>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793309"/>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3394577" y="5998845"/>
            <a:ext cx="11317919" cy="3536850"/>
          </a:xfrm>
          <a:custGeom>
            <a:avLst/>
            <a:gdLst/>
            <a:ahLst/>
            <a:cxnLst/>
            <a:rect r="r" b="b" t="t" l="l"/>
            <a:pathLst>
              <a:path h="3536850" w="11317919">
                <a:moveTo>
                  <a:pt x="0" y="0"/>
                </a:moveTo>
                <a:lnTo>
                  <a:pt x="11317919" y="0"/>
                </a:lnTo>
                <a:lnTo>
                  <a:pt x="11317919" y="3536849"/>
                </a:lnTo>
                <a:lnTo>
                  <a:pt x="0" y="3536849"/>
                </a:lnTo>
                <a:lnTo>
                  <a:pt x="0" y="0"/>
                </a:lnTo>
                <a:close/>
              </a:path>
            </a:pathLst>
          </a:custGeom>
          <a:blipFill>
            <a:blip r:embed="rId5"/>
            <a:stretch>
              <a:fillRect l="0" t="0" r="0" b="0"/>
            </a:stretch>
          </a:blipFill>
        </p:spPr>
      </p:sp>
      <p:sp>
        <p:nvSpPr>
          <p:cNvPr name="TextBox 15" id="15"/>
          <p:cNvSpPr txBox="true"/>
          <p:nvPr/>
        </p:nvSpPr>
        <p:spPr>
          <a:xfrm rot="0">
            <a:off x="1335771" y="1169845"/>
            <a:ext cx="15616458"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TOÁN TỬ LỌC</a:t>
            </a:r>
          </a:p>
        </p:txBody>
      </p:sp>
      <p:sp>
        <p:nvSpPr>
          <p:cNvPr name="TextBox 16" id="16"/>
          <p:cNvSpPr txBox="true"/>
          <p:nvPr/>
        </p:nvSpPr>
        <p:spPr>
          <a:xfrm rot="0">
            <a:off x="2410955" y="3836440"/>
            <a:ext cx="13285162" cy="50292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Toán tử Where: Lọc các phần tử theo 1 điều kiện nhất định</a:t>
            </a:r>
          </a:p>
        </p:txBody>
      </p:sp>
    </p:spTree>
  </p:cSld>
  <p:clrMapOvr>
    <a:masterClrMapping/>
  </p:clrMapOvr>
  <p:transition spd="fast">
    <p:fade/>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141875"/>
            <a:ext cx="13748741" cy="2001625"/>
            <a:chOff x="0" y="0"/>
            <a:chExt cx="2655105" cy="386546"/>
          </a:xfrm>
        </p:grpSpPr>
        <p:sp>
          <p:nvSpPr>
            <p:cNvPr name="Freeform 9" id="9"/>
            <p:cNvSpPr/>
            <p:nvPr/>
          </p:nvSpPr>
          <p:spPr>
            <a:xfrm flipH="false" flipV="false" rot="0">
              <a:off x="0" y="0"/>
              <a:ext cx="2655105" cy="386546"/>
            </a:xfrm>
            <a:custGeom>
              <a:avLst/>
              <a:gdLst/>
              <a:ahLst/>
              <a:cxnLst/>
              <a:rect r="r" b="b" t="t" l="l"/>
              <a:pathLst>
                <a:path h="386546" w="2655105">
                  <a:moveTo>
                    <a:pt x="0" y="0"/>
                  </a:moveTo>
                  <a:lnTo>
                    <a:pt x="2655105" y="0"/>
                  </a:lnTo>
                  <a:lnTo>
                    <a:pt x="2655105" y="386546"/>
                  </a:lnTo>
                  <a:lnTo>
                    <a:pt x="0" y="38654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405596"/>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5762625"/>
            <a:ext cx="13748741" cy="4009289"/>
            <a:chOff x="0" y="0"/>
            <a:chExt cx="2655105" cy="774259"/>
          </a:xfrm>
        </p:grpSpPr>
        <p:sp>
          <p:nvSpPr>
            <p:cNvPr name="Freeform 12" id="12"/>
            <p:cNvSpPr/>
            <p:nvPr/>
          </p:nvSpPr>
          <p:spPr>
            <a:xfrm flipH="false" flipV="false" rot="0">
              <a:off x="0" y="0"/>
              <a:ext cx="2655105" cy="774259"/>
            </a:xfrm>
            <a:custGeom>
              <a:avLst/>
              <a:gdLst/>
              <a:ahLst/>
              <a:cxnLst/>
              <a:rect r="r" b="b" t="t" l="l"/>
              <a:pathLst>
                <a:path h="774259" w="2655105">
                  <a:moveTo>
                    <a:pt x="0" y="0"/>
                  </a:moveTo>
                  <a:lnTo>
                    <a:pt x="2655105" y="0"/>
                  </a:lnTo>
                  <a:lnTo>
                    <a:pt x="2655105" y="774259"/>
                  </a:lnTo>
                  <a:lnTo>
                    <a:pt x="0" y="774259"/>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793309"/>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3969859" y="6019810"/>
            <a:ext cx="10630934" cy="3494920"/>
          </a:xfrm>
          <a:custGeom>
            <a:avLst/>
            <a:gdLst/>
            <a:ahLst/>
            <a:cxnLst/>
            <a:rect r="r" b="b" t="t" l="l"/>
            <a:pathLst>
              <a:path h="3494920" w="10630934">
                <a:moveTo>
                  <a:pt x="0" y="0"/>
                </a:moveTo>
                <a:lnTo>
                  <a:pt x="10630934" y="0"/>
                </a:lnTo>
                <a:lnTo>
                  <a:pt x="10630934" y="3494919"/>
                </a:lnTo>
                <a:lnTo>
                  <a:pt x="0" y="3494919"/>
                </a:lnTo>
                <a:lnTo>
                  <a:pt x="0" y="0"/>
                </a:lnTo>
                <a:close/>
              </a:path>
            </a:pathLst>
          </a:custGeom>
          <a:blipFill>
            <a:blip r:embed="rId5"/>
            <a:stretch>
              <a:fillRect l="0" t="0" r="0" b="0"/>
            </a:stretch>
          </a:blipFill>
        </p:spPr>
      </p:sp>
      <p:sp>
        <p:nvSpPr>
          <p:cNvPr name="TextBox 15" id="15"/>
          <p:cNvSpPr txBox="true"/>
          <p:nvPr/>
        </p:nvSpPr>
        <p:spPr>
          <a:xfrm rot="0">
            <a:off x="1335771" y="1169845"/>
            <a:ext cx="15616458"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TOÁN TỬ SẮP XẾP</a:t>
            </a:r>
          </a:p>
        </p:txBody>
      </p:sp>
      <p:sp>
        <p:nvSpPr>
          <p:cNvPr name="TextBox 16" id="16"/>
          <p:cNvSpPr txBox="true"/>
          <p:nvPr/>
        </p:nvSpPr>
        <p:spPr>
          <a:xfrm rot="0">
            <a:off x="2410955" y="3836440"/>
            <a:ext cx="13285162" cy="50292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Toán tử OrderBy: Sắp xếp các phần tử theo thứ tự</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2128098"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4265469"/>
            <a:ext cx="5326559" cy="1594138"/>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Saira ExtraCondensed Bold"/>
                <a:ea typeface="Saira ExtraCondensed Bold"/>
                <a:cs typeface="Saira ExtraCondensed Bold"/>
                <a:sym typeface="Saira ExtraCondensed Bold"/>
              </a:rPr>
              <a:t>LINQ LÀ GÌ?</a:t>
            </a:r>
          </a:p>
        </p:txBody>
      </p:sp>
    </p:spTree>
  </p:cSld>
  <p:clrMapOvr>
    <a:masterClrMapping/>
  </p:clrMapOvr>
  <p:transition spd="fast">
    <p:fade/>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141875"/>
            <a:ext cx="13748741" cy="2001625"/>
            <a:chOff x="0" y="0"/>
            <a:chExt cx="2655105" cy="386546"/>
          </a:xfrm>
        </p:grpSpPr>
        <p:sp>
          <p:nvSpPr>
            <p:cNvPr name="Freeform 9" id="9"/>
            <p:cNvSpPr/>
            <p:nvPr/>
          </p:nvSpPr>
          <p:spPr>
            <a:xfrm flipH="false" flipV="false" rot="0">
              <a:off x="0" y="0"/>
              <a:ext cx="2655105" cy="386546"/>
            </a:xfrm>
            <a:custGeom>
              <a:avLst/>
              <a:gdLst/>
              <a:ahLst/>
              <a:cxnLst/>
              <a:rect r="r" b="b" t="t" l="l"/>
              <a:pathLst>
                <a:path h="386546" w="2655105">
                  <a:moveTo>
                    <a:pt x="0" y="0"/>
                  </a:moveTo>
                  <a:lnTo>
                    <a:pt x="2655105" y="0"/>
                  </a:lnTo>
                  <a:lnTo>
                    <a:pt x="2655105" y="386546"/>
                  </a:lnTo>
                  <a:lnTo>
                    <a:pt x="0" y="38654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405596"/>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5762625"/>
            <a:ext cx="13748741" cy="4009289"/>
            <a:chOff x="0" y="0"/>
            <a:chExt cx="2655105" cy="774259"/>
          </a:xfrm>
        </p:grpSpPr>
        <p:sp>
          <p:nvSpPr>
            <p:cNvPr name="Freeform 12" id="12"/>
            <p:cNvSpPr/>
            <p:nvPr/>
          </p:nvSpPr>
          <p:spPr>
            <a:xfrm flipH="false" flipV="false" rot="0">
              <a:off x="0" y="0"/>
              <a:ext cx="2655105" cy="774259"/>
            </a:xfrm>
            <a:custGeom>
              <a:avLst/>
              <a:gdLst/>
              <a:ahLst/>
              <a:cxnLst/>
              <a:rect r="r" b="b" t="t" l="l"/>
              <a:pathLst>
                <a:path h="774259" w="2655105">
                  <a:moveTo>
                    <a:pt x="0" y="0"/>
                  </a:moveTo>
                  <a:lnTo>
                    <a:pt x="2655105" y="0"/>
                  </a:lnTo>
                  <a:lnTo>
                    <a:pt x="2655105" y="774259"/>
                  </a:lnTo>
                  <a:lnTo>
                    <a:pt x="0" y="774259"/>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793309"/>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3930241" y="5946541"/>
            <a:ext cx="10710169" cy="3641457"/>
          </a:xfrm>
          <a:custGeom>
            <a:avLst/>
            <a:gdLst/>
            <a:ahLst/>
            <a:cxnLst/>
            <a:rect r="r" b="b" t="t" l="l"/>
            <a:pathLst>
              <a:path h="3641457" w="10710169">
                <a:moveTo>
                  <a:pt x="0" y="0"/>
                </a:moveTo>
                <a:lnTo>
                  <a:pt x="10710169" y="0"/>
                </a:lnTo>
                <a:lnTo>
                  <a:pt x="10710169" y="3641457"/>
                </a:lnTo>
                <a:lnTo>
                  <a:pt x="0" y="3641457"/>
                </a:lnTo>
                <a:lnTo>
                  <a:pt x="0" y="0"/>
                </a:lnTo>
                <a:close/>
              </a:path>
            </a:pathLst>
          </a:custGeom>
          <a:blipFill>
            <a:blip r:embed="rId5"/>
            <a:stretch>
              <a:fillRect l="0" t="0" r="0" b="0"/>
            </a:stretch>
          </a:blipFill>
        </p:spPr>
      </p:sp>
      <p:sp>
        <p:nvSpPr>
          <p:cNvPr name="TextBox 15" id="15"/>
          <p:cNvSpPr txBox="true"/>
          <p:nvPr/>
        </p:nvSpPr>
        <p:spPr>
          <a:xfrm rot="0">
            <a:off x="1335771" y="1169845"/>
            <a:ext cx="15616458"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TOÁN TỬ CHỌN</a:t>
            </a:r>
          </a:p>
        </p:txBody>
      </p:sp>
      <p:sp>
        <p:nvSpPr>
          <p:cNvPr name="TextBox 16" id="16"/>
          <p:cNvSpPr txBox="true"/>
          <p:nvPr/>
        </p:nvSpPr>
        <p:spPr>
          <a:xfrm rot="0">
            <a:off x="2410955" y="3605477"/>
            <a:ext cx="13285162" cy="50292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Toán tử Select: Chọn và chuyển đổi dữ liệu từ tập hợp ban đầu</a:t>
            </a:r>
          </a:p>
        </p:txBody>
      </p:sp>
    </p:spTree>
  </p:cSld>
  <p:clrMapOvr>
    <a:masterClrMapping/>
  </p:clrMapOvr>
  <p:transition spd="fast">
    <p:fade/>
  </p:transition>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141875"/>
            <a:ext cx="13748741" cy="2001625"/>
            <a:chOff x="0" y="0"/>
            <a:chExt cx="2655105" cy="386546"/>
          </a:xfrm>
        </p:grpSpPr>
        <p:sp>
          <p:nvSpPr>
            <p:cNvPr name="Freeform 9" id="9"/>
            <p:cNvSpPr/>
            <p:nvPr/>
          </p:nvSpPr>
          <p:spPr>
            <a:xfrm flipH="false" flipV="false" rot="0">
              <a:off x="0" y="0"/>
              <a:ext cx="2655105" cy="386546"/>
            </a:xfrm>
            <a:custGeom>
              <a:avLst/>
              <a:gdLst/>
              <a:ahLst/>
              <a:cxnLst/>
              <a:rect r="r" b="b" t="t" l="l"/>
              <a:pathLst>
                <a:path h="386546" w="2655105">
                  <a:moveTo>
                    <a:pt x="0" y="0"/>
                  </a:moveTo>
                  <a:lnTo>
                    <a:pt x="2655105" y="0"/>
                  </a:lnTo>
                  <a:lnTo>
                    <a:pt x="2655105" y="386546"/>
                  </a:lnTo>
                  <a:lnTo>
                    <a:pt x="0" y="38654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405596"/>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5762625"/>
            <a:ext cx="13748741" cy="4009289"/>
            <a:chOff x="0" y="0"/>
            <a:chExt cx="2655105" cy="774259"/>
          </a:xfrm>
        </p:grpSpPr>
        <p:sp>
          <p:nvSpPr>
            <p:cNvPr name="Freeform 12" id="12"/>
            <p:cNvSpPr/>
            <p:nvPr/>
          </p:nvSpPr>
          <p:spPr>
            <a:xfrm flipH="false" flipV="false" rot="0">
              <a:off x="0" y="0"/>
              <a:ext cx="2655105" cy="774259"/>
            </a:xfrm>
            <a:custGeom>
              <a:avLst/>
              <a:gdLst/>
              <a:ahLst/>
              <a:cxnLst/>
              <a:rect r="r" b="b" t="t" l="l"/>
              <a:pathLst>
                <a:path h="774259" w="2655105">
                  <a:moveTo>
                    <a:pt x="0" y="0"/>
                  </a:moveTo>
                  <a:lnTo>
                    <a:pt x="2655105" y="0"/>
                  </a:lnTo>
                  <a:lnTo>
                    <a:pt x="2655105" y="774259"/>
                  </a:lnTo>
                  <a:lnTo>
                    <a:pt x="0" y="774259"/>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793309"/>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3840305" y="5977219"/>
            <a:ext cx="10890041" cy="3580101"/>
          </a:xfrm>
          <a:custGeom>
            <a:avLst/>
            <a:gdLst/>
            <a:ahLst/>
            <a:cxnLst/>
            <a:rect r="r" b="b" t="t" l="l"/>
            <a:pathLst>
              <a:path h="3580101" w="10890041">
                <a:moveTo>
                  <a:pt x="0" y="0"/>
                </a:moveTo>
                <a:lnTo>
                  <a:pt x="10890041" y="0"/>
                </a:lnTo>
                <a:lnTo>
                  <a:pt x="10890041" y="3580101"/>
                </a:lnTo>
                <a:lnTo>
                  <a:pt x="0" y="3580101"/>
                </a:lnTo>
                <a:lnTo>
                  <a:pt x="0" y="0"/>
                </a:lnTo>
                <a:close/>
              </a:path>
            </a:pathLst>
          </a:custGeom>
          <a:blipFill>
            <a:blip r:embed="rId5"/>
            <a:stretch>
              <a:fillRect l="0" t="0" r="0" b="0"/>
            </a:stretch>
          </a:blipFill>
        </p:spPr>
      </p:sp>
      <p:sp>
        <p:nvSpPr>
          <p:cNvPr name="TextBox 15" id="15"/>
          <p:cNvSpPr txBox="true"/>
          <p:nvPr/>
        </p:nvSpPr>
        <p:spPr>
          <a:xfrm rot="0">
            <a:off x="1335771" y="1169845"/>
            <a:ext cx="15616458"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TOÁN TỬ NHÓM</a:t>
            </a:r>
          </a:p>
        </p:txBody>
      </p:sp>
      <p:sp>
        <p:nvSpPr>
          <p:cNvPr name="TextBox 16" id="16"/>
          <p:cNvSpPr txBox="true"/>
          <p:nvPr/>
        </p:nvSpPr>
        <p:spPr>
          <a:xfrm rot="0">
            <a:off x="2410955" y="3867415"/>
            <a:ext cx="13285162" cy="50292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Toán tử GroupBy: Nhóm các phần tử theo từ khoá xác định</a:t>
            </a:r>
          </a:p>
        </p:txBody>
      </p:sp>
    </p:spTree>
  </p:cSld>
  <p:clrMapOvr>
    <a:masterClrMapping/>
  </p:clrMapOvr>
  <p:transition spd="fast">
    <p:fade/>
  </p:transition>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2128098"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441556"/>
            <a:ext cx="11263603"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ƯU VÀ NHƯỢC ĐIỂM CỦA LINQ </a:t>
            </a:r>
          </a:p>
        </p:txBody>
      </p:sp>
    </p:spTree>
  </p:cSld>
  <p:clrMapOvr>
    <a:masterClrMapping/>
  </p:clrMapOvr>
  <p:transition spd="fast">
    <p:fade/>
  </p:transition>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89942" y="4206517"/>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ƯU ĐIỂM</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fade/>
  </p:transition>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510391"/>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6572062"/>
            <a:ext cx="13748741" cy="2808103"/>
            <a:chOff x="0" y="0"/>
            <a:chExt cx="2655105" cy="542290"/>
          </a:xfrm>
        </p:grpSpPr>
        <p:sp>
          <p:nvSpPr>
            <p:cNvPr name="Freeform 12" id="12"/>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1457490" y="1169845"/>
            <a:ext cx="1537302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ƯU ĐIỂM</a:t>
            </a:r>
          </a:p>
        </p:txBody>
      </p:sp>
      <p:sp>
        <p:nvSpPr>
          <p:cNvPr name="TextBox 15" id="15"/>
          <p:cNvSpPr txBox="true"/>
          <p:nvPr/>
        </p:nvSpPr>
        <p:spPr>
          <a:xfrm rot="0">
            <a:off x="2410955" y="4208181"/>
            <a:ext cx="13285162" cy="155067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Code ngắn gọn và dễ hiểu hơn: LinQ giúp giảm bớt lượng mã viết ra so với các truy vấn truyền thống như SQL hoặc vòng lặp phức tạp, làm cho mã dễ đọc và dễ bảo trì hơn.</a:t>
            </a:r>
          </a:p>
        </p:txBody>
      </p:sp>
      <p:sp>
        <p:nvSpPr>
          <p:cNvPr name="TextBox 16" id="16"/>
          <p:cNvSpPr txBox="true"/>
          <p:nvPr/>
        </p:nvSpPr>
        <p:spPr>
          <a:xfrm rot="0">
            <a:off x="2410955" y="7176966"/>
            <a:ext cx="13285162" cy="1550670"/>
          </a:xfrm>
          <a:prstGeom prst="rect">
            <a:avLst/>
          </a:prstGeom>
        </p:spPr>
        <p:txBody>
          <a:bodyPr anchor="t" rtlCol="false" tIns="0" lIns="0" bIns="0" rIns="0">
            <a:spAutoFit/>
          </a:bodyPr>
          <a:lstStyle/>
          <a:p>
            <a:pPr algn="just" marL="0" indent="0" lvl="0">
              <a:lnSpc>
                <a:spcPts val="4139"/>
              </a:lnSpc>
              <a:spcBef>
                <a:spcPct val="0"/>
              </a:spcBef>
            </a:pPr>
            <a:r>
              <a:rPr lang="en-US" sz="2999" spc="293">
                <a:solidFill>
                  <a:srgbClr val="231F20"/>
                </a:solidFill>
                <a:latin typeface="Muli"/>
                <a:ea typeface="Muli"/>
                <a:cs typeface="Muli"/>
                <a:sym typeface="Muli"/>
              </a:rPr>
              <a:t>Tính an toàn của code (Type-Safe): LinQ kiểm tra tính hợp lệ của truy vấn ngay tại thời điểm biên dịch, giúp phát hiện lỗi sớm.</a:t>
            </a:r>
          </a:p>
        </p:txBody>
      </p:sp>
    </p:spTree>
  </p:cSld>
  <p:clrMapOvr>
    <a:masterClrMapping/>
  </p:clrMapOvr>
  <p:transition spd="fast">
    <p:fade/>
  </p:transition>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269630" y="4957974"/>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1457490" y="1169845"/>
            <a:ext cx="1537302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ƯU ĐIỂM</a:t>
            </a:r>
          </a:p>
        </p:txBody>
      </p:sp>
      <p:sp>
        <p:nvSpPr>
          <p:cNvPr name="TextBox 12" id="12"/>
          <p:cNvSpPr txBox="true"/>
          <p:nvPr/>
        </p:nvSpPr>
        <p:spPr>
          <a:xfrm rot="0">
            <a:off x="2501419" y="5562878"/>
            <a:ext cx="13285162" cy="155067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Khả năng tái sử dụng code cao: Vì LinQ cho phép viết các truy vấn ngắn gọn và dễ đọc, code truy vấn có thể được tái sử dụng và dễ dàng bảo trì.</a:t>
            </a:r>
          </a:p>
        </p:txBody>
      </p:sp>
    </p:spTree>
  </p:cSld>
  <p:clrMapOvr>
    <a:masterClrMapping/>
  </p:clrMapOvr>
  <p:transition spd="fast">
    <p:fade/>
  </p:transition>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89942" y="4206517"/>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NHƯỢC ĐIỂM</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fade/>
  </p:transition>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179166" y="3510391"/>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179166" y="6572062"/>
            <a:ext cx="13748741" cy="2808103"/>
            <a:chOff x="0" y="0"/>
            <a:chExt cx="2655105" cy="542290"/>
          </a:xfrm>
        </p:grpSpPr>
        <p:sp>
          <p:nvSpPr>
            <p:cNvPr name="Freeform 12" id="12"/>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1457490" y="1169845"/>
            <a:ext cx="1537302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NHƯỢC ĐIỂM</a:t>
            </a:r>
          </a:p>
        </p:txBody>
      </p:sp>
      <p:sp>
        <p:nvSpPr>
          <p:cNvPr name="TextBox 15" id="15"/>
          <p:cNvSpPr txBox="true"/>
          <p:nvPr/>
        </p:nvSpPr>
        <p:spPr>
          <a:xfrm rot="0">
            <a:off x="2410955" y="4208181"/>
            <a:ext cx="13285162" cy="1550670"/>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Hiệu suất thấp hơn so với SQL thuần túy: LinQ có thể tạo ra các truy vấn phức tạp và không tối ưu, dẫn đến hiệu suất chậm hơn so với SQL viết tay.</a:t>
            </a:r>
          </a:p>
        </p:txBody>
      </p:sp>
      <p:sp>
        <p:nvSpPr>
          <p:cNvPr name="TextBox 16" id="16"/>
          <p:cNvSpPr txBox="true"/>
          <p:nvPr/>
        </p:nvSpPr>
        <p:spPr>
          <a:xfrm rot="0">
            <a:off x="2410955" y="7176966"/>
            <a:ext cx="13285162" cy="1550670"/>
          </a:xfrm>
          <a:prstGeom prst="rect">
            <a:avLst/>
          </a:prstGeom>
        </p:spPr>
        <p:txBody>
          <a:bodyPr anchor="t" rtlCol="false" tIns="0" lIns="0" bIns="0" rIns="0">
            <a:spAutoFit/>
          </a:bodyPr>
          <a:lstStyle/>
          <a:p>
            <a:pPr algn="just" marL="0" indent="0" lvl="0">
              <a:lnSpc>
                <a:spcPts val="4139"/>
              </a:lnSpc>
              <a:spcBef>
                <a:spcPct val="0"/>
              </a:spcBef>
            </a:pPr>
            <a:r>
              <a:rPr lang="en-US" sz="2999" spc="293">
                <a:solidFill>
                  <a:srgbClr val="231F20"/>
                </a:solidFill>
                <a:latin typeface="Muli"/>
                <a:ea typeface="Muli"/>
                <a:cs typeface="Muli"/>
                <a:sym typeface="Muli"/>
              </a:rPr>
              <a:t>Khó gỡ lỗi: Khi xảy ra lỗi trong truy vấn LinQ, việc gỡ lỗi có thể phức tạp và khó khăn hơn so với việc sử dụng truy vấn SQL truyền thống.</a:t>
            </a:r>
          </a:p>
        </p:txBody>
      </p:sp>
    </p:spTree>
  </p:cSld>
  <p:clrMapOvr>
    <a:masterClrMapping/>
  </p:clrMapOvr>
  <p:transition spd="fast">
    <p:fade/>
  </p:transition>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2269630" y="4957974"/>
            <a:ext cx="13748741" cy="2808103"/>
            <a:chOff x="0" y="0"/>
            <a:chExt cx="2655105" cy="542290"/>
          </a:xfrm>
        </p:grpSpPr>
        <p:sp>
          <p:nvSpPr>
            <p:cNvPr name="Freeform 9" id="9"/>
            <p:cNvSpPr/>
            <p:nvPr/>
          </p:nvSpPr>
          <p:spPr>
            <a:xfrm flipH="false" flipV="false" rot="0">
              <a:off x="0" y="0"/>
              <a:ext cx="2655105" cy="542290"/>
            </a:xfrm>
            <a:custGeom>
              <a:avLst/>
              <a:gdLst/>
              <a:ahLst/>
              <a:cxnLst/>
              <a:rect r="r" b="b" t="t" l="l"/>
              <a:pathLst>
                <a:path h="542290" w="2655105">
                  <a:moveTo>
                    <a:pt x="0" y="0"/>
                  </a:moveTo>
                  <a:lnTo>
                    <a:pt x="2655105" y="0"/>
                  </a:lnTo>
                  <a:lnTo>
                    <a:pt x="2655105"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2655105" cy="561340"/>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1457490" y="1169845"/>
            <a:ext cx="1537302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NHƯỢC ĐIỂM</a:t>
            </a:r>
          </a:p>
        </p:txBody>
      </p:sp>
      <p:sp>
        <p:nvSpPr>
          <p:cNvPr name="TextBox 12" id="12"/>
          <p:cNvSpPr txBox="true"/>
          <p:nvPr/>
        </p:nvSpPr>
        <p:spPr>
          <a:xfrm rot="0">
            <a:off x="2501419" y="5485738"/>
            <a:ext cx="13285162" cy="2074545"/>
          </a:xfrm>
          <a:prstGeom prst="rect">
            <a:avLst/>
          </a:prstGeom>
        </p:spPr>
        <p:txBody>
          <a:bodyPr anchor="t" rtlCol="false" tIns="0" lIns="0" bIns="0" rIns="0">
            <a:spAutoFit/>
          </a:bodyPr>
          <a:lstStyle/>
          <a:p>
            <a:pPr algn="just">
              <a:lnSpc>
                <a:spcPts val="4139"/>
              </a:lnSpc>
            </a:pPr>
            <a:r>
              <a:rPr lang="en-US" sz="2999" spc="293">
                <a:solidFill>
                  <a:srgbClr val="000000"/>
                </a:solidFill>
                <a:latin typeface="Muli"/>
                <a:ea typeface="Muli"/>
                <a:cs typeface="Muli"/>
                <a:sym typeface="Muli"/>
              </a:rPr>
              <a:t>Học và sử dụng: LinQ yêu cầu lập trình viên nắm vững cú pháp và các toán tử của nó, điều này có thể là trở ngại cho người mới hoặc chưa quen với kiểu truy vấn mới.</a:t>
            </a:r>
          </a:p>
          <a:p>
            <a:pPr algn="just">
              <a:lnSpc>
                <a:spcPts val="4139"/>
              </a:lnSpc>
            </a:pPr>
          </a:p>
        </p:txBody>
      </p:sp>
    </p:spTree>
  </p:cSld>
  <p:clrMapOvr>
    <a:masterClrMapping/>
  </p:clrMapOvr>
  <p:transition spd="fast">
    <p:fade/>
  </p:transition>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3441556"/>
            <a:ext cx="8097687"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THANKS FOR WATCHING!</a:t>
            </a:r>
          </a:p>
        </p:txBody>
      </p:sp>
      <p:grpSp>
        <p:nvGrpSpPr>
          <p:cNvPr name="Group 5" id="5"/>
          <p:cNvGrpSpPr/>
          <p:nvPr/>
        </p:nvGrpSpPr>
        <p:grpSpPr>
          <a:xfrm rot="0">
            <a:off x="15808936" y="0"/>
            <a:ext cx="2479064" cy="1712727"/>
            <a:chOff x="0" y="0"/>
            <a:chExt cx="3305418" cy="2283635"/>
          </a:xfrm>
        </p:grpSpPr>
        <p:sp>
          <p:nvSpPr>
            <p:cNvPr name="Freeform 6" id="6"/>
            <p:cNvSpPr/>
            <p:nvPr/>
          </p:nvSpPr>
          <p:spPr>
            <a:xfrm flipH="false" flipV="false" rot="0">
              <a:off x="169811" y="0"/>
              <a:ext cx="1365190" cy="1446975"/>
            </a:xfrm>
            <a:custGeom>
              <a:avLst/>
              <a:gdLst/>
              <a:ahLst/>
              <a:cxnLst/>
              <a:rect r="r" b="b" t="t" l="l"/>
              <a:pathLst>
                <a:path h="1446975" w="1365190">
                  <a:moveTo>
                    <a:pt x="0" y="0"/>
                  </a:moveTo>
                  <a:lnTo>
                    <a:pt x="1365190" y="0"/>
                  </a:lnTo>
                  <a:lnTo>
                    <a:pt x="1365190" y="1446975"/>
                  </a:lnTo>
                  <a:lnTo>
                    <a:pt x="0" y="1446975"/>
                  </a:lnTo>
                  <a:lnTo>
                    <a:pt x="0" y="0"/>
                  </a:lnTo>
                  <a:close/>
                </a:path>
              </a:pathLst>
            </a:custGeom>
            <a:blipFill>
              <a:blip r:embed="rId5"/>
              <a:stretch>
                <a:fillRect l="-76578" t="-65243" r="-77996" b="-52625"/>
              </a:stretch>
            </a:blipFill>
          </p:spPr>
        </p:sp>
        <p:sp>
          <p:nvSpPr>
            <p:cNvPr name="Freeform 7" id="7"/>
            <p:cNvSpPr/>
            <p:nvPr/>
          </p:nvSpPr>
          <p:spPr>
            <a:xfrm flipH="false" flipV="false" rot="0">
              <a:off x="1535001" y="0"/>
              <a:ext cx="1770417" cy="1446975"/>
            </a:xfrm>
            <a:custGeom>
              <a:avLst/>
              <a:gdLst/>
              <a:ahLst/>
              <a:cxnLst/>
              <a:rect r="r" b="b" t="t" l="l"/>
              <a:pathLst>
                <a:path h="1446975" w="1770417">
                  <a:moveTo>
                    <a:pt x="0" y="0"/>
                  </a:moveTo>
                  <a:lnTo>
                    <a:pt x="1770417" y="0"/>
                  </a:lnTo>
                  <a:lnTo>
                    <a:pt x="1770417" y="1446975"/>
                  </a:lnTo>
                  <a:lnTo>
                    <a:pt x="0" y="1446975"/>
                  </a:lnTo>
                  <a:lnTo>
                    <a:pt x="0" y="0"/>
                  </a:lnTo>
                  <a:close/>
                </a:path>
              </a:pathLst>
            </a:custGeom>
            <a:blipFill>
              <a:blip r:embed="rId6"/>
              <a:stretch>
                <a:fillRect l="-57292" t="-80690" r="-58253" b="-83036"/>
              </a:stretch>
            </a:blipFill>
          </p:spPr>
        </p:sp>
        <p:sp>
          <p:nvSpPr>
            <p:cNvPr name="Freeform 8" id="8"/>
            <p:cNvSpPr/>
            <p:nvPr/>
          </p:nvSpPr>
          <p:spPr>
            <a:xfrm flipH="false" flipV="false" rot="0">
              <a:off x="0" y="1446975"/>
              <a:ext cx="3070002" cy="836660"/>
            </a:xfrm>
            <a:custGeom>
              <a:avLst/>
              <a:gdLst/>
              <a:ahLst/>
              <a:cxnLst/>
              <a:rect r="r" b="b" t="t" l="l"/>
              <a:pathLst>
                <a:path h="836660" w="3070002">
                  <a:moveTo>
                    <a:pt x="0" y="0"/>
                  </a:moveTo>
                  <a:lnTo>
                    <a:pt x="3070002" y="0"/>
                  </a:lnTo>
                  <a:lnTo>
                    <a:pt x="3070002" y="836660"/>
                  </a:lnTo>
                  <a:lnTo>
                    <a:pt x="0" y="836660"/>
                  </a:lnTo>
                  <a:lnTo>
                    <a:pt x="0" y="0"/>
                  </a:lnTo>
                  <a:close/>
                </a:path>
              </a:pathLst>
            </a:custGeom>
            <a:blipFill>
              <a:blip r:embed="rId7"/>
              <a:stretch>
                <a:fillRect l="0" t="-242659" r="0" b="-22644"/>
              </a:stretch>
            </a:blipFill>
          </p:spPr>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4079343"/>
            <a:ext cx="4473739" cy="2239151"/>
          </a:xfrm>
          <a:custGeom>
            <a:avLst/>
            <a:gdLst/>
            <a:ahLst/>
            <a:cxnLst/>
            <a:rect r="r" b="b" t="t" l="l"/>
            <a:pathLst>
              <a:path h="2239151" w="4473739">
                <a:moveTo>
                  <a:pt x="0" y="0"/>
                </a:moveTo>
                <a:lnTo>
                  <a:pt x="4473739" y="0"/>
                </a:lnTo>
                <a:lnTo>
                  <a:pt x="4473739" y="2239152"/>
                </a:lnTo>
                <a:lnTo>
                  <a:pt x="0" y="2239152"/>
                </a:lnTo>
                <a:lnTo>
                  <a:pt x="0" y="0"/>
                </a:lnTo>
                <a:close/>
              </a:path>
            </a:pathLst>
          </a:custGeom>
          <a:blipFill>
            <a:blip r:embed="rId5"/>
            <a:stretch>
              <a:fillRect l="-3826" t="-9107" r="-3826" b="0"/>
            </a:stretch>
          </a:blipFill>
        </p:spPr>
      </p:sp>
      <p:grpSp>
        <p:nvGrpSpPr>
          <p:cNvPr name="Group 9" id="9"/>
          <p:cNvGrpSpPr/>
          <p:nvPr/>
        </p:nvGrpSpPr>
        <p:grpSpPr>
          <a:xfrm rot="0">
            <a:off x="2163000" y="3442596"/>
            <a:ext cx="4473739" cy="788216"/>
            <a:chOff x="0" y="0"/>
            <a:chExt cx="1178269" cy="207596"/>
          </a:xfrm>
        </p:grpSpPr>
        <p:sp>
          <p:nvSpPr>
            <p:cNvPr name="Freeform 10" id="10"/>
            <p:cNvSpPr/>
            <p:nvPr/>
          </p:nvSpPr>
          <p:spPr>
            <a:xfrm flipH="false" flipV="false" rot="0">
              <a:off x="0" y="0"/>
              <a:ext cx="1178269" cy="207596"/>
            </a:xfrm>
            <a:custGeom>
              <a:avLst/>
              <a:gdLst/>
              <a:ahLst/>
              <a:cxnLst/>
              <a:rect r="r" b="b" t="t" l="l"/>
              <a:pathLst>
                <a:path h="207596" w="1178269">
                  <a:moveTo>
                    <a:pt x="0" y="0"/>
                  </a:moveTo>
                  <a:lnTo>
                    <a:pt x="1178269" y="0"/>
                  </a:lnTo>
                  <a:lnTo>
                    <a:pt x="1178269" y="207596"/>
                  </a:lnTo>
                  <a:lnTo>
                    <a:pt x="0" y="207596"/>
                  </a:lnTo>
                  <a:close/>
                </a:path>
              </a:pathLst>
            </a:custGeom>
            <a:solidFill>
              <a:srgbClr val="1A1A1A"/>
            </a:solidFill>
          </p:spPr>
        </p:sp>
        <p:sp>
          <p:nvSpPr>
            <p:cNvPr name="TextBox 11" id="11"/>
            <p:cNvSpPr txBox="true"/>
            <p:nvPr/>
          </p:nvSpPr>
          <p:spPr>
            <a:xfrm>
              <a:off x="0" y="-57150"/>
              <a:ext cx="1178269" cy="264746"/>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Oswald"/>
                  <a:ea typeface="Oswald"/>
                  <a:cs typeface="Oswald"/>
                  <a:sym typeface="Oswald"/>
                </a:rPr>
                <a:t>Tổng quan</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1454168" y="7292482"/>
            <a:ext cx="4473739" cy="2087683"/>
          </a:xfrm>
          <a:custGeom>
            <a:avLst/>
            <a:gdLst/>
            <a:ahLst/>
            <a:cxnLst/>
            <a:rect r="r" b="b" t="t" l="l"/>
            <a:pathLst>
              <a:path h="2087683" w="4473739">
                <a:moveTo>
                  <a:pt x="0" y="0"/>
                </a:moveTo>
                <a:lnTo>
                  <a:pt x="4473739" y="0"/>
                </a:lnTo>
                <a:lnTo>
                  <a:pt x="4473739" y="2087684"/>
                </a:lnTo>
                <a:lnTo>
                  <a:pt x="0" y="2087684"/>
                </a:lnTo>
                <a:lnTo>
                  <a:pt x="0" y="0"/>
                </a:lnTo>
                <a:close/>
              </a:path>
            </a:pathLst>
          </a:custGeom>
          <a:blipFill>
            <a:blip r:embed="rId6"/>
            <a:stretch>
              <a:fillRect l="0" t="-28767" r="0" b="-31951"/>
            </a:stretch>
          </a:blipFill>
        </p:spPr>
      </p:sp>
      <p:grpSp>
        <p:nvGrpSpPr>
          <p:cNvPr name="Group 16" id="16"/>
          <p:cNvGrpSpPr/>
          <p:nvPr/>
        </p:nvGrpSpPr>
        <p:grpSpPr>
          <a:xfrm rot="0">
            <a:off x="11454168" y="6504266"/>
            <a:ext cx="4473739" cy="788216"/>
            <a:chOff x="0" y="0"/>
            <a:chExt cx="1178269" cy="207596"/>
          </a:xfrm>
        </p:grpSpPr>
        <p:sp>
          <p:nvSpPr>
            <p:cNvPr name="Freeform 17" id="17"/>
            <p:cNvSpPr/>
            <p:nvPr/>
          </p:nvSpPr>
          <p:spPr>
            <a:xfrm flipH="false" flipV="false" rot="0">
              <a:off x="0" y="0"/>
              <a:ext cx="1178269" cy="207596"/>
            </a:xfrm>
            <a:custGeom>
              <a:avLst/>
              <a:gdLst/>
              <a:ahLst/>
              <a:cxnLst/>
              <a:rect r="r" b="b" t="t" l="l"/>
              <a:pathLst>
                <a:path h="207596" w="1178269">
                  <a:moveTo>
                    <a:pt x="0" y="0"/>
                  </a:moveTo>
                  <a:lnTo>
                    <a:pt x="1178269" y="0"/>
                  </a:lnTo>
                  <a:lnTo>
                    <a:pt x="1178269" y="207596"/>
                  </a:lnTo>
                  <a:lnTo>
                    <a:pt x="0" y="207596"/>
                  </a:lnTo>
                  <a:close/>
                </a:path>
              </a:pathLst>
            </a:custGeom>
            <a:solidFill>
              <a:srgbClr val="1A1A1A"/>
            </a:solidFill>
          </p:spPr>
        </p:sp>
        <p:sp>
          <p:nvSpPr>
            <p:cNvPr name="TextBox 18" id="18"/>
            <p:cNvSpPr txBox="true"/>
            <p:nvPr/>
          </p:nvSpPr>
          <p:spPr>
            <a:xfrm>
              <a:off x="0" y="-57150"/>
              <a:ext cx="1178269" cy="264746"/>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Oswald"/>
                  <a:ea typeface="Oswald"/>
                  <a:cs typeface="Oswald"/>
                  <a:sym typeface="Oswald"/>
                </a:rPr>
                <a:t>Lợi ích chính</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Saira ExtraCondensed Bold"/>
                <a:ea typeface="Saira ExtraCondensed Bold"/>
                <a:cs typeface="Saira ExtraCondensed Bold"/>
                <a:sym typeface="Saira ExtraCondensed Bold"/>
              </a:rPr>
              <a:t>LINQ LÀ GÌ?</a:t>
            </a:r>
          </a:p>
        </p:txBody>
      </p:sp>
      <p:sp>
        <p:nvSpPr>
          <p:cNvPr name="TextBox 23" id="23"/>
          <p:cNvSpPr txBox="true"/>
          <p:nvPr/>
        </p:nvSpPr>
        <p:spPr>
          <a:xfrm rot="0">
            <a:off x="6893475" y="4056050"/>
            <a:ext cx="8990955" cy="1669161"/>
          </a:xfrm>
          <a:prstGeom prst="rect">
            <a:avLst/>
          </a:prstGeom>
        </p:spPr>
        <p:txBody>
          <a:bodyPr anchor="t" rtlCol="false" tIns="0" lIns="0" bIns="0" rIns="0">
            <a:spAutoFit/>
          </a:bodyPr>
          <a:lstStyle/>
          <a:p>
            <a:pPr algn="just" marL="518158" indent="-259079" lvl="1">
              <a:lnSpc>
                <a:spcPts val="3311"/>
              </a:lnSpc>
              <a:buFont typeface="Arial"/>
              <a:buChar char="•"/>
            </a:pPr>
            <a:r>
              <a:rPr lang="en-US" sz="2399" spc="235">
                <a:solidFill>
                  <a:srgbClr val="231F20"/>
                </a:solidFill>
                <a:latin typeface="Muli"/>
                <a:ea typeface="Muli"/>
                <a:cs typeface="Muli"/>
                <a:sym typeface="Muli"/>
              </a:rPr>
              <a:t>Viết tắt của: Language Integrated Query</a:t>
            </a:r>
          </a:p>
          <a:p>
            <a:pPr algn="just" marL="518158" indent="-259079" lvl="1">
              <a:lnSpc>
                <a:spcPts val="3311"/>
              </a:lnSpc>
              <a:buFont typeface="Arial"/>
              <a:buChar char="•"/>
            </a:pPr>
            <a:r>
              <a:rPr lang="en-US" sz="2399" spc="235">
                <a:solidFill>
                  <a:srgbClr val="231F20"/>
                </a:solidFill>
                <a:latin typeface="Muli"/>
                <a:ea typeface="Muli"/>
                <a:cs typeface="Muli"/>
                <a:sym typeface="Muli"/>
              </a:rPr>
              <a:t>Ngôn ngữ hỗ trợ: C# và VB.NET (Microsoft)</a:t>
            </a:r>
          </a:p>
          <a:p>
            <a:pPr algn="just" marL="518158" indent="-259079" lvl="1">
              <a:lnSpc>
                <a:spcPts val="3311"/>
              </a:lnSpc>
              <a:buFont typeface="Arial"/>
              <a:buChar char="•"/>
            </a:pPr>
            <a:r>
              <a:rPr lang="en-US" sz="2399" spc="235">
                <a:solidFill>
                  <a:srgbClr val="231F20"/>
                </a:solidFill>
                <a:latin typeface="Muli"/>
                <a:ea typeface="Muli"/>
                <a:cs typeface="Muli"/>
                <a:sym typeface="Muli"/>
              </a:rPr>
              <a:t>Chức năng: Tích hợp truy vấn trực tiếp vào mã nguồn</a:t>
            </a:r>
          </a:p>
        </p:txBody>
      </p:sp>
      <p:sp>
        <p:nvSpPr>
          <p:cNvPr name="TextBox 24" id="24"/>
          <p:cNvSpPr txBox="true"/>
          <p:nvPr/>
        </p:nvSpPr>
        <p:spPr>
          <a:xfrm rot="0">
            <a:off x="2179166" y="6909045"/>
            <a:ext cx="9034431" cy="2088261"/>
          </a:xfrm>
          <a:prstGeom prst="rect">
            <a:avLst/>
          </a:prstGeom>
        </p:spPr>
        <p:txBody>
          <a:bodyPr anchor="t" rtlCol="false" tIns="0" lIns="0" bIns="0" rIns="0">
            <a:spAutoFit/>
          </a:bodyPr>
          <a:lstStyle/>
          <a:p>
            <a:pPr algn="just" marL="518158" indent="-259079" lvl="1">
              <a:lnSpc>
                <a:spcPts val="3311"/>
              </a:lnSpc>
              <a:buFont typeface="Arial"/>
              <a:buChar char="•"/>
            </a:pPr>
            <a:r>
              <a:rPr lang="en-US" sz="2399" spc="235">
                <a:solidFill>
                  <a:srgbClr val="231F20"/>
                </a:solidFill>
                <a:latin typeface="Muli"/>
                <a:ea typeface="Muli"/>
                <a:cs typeface="Muli"/>
                <a:sym typeface="Muli"/>
              </a:rPr>
              <a:t>Truy vấn linh hoạt: Hỗ trợ nhiều nguồn dữ liệu (tập tin, cơ sở dữ liệu, XML, bộ nhớ)</a:t>
            </a:r>
          </a:p>
          <a:p>
            <a:pPr algn="just" marL="518158" indent="-259079" lvl="1">
              <a:lnSpc>
                <a:spcPts val="3311"/>
              </a:lnSpc>
              <a:buFont typeface="Arial"/>
              <a:buChar char="•"/>
            </a:pPr>
            <a:r>
              <a:rPr lang="en-US" sz="2399" spc="235">
                <a:solidFill>
                  <a:srgbClr val="231F20"/>
                </a:solidFill>
                <a:latin typeface="Muli"/>
                <a:ea typeface="Muli"/>
                <a:cs typeface="Muli"/>
                <a:sym typeface="Muli"/>
              </a:rPr>
              <a:t>Truy vấn đơn giản: Không cần ngôn ngữ truy vấn như SQL</a:t>
            </a:r>
          </a:p>
          <a:p>
            <a:pPr algn="just" marL="518158" indent="-259079" lvl="1">
              <a:lnSpc>
                <a:spcPts val="3311"/>
              </a:lnSpc>
              <a:buFont typeface="Arial"/>
              <a:buChar char="•"/>
            </a:pPr>
            <a:r>
              <a:rPr lang="en-US" sz="2399" spc="235">
                <a:solidFill>
                  <a:srgbClr val="231F20"/>
                </a:solidFill>
                <a:latin typeface="Muli"/>
                <a:ea typeface="Muli"/>
                <a:cs typeface="Muli"/>
                <a:sym typeface="Muli"/>
              </a:rPr>
              <a:t>Dễ sử dụng: Các phương thức quen thuộc</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4079343"/>
            <a:ext cx="4473739" cy="2239151"/>
          </a:xfrm>
          <a:custGeom>
            <a:avLst/>
            <a:gdLst/>
            <a:ahLst/>
            <a:cxnLst/>
            <a:rect r="r" b="b" t="t" l="l"/>
            <a:pathLst>
              <a:path h="2239151" w="4473739">
                <a:moveTo>
                  <a:pt x="0" y="0"/>
                </a:moveTo>
                <a:lnTo>
                  <a:pt x="4473739" y="0"/>
                </a:lnTo>
                <a:lnTo>
                  <a:pt x="4473739" y="2239152"/>
                </a:lnTo>
                <a:lnTo>
                  <a:pt x="0" y="2239152"/>
                </a:lnTo>
                <a:lnTo>
                  <a:pt x="0" y="0"/>
                </a:lnTo>
                <a:close/>
              </a:path>
            </a:pathLst>
          </a:custGeom>
          <a:blipFill>
            <a:blip r:embed="rId5"/>
            <a:stretch>
              <a:fillRect l="0" t="-24923" r="0" b="-24923"/>
            </a:stretch>
          </a:blipFill>
        </p:spPr>
      </p:sp>
      <p:grpSp>
        <p:nvGrpSpPr>
          <p:cNvPr name="Group 9" id="9"/>
          <p:cNvGrpSpPr/>
          <p:nvPr/>
        </p:nvGrpSpPr>
        <p:grpSpPr>
          <a:xfrm rot="0">
            <a:off x="2163000" y="3442596"/>
            <a:ext cx="4473739" cy="788216"/>
            <a:chOff x="0" y="0"/>
            <a:chExt cx="1178269" cy="207596"/>
          </a:xfrm>
        </p:grpSpPr>
        <p:sp>
          <p:nvSpPr>
            <p:cNvPr name="Freeform 10" id="10"/>
            <p:cNvSpPr/>
            <p:nvPr/>
          </p:nvSpPr>
          <p:spPr>
            <a:xfrm flipH="false" flipV="false" rot="0">
              <a:off x="0" y="0"/>
              <a:ext cx="1178269" cy="207596"/>
            </a:xfrm>
            <a:custGeom>
              <a:avLst/>
              <a:gdLst/>
              <a:ahLst/>
              <a:cxnLst/>
              <a:rect r="r" b="b" t="t" l="l"/>
              <a:pathLst>
                <a:path h="207596" w="1178269">
                  <a:moveTo>
                    <a:pt x="0" y="0"/>
                  </a:moveTo>
                  <a:lnTo>
                    <a:pt x="1178269" y="0"/>
                  </a:lnTo>
                  <a:lnTo>
                    <a:pt x="1178269" y="207596"/>
                  </a:lnTo>
                  <a:lnTo>
                    <a:pt x="0" y="207596"/>
                  </a:lnTo>
                  <a:close/>
                </a:path>
              </a:pathLst>
            </a:custGeom>
            <a:solidFill>
              <a:srgbClr val="1A1A1A"/>
            </a:solidFill>
          </p:spPr>
        </p:sp>
        <p:sp>
          <p:nvSpPr>
            <p:cNvPr name="TextBox 11" id="11"/>
            <p:cNvSpPr txBox="true"/>
            <p:nvPr/>
          </p:nvSpPr>
          <p:spPr>
            <a:xfrm>
              <a:off x="0" y="-57150"/>
              <a:ext cx="1178269" cy="264746"/>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Oswald"/>
                  <a:ea typeface="Oswald"/>
                  <a:cs typeface="Oswald"/>
                  <a:sym typeface="Oswald"/>
                </a:rPr>
                <a:t>Phương thức truy vấn</a:t>
              </a:r>
            </a:p>
          </p:txBody>
        </p:sp>
      </p:grpSp>
      <p:grpSp>
        <p:nvGrpSpPr>
          <p:cNvPr name="Group 12" id="12"/>
          <p:cNvGrpSpPr/>
          <p:nvPr/>
        </p:nvGrpSpPr>
        <p:grpSpPr>
          <a:xfrm rot="0">
            <a:off x="6893475" y="3510391"/>
            <a:ext cx="9034431" cy="2808103"/>
            <a:chOff x="0" y="0"/>
            <a:chExt cx="1744696" cy="542290"/>
          </a:xfrm>
        </p:grpSpPr>
        <p:sp>
          <p:nvSpPr>
            <p:cNvPr name="Freeform 13" id="13"/>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4" id="14"/>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11454168" y="7292482"/>
            <a:ext cx="4473739" cy="2087683"/>
          </a:xfrm>
          <a:custGeom>
            <a:avLst/>
            <a:gdLst/>
            <a:ahLst/>
            <a:cxnLst/>
            <a:rect r="r" b="b" t="t" l="l"/>
            <a:pathLst>
              <a:path h="2087683" w="4473739">
                <a:moveTo>
                  <a:pt x="0" y="0"/>
                </a:moveTo>
                <a:lnTo>
                  <a:pt x="4473739" y="0"/>
                </a:lnTo>
                <a:lnTo>
                  <a:pt x="4473739" y="2087684"/>
                </a:lnTo>
                <a:lnTo>
                  <a:pt x="0" y="2087684"/>
                </a:lnTo>
                <a:lnTo>
                  <a:pt x="0" y="0"/>
                </a:lnTo>
                <a:close/>
              </a:path>
            </a:pathLst>
          </a:custGeom>
          <a:blipFill>
            <a:blip r:embed="rId6"/>
            <a:stretch>
              <a:fillRect l="0" t="-4352" r="0" b="-4352"/>
            </a:stretch>
          </a:blipFill>
        </p:spPr>
      </p:sp>
      <p:grpSp>
        <p:nvGrpSpPr>
          <p:cNvPr name="Group 16" id="16"/>
          <p:cNvGrpSpPr/>
          <p:nvPr/>
        </p:nvGrpSpPr>
        <p:grpSpPr>
          <a:xfrm rot="0">
            <a:off x="11454168" y="6504266"/>
            <a:ext cx="4473739" cy="788216"/>
            <a:chOff x="0" y="0"/>
            <a:chExt cx="1178269" cy="207596"/>
          </a:xfrm>
        </p:grpSpPr>
        <p:sp>
          <p:nvSpPr>
            <p:cNvPr name="Freeform 17" id="17"/>
            <p:cNvSpPr/>
            <p:nvPr/>
          </p:nvSpPr>
          <p:spPr>
            <a:xfrm flipH="false" flipV="false" rot="0">
              <a:off x="0" y="0"/>
              <a:ext cx="1178269" cy="207596"/>
            </a:xfrm>
            <a:custGeom>
              <a:avLst/>
              <a:gdLst/>
              <a:ahLst/>
              <a:cxnLst/>
              <a:rect r="r" b="b" t="t" l="l"/>
              <a:pathLst>
                <a:path h="207596" w="1178269">
                  <a:moveTo>
                    <a:pt x="0" y="0"/>
                  </a:moveTo>
                  <a:lnTo>
                    <a:pt x="1178269" y="0"/>
                  </a:lnTo>
                  <a:lnTo>
                    <a:pt x="1178269" y="207596"/>
                  </a:lnTo>
                  <a:lnTo>
                    <a:pt x="0" y="207596"/>
                  </a:lnTo>
                  <a:close/>
                </a:path>
              </a:pathLst>
            </a:custGeom>
            <a:solidFill>
              <a:srgbClr val="1A1A1A"/>
            </a:solidFill>
          </p:spPr>
        </p:sp>
        <p:sp>
          <p:nvSpPr>
            <p:cNvPr name="TextBox 18" id="18"/>
            <p:cNvSpPr txBox="true"/>
            <p:nvPr/>
          </p:nvSpPr>
          <p:spPr>
            <a:xfrm>
              <a:off x="0" y="-57150"/>
              <a:ext cx="1178269" cy="264746"/>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Oswald"/>
                  <a:ea typeface="Oswald"/>
                  <a:cs typeface="Oswald"/>
                  <a:sym typeface="Oswald"/>
                </a:rPr>
                <a:t>Why?</a:t>
              </a:r>
            </a:p>
          </p:txBody>
        </p:sp>
      </p:grpSp>
      <p:grpSp>
        <p:nvGrpSpPr>
          <p:cNvPr name="Group 19" id="19"/>
          <p:cNvGrpSpPr/>
          <p:nvPr/>
        </p:nvGrpSpPr>
        <p:grpSpPr>
          <a:xfrm rot="0">
            <a:off x="2179166" y="6572062"/>
            <a:ext cx="9034431" cy="2808103"/>
            <a:chOff x="0" y="0"/>
            <a:chExt cx="1744696" cy="542290"/>
          </a:xfrm>
        </p:grpSpPr>
        <p:sp>
          <p:nvSpPr>
            <p:cNvPr name="Freeform 20" id="2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1" id="2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22" id="22"/>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Saira ExtraCondensed Bold"/>
                <a:ea typeface="Saira ExtraCondensed Bold"/>
                <a:cs typeface="Saira ExtraCondensed Bold"/>
                <a:sym typeface="Saira ExtraCondensed Bold"/>
              </a:rPr>
              <a:t>LINQ LÀ GÌ?</a:t>
            </a:r>
          </a:p>
        </p:txBody>
      </p:sp>
      <p:sp>
        <p:nvSpPr>
          <p:cNvPr name="TextBox 23" id="23"/>
          <p:cNvSpPr txBox="true"/>
          <p:nvPr/>
        </p:nvSpPr>
        <p:spPr>
          <a:xfrm rot="0">
            <a:off x="6893475" y="4056050"/>
            <a:ext cx="8990955" cy="1669161"/>
          </a:xfrm>
          <a:prstGeom prst="rect">
            <a:avLst/>
          </a:prstGeom>
        </p:spPr>
        <p:txBody>
          <a:bodyPr anchor="t" rtlCol="false" tIns="0" lIns="0" bIns="0" rIns="0">
            <a:spAutoFit/>
          </a:bodyPr>
          <a:lstStyle/>
          <a:p>
            <a:pPr algn="just" marL="518158" indent="-259079" lvl="1">
              <a:lnSpc>
                <a:spcPts val="3311"/>
              </a:lnSpc>
              <a:buFont typeface="Arial"/>
              <a:buChar char="•"/>
            </a:pPr>
            <a:r>
              <a:rPr lang="en-US" sz="2399" spc="235">
                <a:solidFill>
                  <a:srgbClr val="231F20"/>
                </a:solidFill>
                <a:latin typeface="Muli"/>
                <a:ea typeface="Muli"/>
                <a:cs typeface="Muli"/>
                <a:sym typeface="Muli"/>
              </a:rPr>
              <a:t>Phổ biến: Select, Where, OrderBy, Join, GroupBy, Count...</a:t>
            </a:r>
          </a:p>
          <a:p>
            <a:pPr algn="just" marL="518158" indent="-259079" lvl="1">
              <a:lnSpc>
                <a:spcPts val="3311"/>
              </a:lnSpc>
              <a:buFont typeface="Arial"/>
              <a:buChar char="•"/>
            </a:pPr>
            <a:r>
              <a:rPr lang="en-US" sz="2399" spc="235">
                <a:solidFill>
                  <a:srgbClr val="231F20"/>
                </a:solidFill>
                <a:latin typeface="Muli"/>
                <a:ea typeface="Muli"/>
                <a:cs typeface="Muli"/>
                <a:sym typeface="Muli"/>
              </a:rPr>
              <a:t>Linh hoạt: Hỗ trợ dữ liệu tự định nghĩa &amp; toán tử mở rộng.</a:t>
            </a:r>
          </a:p>
        </p:txBody>
      </p:sp>
      <p:sp>
        <p:nvSpPr>
          <p:cNvPr name="TextBox 24" id="24"/>
          <p:cNvSpPr txBox="true"/>
          <p:nvPr/>
        </p:nvSpPr>
        <p:spPr>
          <a:xfrm rot="0">
            <a:off x="2179166" y="6909045"/>
            <a:ext cx="9034431" cy="2088261"/>
          </a:xfrm>
          <a:prstGeom prst="rect">
            <a:avLst/>
          </a:prstGeom>
        </p:spPr>
        <p:txBody>
          <a:bodyPr anchor="t" rtlCol="false" tIns="0" lIns="0" bIns="0" rIns="0">
            <a:spAutoFit/>
          </a:bodyPr>
          <a:lstStyle/>
          <a:p>
            <a:pPr algn="just" marL="518158" indent="-259079" lvl="1">
              <a:lnSpc>
                <a:spcPts val="3311"/>
              </a:lnSpc>
              <a:buFont typeface="Arial"/>
              <a:buChar char="•"/>
            </a:pPr>
            <a:r>
              <a:rPr lang="en-US" sz="2399" spc="235">
                <a:solidFill>
                  <a:srgbClr val="231F20"/>
                </a:solidFill>
                <a:latin typeface="Muli"/>
                <a:ea typeface="Muli"/>
                <a:cs typeface="Muli"/>
                <a:sym typeface="Muli"/>
              </a:rPr>
              <a:t>Tăng tốc phát triển: Viết truy vấn ngắn gọn và trực quan.</a:t>
            </a:r>
          </a:p>
          <a:p>
            <a:pPr algn="just" marL="518158" indent="-259079" lvl="1">
              <a:lnSpc>
                <a:spcPts val="3311"/>
              </a:lnSpc>
              <a:buFont typeface="Arial"/>
              <a:buChar char="•"/>
            </a:pPr>
            <a:r>
              <a:rPr lang="en-US" sz="2399" spc="235">
                <a:solidFill>
                  <a:srgbClr val="231F20"/>
                </a:solidFill>
                <a:latin typeface="Muli"/>
                <a:ea typeface="Muli"/>
                <a:cs typeface="Muli"/>
                <a:sym typeface="Muli"/>
              </a:rPr>
              <a:t>Khả năng mở rộng: Tạo truy vấn tùy chỉnh.</a:t>
            </a:r>
          </a:p>
          <a:p>
            <a:pPr algn="just" marL="518158" indent="-259079" lvl="1">
              <a:lnSpc>
                <a:spcPts val="3311"/>
              </a:lnSpc>
              <a:buFont typeface="Arial"/>
              <a:buChar char="•"/>
            </a:pPr>
            <a:r>
              <a:rPr lang="en-US" sz="2399" spc="235">
                <a:solidFill>
                  <a:srgbClr val="231F20"/>
                </a:solidFill>
                <a:latin typeface="Muli"/>
                <a:ea typeface="Muli"/>
                <a:cs typeface="Muli"/>
                <a:sym typeface="Muli"/>
              </a:rPr>
              <a:t>Phổ biến: Công cụ quan trọng trong phát triển .NET.</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2128098"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4265469"/>
            <a:ext cx="10587335" cy="3241963"/>
          </a:xfrm>
          <a:prstGeom prst="rect">
            <a:avLst/>
          </a:prstGeom>
        </p:spPr>
        <p:txBody>
          <a:bodyPr anchor="t" rtlCol="false" tIns="0" lIns="0" bIns="0" rIns="0">
            <a:spAutoFit/>
          </a:bodyPr>
          <a:lstStyle/>
          <a:p>
            <a:pPr algn="l">
              <a:lnSpc>
                <a:spcPts val="13015"/>
              </a:lnSpc>
            </a:pPr>
            <a:r>
              <a:rPr lang="en-US" b="true" sz="9431" spc="924">
                <a:solidFill>
                  <a:srgbClr val="231F20"/>
                </a:solidFill>
                <a:latin typeface="Saira ExtraCondensed Bold"/>
                <a:ea typeface="Saira ExtraCondensed Bold"/>
                <a:cs typeface="Saira ExtraCondensed Bold"/>
                <a:sym typeface="Saira ExtraCondensed Bold"/>
              </a:rPr>
              <a:t>KIẾN TRÚC VÀ CÁC LOẠI</a:t>
            </a:r>
          </a:p>
          <a:p>
            <a:pPr algn="l" marL="0" indent="0" lvl="0">
              <a:lnSpc>
                <a:spcPts val="13015"/>
              </a:lnSpc>
              <a:spcBef>
                <a:spcPct val="0"/>
              </a:spcBef>
            </a:pPr>
            <a:r>
              <a:rPr lang="en-US" b="true" sz="9431" spc="924">
                <a:solidFill>
                  <a:srgbClr val="231F20"/>
                </a:solidFill>
                <a:latin typeface="Saira ExtraCondensed Bold"/>
                <a:ea typeface="Saira ExtraCondensed Bold"/>
                <a:cs typeface="Saira ExtraCondensed Bold"/>
                <a:sym typeface="Saira ExtraCondensed Bold"/>
              </a:rPr>
              <a:t>LINQ</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491586" y="3175860"/>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0" y="6745011"/>
            <a:ext cx="18288000" cy="1317"/>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2254818" y="6495787"/>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1491586" y="3594410"/>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Muli Bold"/>
                <a:ea typeface="Muli Bold"/>
                <a:cs typeface="Muli Bold"/>
                <a:sym typeface="Muli Bold"/>
              </a:rPr>
              <a:t>01</a:t>
            </a:r>
          </a:p>
        </p:txBody>
      </p:sp>
      <p:sp>
        <p:nvSpPr>
          <p:cNvPr name="TextBox 9" id="9"/>
          <p:cNvSpPr txBox="true"/>
          <p:nvPr/>
        </p:nvSpPr>
        <p:spPr>
          <a:xfrm rot="0">
            <a:off x="1555925" y="7415968"/>
            <a:ext cx="1898867" cy="1008695"/>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Muli Bold"/>
                <a:ea typeface="Muli Bold"/>
                <a:cs typeface="Muli Bold"/>
                <a:sym typeface="Muli Bold"/>
              </a:rPr>
              <a:t>LINQ TO</a:t>
            </a:r>
          </a:p>
          <a:p>
            <a:pPr algn="ctr">
              <a:lnSpc>
                <a:spcPts val="4073"/>
              </a:lnSpc>
            </a:pPr>
            <a:r>
              <a:rPr lang="en-US" b="true" sz="2951" spc="289">
                <a:solidFill>
                  <a:srgbClr val="231F20"/>
                </a:solidFill>
                <a:latin typeface="Muli Bold"/>
                <a:ea typeface="Muli Bold"/>
                <a:cs typeface="Muli Bold"/>
                <a:sym typeface="Muli Bold"/>
              </a:rPr>
              <a:t>OBJECTS</a:t>
            </a:r>
          </a:p>
        </p:txBody>
      </p:sp>
      <p:sp>
        <p:nvSpPr>
          <p:cNvPr name="Freeform 10" id="10"/>
          <p:cNvSpPr/>
          <p:nvPr/>
        </p:nvSpPr>
        <p:spPr>
          <a:xfrm flipH="false" flipV="false" rot="0">
            <a:off x="4677965" y="3175860"/>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5441197" y="6495787"/>
            <a:ext cx="501082" cy="50108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3" id="13"/>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4641325" y="3594410"/>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Muli Bold"/>
                <a:ea typeface="Muli Bold"/>
                <a:cs typeface="Muli Bold"/>
                <a:sym typeface="Muli Bold"/>
              </a:rPr>
              <a:t>02</a:t>
            </a:r>
          </a:p>
        </p:txBody>
      </p:sp>
      <p:sp>
        <p:nvSpPr>
          <p:cNvPr name="Freeform 15" id="15"/>
          <p:cNvSpPr/>
          <p:nvPr/>
        </p:nvSpPr>
        <p:spPr>
          <a:xfrm flipH="false" flipV="false" rot="0">
            <a:off x="8168522" y="3175860"/>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6" id="16"/>
          <p:cNvGrpSpPr/>
          <p:nvPr/>
        </p:nvGrpSpPr>
        <p:grpSpPr>
          <a:xfrm rot="0">
            <a:off x="8931754" y="6495787"/>
            <a:ext cx="501082" cy="50108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9" id="19"/>
          <p:cNvSpPr txBox="true"/>
          <p:nvPr/>
        </p:nvSpPr>
        <p:spPr>
          <a:xfrm rot="0">
            <a:off x="8131882" y="3594410"/>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Muli Bold"/>
                <a:ea typeface="Muli Bold"/>
                <a:cs typeface="Muli Bold"/>
                <a:sym typeface="Muli Bold"/>
              </a:rPr>
              <a:t>03</a:t>
            </a:r>
          </a:p>
        </p:txBody>
      </p:sp>
      <p:sp>
        <p:nvSpPr>
          <p:cNvPr name="Freeform 20" id="20"/>
          <p:cNvSpPr/>
          <p:nvPr/>
        </p:nvSpPr>
        <p:spPr>
          <a:xfrm flipH="false" flipV="false" rot="0">
            <a:off x="11659079" y="3175860"/>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12422310" y="6495787"/>
            <a:ext cx="501082" cy="50108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3" id="23"/>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4" id="24"/>
          <p:cNvSpPr txBox="true"/>
          <p:nvPr/>
        </p:nvSpPr>
        <p:spPr>
          <a:xfrm rot="0">
            <a:off x="11622439" y="3594410"/>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Muli Bold"/>
                <a:ea typeface="Muli Bold"/>
                <a:cs typeface="Muli Bold"/>
                <a:sym typeface="Muli Bold"/>
              </a:rPr>
              <a:t>04</a:t>
            </a:r>
          </a:p>
        </p:txBody>
      </p:sp>
      <p:sp>
        <p:nvSpPr>
          <p:cNvPr name="TextBox 25" id="25"/>
          <p:cNvSpPr txBox="true"/>
          <p:nvPr/>
        </p:nvSpPr>
        <p:spPr>
          <a:xfrm rot="0">
            <a:off x="4336821" y="7415968"/>
            <a:ext cx="2709833" cy="1008695"/>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Muli Bold"/>
                <a:ea typeface="Muli Bold"/>
                <a:cs typeface="Muli Bold"/>
                <a:sym typeface="Muli Bold"/>
              </a:rPr>
              <a:t>LINQ TO</a:t>
            </a:r>
          </a:p>
          <a:p>
            <a:pPr algn="ctr">
              <a:lnSpc>
                <a:spcPts val="4073"/>
              </a:lnSpc>
            </a:pPr>
            <a:r>
              <a:rPr lang="en-US" b="true" sz="2951" spc="289">
                <a:solidFill>
                  <a:srgbClr val="231F20"/>
                </a:solidFill>
                <a:latin typeface="Muli Bold"/>
                <a:ea typeface="Muli Bold"/>
                <a:cs typeface="Muli Bold"/>
                <a:sym typeface="Muli Bold"/>
              </a:rPr>
              <a:t>SQL</a:t>
            </a:r>
          </a:p>
        </p:txBody>
      </p:sp>
      <p:sp>
        <p:nvSpPr>
          <p:cNvPr name="TextBox 26" id="26"/>
          <p:cNvSpPr txBox="true"/>
          <p:nvPr/>
        </p:nvSpPr>
        <p:spPr>
          <a:xfrm rot="0">
            <a:off x="7827378" y="7415810"/>
            <a:ext cx="2709833" cy="1008695"/>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Muli Bold"/>
                <a:ea typeface="Muli Bold"/>
                <a:cs typeface="Muli Bold"/>
                <a:sym typeface="Muli Bold"/>
              </a:rPr>
              <a:t>LINQ TO ENTITIES</a:t>
            </a:r>
          </a:p>
        </p:txBody>
      </p:sp>
      <p:sp>
        <p:nvSpPr>
          <p:cNvPr name="TextBox 27" id="27"/>
          <p:cNvSpPr txBox="true"/>
          <p:nvPr/>
        </p:nvSpPr>
        <p:spPr>
          <a:xfrm rot="0">
            <a:off x="11281295" y="7415810"/>
            <a:ext cx="2709833" cy="1008854"/>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Muli Bold"/>
                <a:ea typeface="Muli Bold"/>
                <a:cs typeface="Muli Bold"/>
                <a:sym typeface="Muli Bold"/>
              </a:rPr>
              <a:t>LINQ TO</a:t>
            </a:r>
          </a:p>
          <a:p>
            <a:pPr algn="ctr">
              <a:lnSpc>
                <a:spcPts val="4073"/>
              </a:lnSpc>
            </a:pPr>
            <a:r>
              <a:rPr lang="en-US" b="true" sz="2951" spc="289">
                <a:solidFill>
                  <a:srgbClr val="231F20"/>
                </a:solidFill>
                <a:latin typeface="Muli Bold"/>
                <a:ea typeface="Muli Bold"/>
                <a:cs typeface="Muli Bold"/>
                <a:sym typeface="Muli Bold"/>
              </a:rPr>
              <a:t>DATASET</a:t>
            </a:r>
          </a:p>
        </p:txBody>
      </p:sp>
      <p:grpSp>
        <p:nvGrpSpPr>
          <p:cNvPr name="Group 28" id="28"/>
          <p:cNvGrpSpPr/>
          <p:nvPr/>
        </p:nvGrpSpPr>
        <p:grpSpPr>
          <a:xfrm rot="0">
            <a:off x="0" y="0"/>
            <a:ext cx="18288000" cy="3086100"/>
            <a:chOff x="0" y="0"/>
            <a:chExt cx="4816593" cy="812800"/>
          </a:xfrm>
        </p:grpSpPr>
        <p:sp>
          <p:nvSpPr>
            <p:cNvPr name="Freeform 29" id="29"/>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30" id="30"/>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31" id="31"/>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2" id="32"/>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3" id="33"/>
          <p:cNvSpPr txBox="true"/>
          <p:nvPr/>
        </p:nvSpPr>
        <p:spPr>
          <a:xfrm rot="0">
            <a:off x="3478733" y="101314"/>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CÁC LOẠI LINQ TRONG .NET</a:t>
            </a:r>
          </a:p>
        </p:txBody>
      </p:sp>
      <p:sp>
        <p:nvSpPr>
          <p:cNvPr name="Freeform 34" id="34"/>
          <p:cNvSpPr/>
          <p:nvPr/>
        </p:nvSpPr>
        <p:spPr>
          <a:xfrm flipH="false" flipV="false" rot="0">
            <a:off x="15149961" y="3175860"/>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5" id="35"/>
          <p:cNvGrpSpPr/>
          <p:nvPr/>
        </p:nvGrpSpPr>
        <p:grpSpPr>
          <a:xfrm rot="0">
            <a:off x="15913193" y="6495787"/>
            <a:ext cx="501082" cy="50108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37" id="3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38" id="38"/>
          <p:cNvSpPr txBox="true"/>
          <p:nvPr/>
        </p:nvSpPr>
        <p:spPr>
          <a:xfrm rot="0">
            <a:off x="15113322" y="3594410"/>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Muli Bold"/>
                <a:ea typeface="Muli Bold"/>
                <a:cs typeface="Muli Bold"/>
                <a:sym typeface="Muli Bold"/>
              </a:rPr>
              <a:t>05</a:t>
            </a:r>
          </a:p>
        </p:txBody>
      </p:sp>
      <p:sp>
        <p:nvSpPr>
          <p:cNvPr name="TextBox 39" id="39"/>
          <p:cNvSpPr txBox="true"/>
          <p:nvPr/>
        </p:nvSpPr>
        <p:spPr>
          <a:xfrm rot="0">
            <a:off x="14808818" y="7415651"/>
            <a:ext cx="2709833" cy="1008854"/>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Muli Bold"/>
                <a:ea typeface="Muli Bold"/>
                <a:cs typeface="Muli Bold"/>
                <a:sym typeface="Muli Bold"/>
              </a:rPr>
              <a:t>LINQ TO</a:t>
            </a:r>
          </a:p>
          <a:p>
            <a:pPr algn="ctr">
              <a:lnSpc>
                <a:spcPts val="4073"/>
              </a:lnSpc>
            </a:pPr>
            <a:r>
              <a:rPr lang="en-US" b="true" sz="2951" spc="289">
                <a:solidFill>
                  <a:srgbClr val="231F20"/>
                </a:solidFill>
                <a:latin typeface="Muli Bold"/>
                <a:ea typeface="Muli Bold"/>
                <a:cs typeface="Muli Bold"/>
                <a:sym typeface="Muli Bold"/>
              </a:rPr>
              <a:t>XML</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213124" y="3788419"/>
            <a:ext cx="16232455" cy="4958185"/>
            <a:chOff x="0" y="0"/>
            <a:chExt cx="3134751" cy="957506"/>
          </a:xfrm>
        </p:grpSpPr>
        <p:sp>
          <p:nvSpPr>
            <p:cNvPr name="Freeform 9" id="9"/>
            <p:cNvSpPr/>
            <p:nvPr/>
          </p:nvSpPr>
          <p:spPr>
            <a:xfrm flipH="false" flipV="false" rot="0">
              <a:off x="0" y="0"/>
              <a:ext cx="3134751" cy="957506"/>
            </a:xfrm>
            <a:custGeom>
              <a:avLst/>
              <a:gdLst/>
              <a:ahLst/>
              <a:cxnLst/>
              <a:rect r="r" b="b" t="t" l="l"/>
              <a:pathLst>
                <a:path h="957506" w="3134751">
                  <a:moveTo>
                    <a:pt x="0" y="0"/>
                  </a:moveTo>
                  <a:lnTo>
                    <a:pt x="3134751" y="0"/>
                  </a:lnTo>
                  <a:lnTo>
                    <a:pt x="3134751" y="957506"/>
                  </a:lnTo>
                  <a:lnTo>
                    <a:pt x="0" y="95750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3134751" cy="976556"/>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LINQ TO OBJECTS</a:t>
            </a:r>
          </a:p>
        </p:txBody>
      </p:sp>
      <p:sp>
        <p:nvSpPr>
          <p:cNvPr name="TextBox 12" id="12"/>
          <p:cNvSpPr txBox="true"/>
          <p:nvPr/>
        </p:nvSpPr>
        <p:spPr>
          <a:xfrm rot="0">
            <a:off x="3926891" y="5468364"/>
            <a:ext cx="10804922" cy="1550670"/>
          </a:xfrm>
          <a:prstGeom prst="rect">
            <a:avLst/>
          </a:prstGeom>
        </p:spPr>
        <p:txBody>
          <a:bodyPr anchor="t" rtlCol="false" tIns="0" lIns="0" bIns="0" rIns="0">
            <a:spAutoFit/>
          </a:bodyPr>
          <a:lstStyle/>
          <a:p>
            <a:pPr algn="just" marL="647697" indent="-323848" lvl="1">
              <a:lnSpc>
                <a:spcPts val="4139"/>
              </a:lnSpc>
              <a:buFont typeface="Arial"/>
              <a:buChar char="•"/>
            </a:pPr>
            <a:r>
              <a:rPr lang="en-US" sz="2999" spc="293">
                <a:solidFill>
                  <a:srgbClr val="000000"/>
                </a:solidFill>
                <a:latin typeface="Muli"/>
                <a:ea typeface="Muli"/>
                <a:cs typeface="Muli"/>
                <a:sym typeface="Muli"/>
              </a:rPr>
              <a:t>Trả về kiểu: IEnumerable&lt;T&gt;.</a:t>
            </a:r>
          </a:p>
          <a:p>
            <a:pPr algn="just" marL="647697" indent="-323848" lvl="1">
              <a:lnSpc>
                <a:spcPts val="4139"/>
              </a:lnSpc>
              <a:buFont typeface="Arial"/>
              <a:buChar char="•"/>
            </a:pPr>
            <a:r>
              <a:rPr lang="en-US" sz="2999" spc="293">
                <a:solidFill>
                  <a:srgbClr val="000000"/>
                </a:solidFill>
                <a:latin typeface="Muli"/>
                <a:ea typeface="Muli"/>
                <a:cs typeface="Muli"/>
                <a:sym typeface="Muli"/>
              </a:rPr>
              <a:t>Không cần LinQ Provider như LinQ to SQL/XML.</a:t>
            </a:r>
          </a:p>
          <a:p>
            <a:pPr algn="just" marL="647697" indent="-323848" lvl="1">
              <a:lnSpc>
                <a:spcPts val="4139"/>
              </a:lnSpc>
              <a:buFont typeface="Arial"/>
              <a:buChar char="•"/>
            </a:pPr>
            <a:r>
              <a:rPr lang="en-US" sz="2999" spc="293">
                <a:solidFill>
                  <a:srgbClr val="000000"/>
                </a:solidFill>
                <a:latin typeface="Muli"/>
                <a:ea typeface="Muli"/>
                <a:cs typeface="Muli"/>
                <a:sym typeface="Muli"/>
              </a:rPr>
              <a:t>Ứng dụng: Thay thế vòng lặp, dễ đọc, dễ duy trì.</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213124" y="3788419"/>
            <a:ext cx="16232455" cy="4958185"/>
            <a:chOff x="0" y="0"/>
            <a:chExt cx="3134751" cy="957506"/>
          </a:xfrm>
        </p:grpSpPr>
        <p:sp>
          <p:nvSpPr>
            <p:cNvPr name="Freeform 9" id="9"/>
            <p:cNvSpPr/>
            <p:nvPr/>
          </p:nvSpPr>
          <p:spPr>
            <a:xfrm flipH="false" flipV="false" rot="0">
              <a:off x="0" y="0"/>
              <a:ext cx="3134751" cy="957506"/>
            </a:xfrm>
            <a:custGeom>
              <a:avLst/>
              <a:gdLst/>
              <a:ahLst/>
              <a:cxnLst/>
              <a:rect r="r" b="b" t="t" l="l"/>
              <a:pathLst>
                <a:path h="957506" w="3134751">
                  <a:moveTo>
                    <a:pt x="0" y="0"/>
                  </a:moveTo>
                  <a:lnTo>
                    <a:pt x="3134751" y="0"/>
                  </a:lnTo>
                  <a:lnTo>
                    <a:pt x="3134751" y="957506"/>
                  </a:lnTo>
                  <a:lnTo>
                    <a:pt x="0" y="957506"/>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3134751" cy="976556"/>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LINQ TO SQL</a:t>
            </a:r>
          </a:p>
        </p:txBody>
      </p:sp>
      <p:sp>
        <p:nvSpPr>
          <p:cNvPr name="TextBox 12" id="12"/>
          <p:cNvSpPr txBox="true"/>
          <p:nvPr/>
        </p:nvSpPr>
        <p:spPr>
          <a:xfrm rot="0">
            <a:off x="1872988" y="4944489"/>
            <a:ext cx="14912727" cy="2598420"/>
          </a:xfrm>
          <a:prstGeom prst="rect">
            <a:avLst/>
          </a:prstGeom>
        </p:spPr>
        <p:txBody>
          <a:bodyPr anchor="t" rtlCol="false" tIns="0" lIns="0" bIns="0" rIns="0">
            <a:spAutoFit/>
          </a:bodyPr>
          <a:lstStyle/>
          <a:p>
            <a:pPr algn="just" marL="647697" indent="-323848" lvl="1">
              <a:lnSpc>
                <a:spcPts val="4139"/>
              </a:lnSpc>
              <a:buFont typeface="Arial"/>
              <a:buChar char="•"/>
            </a:pPr>
            <a:r>
              <a:rPr lang="en-US" sz="2999" spc="293">
                <a:solidFill>
                  <a:srgbClr val="000000"/>
                </a:solidFill>
                <a:latin typeface="Muli"/>
                <a:ea typeface="Muli"/>
                <a:cs typeface="Muli"/>
                <a:sym typeface="Muli"/>
              </a:rPr>
              <a:t>Chuyển đổi mô hình: Ánh xạ dữ liệu quan hệ đến mô hình đối tượng.</a:t>
            </a:r>
          </a:p>
          <a:p>
            <a:pPr algn="just" marL="647697" indent="-323848" lvl="1">
              <a:lnSpc>
                <a:spcPts val="4139"/>
              </a:lnSpc>
              <a:buFont typeface="Arial"/>
              <a:buChar char="•"/>
            </a:pPr>
            <a:r>
              <a:rPr lang="en-US" sz="2999" spc="293">
                <a:solidFill>
                  <a:srgbClr val="000000"/>
                </a:solidFill>
                <a:latin typeface="Muli"/>
                <a:ea typeface="Muli"/>
                <a:cs typeface="Muli"/>
                <a:sym typeface="Muli"/>
              </a:rPr>
              <a:t>Thành phần thực thi:</a:t>
            </a:r>
          </a:p>
          <a:p>
            <a:pPr algn="just" marL="1295394" indent="-431798" lvl="2">
              <a:lnSpc>
                <a:spcPts val="4139"/>
              </a:lnSpc>
              <a:buFont typeface="Arial"/>
              <a:buChar char="⚬"/>
            </a:pPr>
            <a:r>
              <a:rPr lang="en-US" sz="2999" spc="293">
                <a:solidFill>
                  <a:srgbClr val="000000"/>
                </a:solidFill>
                <a:latin typeface="Muli"/>
                <a:ea typeface="Muli"/>
                <a:cs typeface="Muli"/>
                <a:sym typeface="Muli"/>
              </a:rPr>
              <a:t>API: Yêu cầu truy vấn.</a:t>
            </a:r>
          </a:p>
          <a:p>
            <a:pPr algn="just" marL="1295394" indent="-431798" lvl="2">
              <a:lnSpc>
                <a:spcPts val="4139"/>
              </a:lnSpc>
              <a:buFont typeface="Arial"/>
              <a:buChar char="⚬"/>
            </a:pPr>
            <a:r>
              <a:rPr lang="en-US" sz="2999" spc="293">
                <a:solidFill>
                  <a:srgbClr val="000000"/>
                </a:solidFill>
                <a:latin typeface="Muli"/>
                <a:ea typeface="Muli"/>
                <a:cs typeface="Muli"/>
                <a:sym typeface="Muli"/>
              </a:rPr>
              <a:t>Provider: Chuyển thành T-SQL.</a:t>
            </a:r>
          </a:p>
          <a:p>
            <a:pPr algn="just" marL="1295394" indent="-431798" lvl="2">
              <a:lnSpc>
                <a:spcPts val="4139"/>
              </a:lnSpc>
              <a:buFont typeface="Arial"/>
              <a:buChar char="⚬"/>
            </a:pPr>
            <a:r>
              <a:rPr lang="en-US" sz="2999" spc="293">
                <a:solidFill>
                  <a:srgbClr val="000000"/>
                </a:solidFill>
                <a:latin typeface="Muli"/>
                <a:ea typeface="Muli"/>
                <a:cs typeface="Muli"/>
                <a:sym typeface="Muli"/>
              </a:rPr>
              <a:t>ADO Provider: Thực thi truy vấn, trả về đối tượng.</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DAGU67rkqic</dc:identifier>
  <dcterms:modified xsi:type="dcterms:W3CDTF">2011-08-01T06:04:30Z</dcterms:modified>
  <cp:revision>1</cp:revision>
  <dc:title>LinQ</dc:title>
</cp:coreProperties>
</file>