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85" r:id="rId4"/>
    <p:sldId id="298" r:id="rId5"/>
    <p:sldId id="286" r:id="rId6"/>
    <p:sldId id="287" r:id="rId7"/>
    <p:sldId id="288" r:id="rId8"/>
    <p:sldId id="299" r:id="rId9"/>
    <p:sldId id="289" r:id="rId10"/>
    <p:sldId id="258" r:id="rId11"/>
    <p:sldId id="290" r:id="rId12"/>
    <p:sldId id="291" r:id="rId13"/>
    <p:sldId id="292" r:id="rId14"/>
    <p:sldId id="293" r:id="rId15"/>
    <p:sldId id="295" r:id="rId16"/>
    <p:sldId id="296" r:id="rId17"/>
    <p:sldId id="259" r:id="rId18"/>
    <p:sldId id="297" r:id="rId19"/>
    <p:sldId id="260" r:id="rId20"/>
    <p:sldId id="280" r:id="rId21"/>
  </p:sldIdLst>
  <p:sldSz cx="9144000" cy="5143500" type="screen16x9"/>
  <p:notesSz cx="6858000" cy="9144000"/>
  <p:embeddedFontLst>
    <p:embeddedFont>
      <p:font typeface="#9Slide04 Manuale" panose="020B0604020202020204" charset="0"/>
      <p:regular r:id="rId23"/>
    </p:embeddedFont>
    <p:embeddedFont>
      <p:font typeface="#9Slide04 Manuale Bold" panose="020B0604020202020204" charset="0"/>
      <p:bold r:id="rId24"/>
    </p:embeddedFont>
    <p:embeddedFont>
      <p:font typeface="Cambria Math" panose="02040503050406030204" pitchFamily="18" charset="0"/>
      <p:regular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3EAD3F-7176-407E-AF62-07F19634837C}">
  <a:tblStyle styleId="{233EAD3F-7176-407E-AF62-07F196348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6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9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259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005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70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89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3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79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3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-92869" y="785810"/>
            <a:ext cx="9144000" cy="1706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Phương pháp thiết kế thuật toán:</a:t>
            </a:r>
            <a:br>
              <a:rPr lang="en" sz="3600" dirty="0"/>
            </a:br>
            <a:r>
              <a:rPr lang="en" sz="3600" dirty="0"/>
              <a:t>Divide and Conquer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52A6B-76CA-4361-AC74-8B09F99F59C2}"/>
              </a:ext>
            </a:extLst>
          </p:cNvPr>
          <p:cNvSpPr txBox="1"/>
          <p:nvPr/>
        </p:nvSpPr>
        <p:spPr>
          <a:xfrm>
            <a:off x="900113" y="2721769"/>
            <a:ext cx="32075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Thành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 </a:t>
            </a:r>
            <a:r>
              <a:rPr lang="en-US" sz="1800" b="1" dirty="0" err="1"/>
              <a:t>nhóm</a:t>
            </a:r>
            <a:r>
              <a:rPr lang="en-US" sz="1800" b="1"/>
              <a:t> 2:</a:t>
            </a:r>
            <a:endParaRPr lang="en-US" sz="1800" b="1" dirty="0"/>
          </a:p>
          <a:p>
            <a:r>
              <a:rPr lang="en-US" sz="1600" dirty="0"/>
              <a:t>+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Xuân</a:t>
            </a:r>
            <a:r>
              <a:rPr lang="en-US" sz="1600" dirty="0"/>
              <a:t> Minh – 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19521848</a:t>
            </a:r>
          </a:p>
          <a:p>
            <a:r>
              <a:rPr lang="en-US" sz="1600" dirty="0">
                <a:solidFill>
                  <a:srgbClr val="24292E"/>
                </a:solidFill>
                <a:latin typeface="-apple-system"/>
              </a:rPr>
              <a:t>+ Lê Văn Phước – 19522054</a:t>
            </a:r>
          </a:p>
          <a:p>
            <a:r>
              <a:rPr lang="en-US" sz="1600" dirty="0">
                <a:solidFill>
                  <a:srgbClr val="24292E"/>
                </a:solidFill>
                <a:latin typeface="-apple-system"/>
              </a:rPr>
              <a:t>+ </a:t>
            </a:r>
            <a:r>
              <a:rPr lang="en-US" sz="1600" dirty="0" err="1">
                <a:solidFill>
                  <a:srgbClr val="24292E"/>
                </a:solidFill>
                <a:latin typeface="-apple-system"/>
              </a:rPr>
              <a:t>Nguyễn</a:t>
            </a:r>
            <a:r>
              <a:rPr lang="en-US" sz="16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600" dirty="0" err="1">
                <a:solidFill>
                  <a:srgbClr val="24292E"/>
                </a:solidFill>
                <a:latin typeface="-apple-system"/>
              </a:rPr>
              <a:t>Đức</a:t>
            </a:r>
            <a:r>
              <a:rPr lang="en-US" sz="16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600" dirty="0" err="1">
                <a:solidFill>
                  <a:srgbClr val="24292E"/>
                </a:solidFill>
                <a:latin typeface="-apple-system"/>
              </a:rPr>
              <a:t>Thắng</a:t>
            </a:r>
            <a:r>
              <a:rPr lang="en-US" sz="1600" dirty="0">
                <a:solidFill>
                  <a:srgbClr val="24292E"/>
                </a:solidFill>
                <a:latin typeface="-apple-system"/>
              </a:rPr>
              <a:t> – 19522206</a:t>
            </a:r>
          </a:p>
          <a:p>
            <a:r>
              <a:rPr lang="en-US" sz="1600" dirty="0">
                <a:solidFill>
                  <a:srgbClr val="24292E"/>
                </a:solidFill>
                <a:latin typeface="-apple-system"/>
              </a:rPr>
              <a:t>+ </a:t>
            </a:r>
            <a:r>
              <a:rPr lang="en-US" sz="1600" dirty="0" err="1">
                <a:solidFill>
                  <a:srgbClr val="24292E"/>
                </a:solidFill>
                <a:latin typeface="-apple-system"/>
              </a:rPr>
              <a:t>Trầm</a:t>
            </a:r>
            <a:r>
              <a:rPr lang="en-US" sz="16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600" dirty="0" err="1">
                <a:solidFill>
                  <a:srgbClr val="24292E"/>
                </a:solidFill>
                <a:latin typeface="-apple-system"/>
              </a:rPr>
              <a:t>Hữu</a:t>
            </a:r>
            <a:r>
              <a:rPr lang="en-US" sz="16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600" dirty="0" err="1">
                <a:solidFill>
                  <a:srgbClr val="24292E"/>
                </a:solidFill>
                <a:latin typeface="-apple-system"/>
              </a:rPr>
              <a:t>Nguyên</a:t>
            </a:r>
            <a:r>
              <a:rPr lang="en-US" sz="1600" dirty="0">
                <a:solidFill>
                  <a:srgbClr val="24292E"/>
                </a:solidFill>
                <a:latin typeface="-apple-system"/>
              </a:rPr>
              <a:t> - 19521921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626CF-DD3F-4B86-91C7-0C593B2E2751}"/>
              </a:ext>
            </a:extLst>
          </p:cNvPr>
          <p:cNvSpPr txBox="1"/>
          <p:nvPr/>
        </p:nvSpPr>
        <p:spPr>
          <a:xfrm>
            <a:off x="5207794" y="2736054"/>
            <a:ext cx="32075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Giáo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 </a:t>
            </a:r>
            <a:r>
              <a:rPr lang="en-US" sz="1800" b="1" dirty="0" err="1"/>
              <a:t>hướng</a:t>
            </a:r>
            <a:r>
              <a:rPr lang="en-US" sz="1800" b="1" dirty="0"/>
              <a:t> </a:t>
            </a:r>
            <a:r>
              <a:rPr lang="en-US" sz="1800" b="1" dirty="0" err="1"/>
              <a:t>dẫn</a:t>
            </a:r>
            <a:r>
              <a:rPr lang="en-US" sz="1800" b="1" dirty="0"/>
              <a:t>:</a:t>
            </a:r>
          </a:p>
          <a:p>
            <a:r>
              <a:rPr lang="en-US" dirty="0"/>
              <a:t>	</a:t>
            </a:r>
            <a:r>
              <a:rPr lang="vi-VN" sz="1600" b="1" i="0" dirty="0">
                <a:solidFill>
                  <a:srgbClr val="24292E"/>
                </a:solidFill>
                <a:effectLst/>
                <a:latin typeface="-apple-system"/>
              </a:rPr>
              <a:t>Ths. Nguyễn Thanh Sơn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584493" y="353025"/>
            <a:ext cx="618803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0070C0"/>
                </a:solidFill>
              </a:rPr>
              <a:t>Bài</a:t>
            </a:r>
            <a:r>
              <a:rPr lang="en-US" sz="4800" dirty="0">
                <a:solidFill>
                  <a:srgbClr val="0070C0"/>
                </a:solidFill>
              </a:rPr>
              <a:t> 1: </a:t>
            </a:r>
            <a:r>
              <a:rPr lang="en-US" sz="4800" dirty="0" err="1">
                <a:solidFill>
                  <a:srgbClr val="0070C0"/>
                </a:solidFill>
              </a:rPr>
              <a:t>Tính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lũy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thừa</a:t>
            </a:r>
            <a:endParaRPr sz="4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Google Shape;76;p15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2781763" y="1398824"/>
                <a:ext cx="5571300" cy="2557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3200" b="1" dirty="0">
                    <a:latin typeface="+mn-lt"/>
                  </a:rPr>
                  <a:t>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+mn-lt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+mn-lt"/>
                          </a:rPr>
                          <m:t>𝒂</m:t>
                        </m:r>
                      </m:e>
                      <m:sup>
                        <m:r>
                          <a:rPr lang="en-US" sz="3200" b="1" i="1" smtClean="0">
                            <a:latin typeface="+mn-lt"/>
                          </a:rPr>
                          <m:t>𝒏</m:t>
                        </m:r>
                      </m:sup>
                    </m:sSup>
                    <m:r>
                      <a:rPr lang="en-US" sz="3200" b="1" i="1" smtClean="0">
                        <a:latin typeface="+mn-lt"/>
                      </a:rPr>
                      <m:t>, </m:t>
                    </m:r>
                    <m:r>
                      <a:rPr lang="en-US" sz="3200" b="1" i="1" smtClean="0">
                        <a:latin typeface="+mn-lt"/>
                      </a:rPr>
                      <m:t>𝒗</m:t>
                    </m:r>
                    <m:r>
                      <a:rPr lang="en-US" sz="3200" b="1" i="1" smtClean="0">
                        <a:latin typeface="+mn-lt"/>
                      </a:rPr>
                      <m:t>ớ</m:t>
                    </m:r>
                    <m:r>
                      <a:rPr lang="en-US" sz="3200" b="1" i="1" smtClean="0">
                        <a:latin typeface="+mn-lt"/>
                      </a:rPr>
                      <m:t>𝒊</m:t>
                    </m:r>
                    <m:r>
                      <a:rPr lang="en-US" sz="3200" b="1" i="1" smtClean="0">
                        <a:latin typeface="+mn-lt"/>
                      </a:rPr>
                      <m:t> </m:t>
                    </m:r>
                    <m:r>
                      <a:rPr lang="en-US" sz="3200" b="1" i="1" smtClean="0">
                        <a:latin typeface="+mn-lt"/>
                      </a:rPr>
                      <m:t>𝒏</m:t>
                    </m:r>
                    <m:r>
                      <a:rPr lang="en-US" sz="3200" b="1" i="1" smtClean="0">
                        <a:latin typeface="+mn-lt"/>
                      </a:rPr>
                      <m:t> </m:t>
                    </m:r>
                    <m:r>
                      <a:rPr lang="en-US" sz="3200" b="1" i="1" smtClean="0">
                        <a:latin typeface="+mn-lt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3200" b="1" i="1" smtClean="0">
                        <a:latin typeface="+mn-lt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+mn-lt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endParaRPr sz="3200" b="1" dirty="0">
                  <a:latin typeface="+mn-lt"/>
                </a:endParaRPr>
              </a:p>
            </p:txBody>
          </p:sp>
        </mc:Choice>
        <mc:Fallback>
          <p:sp>
            <p:nvSpPr>
              <p:cNvPr id="76" name="Google Shape;76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2781763" y="1398824"/>
                <a:ext cx="5571300" cy="2557800"/>
              </a:xfrm>
              <a:prstGeom prst="rect">
                <a:avLst/>
              </a:prstGeom>
              <a:blipFill>
                <a:blip r:embed="rId3"/>
                <a:stretch>
                  <a:fillRect l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4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584493" y="353025"/>
            <a:ext cx="618803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0070C0"/>
                </a:solidFill>
              </a:rPr>
              <a:t>Bài</a:t>
            </a:r>
            <a:r>
              <a:rPr lang="en-US" sz="4800" dirty="0">
                <a:solidFill>
                  <a:srgbClr val="0070C0"/>
                </a:solidFill>
              </a:rPr>
              <a:t> 1: </a:t>
            </a:r>
            <a:r>
              <a:rPr lang="en-US" sz="4800" dirty="0" err="1">
                <a:solidFill>
                  <a:srgbClr val="0070C0"/>
                </a:solidFill>
              </a:rPr>
              <a:t>Tính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lũy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thừa</a:t>
            </a:r>
            <a:endParaRPr sz="4800" dirty="0">
              <a:solidFill>
                <a:srgbClr val="0070C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414143" y="1194696"/>
            <a:ext cx="593892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+mn-lt"/>
              </a:rPr>
              <a:t>Cách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đơn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giản</a:t>
            </a:r>
            <a:r>
              <a:rPr lang="en-US" sz="3200" b="1" dirty="0">
                <a:latin typeface="+mn-lt"/>
              </a:rPr>
              <a:t>, </a:t>
            </a:r>
            <a:r>
              <a:rPr lang="en-US" sz="3200" b="1" dirty="0" err="1">
                <a:latin typeface="+mn-lt"/>
              </a:rPr>
              <a:t>dễ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thực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hiện</a:t>
            </a:r>
            <a:r>
              <a:rPr lang="en-US" sz="3200" b="1" dirty="0">
                <a:latin typeface="+mn-lt"/>
              </a:rPr>
              <a:t> </a:t>
            </a:r>
            <a:endParaRPr sz="3200" b="1" dirty="0">
              <a:latin typeface="+mn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4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AFDA8-E68E-4210-B0FE-DF8E6B023C98}"/>
              </a:ext>
            </a:extLst>
          </p:cNvPr>
          <p:cNvSpPr txBox="1"/>
          <p:nvPr/>
        </p:nvSpPr>
        <p:spPr>
          <a:xfrm>
            <a:off x="2263835" y="2112819"/>
            <a:ext cx="359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def </a:t>
            </a:r>
            <a:r>
              <a:rPr lang="en-US" sz="2400" dirty="0" err="1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luythua</a:t>
            </a: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(</a:t>
            </a:r>
            <a:r>
              <a:rPr lang="en-US" sz="2400" dirty="0" err="1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a,n</a:t>
            </a: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):</a:t>
            </a:r>
            <a:endParaRPr lang="en-US" sz="2400" dirty="0">
              <a:effectLst/>
              <a:latin typeface="+mn-lt"/>
              <a:ea typeface="#9Slide03 Source Sans Pro SemiB" panose="020B060303040302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	x = a</a:t>
            </a:r>
            <a:endParaRPr lang="en-US" sz="2400" dirty="0">
              <a:effectLst/>
              <a:latin typeface="+mn-lt"/>
              <a:ea typeface="#9Slide03 Source Sans Pro SemiB" panose="020B060303040302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	for </a:t>
            </a:r>
            <a:r>
              <a:rPr lang="en-US" sz="2400" dirty="0"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_</a:t>
            </a: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 in 	range(1,n):</a:t>
            </a:r>
            <a:endParaRPr lang="en-US" sz="2400" dirty="0">
              <a:effectLst/>
              <a:latin typeface="+mn-lt"/>
              <a:ea typeface="#9Slide03 Source Sans Pro SemiB" panose="020B060303040302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	         x= x*a</a:t>
            </a:r>
            <a:endParaRPr lang="en-US" sz="2400" dirty="0">
              <a:effectLst/>
              <a:latin typeface="+mn-lt"/>
              <a:ea typeface="#9Slide03 Source Sans Pro SemiB" panose="020B060303040302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n-lt"/>
                <a:ea typeface="#9Slide03 Source Sans Pro SemiB" panose="020B0603030403020204" pitchFamily="34" charset="0"/>
                <a:cs typeface="Calibri Light" panose="020F0302020204030204" pitchFamily="34" charset="0"/>
              </a:rPr>
              <a:t>	return x</a:t>
            </a:r>
            <a:endParaRPr lang="en-US" sz="2400" dirty="0">
              <a:effectLst/>
              <a:latin typeface="+mn-lt"/>
              <a:ea typeface="#9Slide03 Source Sans Pro SemiB" panose="020B0603030403020204" pitchFamily="34" charset="0"/>
            </a:endParaRPr>
          </a:p>
          <a:p>
            <a:endParaRPr lang="en-US" sz="2400" dirty="0">
              <a:latin typeface="+mn-lt"/>
              <a:ea typeface="#9Slide03 Source Sans Pro SemiB" panose="020B06030304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7D9799-FC6F-4E8F-A2AF-2BD193A741DB}"/>
                  </a:ext>
                </a:extLst>
              </p:cNvPr>
              <p:cNvSpPr txBox="1"/>
              <p:nvPr/>
            </p:nvSpPr>
            <p:spPr>
              <a:xfrm>
                <a:off x="6184660" y="2473596"/>
                <a:ext cx="24959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+mn-lt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+mn-lt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+mn-lt"/>
                        </a:rPr>
                        <m:t>= </m:t>
                      </m:r>
                      <m:r>
                        <a:rPr lang="en-US" sz="2400" b="0" i="1" smtClean="0">
                          <a:latin typeface="+mn-lt"/>
                        </a:rPr>
                        <m:t>𝑛</m:t>
                      </m:r>
                    </m:oMath>
                  </m:oMathPara>
                </a14:m>
                <a:endParaRPr lang="en-US" sz="24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+mn-lt"/>
                      </a:rPr>
                      <m:t>⇒</m:t>
                    </m:r>
                  </m:oMath>
                </a14:m>
                <a:r>
                  <a:rPr lang="en-US" sz="2400" b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+mn-lt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latin typeface="+mn-lt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+mn-lt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+mn-lt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+mn-lt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dirty="0" smtClean="0">
                            <a:latin typeface="+mn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+mn-lt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tuy</m:t>
                    </m:r>
                    <m: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+mn-lt"/>
                        <a:ea typeface="Cambria Math" panose="02040503050406030204" pitchFamily="18" charset="0"/>
                      </a:rPr>
                      <m:t>nh</m:t>
                    </m:r>
                  </m:oMath>
                </a14:m>
                <a:endParaRPr lang="en-US" sz="2400" b="0" dirty="0"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7D9799-FC6F-4E8F-A2AF-2BD193A7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60" y="2473596"/>
                <a:ext cx="2495921" cy="1200329"/>
              </a:xfrm>
              <a:prstGeom prst="rect">
                <a:avLst/>
              </a:prstGeom>
              <a:blipFill>
                <a:blip r:embed="rId4"/>
                <a:stretch>
                  <a:fillRect l="-733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72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1940659" y="317164"/>
            <a:ext cx="618803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0070C0"/>
                </a:solidFill>
              </a:rPr>
              <a:t>Bài</a:t>
            </a:r>
            <a:r>
              <a:rPr lang="en-US" sz="4800" dirty="0">
                <a:solidFill>
                  <a:srgbClr val="0070C0"/>
                </a:solidFill>
              </a:rPr>
              <a:t> 1: </a:t>
            </a:r>
            <a:r>
              <a:rPr lang="en-US" sz="4800" dirty="0" err="1">
                <a:solidFill>
                  <a:srgbClr val="0070C0"/>
                </a:solidFill>
              </a:rPr>
              <a:t>Tính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lũy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thừa</a:t>
            </a:r>
            <a:endParaRPr sz="4800" dirty="0">
              <a:solidFill>
                <a:srgbClr val="0070C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1463041" y="1086954"/>
            <a:ext cx="7297790" cy="98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+mn-lt"/>
              </a:rPr>
              <a:t>Áp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dụng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giải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thuật</a:t>
            </a:r>
            <a:r>
              <a:rPr lang="en-US" sz="3200" b="1" dirty="0">
                <a:latin typeface="+mn-lt"/>
              </a:rPr>
              <a:t> Divide &amp; Conquer</a:t>
            </a:r>
            <a:endParaRPr sz="3200" b="1" dirty="0">
              <a:latin typeface="+mn-lt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4</a:t>
            </a:r>
            <a:endParaRPr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7D9799-FC6F-4E8F-A2AF-2BD193A741DB}"/>
                  </a:ext>
                </a:extLst>
              </p:cNvPr>
              <p:cNvSpPr txBox="1"/>
              <p:nvPr/>
            </p:nvSpPr>
            <p:spPr>
              <a:xfrm>
                <a:off x="6184660" y="2371163"/>
                <a:ext cx="2576171" cy="111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7D9799-FC6F-4E8F-A2AF-2BD193A7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60" y="2371163"/>
                <a:ext cx="2576171" cy="1114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8BCE4E-3197-447B-9C2F-01FDF7455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69" y="1989164"/>
            <a:ext cx="5772625" cy="29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297350" y="1268100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,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O(n).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83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548774" y="237342"/>
            <a:ext cx="618803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0070C0"/>
                </a:solidFill>
              </a:rPr>
              <a:t>Bài</a:t>
            </a:r>
            <a:r>
              <a:rPr lang="en-US" sz="4800" dirty="0">
                <a:solidFill>
                  <a:srgbClr val="0070C0"/>
                </a:solidFill>
              </a:rPr>
              <a:t> 1: </a:t>
            </a:r>
            <a:r>
              <a:rPr lang="en-US" sz="4800" dirty="0" err="1">
                <a:solidFill>
                  <a:srgbClr val="0070C0"/>
                </a:solidFill>
              </a:rPr>
              <a:t>Tính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lũy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thừa</a:t>
            </a:r>
            <a:endParaRPr sz="4800" dirty="0">
              <a:solidFill>
                <a:srgbClr val="0070C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1475232" y="976858"/>
            <a:ext cx="7261573" cy="78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+mn-lt"/>
              </a:rPr>
              <a:t>Áp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dụng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giải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thuật</a:t>
            </a:r>
            <a:r>
              <a:rPr lang="en-US" sz="3200" b="1" dirty="0">
                <a:latin typeface="+mn-lt"/>
              </a:rPr>
              <a:t> Divide &amp; Conquer</a:t>
            </a:r>
            <a:endParaRPr sz="3200" b="1" dirty="0">
              <a:latin typeface="+mn-lt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4</a:t>
            </a:r>
            <a:endParaRPr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7D9799-FC6F-4E8F-A2AF-2BD193A741DB}"/>
                  </a:ext>
                </a:extLst>
              </p:cNvPr>
              <p:cNvSpPr txBox="1"/>
              <p:nvPr/>
            </p:nvSpPr>
            <p:spPr>
              <a:xfrm>
                <a:off x="5750129" y="2411977"/>
                <a:ext cx="2576171" cy="111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7D9799-FC6F-4E8F-A2AF-2BD193A7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29" y="2411977"/>
                <a:ext cx="2576171" cy="1114792"/>
              </a:xfrm>
              <a:prstGeom prst="rect">
                <a:avLst/>
              </a:prstGeom>
              <a:blipFill>
                <a:blip r:embed="rId3"/>
                <a:stretch>
                  <a:fillRect b="-7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64EF794-14EA-43ED-AB06-9A16181D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19" y="1758560"/>
            <a:ext cx="4312906" cy="31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584493" y="353025"/>
            <a:ext cx="618803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0070C0"/>
                </a:solidFill>
              </a:rPr>
              <a:t>Bài</a:t>
            </a:r>
            <a:r>
              <a:rPr lang="en-US" sz="4400" dirty="0">
                <a:solidFill>
                  <a:srgbClr val="0070C0"/>
                </a:solidFill>
              </a:rPr>
              <a:t> 2: </a:t>
            </a:r>
            <a:r>
              <a:rPr lang="en-US" sz="4400" dirty="0" err="1">
                <a:solidFill>
                  <a:srgbClr val="0070C0"/>
                </a:solidFill>
              </a:rPr>
              <a:t>Dãy</a:t>
            </a:r>
            <a:r>
              <a:rPr lang="en-US" sz="4400" dirty="0">
                <a:solidFill>
                  <a:srgbClr val="0070C0"/>
                </a:solidFill>
              </a:rPr>
              <a:t> Fibonacci</a:t>
            </a:r>
            <a:endParaRPr sz="4400" dirty="0">
              <a:solidFill>
                <a:srgbClr val="0070C0"/>
              </a:solidFill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4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C0789-3B3B-4397-A90E-E73447FD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93" y="1398824"/>
            <a:ext cx="550211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4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584493" y="353025"/>
            <a:ext cx="618803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0070C0"/>
                </a:solidFill>
              </a:rPr>
              <a:t>Bài</a:t>
            </a:r>
            <a:r>
              <a:rPr lang="en-US" sz="4400" dirty="0">
                <a:solidFill>
                  <a:srgbClr val="0070C0"/>
                </a:solidFill>
              </a:rPr>
              <a:t> 2: </a:t>
            </a:r>
            <a:r>
              <a:rPr lang="en-US" sz="4400" dirty="0" err="1">
                <a:solidFill>
                  <a:srgbClr val="0070C0"/>
                </a:solidFill>
              </a:rPr>
              <a:t>Dãy</a:t>
            </a:r>
            <a:r>
              <a:rPr lang="en-US" sz="4400" dirty="0">
                <a:solidFill>
                  <a:srgbClr val="0070C0"/>
                </a:solidFill>
              </a:rPr>
              <a:t> Fibonacci</a:t>
            </a:r>
            <a:endParaRPr sz="4400" dirty="0">
              <a:solidFill>
                <a:srgbClr val="0070C0"/>
              </a:solidFill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4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0E32F-F8CF-4924-87BF-03EB73AF0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06"/>
          <a:stretch/>
        </p:blipFill>
        <p:spPr>
          <a:xfrm>
            <a:off x="2195700" y="1304912"/>
            <a:ext cx="6697040" cy="34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ganic flat people asking questions Free Vector">
            <a:extLst>
              <a:ext uri="{FF2B5EF4-FFF2-40B4-BE49-F238E27FC236}">
                <a16:creationId xmlns:a16="http://schemas.microsoft.com/office/drawing/2014/main" id="{FA98A536-0F5F-4FC3-B792-24C1C950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0" y="1091374"/>
            <a:ext cx="3271838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E0130-A116-4470-9A35-06069460EF93}"/>
              </a:ext>
            </a:extLst>
          </p:cNvPr>
          <p:cNvSpPr txBox="1"/>
          <p:nvPr/>
        </p:nvSpPr>
        <p:spPr>
          <a:xfrm>
            <a:off x="3464718" y="1971585"/>
            <a:ext cx="5100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Divide And Conquer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có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hoạt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động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tốt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trong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trường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hợp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</a:t>
            </a:r>
            <a:r>
              <a:rPr lang="en-US" sz="3600" b="1" dirty="0" err="1">
                <a:latin typeface="+mn-lt"/>
                <a:ea typeface="Kozuka Mincho Pro H" panose="02020A00000000000000" pitchFamily="18" charset="-128"/>
              </a:rPr>
              <a:t>này</a:t>
            </a:r>
            <a:r>
              <a:rPr lang="en-US" sz="3600" b="1" dirty="0">
                <a:latin typeface="+mn-lt"/>
                <a:ea typeface="Kozuka Mincho Pro H" panose="02020A00000000000000" pitchFamily="18" charset="-128"/>
              </a:rPr>
              <a:t>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71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Các phương pháp khác</a:t>
            </a:r>
            <a:endParaRPr sz="24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B93A7-4922-451A-997F-8C0C57DC0042}"/>
                  </a:ext>
                </a:extLst>
              </p:cNvPr>
              <p:cNvSpPr txBox="1"/>
              <p:nvPr/>
            </p:nvSpPr>
            <p:spPr>
              <a:xfrm>
                <a:off x="2457450" y="350044"/>
                <a:ext cx="60936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#9Slide04 Manuale" panose="02040504050405060204" pitchFamily="18" charset="0"/>
                  </a:rPr>
                  <a:t>Dynamic Programming: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Tính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lần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lượt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theo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thứ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tự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số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sau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bằng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tổng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hai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số</a:t>
                </a:r>
                <a:r>
                  <a:rPr lang="en-US" sz="2400" dirty="0">
                    <a:latin typeface="#9Slide04 Manuale" panose="02040504050405060204" pitchFamily="18" charset="0"/>
                  </a:rPr>
                  <a:t> </a:t>
                </a:r>
                <a:r>
                  <a:rPr lang="en-US" sz="2400" dirty="0" err="1">
                    <a:latin typeface="#9Slide04 Manuale" panose="02040504050405060204" pitchFamily="18" charset="0"/>
                  </a:rPr>
                  <a:t>trước</a:t>
                </a:r>
                <a:endParaRPr lang="en-US" sz="2400" dirty="0">
                  <a:latin typeface="#9Slide04 Manuale" panose="0204050405040506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B93A7-4922-451A-997F-8C0C57DC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350044"/>
                <a:ext cx="6093619" cy="1200329"/>
              </a:xfrm>
              <a:prstGeom prst="rect">
                <a:avLst/>
              </a:prstGeom>
              <a:blipFill>
                <a:blip r:embed="rId3"/>
                <a:stretch>
                  <a:fillRect l="-1300" t="-4061" r="-90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1CB9D-184D-40B1-A447-C7130D26C085}"/>
                  </a:ext>
                </a:extLst>
              </p:cNvPr>
              <p:cNvSpPr txBox="1"/>
              <p:nvPr/>
            </p:nvSpPr>
            <p:spPr>
              <a:xfrm>
                <a:off x="3309342" y="3763638"/>
                <a:ext cx="21949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1CB9D-184D-40B1-A447-C7130D26C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42" y="3763638"/>
                <a:ext cx="219491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1FE0A00-733B-41A5-9E94-A49F8428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543" y="1666654"/>
            <a:ext cx="5621432" cy="20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42EB7A-94A8-4AD7-8959-8F3DF790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4" y="160182"/>
            <a:ext cx="5616572" cy="482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4647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Ụ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Ụ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</a:t>
            </a:r>
            <a:endParaRPr lang="en-US" sz="4800" dirty="0"/>
          </a:p>
        </p:txBody>
      </p:sp>
      <p:sp>
        <p:nvSpPr>
          <p:cNvPr id="15" name="Google Shape;130;p21">
            <a:extLst>
              <a:ext uri="{FF2B5EF4-FFF2-40B4-BE49-F238E27FC236}">
                <a16:creationId xmlns:a16="http://schemas.microsoft.com/office/drawing/2014/main" id="{5905588A-B315-4755-AC21-CAE7CEC33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45100" y="557212"/>
            <a:ext cx="2066100" cy="2259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#9Slide04 Manuale Bold" panose="02040804050405060204" pitchFamily="18" charset="0"/>
              </a:rPr>
              <a:t>1.</a:t>
            </a:r>
            <a:endParaRPr b="1" dirty="0">
              <a:latin typeface="#9Slide04 Manuale Bold" panose="0204080405040506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#9Slide04 Manuale Bold" panose="02040804050405060204" pitchFamily="18" charset="0"/>
              </a:rPr>
              <a:t>Đặc điểm bài toán &amp; dạng thuật toán phổ quát.</a:t>
            </a:r>
            <a:endParaRPr dirty="0">
              <a:latin typeface="#9Slide04 Manuale Bold" panose="02040804050405060204" pitchFamily="18" charset="0"/>
            </a:endParaRPr>
          </a:p>
        </p:txBody>
      </p:sp>
      <p:sp>
        <p:nvSpPr>
          <p:cNvPr id="16" name="Google Shape;131;p21">
            <a:extLst>
              <a:ext uri="{FF2B5EF4-FFF2-40B4-BE49-F238E27FC236}">
                <a16:creationId xmlns:a16="http://schemas.microsoft.com/office/drawing/2014/main" id="{6C93DE5E-31B9-4ADB-B32D-9AA70614F3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64150" y="1914525"/>
            <a:ext cx="2066100" cy="2647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#9Slide04 Manuale Bold" panose="02040804050405060204" pitchFamily="18" charset="0"/>
              </a:rPr>
              <a:t>2.</a:t>
            </a:r>
            <a:endParaRPr b="1" dirty="0">
              <a:latin typeface="#9Slide04 Manuale Bold" panose="0204080405040506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#9Slide04 Manuale Bold" panose="02040804050405060204" pitchFamily="18" charset="0"/>
              </a:rPr>
              <a:t>Ưu &amp; nhược điểm của phương pháp Divide and Conquer.</a:t>
            </a:r>
            <a:endParaRPr dirty="0">
              <a:latin typeface="#9Slide04 Manuale Bold" panose="02040804050405060204" pitchFamily="18" charset="0"/>
            </a:endParaRPr>
          </a:p>
        </p:txBody>
      </p:sp>
      <p:sp>
        <p:nvSpPr>
          <p:cNvPr id="18" name="Google Shape;131;p21">
            <a:extLst>
              <a:ext uri="{FF2B5EF4-FFF2-40B4-BE49-F238E27FC236}">
                <a16:creationId xmlns:a16="http://schemas.microsoft.com/office/drawing/2014/main" id="{C4FA3904-BC44-47EC-8C57-83A8DB58DD88}"/>
              </a:ext>
            </a:extLst>
          </p:cNvPr>
          <p:cNvSpPr txBox="1">
            <a:spLocks/>
          </p:cNvSpPr>
          <p:nvPr/>
        </p:nvSpPr>
        <p:spPr>
          <a:xfrm>
            <a:off x="6630250" y="650082"/>
            <a:ext cx="2505662" cy="15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b="1" dirty="0">
                <a:latin typeface="#9Slide04 Manuale Bold" panose="02040804050405060204" pitchFamily="18" charset="0"/>
              </a:rPr>
              <a:t>3.</a:t>
            </a:r>
          </a:p>
          <a:p>
            <a:pPr marL="0" indent="0">
              <a:buFont typeface="Roboto"/>
              <a:buNone/>
            </a:pPr>
            <a:r>
              <a:rPr lang="en-US" dirty="0" err="1">
                <a:latin typeface="#9Slide04 Manuale Bold" panose="02040804050405060204" pitchFamily="18" charset="0"/>
              </a:rPr>
              <a:t>Các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bài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toán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minh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họa</a:t>
            </a:r>
            <a:r>
              <a:rPr lang="en-US" dirty="0">
                <a:latin typeface="#9Slide04 Manuale Bold" panose="020408040504050602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rgbClr val="0070C0"/>
                </a:solidFill>
              </a:rPr>
              <a:t>THANKS!</a:t>
            </a:r>
            <a:endParaRPr sz="9000" dirty="0">
              <a:solidFill>
                <a:srgbClr val="0070C0"/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86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sz="24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550069"/>
            <a:ext cx="5562000" cy="3699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 err="1">
                <a:latin typeface="#9Slide04 Manuale Bold" panose="02040804050405060204" pitchFamily="18" charset="0"/>
              </a:rPr>
              <a:t>Bài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toán</a:t>
            </a:r>
            <a:r>
              <a:rPr lang="en-US" dirty="0">
                <a:latin typeface="#9Slide04 Manuale Bold" panose="02040804050405060204" pitchFamily="18" charset="0"/>
              </a:rPr>
              <a:t> ban </a:t>
            </a:r>
            <a:r>
              <a:rPr lang="en-US" dirty="0" err="1">
                <a:latin typeface="#9Slide04 Manuale Bold" panose="02040804050405060204" pitchFamily="18" charset="0"/>
              </a:rPr>
              <a:t>đầu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có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thể</a:t>
            </a:r>
            <a:r>
              <a:rPr lang="en-US" dirty="0">
                <a:latin typeface="#9Slide04 Manuale Bold" panose="02040804050405060204" pitchFamily="18" charset="0"/>
              </a:rPr>
              <a:t> chia </a:t>
            </a:r>
            <a:r>
              <a:rPr lang="en-US" dirty="0" err="1">
                <a:latin typeface="#9Slide04 Manuale Bold" panose="02040804050405060204" pitchFamily="18" charset="0"/>
              </a:rPr>
              <a:t>thành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các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bài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toán</a:t>
            </a:r>
            <a:r>
              <a:rPr lang="en-US" dirty="0">
                <a:latin typeface="#9Slide04 Manuale Bold" panose="02040804050405060204" pitchFamily="18" charset="0"/>
              </a:rPr>
              <a:t> con </a:t>
            </a:r>
            <a:r>
              <a:rPr lang="en-US" dirty="0" err="1">
                <a:latin typeface="#9Slide04 Manuale Bold" panose="02040804050405060204" pitchFamily="18" charset="0"/>
              </a:rPr>
              <a:t>nhỏ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hơn</a:t>
            </a:r>
            <a:r>
              <a:rPr lang="en-US" dirty="0">
                <a:latin typeface="#9Slide04 Manuale Bold" panose="02040804050405060204" pitchFamily="18" charset="0"/>
              </a:rPr>
              <a:t>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 err="1">
                <a:latin typeface="#9Slide04 Manuale Bold" panose="02040804050405060204" pitchFamily="18" charset="0"/>
              </a:rPr>
              <a:t>Kết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hợp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kết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quả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của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các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bài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toán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nhỏ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hơn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có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thể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tìm</a:t>
            </a:r>
            <a:r>
              <a:rPr lang="en-US" dirty="0">
                <a:latin typeface="#9Slide04 Manuale Bold" panose="02040804050405060204" pitchFamily="18" charset="0"/>
              </a:rPr>
              <a:t> ra </a:t>
            </a:r>
            <a:r>
              <a:rPr lang="en-US" dirty="0" err="1">
                <a:latin typeface="#9Slide04 Manuale Bold" panose="02040804050405060204" pitchFamily="18" charset="0"/>
              </a:rPr>
              <a:t>giải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pháp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cho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bài</a:t>
            </a:r>
            <a:r>
              <a:rPr lang="en-US" dirty="0">
                <a:latin typeface="#9Slide04 Manuale Bold" panose="02040804050405060204" pitchFamily="18" charset="0"/>
              </a:rPr>
              <a:t> </a:t>
            </a:r>
            <a:r>
              <a:rPr lang="en-US" dirty="0" err="1">
                <a:latin typeface="#9Slide04 Manuale Bold" panose="02040804050405060204" pitchFamily="18" charset="0"/>
              </a:rPr>
              <a:t>toán</a:t>
            </a:r>
            <a:r>
              <a:rPr lang="en-US" dirty="0">
                <a:latin typeface="#9Slide04 Manuale Bold" panose="02040804050405060204" pitchFamily="18" charset="0"/>
              </a:rPr>
              <a:t> ban </a:t>
            </a:r>
            <a:r>
              <a:rPr lang="en-US" dirty="0" err="1">
                <a:latin typeface="#9Slide04 Manuale Bold" panose="02040804050405060204" pitchFamily="18" charset="0"/>
              </a:rPr>
              <a:t>đầu</a:t>
            </a:r>
            <a:r>
              <a:rPr lang="en-US" dirty="0">
                <a:latin typeface="#9Slide04 Manuale Bold" panose="02040804050405060204" pitchFamily="18" charset="0"/>
              </a:rPr>
              <a:t>.</a:t>
            </a:r>
            <a:endParaRPr dirty="0">
              <a:latin typeface="#9Slide04 Manuale Bold" panose="020408040504050602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9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9D01F-6B2D-4B3B-8F70-605400EA1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 chia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trị</a:t>
            </a:r>
            <a:r>
              <a:rPr lang="en-US" sz="2400" b="1" dirty="0"/>
              <a:t> </a:t>
            </a:r>
            <a:r>
              <a:rPr lang="en-US" sz="2400" b="1" dirty="0" err="1"/>
              <a:t>thường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chia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hoạt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theo</a:t>
            </a:r>
            <a:r>
              <a:rPr lang="en-US" sz="2400" b="1" dirty="0"/>
              <a:t> </a:t>
            </a:r>
            <a:r>
              <a:rPr lang="en-US" sz="2400" b="1" dirty="0" err="1"/>
              <a:t>nguyên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sau</a:t>
            </a:r>
            <a:r>
              <a:rPr lang="en-US" sz="2400" b="1" dirty="0"/>
              <a:t>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con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,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con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r>
              <a:rPr lang="en-US" sz="2000" dirty="0"/>
              <a:t> 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con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(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đệ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,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dù</a:t>
            </a:r>
            <a:r>
              <a:rPr lang="en-US" sz="2000" dirty="0"/>
              <a:t> </a:t>
            </a:r>
            <a:r>
              <a:rPr lang="en-US" sz="2000" dirty="0" err="1"/>
              <a:t>đôi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,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con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).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con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51417-6210-4A5A-8BD6-DFF8AEF17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sp>
        <p:nvSpPr>
          <p:cNvPr id="5" name="Google Shape;96;p18">
            <a:extLst>
              <a:ext uri="{FF2B5EF4-FFF2-40B4-BE49-F238E27FC236}">
                <a16:creationId xmlns:a16="http://schemas.microsoft.com/office/drawing/2014/main" id="{02ECECA2-5476-41C6-AFE3-D9163D1C2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627187"/>
            <a:ext cx="1712913" cy="143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777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86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550069"/>
            <a:ext cx="5562000" cy="415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 dirty="0" err="1">
                <a:latin typeface="#9Slide04 Manuale Bold" panose="02040804050405060204" pitchFamily="18" charset="0"/>
              </a:rPr>
              <a:t>Gồm</a:t>
            </a:r>
            <a:r>
              <a:rPr lang="en-US" sz="2400" dirty="0">
                <a:latin typeface="#9Slide04 Manuale Bold" panose="02040804050405060204" pitchFamily="18" charset="0"/>
              </a:rPr>
              <a:t> 3 </a:t>
            </a:r>
            <a:r>
              <a:rPr lang="en-US" sz="2400" dirty="0" err="1">
                <a:latin typeface="#9Slide04 Manuale Bold" panose="02040804050405060204" pitchFamily="18" charset="0"/>
              </a:rPr>
              <a:t>bước</a:t>
            </a:r>
            <a:r>
              <a:rPr lang="en-US" sz="2400" dirty="0">
                <a:latin typeface="#9Slide04 Manuale Bold" panose="02040804050405060204" pitchFamily="18" charset="0"/>
              </a:rPr>
              <a:t> </a:t>
            </a:r>
            <a:r>
              <a:rPr lang="en-US" sz="2400" dirty="0" err="1">
                <a:latin typeface="#9Slide04 Manuale Bold" panose="02040804050405060204" pitchFamily="18" charset="0"/>
              </a:rPr>
              <a:t>chính</a:t>
            </a:r>
            <a:r>
              <a:rPr lang="en-US" sz="2400" dirty="0">
                <a:latin typeface="#9Slide04 Manuale Bold" panose="0204080405040506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#9Slide04 Manuale Bold" panose="02040804050405060204" pitchFamily="18" charset="0"/>
              </a:rPr>
              <a:t>Chia (Divide): </a:t>
            </a:r>
            <a:r>
              <a:rPr lang="en-US" sz="2400" dirty="0">
                <a:latin typeface="#9Slide04 Manuale" panose="02040504050405060204" pitchFamily="18" charset="0"/>
              </a:rPr>
              <a:t>chia </a:t>
            </a:r>
            <a:r>
              <a:rPr lang="en-US" sz="2400" dirty="0" err="1">
                <a:latin typeface="#9Slide04 Manuale" panose="02040504050405060204" pitchFamily="18" charset="0"/>
              </a:rPr>
              <a:t>bài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toán</a:t>
            </a:r>
            <a:r>
              <a:rPr lang="en-US" sz="2400" dirty="0">
                <a:latin typeface="#9Slide04 Manuale" panose="02040504050405060204" pitchFamily="18" charset="0"/>
              </a:rPr>
              <a:t> ban </a:t>
            </a:r>
            <a:r>
              <a:rPr lang="en-US" sz="2400" dirty="0" err="1">
                <a:latin typeface="#9Slide04 Manuale" panose="02040504050405060204" pitchFamily="18" charset="0"/>
              </a:rPr>
              <a:t>đầu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thành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các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bài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toán</a:t>
            </a:r>
            <a:r>
              <a:rPr lang="en-US" sz="2400" dirty="0">
                <a:latin typeface="#9Slide04 Manuale" panose="02040504050405060204" pitchFamily="18" charset="0"/>
              </a:rPr>
              <a:t> con </a:t>
            </a:r>
            <a:r>
              <a:rPr lang="en-US" sz="2400" dirty="0" err="1">
                <a:latin typeface="#9Slide04 Manuale" panose="02040504050405060204" pitchFamily="18" charset="0"/>
              </a:rPr>
              <a:t>cho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đến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khi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không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thể</a:t>
            </a:r>
            <a:r>
              <a:rPr lang="en-US" sz="2400" dirty="0">
                <a:latin typeface="#9Slide04 Manuale" panose="02040504050405060204" pitchFamily="18" charset="0"/>
              </a:rPr>
              <a:t> chia </a:t>
            </a:r>
            <a:r>
              <a:rPr lang="en-US" sz="2400" dirty="0" err="1">
                <a:latin typeface="#9Slide04 Manuale" panose="02040504050405060204" pitchFamily="18" charset="0"/>
              </a:rPr>
              <a:t>được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nữa</a:t>
            </a:r>
            <a:r>
              <a:rPr lang="en-US" sz="2400" dirty="0">
                <a:latin typeface="#9Slide04 Manuale" panose="0204050405040506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#9Slide04 Manuale Bold" panose="02040804050405060204" pitchFamily="18" charset="0"/>
              </a:rPr>
              <a:t>Giải</a:t>
            </a:r>
            <a:r>
              <a:rPr lang="en-US" sz="2400" dirty="0">
                <a:latin typeface="#9Slide04 Manuale Bold" panose="02040804050405060204" pitchFamily="18" charset="0"/>
              </a:rPr>
              <a:t> </a:t>
            </a:r>
            <a:r>
              <a:rPr lang="en-US" sz="2400" dirty="0" err="1">
                <a:latin typeface="#9Slide04 Manuale Bold" panose="02040804050405060204" pitchFamily="18" charset="0"/>
              </a:rPr>
              <a:t>quyết</a:t>
            </a:r>
            <a:r>
              <a:rPr lang="en-US" sz="2400" dirty="0">
                <a:latin typeface="#9Slide04 Manuale Bold" panose="02040804050405060204" pitchFamily="18" charset="0"/>
              </a:rPr>
              <a:t> </a:t>
            </a:r>
            <a:r>
              <a:rPr lang="en-US" sz="2400" dirty="0" err="1">
                <a:latin typeface="#9Slide04 Manuale Bold" panose="02040804050405060204" pitchFamily="18" charset="0"/>
              </a:rPr>
              <a:t>bài</a:t>
            </a:r>
            <a:r>
              <a:rPr lang="en-US" sz="2400" dirty="0">
                <a:latin typeface="#9Slide04 Manuale Bold" panose="02040804050405060204" pitchFamily="18" charset="0"/>
              </a:rPr>
              <a:t> </a:t>
            </a:r>
            <a:r>
              <a:rPr lang="en-US" sz="2400" dirty="0" err="1">
                <a:latin typeface="#9Slide04 Manuale Bold" panose="02040804050405060204" pitchFamily="18" charset="0"/>
              </a:rPr>
              <a:t>toán</a:t>
            </a:r>
            <a:r>
              <a:rPr lang="en-US" sz="2400" dirty="0">
                <a:latin typeface="#9Slide04 Manuale Bold" panose="02040804050405060204" pitchFamily="18" charset="0"/>
              </a:rPr>
              <a:t> con(Conquer): </a:t>
            </a:r>
            <a:r>
              <a:rPr lang="en-US" sz="2400" dirty="0" err="1">
                <a:latin typeface="#9Slide04 Manuale" panose="02040504050405060204" pitchFamily="18" charset="0"/>
              </a:rPr>
              <a:t>Xử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lí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các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bài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toán</a:t>
            </a:r>
            <a:r>
              <a:rPr lang="en-US" sz="2400" dirty="0">
                <a:latin typeface="#9Slide04 Manuale" panose="02040504050405060204" pitchFamily="18" charset="0"/>
              </a:rPr>
              <a:t> con ở </a:t>
            </a:r>
            <a:r>
              <a:rPr lang="en-US" sz="2400" dirty="0" err="1">
                <a:latin typeface="#9Slide04 Manuale" panose="02040504050405060204" pitchFamily="18" charset="0"/>
              </a:rPr>
              <a:t>trên</a:t>
            </a:r>
            <a:r>
              <a:rPr lang="en-US" sz="2400" dirty="0">
                <a:latin typeface="#9Slide04 Manuale" panose="0204050405040506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#9Slide04 Manuale Bold" panose="02040804050405060204" pitchFamily="18" charset="0"/>
              </a:rPr>
              <a:t>Kết</a:t>
            </a:r>
            <a:r>
              <a:rPr lang="en-US" sz="2400" dirty="0">
                <a:latin typeface="#9Slide04 Manuale Bold" panose="02040804050405060204" pitchFamily="18" charset="0"/>
              </a:rPr>
              <a:t> </a:t>
            </a:r>
            <a:r>
              <a:rPr lang="en-US" sz="2400" dirty="0" err="1">
                <a:latin typeface="#9Slide04 Manuale Bold" panose="02040804050405060204" pitchFamily="18" charset="0"/>
              </a:rPr>
              <a:t>hợp</a:t>
            </a:r>
            <a:r>
              <a:rPr lang="en-US" sz="2400" dirty="0">
                <a:latin typeface="#9Slide04 Manuale Bold" panose="02040804050405060204" pitchFamily="18" charset="0"/>
              </a:rPr>
              <a:t> (Combine): </a:t>
            </a:r>
            <a:r>
              <a:rPr lang="en-US" sz="2400" dirty="0" err="1">
                <a:latin typeface="#9Slide04 Manuale" panose="02040504050405060204" pitchFamily="18" charset="0"/>
              </a:rPr>
              <a:t>kết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hợp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kết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quả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bài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toán</a:t>
            </a:r>
            <a:r>
              <a:rPr lang="en-US" sz="2400" dirty="0">
                <a:latin typeface="#9Slide04 Manuale" panose="02040504050405060204" pitchFamily="18" charset="0"/>
              </a:rPr>
              <a:t> con </a:t>
            </a:r>
            <a:r>
              <a:rPr lang="en-US" sz="2400" dirty="0" err="1">
                <a:latin typeface="#9Slide04 Manuale" panose="02040504050405060204" pitchFamily="18" charset="0"/>
              </a:rPr>
              <a:t>để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đưa</a:t>
            </a:r>
            <a:r>
              <a:rPr lang="en-US" sz="2400" dirty="0">
                <a:latin typeface="#9Slide04 Manuale" panose="02040504050405060204" pitchFamily="18" charset="0"/>
              </a:rPr>
              <a:t> ra </a:t>
            </a:r>
            <a:r>
              <a:rPr lang="en-US" sz="2400" dirty="0" err="1">
                <a:latin typeface="#9Slide04 Manuale" panose="02040504050405060204" pitchFamily="18" charset="0"/>
              </a:rPr>
              <a:t>đáp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án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bài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toán</a:t>
            </a:r>
            <a:r>
              <a:rPr lang="en-US" sz="2400" dirty="0">
                <a:latin typeface="#9Slide04 Manuale" panose="02040504050405060204" pitchFamily="18" charset="0"/>
              </a:rPr>
              <a:t> ban </a:t>
            </a:r>
            <a:r>
              <a:rPr lang="en-US" sz="2400" dirty="0" err="1">
                <a:latin typeface="#9Slide04 Manuale" panose="02040504050405060204" pitchFamily="18" charset="0"/>
              </a:rPr>
              <a:t>đầu</a:t>
            </a:r>
            <a:r>
              <a:rPr lang="en-US" sz="2400" dirty="0">
                <a:latin typeface="#9Slide04 Manuale" panose="02040504050405060204" pitchFamily="18" charset="0"/>
              </a:rPr>
              <a:t>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>
              <a:latin typeface="#9Slide04 Manuale Bold" panose="020408040504050602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94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86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Ưu</a:t>
            </a:r>
            <a:r>
              <a:rPr lang="en-US" sz="2400" dirty="0"/>
              <a:t> &amp; </a:t>
            </a: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endParaRPr sz="24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99803"/>
            <a:ext cx="5562000" cy="4403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4000" dirty="0" err="1">
                <a:latin typeface="#9Slide04 Manuale Bold" panose="02040804050405060204" pitchFamily="18" charset="0"/>
              </a:rPr>
              <a:t>Ưu</a:t>
            </a:r>
            <a:r>
              <a:rPr lang="en-US" sz="4000" dirty="0">
                <a:latin typeface="#9Slide04 Manuale Bold" panose="02040804050405060204" pitchFamily="18" charset="0"/>
              </a:rPr>
              <a:t> </a:t>
            </a:r>
            <a:r>
              <a:rPr lang="en-US" sz="4000" dirty="0" err="1">
                <a:latin typeface="#9Slide04 Manuale Bold" panose="02040804050405060204" pitchFamily="18" charset="0"/>
              </a:rPr>
              <a:t>điểm</a:t>
            </a:r>
            <a:endParaRPr lang="en-US" sz="4000" dirty="0">
              <a:latin typeface="#9Slide04 Manuale Bold" panose="0204080405040506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400" dirty="0">
                <a:latin typeface="#9Slide04 Manuale" panose="02040504050405060204" pitchFamily="18" charset="0"/>
              </a:rPr>
              <a:t>Giúp các vấn đề nhỏ được xử lý gần như một lúc, giúp giảm thiểu thời gian và chi phí thực thi gấp nhiều lần</a:t>
            </a:r>
            <a:r>
              <a:rPr lang="en-US" sz="2400" dirty="0">
                <a:latin typeface="#9Slide04 Manuale" panose="0204050405040506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#9Slide04 Manuale" panose="02040504050405060204" pitchFamily="18" charset="0"/>
              </a:rPr>
              <a:t>T</a:t>
            </a:r>
            <a:r>
              <a:rPr lang="vi-VN" sz="2400" dirty="0">
                <a:latin typeface="#9Slide04 Manuale" panose="02040504050405060204" pitchFamily="18" charset="0"/>
              </a:rPr>
              <a:t>ận dụng bộ nhớ đệm (cache) một cách hiệu quả</a:t>
            </a:r>
            <a:r>
              <a:rPr lang="en-US" sz="2400" dirty="0">
                <a:latin typeface="#9Slide04 Manuale" panose="02040504050405060204" pitchFamily="18" charset="0"/>
              </a:rPr>
              <a:t>.C</a:t>
            </a:r>
            <a:r>
              <a:rPr lang="vi-VN" sz="2400" dirty="0">
                <a:latin typeface="#9Slide04 Manuale" panose="02040504050405060204" pitchFamily="18" charset="0"/>
              </a:rPr>
              <a:t>ó thể giải quyết được trên bộ nhớ cache, không cần gửi thông tin đến bộ nhớ truy cập.</a:t>
            </a:r>
            <a:endParaRPr sz="2400" dirty="0">
              <a:latin typeface="#9Slide04 Manuale Bold" panose="020408040504050602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86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Ưu</a:t>
            </a:r>
            <a:r>
              <a:rPr lang="en-US" sz="2400" dirty="0"/>
              <a:t> &amp; </a:t>
            </a: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endParaRPr sz="24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99803"/>
            <a:ext cx="5562000" cy="4403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4000" dirty="0" err="1">
                <a:latin typeface="#9Slide04 Manuale Bold" panose="02040804050405060204" pitchFamily="18" charset="0"/>
              </a:rPr>
              <a:t>Nhược</a:t>
            </a:r>
            <a:r>
              <a:rPr lang="en-US" sz="4000" dirty="0">
                <a:latin typeface="#9Slide04 Manuale Bold" panose="02040804050405060204" pitchFamily="18" charset="0"/>
              </a:rPr>
              <a:t> </a:t>
            </a:r>
            <a:r>
              <a:rPr lang="en-US" sz="4000" dirty="0" err="1">
                <a:latin typeface="#9Slide04 Manuale Bold" panose="02040804050405060204" pitchFamily="18" charset="0"/>
              </a:rPr>
              <a:t>điểm</a:t>
            </a:r>
            <a:endParaRPr lang="en-US" sz="4000" dirty="0">
              <a:latin typeface="#9Slide04 Manuale Bold" panose="0204080405040506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400" dirty="0">
                <a:latin typeface="#9Slide04 Manuale" panose="02040504050405060204" pitchFamily="18" charset="0"/>
              </a:rPr>
              <a:t>Chia để trị không thể lưu lại kết quả của những vấn đề đã giải quyết cho lần yêu cầu tiếp theo</a:t>
            </a:r>
            <a:r>
              <a:rPr lang="en-US" sz="2400" dirty="0">
                <a:latin typeface="#9Slide04 Manuale" panose="0204050405040506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Khó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khăn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trong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việc</a:t>
            </a:r>
            <a:r>
              <a:rPr lang="en-US" sz="2400" dirty="0">
                <a:latin typeface="#9Slide04 Manuale" panose="02040504050405060204" pitchFamily="18" charset="0"/>
              </a:rPr>
              <a:t> chia </a:t>
            </a:r>
            <a:r>
              <a:rPr lang="en-US" sz="2400" dirty="0" err="1">
                <a:latin typeface="#9Slide04 Manuale" panose="02040504050405060204" pitchFamily="18" charset="0"/>
              </a:rPr>
              <a:t>bài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toán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lớn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thành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các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b="1" dirty="0" err="1">
                <a:latin typeface="#9Slide04 Manuale Bold" panose="02040804050405060204" pitchFamily="18" charset="0"/>
              </a:rPr>
              <a:t>bài</a:t>
            </a:r>
            <a:r>
              <a:rPr lang="en-US" sz="2400" b="1" dirty="0">
                <a:latin typeface="#9Slide04 Manuale Bold" panose="02040804050405060204" pitchFamily="18" charset="0"/>
              </a:rPr>
              <a:t> </a:t>
            </a:r>
            <a:r>
              <a:rPr lang="en-US" sz="2400" b="1" dirty="0" err="1">
                <a:latin typeface="#9Slide04 Manuale Bold" panose="02040804050405060204" pitchFamily="18" charset="0"/>
              </a:rPr>
              <a:t>toán</a:t>
            </a:r>
            <a:r>
              <a:rPr lang="en-US" sz="2400" b="1" dirty="0">
                <a:latin typeface="#9Slide04 Manuale Bold" panose="02040804050405060204" pitchFamily="18" charset="0"/>
              </a:rPr>
              <a:t> </a:t>
            </a:r>
            <a:r>
              <a:rPr lang="en-US" sz="2400" b="1" dirty="0" err="1">
                <a:latin typeface="#9Slide04 Manuale Bold" panose="02040804050405060204" pitchFamily="18" charset="0"/>
              </a:rPr>
              <a:t>nhỏ</a:t>
            </a:r>
            <a:r>
              <a:rPr lang="en-US" sz="2400" b="1" dirty="0">
                <a:latin typeface="#9Slide04 Manuale Bold" panose="020408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và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các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bài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toán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nhỏ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phải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có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b="1" dirty="0" err="1">
                <a:latin typeface="#9Slide04 Manuale Bold" panose="02040804050405060204" pitchFamily="18" charset="0"/>
              </a:rPr>
              <a:t>cùng</a:t>
            </a:r>
            <a:r>
              <a:rPr lang="en-US" sz="2400" b="1" dirty="0">
                <a:latin typeface="#9Slide04 Manuale Bold" panose="02040804050405060204" pitchFamily="18" charset="0"/>
              </a:rPr>
              <a:t> </a:t>
            </a:r>
            <a:r>
              <a:rPr lang="en-US" sz="2400" b="1" dirty="0" err="1">
                <a:latin typeface="#9Slide04 Manuale Bold" panose="02040804050405060204" pitchFamily="18" charset="0"/>
              </a:rPr>
              <a:t>cách</a:t>
            </a:r>
            <a:r>
              <a:rPr lang="en-US" sz="2400" b="1" dirty="0">
                <a:latin typeface="#9Slide04 Manuale Bold" panose="02040804050405060204" pitchFamily="18" charset="0"/>
              </a:rPr>
              <a:t> </a:t>
            </a:r>
            <a:r>
              <a:rPr lang="en-US" sz="2400" b="1" dirty="0" err="1">
                <a:latin typeface="#9Slide04 Manuale Bold" panose="02040804050405060204" pitchFamily="18" charset="0"/>
              </a:rPr>
              <a:t>giải</a:t>
            </a:r>
            <a:r>
              <a:rPr lang="en-US" sz="2400" b="1" dirty="0">
                <a:latin typeface="#9Slide04 Manuale Bold" panose="020408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nếu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không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sự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phức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tạp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sẽ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tăng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lên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gấp</a:t>
            </a:r>
            <a:r>
              <a:rPr lang="en-US" sz="2400" dirty="0">
                <a:latin typeface="#9Slide04 Manuale" panose="02040504050405060204" pitchFamily="18" charset="0"/>
              </a:rPr>
              <a:t> </a:t>
            </a:r>
            <a:r>
              <a:rPr lang="en-US" sz="2400" dirty="0" err="1">
                <a:latin typeface="#9Slide04 Manuale" panose="02040504050405060204" pitchFamily="18" charset="0"/>
              </a:rPr>
              <a:t>bội</a:t>
            </a:r>
            <a:r>
              <a:rPr lang="en-US" sz="2400" dirty="0">
                <a:latin typeface="#9Slide04 Manuale" panose="02040504050405060204" pitchFamily="18" charset="0"/>
              </a:rPr>
              <a:t>.</a:t>
            </a:r>
            <a:endParaRPr sz="2400" dirty="0">
              <a:latin typeface="#9Slide04 Manuale" panose="020405040504050602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6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B9ED-22AA-449F-B12A-EB787D6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75" y="1626750"/>
            <a:ext cx="1712400" cy="154317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067A-BB84-4144-8445-CD8CF4359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1552" y="275339"/>
            <a:ext cx="5925073" cy="4428300"/>
          </a:xfrm>
        </p:spPr>
        <p:txBody>
          <a:bodyPr/>
          <a:lstStyle/>
          <a:p>
            <a:r>
              <a:rPr lang="en-US" sz="2800" dirty="0" err="1"/>
              <a:t>Mergesort</a:t>
            </a:r>
            <a:endParaRPr lang="en-US" sz="2800" dirty="0"/>
          </a:p>
          <a:p>
            <a:r>
              <a:rPr lang="en-US" sz="2800" dirty="0"/>
              <a:t>Quicksort</a:t>
            </a:r>
          </a:p>
          <a:p>
            <a:r>
              <a:rPr lang="en-US" sz="2800" dirty="0"/>
              <a:t>Binary Tree Traversals and Related Properties</a:t>
            </a:r>
          </a:p>
          <a:p>
            <a:r>
              <a:rPr lang="en-US" sz="2800" dirty="0" err="1"/>
              <a:t>Muiltiplication</a:t>
            </a:r>
            <a:r>
              <a:rPr lang="en-US" sz="2800" dirty="0"/>
              <a:t> of Large Integers and Strassen’s Matrix Multiplication.</a:t>
            </a:r>
          </a:p>
          <a:p>
            <a:r>
              <a:rPr lang="en-US" sz="2800" dirty="0"/>
              <a:t>The closest-Pair and Convex-Hull Problems by Divide-and-Conquer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E0D6-BCB5-40B8-9C0C-8BE488A3EC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43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371600" y="198305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+mn-lt"/>
              </a:rPr>
              <a:t>BÀI TẬP ÁP DỤNG</a:t>
            </a:r>
            <a:endParaRPr sz="6000" dirty="0">
              <a:latin typeface="+mn-lt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4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55602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724</Words>
  <Application>Microsoft Office PowerPoint</Application>
  <PresentationFormat>On-screen Show (16:9)</PresentationFormat>
  <Paragraphs>91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Wingdings</vt:lpstr>
      <vt:lpstr>Cambria Math</vt:lpstr>
      <vt:lpstr>#9Slide04 Manuale</vt:lpstr>
      <vt:lpstr>Montserrat</vt:lpstr>
      <vt:lpstr>Roboto</vt:lpstr>
      <vt:lpstr>#9Slide04 Manuale Bold</vt:lpstr>
      <vt:lpstr>Arial</vt:lpstr>
      <vt:lpstr>Aemelia template</vt:lpstr>
      <vt:lpstr>Phương pháp thiết kế thuật toán: Divide and Conquer</vt:lpstr>
      <vt:lpstr>PowerPoint Presentation</vt:lpstr>
      <vt:lpstr>Đặc điểm của bài toán</vt:lpstr>
      <vt:lpstr>Đặc điểm của bài toán</vt:lpstr>
      <vt:lpstr>Dạng bài toán phổ quát.</vt:lpstr>
      <vt:lpstr>Ưu &amp; nhược điểm của phương pháp</vt:lpstr>
      <vt:lpstr>Ưu &amp; nhược điểm của phương pháp</vt:lpstr>
      <vt:lpstr>Một số bài toán áp dụng chia để trị</vt:lpstr>
      <vt:lpstr>BÀI TẬP ÁP DỤNG</vt:lpstr>
      <vt:lpstr>Bài 1: Tính lũy thừa</vt:lpstr>
      <vt:lpstr>Bài 1: Tính lũy thừa</vt:lpstr>
      <vt:lpstr>Bài 1: Tính lũy thừa</vt:lpstr>
      <vt:lpstr>PowerPoint Presentation</vt:lpstr>
      <vt:lpstr>Bài 1: Tính lũy thừa</vt:lpstr>
      <vt:lpstr>Bài 2: Dãy Fibonacci</vt:lpstr>
      <vt:lpstr>Bài 2: Dãy Fibonacci</vt:lpstr>
      <vt:lpstr>PowerPoint Presentation</vt:lpstr>
      <vt:lpstr>Các phương pháp khác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thiết kế thuật toán: Divide and Conquer</dc:title>
  <dc:creator>ACER</dc:creator>
  <cp:lastModifiedBy>Lê Văn Phước</cp:lastModifiedBy>
  <cp:revision>29</cp:revision>
  <dcterms:modified xsi:type="dcterms:W3CDTF">2021-05-23T12:28:29Z</dcterms:modified>
</cp:coreProperties>
</file>