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73" r:id="rId13"/>
    <p:sldId id="274" r:id="rId14"/>
    <p:sldId id="276" r:id="rId15"/>
    <p:sldId id="277" r:id="rId16"/>
    <p:sldId id="278" r:id="rId17"/>
    <p:sldId id="279" r:id="rId18"/>
    <p:sldId id="280" r:id="rId19"/>
    <p:sldId id="281" r:id="rId20"/>
    <p:sldId id="286" r:id="rId21"/>
    <p:sldId id="282" r:id="rId22"/>
    <p:sldId id="284" r:id="rId23"/>
    <p:sldId id="285" r:id="rId24"/>
    <p:sldId id="287"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8" autoAdjust="0"/>
  </p:normalViewPr>
  <p:slideViewPr>
    <p:cSldViewPr snapToGrid="0">
      <p:cViewPr varScale="1">
        <p:scale>
          <a:sx n="75" d="100"/>
          <a:sy n="75"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0A355-E1AC-4FC1-B5B5-5D9AAB481818}"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011F-EF79-4214-BA3D-F8E77787CBD9}" type="slidenum">
              <a:rPr lang="en-US" smtClean="0"/>
              <a:t>‹#›</a:t>
            </a:fld>
            <a:endParaRPr lang="en-US"/>
          </a:p>
        </p:txBody>
      </p:sp>
    </p:spTree>
    <p:extLst>
      <p:ext uri="{BB962C8B-B14F-4D97-AF65-F5344CB8AC3E}">
        <p14:creationId xmlns:p14="http://schemas.microsoft.com/office/powerpoint/2010/main" val="303193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D8011F-EF79-4214-BA3D-F8E77787CBD9}" type="slidenum">
              <a:rPr lang="en-US" smtClean="0"/>
              <a:t>2</a:t>
            </a:fld>
            <a:endParaRPr lang="en-US"/>
          </a:p>
        </p:txBody>
      </p:sp>
    </p:spTree>
    <p:extLst>
      <p:ext uri="{BB962C8B-B14F-4D97-AF65-F5344CB8AC3E}">
        <p14:creationId xmlns:p14="http://schemas.microsoft.com/office/powerpoint/2010/main" val="79012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D8011F-EF79-4214-BA3D-F8E77787CBD9}" type="slidenum">
              <a:rPr lang="en-US" smtClean="0"/>
              <a:t>5</a:t>
            </a:fld>
            <a:endParaRPr lang="en-US"/>
          </a:p>
        </p:txBody>
      </p:sp>
    </p:spTree>
    <p:extLst>
      <p:ext uri="{BB962C8B-B14F-4D97-AF65-F5344CB8AC3E}">
        <p14:creationId xmlns:p14="http://schemas.microsoft.com/office/powerpoint/2010/main" val="223460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157436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379811-F787-4A08-92A7-84C2F65F5A65}"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273099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31345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996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232708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2867928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3844129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4148561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68499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417214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254544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79811-F787-4A08-92A7-84C2F65F5A65}"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190533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79811-F787-4A08-92A7-84C2F65F5A65}"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26852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321656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4190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0379811-F787-4A08-92A7-84C2F65F5A65}" type="datetimeFigureOut">
              <a:rPr lang="en-US" smtClean="0"/>
              <a:t>5/15/2018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53892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379811-F787-4A08-92A7-84C2F65F5A65}"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B0284-1B00-4745-8EE2-54A99C3A0608}" type="slidenum">
              <a:rPr lang="en-US" smtClean="0"/>
              <a:t>‹#›</a:t>
            </a:fld>
            <a:endParaRPr lang="en-US"/>
          </a:p>
        </p:txBody>
      </p:sp>
    </p:spTree>
    <p:extLst>
      <p:ext uri="{BB962C8B-B14F-4D97-AF65-F5344CB8AC3E}">
        <p14:creationId xmlns:p14="http://schemas.microsoft.com/office/powerpoint/2010/main" val="393592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379811-F787-4A08-92A7-84C2F65F5A65}" type="datetimeFigureOut">
              <a:rPr lang="en-US" smtClean="0"/>
              <a:t>5/15/2018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5B0284-1B00-4745-8EE2-54A99C3A0608}" type="slidenum">
              <a:rPr lang="en-US" smtClean="0"/>
              <a:t>‹#›</a:t>
            </a:fld>
            <a:endParaRPr lang="en-US"/>
          </a:p>
        </p:txBody>
      </p:sp>
    </p:spTree>
    <p:extLst>
      <p:ext uri="{BB962C8B-B14F-4D97-AF65-F5344CB8AC3E}">
        <p14:creationId xmlns:p14="http://schemas.microsoft.com/office/powerpoint/2010/main" val="2357215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46CB1C-5021-4D9E-845E-857B965D21B6}"/>
              </a:ext>
            </a:extLst>
          </p:cNvPr>
          <p:cNvSpPr>
            <a:spLocks noGrp="1"/>
          </p:cNvSpPr>
          <p:nvPr>
            <p:ph type="subTitle" idx="1"/>
          </p:nvPr>
        </p:nvSpPr>
        <p:spPr>
          <a:xfrm>
            <a:off x="1476927" y="604625"/>
            <a:ext cx="8825658" cy="861420"/>
          </a:xfrm>
        </p:spPr>
        <p:txBody>
          <a:bodyPr/>
          <a:lstStyle/>
          <a:p>
            <a:pPr algn="ctr"/>
            <a:r>
              <a:rPr lang="en-US" dirty="0">
                <a:latin typeface="Times New Roman" panose="02020603050405020304" pitchFamily="18" charset="0"/>
                <a:cs typeface="Times New Roman" panose="02020603050405020304" pitchFamily="18" charset="0"/>
              </a:rPr>
              <a:t>ĐẠI HỌC QUỐC GIA THÀNH PHỐ HỒ CHÍ MINH</a:t>
            </a:r>
          </a:p>
          <a:p>
            <a:pPr algn="ctr"/>
            <a:r>
              <a:rPr lang="vi-VN" dirty="0">
                <a:latin typeface="Times New Roman" panose="02020603050405020304" pitchFamily="18" charset="0"/>
                <a:cs typeface="Times New Roman" panose="02020603050405020304" pitchFamily="18" charset="0"/>
              </a:rPr>
              <a:t>Trường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p:txBody>
      </p:sp>
      <p:sp>
        <p:nvSpPr>
          <p:cNvPr id="6" name="TextBox 5">
            <a:extLst>
              <a:ext uri="{FF2B5EF4-FFF2-40B4-BE49-F238E27FC236}">
                <a16:creationId xmlns:a16="http://schemas.microsoft.com/office/drawing/2014/main" xmlns="" id="{47B4D674-ED9A-4EFD-970F-D3F6AC824C2B}"/>
              </a:ext>
            </a:extLst>
          </p:cNvPr>
          <p:cNvSpPr txBox="1"/>
          <p:nvPr/>
        </p:nvSpPr>
        <p:spPr>
          <a:xfrm>
            <a:off x="1476927" y="2073499"/>
            <a:ext cx="188445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SEMINAR</a:t>
            </a:r>
          </a:p>
        </p:txBody>
      </p:sp>
      <p:sp>
        <p:nvSpPr>
          <p:cNvPr id="7" name="TextBox 6">
            <a:extLst>
              <a:ext uri="{FF2B5EF4-FFF2-40B4-BE49-F238E27FC236}">
                <a16:creationId xmlns:a16="http://schemas.microsoft.com/office/drawing/2014/main" xmlns="" id="{AA6DB9D8-C762-4077-B09D-C84AA60CE7E8}"/>
              </a:ext>
            </a:extLst>
          </p:cNvPr>
          <p:cNvSpPr txBox="1"/>
          <p:nvPr/>
        </p:nvSpPr>
        <p:spPr>
          <a:xfrm>
            <a:off x="2212837" y="2773286"/>
            <a:ext cx="735383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ĐỀ TÀI:  AGILE &amp; SCRUM</a:t>
            </a:r>
          </a:p>
        </p:txBody>
      </p:sp>
      <p:sp>
        <p:nvSpPr>
          <p:cNvPr id="9" name="TextBox 8">
            <a:extLst>
              <a:ext uri="{FF2B5EF4-FFF2-40B4-BE49-F238E27FC236}">
                <a16:creationId xmlns:a16="http://schemas.microsoft.com/office/drawing/2014/main" xmlns="" id="{42F302E9-DFBE-4E2B-BBCB-DF0643B8B7C7}"/>
              </a:ext>
            </a:extLst>
          </p:cNvPr>
          <p:cNvSpPr txBox="1"/>
          <p:nvPr/>
        </p:nvSpPr>
        <p:spPr>
          <a:xfrm>
            <a:off x="6774288" y="4121239"/>
            <a:ext cx="4018208" cy="1200329"/>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Môn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mềm</a:t>
            </a:r>
            <a:endParaRPr lang="en-US" b="1"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GVHD: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Hoan</a:t>
            </a:r>
            <a:endParaRPr lang="en-US" b="1"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xmlns="" id="{172B247E-ABC7-43F0-B341-BACA5CEE56D0}"/>
              </a:ext>
            </a:extLst>
          </p:cNvPr>
          <p:cNvSpPr txBox="1"/>
          <p:nvPr/>
        </p:nvSpPr>
        <p:spPr>
          <a:xfrm>
            <a:off x="1017431" y="4262907"/>
            <a:ext cx="4494727"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Lê </a:t>
            </a:r>
            <a:r>
              <a:rPr lang="en-US" dirty="0" err="1">
                <a:latin typeface="Times New Roman" panose="02020603050405020304" pitchFamily="18" charset="0"/>
                <a:cs typeface="Times New Roman" panose="02020603050405020304" pitchFamily="18" charset="0"/>
              </a:rPr>
              <a:t>Hoài</a:t>
            </a:r>
            <a:r>
              <a:rPr lang="en-US" dirty="0">
                <a:latin typeface="Times New Roman" panose="02020603050405020304" pitchFamily="18" charset="0"/>
                <a:cs typeface="Times New Roman" panose="02020603050405020304" pitchFamily="18" charset="0"/>
              </a:rPr>
              <a:t> Vũ 	15521026</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Huy</a:t>
            </a:r>
            <a:r>
              <a:rPr lang="en-US" dirty="0">
                <a:latin typeface="Times New Roman" panose="02020603050405020304" pitchFamily="18" charset="0"/>
                <a:cs typeface="Times New Roman" panose="02020603050405020304" pitchFamily="18" charset="0"/>
              </a:rPr>
              <a:t> 15520861</a:t>
            </a:r>
          </a:p>
        </p:txBody>
      </p:sp>
    </p:spTree>
    <p:extLst>
      <p:ext uri="{BB962C8B-B14F-4D97-AF65-F5344CB8AC3E}">
        <p14:creationId xmlns:p14="http://schemas.microsoft.com/office/powerpoint/2010/main" val="4091501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62E9E-137F-443C-BA97-FE1A58F7DF56}"/>
              </a:ext>
            </a:extLst>
          </p:cNvPr>
          <p:cNvSpPr>
            <a:spLocks noGrp="1"/>
          </p:cNvSpPr>
          <p:nvPr>
            <p:ph type="title"/>
          </p:nvPr>
        </p:nvSpPr>
        <p:spPr>
          <a:xfrm>
            <a:off x="646112" y="452718"/>
            <a:ext cx="2109968" cy="822290"/>
          </a:xfrm>
        </p:spPr>
        <p:txBody>
          <a:bodyPr/>
          <a:lstStyle/>
          <a:p>
            <a:r>
              <a:rPr lang="en-US" dirty="0">
                <a:latin typeface="Times New Roman" panose="02020603050405020304" pitchFamily="18" charset="0"/>
                <a:cs typeface="Times New Roman" panose="02020603050405020304" pitchFamily="18" charset="0"/>
              </a:rPr>
              <a:t>SCRUM</a:t>
            </a:r>
            <a:endParaRPr lang="en-US" dirty="0"/>
          </a:p>
        </p:txBody>
      </p:sp>
      <p:sp>
        <p:nvSpPr>
          <p:cNvPr id="4" name="Arrow: Right 3">
            <a:extLst>
              <a:ext uri="{FF2B5EF4-FFF2-40B4-BE49-F238E27FC236}">
                <a16:creationId xmlns:a16="http://schemas.microsoft.com/office/drawing/2014/main" xmlns="" id="{F1B7A3F9-5814-4604-ABDF-06D7ADEC4AE6}"/>
              </a:ext>
            </a:extLst>
          </p:cNvPr>
          <p:cNvSpPr/>
          <p:nvPr/>
        </p:nvSpPr>
        <p:spPr>
          <a:xfrm>
            <a:off x="966999" y="2034862"/>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7ED068C3-EF69-4AD5-9B57-26D4B3BA06A0}"/>
              </a:ext>
            </a:extLst>
          </p:cNvPr>
          <p:cNvSpPr/>
          <p:nvPr/>
        </p:nvSpPr>
        <p:spPr>
          <a:xfrm>
            <a:off x="1301850" y="1987502"/>
            <a:ext cx="140936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KHÁI NIỆM</a:t>
            </a:r>
          </a:p>
        </p:txBody>
      </p:sp>
      <p:sp>
        <p:nvSpPr>
          <p:cNvPr id="6" name="TextBox 5">
            <a:extLst>
              <a:ext uri="{FF2B5EF4-FFF2-40B4-BE49-F238E27FC236}">
                <a16:creationId xmlns:a16="http://schemas.microsoft.com/office/drawing/2014/main" xmlns="" id="{C0FA8BF1-38EC-4F15-9CCF-33E67F1F621A}"/>
              </a:ext>
            </a:extLst>
          </p:cNvPr>
          <p:cNvSpPr txBox="1"/>
          <p:nvPr/>
        </p:nvSpPr>
        <p:spPr>
          <a:xfrm>
            <a:off x="1134424" y="2897745"/>
            <a:ext cx="4403491"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Scrum là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Aglie</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nó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Aglie</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dirty="0">
                <a:latin typeface="+mj-lt"/>
              </a:rPr>
              <a:t>Scrum </a:t>
            </a:r>
            <a:r>
              <a:rPr lang="vi-VN" dirty="0" smtClean="0">
                <a:latin typeface="+mj-lt"/>
              </a:rPr>
              <a:t>là </a:t>
            </a:r>
            <a:r>
              <a:rPr lang="vi-VN" dirty="0">
                <a:latin typeface="+mj-lt"/>
              </a:rPr>
              <a:t>bộ khung làm </a:t>
            </a:r>
            <a:r>
              <a:rPr lang="vi-VN" dirty="0" smtClean="0">
                <a:latin typeface="+mj-lt"/>
              </a:rPr>
              <a:t>việc (framework) hay cách </a:t>
            </a:r>
            <a:r>
              <a:rPr lang="vi-VN" dirty="0">
                <a:latin typeface="+mj-lt"/>
              </a:rPr>
              <a:t>thức làm việc để trở nên “linh hoạt</a:t>
            </a:r>
            <a:r>
              <a:rPr lang="vi-VN" dirty="0" smtClean="0">
                <a:latin typeface="+mj-lt"/>
              </a:rPr>
              <a:t>” hơn </a:t>
            </a:r>
            <a:r>
              <a:rPr lang="vi-VN" dirty="0">
                <a:latin typeface="+mj-lt"/>
              </a:rPr>
              <a:t>trong phát triển phần mềm</a:t>
            </a:r>
            <a:endParaRPr lang="en-US" dirty="0">
              <a:latin typeface="+mj-lt"/>
              <a:cs typeface="Times New Roman" panose="02020603050405020304" pitchFamily="18" charset="0"/>
            </a:endParaRPr>
          </a:p>
        </p:txBody>
      </p:sp>
      <p:pic>
        <p:nvPicPr>
          <p:cNvPr id="7" name="Picture 6"/>
          <p:cNvPicPr/>
          <p:nvPr/>
        </p:nvPicPr>
        <p:blipFill>
          <a:blip r:embed="rId2"/>
          <a:stretch>
            <a:fillRect/>
          </a:stretch>
        </p:blipFill>
        <p:spPr>
          <a:xfrm>
            <a:off x="6134100" y="2059247"/>
            <a:ext cx="5372100" cy="3998653"/>
          </a:xfrm>
          <a:prstGeom prst="rect">
            <a:avLst/>
          </a:prstGeom>
        </p:spPr>
      </p:pic>
    </p:spTree>
    <p:extLst>
      <p:ext uri="{BB962C8B-B14F-4D97-AF65-F5344CB8AC3E}">
        <p14:creationId xmlns:p14="http://schemas.microsoft.com/office/powerpoint/2010/main" val="340777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1763E-7843-4709-BFA8-123F2F5D76AF}"/>
              </a:ext>
            </a:extLst>
          </p:cNvPr>
          <p:cNvSpPr>
            <a:spLocks noGrp="1"/>
          </p:cNvSpPr>
          <p:nvPr>
            <p:ph type="title"/>
          </p:nvPr>
        </p:nvSpPr>
        <p:spPr>
          <a:xfrm>
            <a:off x="646111" y="452718"/>
            <a:ext cx="2097089" cy="822290"/>
          </a:xfrm>
        </p:spPr>
        <p:txBody>
          <a:bodyPr/>
          <a:lstStyle/>
          <a:p>
            <a:r>
              <a:rPr lang="en-US" dirty="0">
                <a:latin typeface="Times New Roman" panose="02020603050405020304" pitchFamily="18" charset="0"/>
                <a:cs typeface="Times New Roman" panose="02020603050405020304" pitchFamily="18" charset="0"/>
              </a:rPr>
              <a:t>SCRUM</a:t>
            </a:r>
            <a:endParaRPr lang="en-US" dirty="0"/>
          </a:p>
        </p:txBody>
      </p:sp>
      <p:sp>
        <p:nvSpPr>
          <p:cNvPr id="4" name="Arrow: Right 3">
            <a:extLst>
              <a:ext uri="{FF2B5EF4-FFF2-40B4-BE49-F238E27FC236}">
                <a16:creationId xmlns:a16="http://schemas.microsoft.com/office/drawing/2014/main" xmlns="" id="{E8A66B33-D693-4FB0-971C-FA041322200D}"/>
              </a:ext>
            </a:extLst>
          </p:cNvPr>
          <p:cNvSpPr/>
          <p:nvPr/>
        </p:nvSpPr>
        <p:spPr>
          <a:xfrm>
            <a:off x="646111" y="2109851"/>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EA7E1514-290B-4EFD-A28B-E7135238CD96}"/>
              </a:ext>
            </a:extLst>
          </p:cNvPr>
          <p:cNvSpPr/>
          <p:nvPr/>
        </p:nvSpPr>
        <p:spPr>
          <a:xfrm>
            <a:off x="980962" y="2109851"/>
            <a:ext cx="46185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BA CHÂN (GIÁ TRỊ CỐT LÕI CỦA SCRUM)</a:t>
            </a:r>
          </a:p>
        </p:txBody>
      </p:sp>
      <p:sp>
        <p:nvSpPr>
          <p:cNvPr id="6" name="TextBox 5">
            <a:extLst>
              <a:ext uri="{FF2B5EF4-FFF2-40B4-BE49-F238E27FC236}">
                <a16:creationId xmlns:a16="http://schemas.microsoft.com/office/drawing/2014/main" xmlns="" id="{FA0B007E-44F7-41B9-A4D6-D5297372C6AB}"/>
              </a:ext>
            </a:extLst>
          </p:cNvPr>
          <p:cNvSpPr txBox="1"/>
          <p:nvPr/>
        </p:nvSpPr>
        <p:spPr>
          <a:xfrm>
            <a:off x="813536" y="3258355"/>
            <a:ext cx="4785998"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Minh </a:t>
            </a:r>
            <a:r>
              <a:rPr lang="en-US" sz="2400" dirty="0" err="1">
                <a:latin typeface="Times New Roman" panose="02020603050405020304" pitchFamily="18" charset="0"/>
                <a:cs typeface="Times New Roman" panose="02020603050405020304" pitchFamily="18" charset="0"/>
              </a:rPr>
              <a:t>bạch</a:t>
            </a:r>
            <a:r>
              <a:rPr lang="en-US" sz="2400" dirty="0">
                <a:latin typeface="Times New Roman" panose="02020603050405020304" pitchFamily="18" charset="0"/>
                <a:cs typeface="Times New Roman" panose="02020603050405020304" pitchFamily="18" charset="0"/>
              </a:rPr>
              <a:t> (Transparency)</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Thanh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(Inspection)</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Thích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(Adaptation)</a:t>
            </a:r>
          </a:p>
        </p:txBody>
      </p:sp>
      <p:pic>
        <p:nvPicPr>
          <p:cNvPr id="7" name="Picture 6">
            <a:extLst>
              <a:ext uri="{FF2B5EF4-FFF2-40B4-BE49-F238E27FC236}">
                <a16:creationId xmlns:a16="http://schemas.microsoft.com/office/drawing/2014/main" xmlns="" id="{9649F073-3F5E-4078-A8BB-26175A93601D}"/>
              </a:ext>
            </a:extLst>
          </p:cNvPr>
          <p:cNvPicPr>
            <a:picLocks noChangeAspect="1"/>
          </p:cNvPicPr>
          <p:nvPr/>
        </p:nvPicPr>
        <p:blipFill>
          <a:blip r:embed="rId2"/>
          <a:stretch>
            <a:fillRect/>
          </a:stretch>
        </p:blipFill>
        <p:spPr>
          <a:xfrm>
            <a:off x="6741217" y="2818151"/>
            <a:ext cx="4067175" cy="2819400"/>
          </a:xfrm>
          <a:prstGeom prst="rect">
            <a:avLst/>
          </a:prstGeom>
        </p:spPr>
      </p:pic>
    </p:spTree>
    <p:extLst>
      <p:ext uri="{BB962C8B-B14F-4D97-AF65-F5344CB8AC3E}">
        <p14:creationId xmlns:p14="http://schemas.microsoft.com/office/powerpoint/2010/main" val="216577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0589" cy="715682"/>
          </a:xfrm>
        </p:spPr>
        <p:txBody>
          <a:bodyPr/>
          <a:lstStyle/>
          <a:p>
            <a:r>
              <a:rPr lang="en-US" sz="3600" dirty="0">
                <a:latin typeface="Times New Roman" panose="02020603050405020304" pitchFamily="18" charset="0"/>
                <a:cs typeface="Times New Roman" panose="02020603050405020304" pitchFamily="18" charset="0"/>
              </a:rPr>
              <a:t>BA CHÂN (GIÁ TRỊ CỐT LÕI CỦA SCRUM)</a:t>
            </a:r>
            <a:endParaRPr lang="vi-VN" sz="3600" dirty="0"/>
          </a:p>
        </p:txBody>
      </p:sp>
      <p:sp>
        <p:nvSpPr>
          <p:cNvPr id="3" name="Content Placeholder 2"/>
          <p:cNvSpPr>
            <a:spLocks noGrp="1"/>
          </p:cNvSpPr>
          <p:nvPr>
            <p:ph idx="1"/>
          </p:nvPr>
        </p:nvSpPr>
        <p:spPr>
          <a:xfrm>
            <a:off x="796435" y="1689100"/>
            <a:ext cx="4575666" cy="575981"/>
          </a:xfrm>
        </p:spPr>
        <p:txBody>
          <a:bodyPr>
            <a:norm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Minh </a:t>
            </a:r>
            <a:r>
              <a:rPr lang="en-US" sz="2400" dirty="0" err="1">
                <a:latin typeface="Times New Roman" panose="02020603050405020304" pitchFamily="18" charset="0"/>
                <a:cs typeface="Times New Roman" panose="02020603050405020304" pitchFamily="18" charset="0"/>
              </a:rPr>
              <a:t>bạch</a:t>
            </a:r>
            <a:r>
              <a:rPr lang="en-US" sz="2400" dirty="0">
                <a:latin typeface="Times New Roman" panose="02020603050405020304" pitchFamily="18" charset="0"/>
                <a:cs typeface="Times New Roman" panose="02020603050405020304" pitchFamily="18" charset="0"/>
              </a:rPr>
              <a:t> (Transparency</a:t>
            </a:r>
            <a:r>
              <a:rPr lang="en-US" sz="240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269" y="1689100"/>
            <a:ext cx="5717954" cy="4610100"/>
          </a:xfrm>
          <a:prstGeom prst="rect">
            <a:avLst/>
          </a:prstGeom>
        </p:spPr>
      </p:pic>
      <p:sp>
        <p:nvSpPr>
          <p:cNvPr id="5" name="Content Placeholder 2"/>
          <p:cNvSpPr txBox="1">
            <a:spLocks/>
          </p:cNvSpPr>
          <p:nvPr/>
        </p:nvSpPr>
        <p:spPr>
          <a:xfrm>
            <a:off x="960739" y="2785781"/>
            <a:ext cx="4589162" cy="27222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en-US" dirty="0" smtClean="0">
                <a:latin typeface="Times New Roman" panose="02020603050405020304" pitchFamily="18" charset="0"/>
                <a:cs typeface="Times New Roman" panose="02020603050405020304" pitchFamily="18" charset="0"/>
              </a:rPr>
              <a:t>Minh </a:t>
            </a:r>
            <a:r>
              <a:rPr lang="en-US" dirty="0" err="1" smtClean="0">
                <a:latin typeface="Times New Roman" panose="02020603050405020304" pitchFamily="18" charset="0"/>
                <a:cs typeface="Times New Roman" panose="02020603050405020304" pitchFamily="18" charset="0"/>
              </a:rPr>
              <a:t>bạch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a:t>
            </a:r>
          </a:p>
          <a:p>
            <a:pPr>
              <a:buFontTx/>
              <a:buChar char="-"/>
            </a:pP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suốt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smtClean="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436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2982"/>
          </a:xfrm>
        </p:spPr>
        <p:txBody>
          <a:bodyPr/>
          <a:lstStyle/>
          <a:p>
            <a:r>
              <a:rPr lang="en-US" sz="3600" dirty="0">
                <a:latin typeface="Times New Roman" panose="02020603050405020304" pitchFamily="18" charset="0"/>
                <a:cs typeface="Times New Roman" panose="02020603050405020304" pitchFamily="18" charset="0"/>
              </a:rPr>
              <a:t>BA CHÂN (GIÁ TRỊ CỐT LÕI CỦA SCRUM)</a:t>
            </a:r>
            <a:endParaRPr lang="vi-VN" sz="3600" dirty="0"/>
          </a:p>
        </p:txBody>
      </p:sp>
      <p:sp>
        <p:nvSpPr>
          <p:cNvPr id="4" name="Content Placeholder 2"/>
          <p:cNvSpPr txBox="1">
            <a:spLocks/>
          </p:cNvSpPr>
          <p:nvPr/>
        </p:nvSpPr>
        <p:spPr>
          <a:xfrm>
            <a:off x="796435" y="1689100"/>
            <a:ext cx="4575666" cy="5759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Thanh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(Inspection)</a:t>
            </a:r>
          </a:p>
          <a:p>
            <a:pPr marL="0" indent="0">
              <a:buFont typeface="Wingdings 3" charset="2"/>
              <a:buNone/>
            </a:pPr>
            <a:endParaRPr lang="vi-VN"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960739" y="2785781"/>
            <a:ext cx="4589162" cy="1494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Tần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smtClean="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292087" y="1977090"/>
            <a:ext cx="5374450" cy="3906838"/>
          </a:xfrm>
          <a:prstGeom prst="rect">
            <a:avLst/>
          </a:prstGeom>
        </p:spPr>
      </p:pic>
    </p:spTree>
    <p:extLst>
      <p:ext uri="{BB962C8B-B14F-4D97-AF65-F5344CB8AC3E}">
        <p14:creationId xmlns:p14="http://schemas.microsoft.com/office/powerpoint/2010/main" val="3126065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2982"/>
          </a:xfrm>
        </p:spPr>
        <p:txBody>
          <a:bodyPr/>
          <a:lstStyle/>
          <a:p>
            <a:r>
              <a:rPr lang="en-US" sz="3600" dirty="0">
                <a:latin typeface="Times New Roman" panose="02020603050405020304" pitchFamily="18" charset="0"/>
                <a:cs typeface="Times New Roman" panose="02020603050405020304" pitchFamily="18" charset="0"/>
              </a:rPr>
              <a:t>BA CHÂN (GIÁ TRỊ CỐT LÕI CỦA SCRUM)</a:t>
            </a:r>
            <a:endParaRPr lang="vi-VN" sz="3600" dirty="0"/>
          </a:p>
        </p:txBody>
      </p:sp>
      <p:sp>
        <p:nvSpPr>
          <p:cNvPr id="4" name="Content Placeholder 2"/>
          <p:cNvSpPr txBox="1">
            <a:spLocks/>
          </p:cNvSpPr>
          <p:nvPr/>
        </p:nvSpPr>
        <p:spPr>
          <a:xfrm>
            <a:off x="796435" y="1689100"/>
            <a:ext cx="4575666" cy="5759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Thích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(Adaptation)</a:t>
            </a:r>
          </a:p>
          <a:p>
            <a:pPr marL="0" indent="0">
              <a:buFont typeface="Wingdings 3" charset="2"/>
              <a:buNone/>
            </a:pPr>
            <a:endParaRPr lang="vi-VN"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960738" y="2785780"/>
            <a:ext cx="5782962" cy="291651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sớm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sót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a:t>Họp Kế hoạch Sprint (Sprint Planning Meeting) </a:t>
            </a:r>
            <a:endParaRPr lang="vi-VN" dirty="0" smtClean="0"/>
          </a:p>
          <a:p>
            <a:pPr marL="0" indent="0">
              <a:buNone/>
            </a:pPr>
            <a:r>
              <a:rPr lang="vi-VN" dirty="0"/>
              <a:t>	</a:t>
            </a:r>
            <a:r>
              <a:rPr lang="vi-VN" dirty="0" smtClean="0"/>
              <a:t>+ Họp </a:t>
            </a:r>
            <a:r>
              <a:rPr lang="vi-VN" dirty="0"/>
              <a:t>Scrum hằng ngày (Daily Scrum) </a:t>
            </a:r>
            <a:endParaRPr lang="vi-VN" dirty="0" smtClean="0"/>
          </a:p>
          <a:p>
            <a:pPr marL="0" indent="0">
              <a:buNone/>
            </a:pPr>
            <a:r>
              <a:rPr lang="vi-VN" dirty="0"/>
              <a:t>	</a:t>
            </a:r>
            <a:r>
              <a:rPr lang="vi-VN" dirty="0" smtClean="0"/>
              <a:t>+ </a:t>
            </a:r>
            <a:r>
              <a:rPr lang="vi-VN" dirty="0"/>
              <a:t>Sơ kết Sprint (Sprint Review) </a:t>
            </a:r>
            <a:endParaRPr lang="vi-VN" dirty="0" smtClean="0"/>
          </a:p>
          <a:p>
            <a:pPr marL="0" indent="0">
              <a:buNone/>
            </a:pPr>
            <a:r>
              <a:rPr lang="vi-VN" dirty="0"/>
              <a:t>	</a:t>
            </a:r>
            <a:r>
              <a:rPr lang="vi-VN" dirty="0" smtClean="0"/>
              <a:t>+ Họp </a:t>
            </a:r>
            <a:r>
              <a:rPr lang="vi-VN" dirty="0"/>
              <a:t>Cải tiến Sprint (Sprint Retrospective)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00" y="1830348"/>
            <a:ext cx="4445000" cy="4633148"/>
          </a:xfrm>
          <a:prstGeom prst="rect">
            <a:avLst/>
          </a:prstGeom>
        </p:spPr>
      </p:pic>
    </p:spTree>
    <p:extLst>
      <p:ext uri="{BB962C8B-B14F-4D97-AF65-F5344CB8AC3E}">
        <p14:creationId xmlns:p14="http://schemas.microsoft.com/office/powerpoint/2010/main" val="2544596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US" dirty="0" smtClean="0">
                <a:latin typeface="Times New Roman" panose="02020603050405020304" pitchFamily="18" charset="0"/>
                <a:cs typeface="Times New Roman" panose="02020603050405020304" pitchFamily="18" charset="0"/>
              </a:rPr>
              <a:t>C	ÁC YẾU TỐ TẠO NÊN SCRUM</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33819"/>
            <a:ext cx="8946541" cy="1299882"/>
          </a:xfrm>
        </p:spPr>
        <p:txBody>
          <a:bodyPr/>
          <a:lstStyle/>
          <a:p>
            <a:r>
              <a:rPr lang="en-US" dirty="0" err="1" smtClean="0"/>
              <a:t>Các</a:t>
            </a:r>
            <a:r>
              <a:rPr lang="en-US" dirty="0" smtClean="0"/>
              <a:t> </a:t>
            </a:r>
            <a:r>
              <a:rPr lang="en-US" dirty="0" err="1" smtClean="0"/>
              <a:t>vai</a:t>
            </a:r>
            <a:r>
              <a:rPr lang="en-US" dirty="0" smtClean="0"/>
              <a:t> </a:t>
            </a:r>
            <a:r>
              <a:rPr lang="en-US" dirty="0" err="1" smtClean="0"/>
              <a:t>trò</a:t>
            </a:r>
            <a:r>
              <a:rPr lang="en-US" dirty="0" smtClean="0"/>
              <a:t> (Roles)</a:t>
            </a:r>
          </a:p>
          <a:p>
            <a:r>
              <a:rPr lang="en-US" dirty="0" err="1" smtClean="0"/>
              <a:t>Các</a:t>
            </a:r>
            <a:r>
              <a:rPr lang="en-US" dirty="0" smtClean="0"/>
              <a:t> </a:t>
            </a:r>
            <a:r>
              <a:rPr lang="en-US" dirty="0" err="1" smtClean="0"/>
              <a:t>cuộc</a:t>
            </a:r>
            <a:r>
              <a:rPr lang="en-US" dirty="0" smtClean="0"/>
              <a:t> </a:t>
            </a:r>
            <a:r>
              <a:rPr lang="en-US" dirty="0" err="1" smtClean="0"/>
              <a:t>họp</a:t>
            </a:r>
            <a:r>
              <a:rPr lang="en-US" dirty="0" smtClean="0"/>
              <a:t> (Meeting)</a:t>
            </a:r>
          </a:p>
          <a:p>
            <a:r>
              <a:rPr lang="en-US" dirty="0" err="1" smtClean="0"/>
              <a:t>Các</a:t>
            </a:r>
            <a:r>
              <a:rPr lang="en-US" dirty="0" smtClean="0"/>
              <a:t> </a:t>
            </a:r>
            <a:r>
              <a:rPr lang="en-US" dirty="0" err="1" smtClean="0"/>
              <a:t>công</a:t>
            </a:r>
            <a:r>
              <a:rPr lang="en-US" dirty="0" smtClean="0"/>
              <a:t> </a:t>
            </a:r>
            <a:r>
              <a:rPr lang="en-US" dirty="0" err="1" smtClean="0"/>
              <a:t>cụ</a:t>
            </a:r>
            <a:r>
              <a:rPr lang="en-US" dirty="0" smtClean="0"/>
              <a:t> (Artifacts)</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297520"/>
            <a:ext cx="9983788" cy="2900080"/>
          </a:xfrm>
          <a:prstGeom prst="rect">
            <a:avLst/>
          </a:prstGeom>
        </p:spPr>
      </p:pic>
    </p:spTree>
    <p:extLst>
      <p:ext uri="{BB962C8B-B14F-4D97-AF65-F5344CB8AC3E}">
        <p14:creationId xmlns:p14="http://schemas.microsoft.com/office/powerpoint/2010/main" val="4005720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382"/>
          </a:xfrm>
        </p:spPr>
        <p:txBody>
          <a:bodyPr/>
          <a:lstStyle/>
          <a:p>
            <a:r>
              <a:rPr lang="en-US" dirty="0" smtClean="0"/>
              <a:t>CÁC VAI TRÒ (ROLES)</a:t>
            </a:r>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460500"/>
            <a:ext cx="8978900" cy="4927599"/>
          </a:xfrm>
          <a:prstGeom prst="rect">
            <a:avLst/>
          </a:prstGeom>
        </p:spPr>
      </p:pic>
    </p:spTree>
    <p:extLst>
      <p:ext uri="{BB962C8B-B14F-4D97-AF65-F5344CB8AC3E}">
        <p14:creationId xmlns:p14="http://schemas.microsoft.com/office/powerpoint/2010/main" val="1261774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dirty="0">
                <a:latin typeface="Times New Roman" panose="02020603050405020304" pitchFamily="18" charset="0"/>
                <a:cs typeface="Times New Roman" panose="02020603050405020304" pitchFamily="18" charset="0"/>
              </a:rPr>
              <a:t>CÁC VAI TRÒ (ROLES)</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7913" y="1938618"/>
            <a:ext cx="4078288" cy="664882"/>
          </a:xfrm>
        </p:spPr>
        <p:txBody>
          <a:bodyPr/>
          <a:lstStyle/>
          <a:p>
            <a:r>
              <a:rPr lang="en-US" dirty="0" smtClean="0">
                <a:latin typeface="Times New Roman" panose="02020603050405020304" pitchFamily="18" charset="0"/>
                <a:cs typeface="Times New Roman" panose="02020603050405020304" pitchFamily="18" charset="0"/>
              </a:rPr>
              <a:t>Product Owner</a:t>
            </a: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94612" y="2243418"/>
            <a:ext cx="3787740" cy="3662081"/>
          </a:xfrm>
          <a:prstGeom prst="rect">
            <a:avLst/>
          </a:prstGeom>
        </p:spPr>
      </p:pic>
      <p:sp>
        <p:nvSpPr>
          <p:cNvPr id="5" name="Content Placeholder 2"/>
          <p:cNvSpPr txBox="1">
            <a:spLocks/>
          </p:cNvSpPr>
          <p:nvPr/>
        </p:nvSpPr>
        <p:spPr>
          <a:xfrm>
            <a:off x="887413" y="2599017"/>
            <a:ext cx="6173787" cy="33064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vi-VN" dirty="0" smtClean="0">
              <a:latin typeface="Times New Roman" panose="02020603050405020304" pitchFamily="18" charset="0"/>
              <a:cs typeface="Times New Roman" panose="02020603050405020304" pitchFamily="18" charset="0"/>
            </a:endParaRPr>
          </a:p>
          <a:p>
            <a:pPr>
              <a:buFontTx/>
              <a:buChar char="-"/>
            </a:pPr>
            <a:r>
              <a:rPr lang="vi-VN" dirty="0">
                <a:latin typeface="Times New Roman" panose="02020603050405020304" pitchFamily="18" charset="0"/>
                <a:cs typeface="Times New Roman" panose="02020603050405020304" pitchFamily="18" charset="0"/>
              </a:rPr>
              <a:t>Là người chịu trách nhiệm về sự thành công của dự án, định nghĩa các yêu cầu và đánh giá cuối cùng đầu ra của các nhà phát triển phần mềm</a:t>
            </a:r>
            <a:endParaRPr lang="vi-VN" dirty="0" smtClean="0">
              <a:latin typeface="Times New Roman" panose="02020603050405020304" pitchFamily="18" charset="0"/>
              <a:cs typeface="Times New Roman" panose="02020603050405020304" pitchFamily="18" charset="0"/>
            </a:endParaRPr>
          </a:p>
          <a:p>
            <a:pPr>
              <a:buFontTx/>
              <a:buChar char="-"/>
            </a:pP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người chủ yếu chịu trách nhiệm về việc quản lý Product Backlog</a:t>
            </a:r>
            <a:endParaRPr lang="vi-VN" dirty="0" smtClean="0">
              <a:latin typeface="Times New Roman" panose="02020603050405020304" pitchFamily="18" charset="0"/>
              <a:cs typeface="Times New Roman" panose="02020603050405020304" pitchFamily="18" charset="0"/>
            </a:endParaRPr>
          </a:p>
          <a:p>
            <a:pPr>
              <a:buFontTx/>
              <a:buChar char="-"/>
            </a:pPr>
            <a:r>
              <a:rPr lang="vi-VN" dirty="0">
                <a:latin typeface="Times New Roman" panose="02020603050405020304" pitchFamily="18" charset="0"/>
                <a:cs typeface="Times New Roman" panose="02020603050405020304" pitchFamily="18" charset="0"/>
              </a:rPr>
              <a:t>Để Product Owner thành công, cả tổ chức phải tôn trọng các quyết định của người này</a:t>
            </a:r>
            <a:endParaRPr lang="vi-VN" dirty="0" smtClean="0">
              <a:latin typeface="Times New Roman" panose="02020603050405020304" pitchFamily="18" charset="0"/>
              <a:cs typeface="Times New Roman" panose="02020603050405020304" pitchFamily="18" charset="0"/>
            </a:endParaRPr>
          </a:p>
          <a:p>
            <a:pPr>
              <a:buFontTx/>
              <a:buChar char="-"/>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60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VAI TRÒ (ROLES)</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3" y="2052919"/>
            <a:ext cx="4992688" cy="588682"/>
          </a:xfrm>
        </p:spPr>
        <p:txBody>
          <a:bodyPr/>
          <a:lstStyle/>
          <a:p>
            <a:r>
              <a:rPr lang="en-US" dirty="0" smtClean="0">
                <a:latin typeface="Times New Roman" panose="02020603050405020304" pitchFamily="18" charset="0"/>
                <a:cs typeface="Times New Roman" panose="02020603050405020304" pitchFamily="18" charset="0"/>
              </a:rPr>
              <a:t>Scrum Master</a:t>
            </a: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45400" y="2385358"/>
            <a:ext cx="3822700" cy="3602160"/>
          </a:xfrm>
          <a:prstGeom prst="rect">
            <a:avLst/>
          </a:prstGeom>
        </p:spPr>
      </p:pic>
      <p:sp>
        <p:nvSpPr>
          <p:cNvPr id="7" name="Content Placeholder 2"/>
          <p:cNvSpPr txBox="1">
            <a:spLocks/>
          </p:cNvSpPr>
          <p:nvPr/>
        </p:nvSpPr>
        <p:spPr>
          <a:xfrm>
            <a:off x="912813" y="2641601"/>
            <a:ext cx="6173787" cy="23494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vi-VN" dirty="0" smtClean="0">
              <a:latin typeface="Times New Roman" panose="02020603050405020304" pitchFamily="18" charset="0"/>
              <a:cs typeface="Times New Roman" panose="02020603050405020304" pitchFamily="18" charset="0"/>
            </a:endParaRPr>
          </a:p>
          <a:p>
            <a:pPr>
              <a:buFontTx/>
              <a:buChar char="-"/>
            </a:pPr>
            <a:r>
              <a:rPr lang="vi-VN" dirty="0" smtClean="0">
                <a:latin typeface="Times New Roman" panose="02020603050405020304" pitchFamily="18" charset="0"/>
                <a:cs typeface="Times New Roman" panose="02020603050405020304" pitchFamily="18" charset="0"/>
              </a:rPr>
              <a:t>Là </a:t>
            </a:r>
            <a:r>
              <a:rPr lang="vi-VN" dirty="0">
                <a:latin typeface="Times New Roman" panose="02020603050405020304" pitchFamily="18" charset="0"/>
                <a:cs typeface="Times New Roman" panose="02020603050405020304" pitchFamily="18" charset="0"/>
              </a:rPr>
              <a:t>người hiểu biết sâu sắc về Scrum và đảm bảo nhóm làm việc hiệu quả với Scrum</a:t>
            </a:r>
            <a:endParaRPr lang="vi-VN" dirty="0" smtClean="0">
              <a:latin typeface="Times New Roman" panose="02020603050405020304" pitchFamily="18" charset="0"/>
              <a:cs typeface="Times New Roman" panose="02020603050405020304" pitchFamily="18" charset="0"/>
            </a:endParaRPr>
          </a:p>
          <a:p>
            <a:pPr>
              <a:buFontTx/>
              <a:buChar char="-"/>
            </a:pPr>
            <a:r>
              <a:rPr lang="vi-VN" dirty="0">
                <a:latin typeface="Times New Roman" panose="02020603050405020304" pitchFamily="18" charset="0"/>
                <a:cs typeface="Times New Roman" panose="02020603050405020304" pitchFamily="18" charset="0"/>
              </a:rPr>
              <a:t>Scrum Master giúp đỡ những người ngoài Nhóm Scrum hiểu cách phải tương tác với nhóm sao cho hiệu quả nhất</a:t>
            </a:r>
            <a:r>
              <a:rPr lang="vi-V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7206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VAI TRÒ (ROLES)</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3" y="2052919"/>
            <a:ext cx="4992688" cy="588682"/>
          </a:xfrm>
        </p:spPr>
        <p:txBody>
          <a:bodyPr/>
          <a:lstStyle/>
          <a:p>
            <a:r>
              <a:rPr lang="en-US" dirty="0" smtClean="0">
                <a:latin typeface="Times New Roman" panose="02020603050405020304" pitchFamily="18" charset="0"/>
                <a:cs typeface="Times New Roman" panose="02020603050405020304" pitchFamily="18" charset="0"/>
              </a:rPr>
              <a:t>Scrum development Team</a:t>
            </a:r>
            <a:endParaRPr lang="vi-VN"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912813" y="2641601"/>
            <a:ext cx="6173787" cy="23494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vi-VN" dirty="0" smtClean="0">
              <a:latin typeface="Times New Roman" panose="02020603050405020304" pitchFamily="18" charset="0"/>
              <a:cs typeface="Times New Roman" panose="02020603050405020304" pitchFamily="18" charset="0"/>
            </a:endParaRPr>
          </a:p>
          <a:p>
            <a:pPr>
              <a:buFontTx/>
              <a:buChar char="-"/>
            </a:pPr>
            <a:r>
              <a:rPr lang="vi-VN" dirty="0"/>
              <a:t>L</a:t>
            </a:r>
            <a:r>
              <a:rPr lang="vi-VN" dirty="0" smtClean="0"/>
              <a:t>à </a:t>
            </a:r>
            <a:r>
              <a:rPr lang="vi-VN" dirty="0"/>
              <a:t>một nhóm liên chức năng (</a:t>
            </a:r>
            <a:r>
              <a:rPr lang="vi-VN" dirty="0" smtClean="0"/>
              <a:t>cross-functional)</a:t>
            </a:r>
            <a:endParaRPr lang="vi-VN" dirty="0" smtClean="0">
              <a:latin typeface="Times New Roman" panose="02020603050405020304" pitchFamily="18" charset="0"/>
              <a:cs typeface="Times New Roman" panose="02020603050405020304" pitchFamily="18" charset="0"/>
            </a:endParaRPr>
          </a:p>
          <a:p>
            <a:pPr>
              <a:buFontTx/>
              <a:buChar char="-"/>
            </a:pPr>
            <a:r>
              <a:rPr lang="vi-VN" dirty="0" smtClean="0"/>
              <a:t>Là </a:t>
            </a:r>
            <a:r>
              <a:rPr lang="vi-VN" dirty="0"/>
              <a:t>một nhóm nhỏ từ 4-9 người giữ các vai trò khác nhau và hợp tác với </a:t>
            </a:r>
            <a:r>
              <a:rPr lang="vi-VN" dirty="0" smtClean="0"/>
              <a:t>nhau</a:t>
            </a:r>
          </a:p>
          <a:p>
            <a:pPr>
              <a:buFontTx/>
              <a:buChar char="-"/>
            </a:pPr>
            <a:r>
              <a:rPr lang="vi-VN" dirty="0" smtClean="0">
                <a:latin typeface="Times New Roman" panose="02020603050405020304" pitchFamily="18" charset="0"/>
                <a:cs typeface="Times New Roman" panose="02020603050405020304" pitchFamily="18" charset="0"/>
              </a:rPr>
              <a:t>Bao gồm : </a:t>
            </a:r>
            <a:r>
              <a:rPr lang="vi-VN" dirty="0"/>
              <a:t>phân tích, thiết kế, lập trình, kiểm thử, …</a:t>
            </a:r>
            <a:endParaRPr lang="vi-V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732712" y="2347260"/>
            <a:ext cx="3849688" cy="3730975"/>
          </a:xfrm>
          <a:prstGeom prst="rect">
            <a:avLst/>
          </a:prstGeom>
        </p:spPr>
      </p:pic>
    </p:spTree>
    <p:extLst>
      <p:ext uri="{BB962C8B-B14F-4D97-AF65-F5344CB8AC3E}">
        <p14:creationId xmlns:p14="http://schemas.microsoft.com/office/powerpoint/2010/main" val="144904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275C76-CA7D-4A6E-A0D3-BAC1CE2CF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840" y="1731404"/>
            <a:ext cx="7552319" cy="3395191"/>
          </a:xfrm>
          <a:prstGeom prst="rect">
            <a:avLst/>
          </a:prstGeom>
        </p:spPr>
      </p:pic>
    </p:spTree>
    <p:extLst>
      <p:ext uri="{BB962C8B-B14F-4D97-AF65-F5344CB8AC3E}">
        <p14:creationId xmlns:p14="http://schemas.microsoft.com/office/powerpoint/2010/main" val="27504723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EAD03-0A71-4900-8684-3A398A101A94}"/>
              </a:ext>
            </a:extLst>
          </p:cNvPr>
          <p:cNvSpPr>
            <a:spLocks noGrp="1"/>
          </p:cNvSpPr>
          <p:nvPr>
            <p:ph type="title"/>
          </p:nvPr>
        </p:nvSpPr>
        <p:spPr>
          <a:xfrm>
            <a:off x="646111" y="452719"/>
            <a:ext cx="7697789" cy="906970"/>
          </a:xfrm>
        </p:spPr>
        <p:txBody>
          <a:bodyPr/>
          <a:lstStyle/>
          <a:p>
            <a:r>
              <a:rPr lang="en-US" dirty="0" smtClean="0">
                <a:latin typeface="Times New Roman" panose="02020603050405020304" pitchFamily="18" charset="0"/>
                <a:cs typeface="Times New Roman" panose="02020603050405020304" pitchFamily="18" charset="0"/>
              </a:rPr>
              <a:t>CÁC CUỘC HỌP (MEETINGS)</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D44262A-2040-40D6-920B-92B3A2755884}"/>
              </a:ext>
            </a:extLst>
          </p:cNvPr>
          <p:cNvSpPr/>
          <p:nvPr/>
        </p:nvSpPr>
        <p:spPr>
          <a:xfrm>
            <a:off x="1189818" y="1424869"/>
            <a:ext cx="368562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BỐN CUỘC HỌP TRONG </a:t>
            </a:r>
            <a:r>
              <a:rPr lang="en-US" dirty="0" smtClean="0">
                <a:latin typeface="Times New Roman" panose="02020603050405020304" pitchFamily="18" charset="0"/>
                <a:cs typeface="Times New Roman" panose="02020603050405020304" pitchFamily="18" charset="0"/>
              </a:rPr>
              <a:t>SCRUM</a:t>
            </a:r>
            <a:endParaRPr lang="en-US"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xmlns="" id="{52D79250-EB7A-46CC-8E39-31181AE08384}"/>
              </a:ext>
            </a:extLst>
          </p:cNvPr>
          <p:cNvSpPr/>
          <p:nvPr/>
        </p:nvSpPr>
        <p:spPr>
          <a:xfrm>
            <a:off x="854967" y="1461837"/>
            <a:ext cx="334851" cy="307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49A89CC-7A8D-482B-9219-1D45A90398D1}"/>
              </a:ext>
            </a:extLst>
          </p:cNvPr>
          <p:cNvSpPr txBox="1"/>
          <p:nvPr/>
        </p:nvSpPr>
        <p:spPr>
          <a:xfrm>
            <a:off x="646111" y="1896349"/>
            <a:ext cx="5919320" cy="4801314"/>
          </a:xfrm>
          <a:prstGeom prst="rect">
            <a:avLst/>
          </a:prstGeom>
          <a:noFill/>
        </p:spPr>
        <p:txBody>
          <a:bodyPr wrap="square" rtlCol="0">
            <a:spAutoFit/>
          </a:bodyPr>
          <a:lstStyle/>
          <a:p>
            <a:pPr marL="285750" indent="-285750">
              <a:buFont typeface="Wingdings" panose="05000000000000000000" pitchFamily="2" charset="2"/>
              <a:buChar char="ü"/>
            </a:pPr>
            <a:r>
              <a:rPr lang="vi-VN" sz="1600" b="1" dirty="0">
                <a:latin typeface="+mj-lt"/>
                <a:cs typeface="Times New Roman" panose="02020603050405020304" pitchFamily="18" charset="0"/>
              </a:rPr>
              <a:t>Họp Kế hoạch Sprint (Sprint Planning Meeting)</a:t>
            </a:r>
            <a:r>
              <a:rPr lang="vi-VN" sz="1600" b="1" dirty="0" smtClean="0">
                <a:latin typeface="+mj-lt"/>
                <a:cs typeface="Times New Roman" panose="02020603050405020304" pitchFamily="18" charset="0"/>
              </a:rPr>
              <a:t> </a:t>
            </a:r>
            <a:r>
              <a:rPr lang="vi-VN" sz="1600" dirty="0" smtClean="0">
                <a:latin typeface="+mj-lt"/>
                <a:cs typeface="Times New Roman" panose="02020603050405020304" pitchFamily="18" charset="0"/>
              </a:rPr>
              <a:t>: </a:t>
            </a:r>
            <a:r>
              <a:rPr lang="vi-VN" sz="1600" dirty="0">
                <a:latin typeface="+mj-lt"/>
                <a:cs typeface="Times New Roman" panose="02020603050405020304" pitchFamily="18" charset="0"/>
              </a:rPr>
              <a:t>Diễn ra vào đầu Sprint, </a:t>
            </a:r>
            <a:r>
              <a:rPr lang="vi-VN" sz="1600" dirty="0" smtClean="0">
                <a:latin typeface="+mj-lt"/>
                <a:cs typeface="Times New Roman" panose="02020603050405020304" pitchFamily="18" charset="0"/>
              </a:rPr>
              <a:t>các bên liên quan sẽ gặp </a:t>
            </a:r>
            <a:r>
              <a:rPr lang="vi-VN" sz="1600" dirty="0">
                <a:latin typeface="+mj-lt"/>
                <a:cs typeface="Times New Roman" panose="02020603050405020304" pitchFamily="18" charset="0"/>
              </a:rPr>
              <a:t>gỡ và chuẩn bị công việc cho Sprint sắp tới.</a:t>
            </a:r>
            <a:endParaRPr lang="en-US" sz="1600" dirty="0">
              <a:latin typeface="+mj-lt"/>
              <a:cs typeface="Times New Roman" panose="02020603050405020304" pitchFamily="18" charset="0"/>
            </a:endParaRPr>
          </a:p>
          <a:p>
            <a:pPr marL="285750" indent="-285750">
              <a:buFont typeface="Wingdings" panose="05000000000000000000" pitchFamily="2" charset="2"/>
              <a:buChar char="ü"/>
            </a:pPr>
            <a:endParaRPr lang="vi-VN" sz="1600" dirty="0">
              <a:latin typeface="+mj-lt"/>
              <a:cs typeface="Times New Roman" panose="02020603050405020304" pitchFamily="18" charset="0"/>
            </a:endParaRPr>
          </a:p>
          <a:p>
            <a:pPr marL="285750" indent="-285750">
              <a:buFont typeface="Wingdings" panose="05000000000000000000" pitchFamily="2" charset="2"/>
              <a:buChar char="ü"/>
            </a:pPr>
            <a:r>
              <a:rPr lang="vi-VN" sz="1600" b="1" dirty="0">
                <a:latin typeface="+mj-lt"/>
                <a:cs typeface="Times New Roman" panose="02020603050405020304" pitchFamily="18" charset="0"/>
              </a:rPr>
              <a:t>Họp Scrum hằng ngày (Daily Scrum)</a:t>
            </a:r>
            <a:r>
              <a:rPr lang="vi-VN" sz="1600" dirty="0">
                <a:latin typeface="+mj-lt"/>
                <a:cs typeface="Times New Roman" panose="02020603050405020304" pitchFamily="18" charset="0"/>
              </a:rPr>
              <a:t> </a:t>
            </a:r>
            <a:r>
              <a:rPr lang="vi-VN" sz="1600" dirty="0" smtClean="0">
                <a:latin typeface="+mj-lt"/>
                <a:cs typeface="Times New Roman" panose="02020603050405020304" pitchFamily="18" charset="0"/>
              </a:rPr>
              <a:t>: Diễn ra vào mỗi đầu ngày, từng người trong nhóm sẽ lần lượt trình bày những việc đã và sẽ làm, những khó khăn gặp phải trong quá trình làm việc.</a:t>
            </a:r>
            <a:endParaRPr lang="en-US" sz="1600" dirty="0">
              <a:latin typeface="+mj-lt"/>
              <a:cs typeface="Times New Roman" panose="02020603050405020304" pitchFamily="18" charset="0"/>
            </a:endParaRPr>
          </a:p>
          <a:p>
            <a:pPr marL="285750" indent="-285750">
              <a:buFont typeface="Wingdings" panose="05000000000000000000" pitchFamily="2" charset="2"/>
              <a:buChar char="ü"/>
            </a:pPr>
            <a:endParaRPr lang="vi-VN" sz="1600" dirty="0">
              <a:latin typeface="+mj-lt"/>
              <a:cs typeface="Times New Roman" panose="02020603050405020304" pitchFamily="18" charset="0"/>
            </a:endParaRPr>
          </a:p>
          <a:p>
            <a:pPr marL="285750" indent="-285750">
              <a:buFont typeface="Wingdings" panose="05000000000000000000" pitchFamily="2" charset="2"/>
              <a:buChar char="ü"/>
            </a:pPr>
            <a:r>
              <a:rPr lang="vi-VN" sz="1600" b="1" dirty="0">
                <a:latin typeface="+mj-lt"/>
                <a:cs typeface="Times New Roman" panose="02020603050405020304" pitchFamily="18" charset="0"/>
              </a:rPr>
              <a:t>Sơ kết Sprint (Sprint Review)</a:t>
            </a:r>
            <a:r>
              <a:rPr lang="vi-VN" sz="1600" dirty="0">
                <a:latin typeface="+mj-lt"/>
                <a:cs typeface="Times New Roman" panose="02020603050405020304" pitchFamily="18" charset="0"/>
              </a:rPr>
              <a:t> </a:t>
            </a:r>
            <a:r>
              <a:rPr lang="vi-VN" sz="1600" dirty="0" smtClean="0">
                <a:latin typeface="+mj-lt"/>
                <a:cs typeface="Times New Roman" panose="02020603050405020304" pitchFamily="18" charset="0"/>
              </a:rPr>
              <a:t>: Diễn </a:t>
            </a:r>
            <a:r>
              <a:rPr lang="vi-VN" sz="1600" dirty="0">
                <a:latin typeface="+mj-lt"/>
                <a:cs typeface="Times New Roman" panose="02020603050405020304" pitchFamily="18" charset="0"/>
              </a:rPr>
              <a:t>ra vào cuối Sprint, </a:t>
            </a:r>
            <a:r>
              <a:rPr lang="vi-VN" sz="1600" dirty="0" smtClean="0">
                <a:latin typeface="+mj-lt"/>
                <a:cs typeface="Times New Roman" panose="02020603050405020304" pitchFamily="18" charset="0"/>
              </a:rPr>
              <a:t>nhóm sẽ trình bày phần mình đã làm được trong Sprint vừa qua. </a:t>
            </a:r>
            <a:r>
              <a:rPr lang="vi-VN" sz="1600" dirty="0">
                <a:latin typeface="+mj-lt"/>
              </a:rPr>
              <a:t>Cuộc họp sẽ giúp đánh giá xem nhóm có đạt được mục tiêu đề ra ở buổi họp kế hoạch Sprint hay không.</a:t>
            </a:r>
            <a:endParaRPr lang="en-US" sz="1600" dirty="0">
              <a:latin typeface="+mj-lt"/>
              <a:cs typeface="Times New Roman" panose="02020603050405020304" pitchFamily="18" charset="0"/>
            </a:endParaRPr>
          </a:p>
          <a:p>
            <a:pPr marL="285750" indent="-285750">
              <a:buFont typeface="Wingdings" panose="05000000000000000000" pitchFamily="2" charset="2"/>
              <a:buChar char="ü"/>
            </a:pPr>
            <a:endParaRPr lang="vi-VN" sz="1600" dirty="0">
              <a:latin typeface="+mj-lt"/>
              <a:cs typeface="Times New Roman" panose="02020603050405020304" pitchFamily="18" charset="0"/>
            </a:endParaRPr>
          </a:p>
          <a:p>
            <a:pPr marL="285750" indent="-285750">
              <a:buFont typeface="Wingdings" panose="05000000000000000000" pitchFamily="2" charset="2"/>
              <a:buChar char="ü"/>
            </a:pPr>
            <a:r>
              <a:rPr lang="vi-VN" sz="1600" b="1" dirty="0">
                <a:latin typeface="+mj-lt"/>
                <a:cs typeface="Times New Roman" panose="02020603050405020304" pitchFamily="18" charset="0"/>
              </a:rPr>
              <a:t>Họp Cải tiến Sprint (Sprint Retrospective)</a:t>
            </a:r>
            <a:r>
              <a:rPr lang="vi-VN" sz="1600" dirty="0">
                <a:latin typeface="+mj-lt"/>
                <a:cs typeface="Times New Roman" panose="02020603050405020304" pitchFamily="18" charset="0"/>
              </a:rPr>
              <a:t> </a:t>
            </a:r>
            <a:r>
              <a:rPr lang="vi-VN" sz="1600" dirty="0" smtClean="0">
                <a:latin typeface="+mj-lt"/>
                <a:cs typeface="Times New Roman" panose="02020603050405020304" pitchFamily="18" charset="0"/>
              </a:rPr>
              <a:t>: Diễn ra ngay sau buổi họp sơ kết Sprint, </a:t>
            </a:r>
            <a:r>
              <a:rPr lang="vi-VN" sz="1600" dirty="0">
                <a:latin typeface="+mj-lt"/>
              </a:rPr>
              <a:t>t</a:t>
            </a:r>
            <a:r>
              <a:rPr lang="vi-VN" sz="1600" dirty="0" smtClean="0">
                <a:latin typeface="+mj-lt"/>
              </a:rPr>
              <a:t>rong </a:t>
            </a:r>
            <a:r>
              <a:rPr lang="vi-VN" sz="1600" dirty="0">
                <a:latin typeface="+mj-lt"/>
              </a:rPr>
              <a:t>buổi họp nhóm sẽ đánh giá những việc mình đã làm và cách để làm cho nó tốt </a:t>
            </a:r>
            <a:r>
              <a:rPr lang="vi-VN" sz="1600" dirty="0" smtClean="0">
                <a:latin typeface="+mj-lt"/>
              </a:rPr>
              <a:t>hơn, </a:t>
            </a:r>
            <a:r>
              <a:rPr lang="vi-VN" sz="1600" dirty="0">
                <a:latin typeface="+mj-lt"/>
              </a:rPr>
              <a:t> </a:t>
            </a:r>
            <a:r>
              <a:rPr lang="vi-VN" sz="1600" dirty="0" smtClean="0">
                <a:latin typeface="+mj-lt"/>
              </a:rPr>
              <a:t>sau đó thống </a:t>
            </a:r>
            <a:r>
              <a:rPr lang="vi-VN" sz="1600" dirty="0">
                <a:latin typeface="+mj-lt"/>
              </a:rPr>
              <a:t>nhất chọn ra vài thứ mà nhóm sẽ tập trung để cải tiến trong Sprint kế tiếp</a:t>
            </a:r>
            <a:endParaRPr lang="vi-VN" sz="1600" dirty="0">
              <a:latin typeface="+mj-lt"/>
              <a:cs typeface="Times New Roman" panose="02020603050405020304" pitchFamily="18" charset="0"/>
            </a:endParaRPr>
          </a:p>
          <a:p>
            <a:endParaRPr lang="en-US"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xmlns="" id="{A3BC15CC-8C75-4E67-B333-6F2EFA922A10}"/>
              </a:ext>
            </a:extLst>
          </p:cNvPr>
          <p:cNvPicPr>
            <a:picLocks noChangeAspect="1"/>
          </p:cNvPicPr>
          <p:nvPr/>
        </p:nvPicPr>
        <p:blipFill>
          <a:blip r:embed="rId2"/>
          <a:stretch>
            <a:fillRect/>
          </a:stretch>
        </p:blipFill>
        <p:spPr>
          <a:xfrm>
            <a:off x="6774287" y="2598045"/>
            <a:ext cx="5074276" cy="3451637"/>
          </a:xfrm>
          <a:prstGeom prst="rect">
            <a:avLst/>
          </a:prstGeom>
        </p:spPr>
      </p:pic>
    </p:spTree>
    <p:extLst>
      <p:ext uri="{BB962C8B-B14F-4D97-AF65-F5344CB8AC3E}">
        <p14:creationId xmlns:p14="http://schemas.microsoft.com/office/powerpoint/2010/main" val="216905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anim calcmode="lin" valueType="num">
                                      <p:cBhvr>
                                        <p:cTn id="4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1" y="128555"/>
            <a:ext cx="9404723" cy="773145"/>
          </a:xfrm>
        </p:spPr>
        <p:txBody>
          <a:bodyPr/>
          <a:lstStyle/>
          <a:p>
            <a:r>
              <a:rPr lang="vi-VN" dirty="0" smtClean="0"/>
              <a:t>CÁC CÔNG CỤ (ARTIFACTS)</a:t>
            </a:r>
            <a:endParaRPr lang="vi-VN" dirty="0"/>
          </a:p>
        </p:txBody>
      </p:sp>
      <p:sp>
        <p:nvSpPr>
          <p:cNvPr id="3" name="Content Placeholder 2"/>
          <p:cNvSpPr>
            <a:spLocks noGrp="1"/>
          </p:cNvSpPr>
          <p:nvPr>
            <p:ph idx="1"/>
          </p:nvPr>
        </p:nvSpPr>
        <p:spPr>
          <a:xfrm>
            <a:off x="888207" y="1048666"/>
            <a:ext cx="2859088" cy="474382"/>
          </a:xfrm>
        </p:spPr>
        <p:txBody>
          <a:bodyPr/>
          <a:lstStyle/>
          <a:p>
            <a:r>
              <a:rPr lang="vi-VN" dirty="0" smtClean="0"/>
              <a:t>Product backlog</a:t>
            </a:r>
            <a:endParaRPr lang="vi-VN" dirty="0"/>
          </a:p>
        </p:txBody>
      </p:sp>
      <p:sp>
        <p:nvSpPr>
          <p:cNvPr id="5" name="Content Placeholder 2"/>
          <p:cNvSpPr txBox="1">
            <a:spLocks/>
          </p:cNvSpPr>
          <p:nvPr/>
        </p:nvSpPr>
        <p:spPr>
          <a:xfrm>
            <a:off x="888207" y="1523048"/>
            <a:ext cx="10541793" cy="9618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vi-VN" dirty="0" smtClean="0">
                <a:latin typeface="Times New Roman" panose="02020603050405020304" pitchFamily="18" charset="0"/>
                <a:cs typeface="Times New Roman" panose="02020603050405020304" pitchFamily="18" charset="0"/>
              </a:rPr>
              <a:t>- </a:t>
            </a:r>
            <a:r>
              <a:rPr lang="vi-VN" dirty="0"/>
              <a:t>Là danh sách yêu cầu của dự án</a:t>
            </a:r>
            <a:endParaRPr lang="vi-VN" dirty="0" smtClean="0"/>
          </a:p>
          <a:p>
            <a:pPr marL="0" indent="0">
              <a:buNone/>
            </a:pPr>
            <a:r>
              <a:rPr lang="vi-VN" dirty="0" smtClean="0"/>
              <a:t>- Product </a:t>
            </a:r>
            <a:r>
              <a:rPr lang="vi-VN" dirty="0"/>
              <a:t>Owner chịu trách nhiệm sắp xếp độ ưu tiên cho từng hạng mục (Product Backlog Item)</a:t>
            </a:r>
          </a:p>
          <a:p>
            <a:pPr>
              <a:buFontTx/>
              <a:buChar char="-"/>
            </a:pPr>
            <a:endParaRPr lang="vi-VN" dirty="0"/>
          </a:p>
          <a:p>
            <a:pPr>
              <a:buFontTx/>
              <a:buChar char="-"/>
            </a:pPr>
            <a:endParaRPr lang="vi-VN" dirty="0" smtClean="0"/>
          </a:p>
          <a:p>
            <a:pPr>
              <a:buFontTx/>
              <a:buChar char="-"/>
            </a:pPr>
            <a:endParaRPr lang="vi-VN"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2484858"/>
            <a:ext cx="9321800" cy="4076031"/>
          </a:xfrm>
          <a:prstGeom prst="rect">
            <a:avLst/>
          </a:prstGeom>
        </p:spPr>
      </p:pic>
    </p:spTree>
    <p:extLst>
      <p:ext uri="{BB962C8B-B14F-4D97-AF65-F5344CB8AC3E}">
        <p14:creationId xmlns:p14="http://schemas.microsoft.com/office/powerpoint/2010/main" val="2787319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1" y="128555"/>
            <a:ext cx="9404723" cy="773145"/>
          </a:xfrm>
        </p:spPr>
        <p:txBody>
          <a:bodyPr/>
          <a:lstStyle/>
          <a:p>
            <a:r>
              <a:rPr lang="vi-VN" dirty="0" smtClean="0"/>
              <a:t>CÁC CÔNG CỤ (ARTIFACTS)</a:t>
            </a:r>
            <a:endParaRPr lang="vi-VN" dirty="0"/>
          </a:p>
        </p:txBody>
      </p:sp>
      <p:sp>
        <p:nvSpPr>
          <p:cNvPr id="3" name="Content Placeholder 2"/>
          <p:cNvSpPr>
            <a:spLocks noGrp="1"/>
          </p:cNvSpPr>
          <p:nvPr>
            <p:ph idx="1"/>
          </p:nvPr>
        </p:nvSpPr>
        <p:spPr>
          <a:xfrm>
            <a:off x="888207" y="1048666"/>
            <a:ext cx="2859088" cy="474382"/>
          </a:xfrm>
        </p:spPr>
        <p:txBody>
          <a:bodyPr/>
          <a:lstStyle/>
          <a:p>
            <a:r>
              <a:rPr lang="vi-VN" dirty="0" smtClean="0"/>
              <a:t>Sprint backlog</a:t>
            </a:r>
            <a:endParaRPr lang="vi-VN" dirty="0"/>
          </a:p>
        </p:txBody>
      </p:sp>
      <p:sp>
        <p:nvSpPr>
          <p:cNvPr id="5" name="Content Placeholder 2"/>
          <p:cNvSpPr txBox="1">
            <a:spLocks/>
          </p:cNvSpPr>
          <p:nvPr/>
        </p:nvSpPr>
        <p:spPr>
          <a:xfrm>
            <a:off x="888207" y="1523048"/>
            <a:ext cx="10541793" cy="96181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vi-VN" dirty="0" smtClean="0">
                <a:latin typeface="Times New Roman" panose="02020603050405020304" pitchFamily="18" charset="0"/>
                <a:cs typeface="Times New Roman" panose="02020603050405020304" pitchFamily="18" charset="0"/>
              </a:rPr>
              <a:t>- </a:t>
            </a:r>
            <a:r>
              <a:rPr lang="vi-VN" dirty="0"/>
              <a:t>Là </a:t>
            </a:r>
            <a:r>
              <a:rPr lang="vi-VN" dirty="0" smtClean="0"/>
              <a:t>bảng kế hoạch cho một Sprint </a:t>
            </a:r>
          </a:p>
          <a:p>
            <a:pPr marL="0" indent="0">
              <a:buNone/>
            </a:pPr>
            <a:r>
              <a:rPr lang="vi-VN" dirty="0" smtClean="0"/>
              <a:t>- </a:t>
            </a:r>
            <a:r>
              <a:rPr lang="vi-VN" dirty="0"/>
              <a:t>Trong thời gian diễn ra Sprint, nhóm phát triển sẽ chỉ tập trung vào danh sách này và cập nhật tiến độ hoàn thành của chúng.</a:t>
            </a:r>
            <a:endParaRPr lang="vi-VN" dirty="0"/>
          </a:p>
          <a:p>
            <a:pPr>
              <a:buFontTx/>
              <a:buChar char="-"/>
            </a:pPr>
            <a:endParaRPr lang="vi-VN" dirty="0"/>
          </a:p>
          <a:p>
            <a:pPr>
              <a:buFontTx/>
              <a:buChar char="-"/>
            </a:pPr>
            <a:endParaRPr lang="vi-VN" dirty="0" smtClean="0"/>
          </a:p>
          <a:p>
            <a:pPr>
              <a:buFontTx/>
              <a:buChar char="-"/>
            </a:pPr>
            <a:endParaRPr lang="vi-V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07" y="2484858"/>
            <a:ext cx="10148093" cy="3966742"/>
          </a:xfrm>
          <a:prstGeom prst="rect">
            <a:avLst/>
          </a:prstGeom>
        </p:spPr>
      </p:pic>
    </p:spTree>
    <p:extLst>
      <p:ext uri="{BB962C8B-B14F-4D97-AF65-F5344CB8AC3E}">
        <p14:creationId xmlns:p14="http://schemas.microsoft.com/office/powerpoint/2010/main" val="1289478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1" y="128555"/>
            <a:ext cx="9404723" cy="773145"/>
          </a:xfrm>
        </p:spPr>
        <p:txBody>
          <a:bodyPr/>
          <a:lstStyle/>
          <a:p>
            <a:r>
              <a:rPr lang="vi-VN" dirty="0" smtClean="0"/>
              <a:t>CÁC CÔNG CỤ (ARTIFACTS)</a:t>
            </a:r>
            <a:endParaRPr lang="vi-VN" dirty="0"/>
          </a:p>
        </p:txBody>
      </p:sp>
      <p:sp>
        <p:nvSpPr>
          <p:cNvPr id="3" name="Content Placeholder 2"/>
          <p:cNvSpPr>
            <a:spLocks noGrp="1"/>
          </p:cNvSpPr>
          <p:nvPr>
            <p:ph idx="1"/>
          </p:nvPr>
        </p:nvSpPr>
        <p:spPr>
          <a:xfrm>
            <a:off x="888207" y="1330783"/>
            <a:ext cx="2859088" cy="474382"/>
          </a:xfrm>
        </p:spPr>
        <p:txBody>
          <a:bodyPr/>
          <a:lstStyle/>
          <a:p>
            <a:r>
              <a:rPr lang="vi-VN" dirty="0" smtClean="0"/>
              <a:t>Burndown chart</a:t>
            </a:r>
            <a:endParaRPr lang="vi-VN" dirty="0"/>
          </a:p>
        </p:txBody>
      </p:sp>
      <p:sp>
        <p:nvSpPr>
          <p:cNvPr id="5" name="Content Placeholder 2"/>
          <p:cNvSpPr txBox="1">
            <a:spLocks/>
          </p:cNvSpPr>
          <p:nvPr/>
        </p:nvSpPr>
        <p:spPr>
          <a:xfrm>
            <a:off x="888207" y="2234248"/>
            <a:ext cx="4420393"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vi-VN" dirty="0" smtClean="0"/>
              <a:t>Được </a:t>
            </a:r>
            <a:r>
              <a:rPr lang="vi-VN" dirty="0"/>
              <a:t>dùng để đo tiến độ của Sprint hay của dự </a:t>
            </a:r>
            <a:r>
              <a:rPr lang="vi-VN" dirty="0" smtClean="0"/>
              <a:t>án</a:t>
            </a:r>
            <a:endParaRPr lang="vi-VN" dirty="0"/>
          </a:p>
          <a:p>
            <a:pPr>
              <a:buFontTx/>
              <a:buChar char="-"/>
            </a:pPr>
            <a:r>
              <a:rPr lang="vi-VN" dirty="0"/>
              <a:t>C</a:t>
            </a:r>
            <a:r>
              <a:rPr lang="vi-VN" dirty="0" smtClean="0"/>
              <a:t>ho </a:t>
            </a:r>
            <a:r>
              <a:rPr lang="vi-VN" dirty="0"/>
              <a:t>thấy nhóm còn bao nhiêu thời gian để hoàn thành công việc đã được định ra lúc đầu</a:t>
            </a:r>
            <a:r>
              <a:rPr lang="vi-VN" dirty="0" smtClean="0"/>
              <a:t>.</a:t>
            </a:r>
          </a:p>
          <a:p>
            <a:pPr>
              <a:buFontTx/>
              <a:buChar char="-"/>
            </a:pPr>
            <a:r>
              <a:rPr lang="vi-VN" dirty="0" smtClean="0"/>
              <a:t> </a:t>
            </a:r>
            <a:r>
              <a:rPr lang="vi-VN" dirty="0"/>
              <a:t>Biểu đồ Burndown đi xuống là một dấu hiệu tốt cho tiến độ hoàn thành công việc.</a:t>
            </a:r>
            <a:endParaRPr lang="vi-VN" dirty="0"/>
          </a:p>
          <a:p>
            <a:pPr>
              <a:buFontTx/>
              <a:buChar char="-"/>
            </a:pPr>
            <a:endParaRPr lang="vi-VN" dirty="0" smtClean="0"/>
          </a:p>
          <a:p>
            <a:pPr>
              <a:buFontTx/>
              <a:buChar char="-"/>
            </a:pPr>
            <a:endParaRPr lang="vi-VN" dirty="0" smtClean="0"/>
          </a:p>
        </p:txBody>
      </p:sp>
      <p:pic>
        <p:nvPicPr>
          <p:cNvPr id="6" name="Picture 5"/>
          <p:cNvPicPr>
            <a:picLocks noChangeAspect="1"/>
          </p:cNvPicPr>
          <p:nvPr/>
        </p:nvPicPr>
        <p:blipFill>
          <a:blip r:embed="rId2"/>
          <a:stretch>
            <a:fillRect/>
          </a:stretch>
        </p:blipFill>
        <p:spPr>
          <a:xfrm>
            <a:off x="6623050" y="1523048"/>
            <a:ext cx="4921250" cy="4667577"/>
          </a:xfrm>
          <a:prstGeom prst="rect">
            <a:avLst/>
          </a:prstGeom>
        </p:spPr>
      </p:pic>
    </p:spTree>
    <p:extLst>
      <p:ext uri="{BB962C8B-B14F-4D97-AF65-F5344CB8AC3E}">
        <p14:creationId xmlns:p14="http://schemas.microsoft.com/office/powerpoint/2010/main" val="1163366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1300"/>
            <a:ext cx="9404723" cy="736600"/>
          </a:xfrm>
        </p:spPr>
        <p:txBody>
          <a:bodyPr/>
          <a:lstStyle/>
          <a:p>
            <a:r>
              <a:rPr lang="en-US" dirty="0" smtClean="0">
                <a:latin typeface="Times New Roman" panose="02020603050405020304" pitchFamily="18" charset="0"/>
                <a:cs typeface="Times New Roman" panose="02020603050405020304" pitchFamily="18" charset="0"/>
              </a:rPr>
              <a:t>TỔNG KẾT</a:t>
            </a:r>
            <a:endParaRPr lang="vi-V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168400"/>
            <a:ext cx="10860089" cy="5346700"/>
          </a:xfrm>
        </p:spPr>
      </p:pic>
    </p:spTree>
    <p:extLst>
      <p:ext uri="{BB962C8B-B14F-4D97-AF65-F5344CB8AC3E}">
        <p14:creationId xmlns:p14="http://schemas.microsoft.com/office/powerpoint/2010/main" val="2210349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9A515E2-36DE-464D-82EB-F2ED11F9D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4037699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F4B12-C5A1-4F9A-A415-22FE5AF42DB7}"/>
              </a:ext>
            </a:extLst>
          </p:cNvPr>
          <p:cNvSpPr>
            <a:spLocks noGrp="1"/>
          </p:cNvSpPr>
          <p:nvPr>
            <p:ph type="title"/>
          </p:nvPr>
        </p:nvSpPr>
        <p:spPr>
          <a:xfrm>
            <a:off x="646112" y="452718"/>
            <a:ext cx="3410734" cy="783654"/>
          </a:xfrm>
        </p:spPr>
        <p:txBody>
          <a:bodyPr>
            <a:scene3d>
              <a:camera prst="orthographicFront"/>
              <a:lightRig rig="twoPt" dir="t"/>
            </a:scene3d>
            <a:sp3d extrusionH="57150">
              <a:bevelT w="190500" h="38100"/>
            </a:sp3d>
          </a:bodyPr>
          <a:lstStyle/>
          <a:p>
            <a:r>
              <a:rPr lang="en-US" dirty="0">
                <a:latin typeface="Times New Roman" panose="02020603050405020304" pitchFamily="18" charset="0"/>
                <a:cs typeface="Times New Roman" panose="02020603050405020304" pitchFamily="18" charset="0"/>
              </a:rPr>
              <a:t>TỒNG QUAN</a:t>
            </a:r>
          </a:p>
        </p:txBody>
      </p:sp>
      <p:sp>
        <p:nvSpPr>
          <p:cNvPr id="4" name="TextBox 3">
            <a:extLst>
              <a:ext uri="{FF2B5EF4-FFF2-40B4-BE49-F238E27FC236}">
                <a16:creationId xmlns:a16="http://schemas.microsoft.com/office/drawing/2014/main" xmlns="" id="{C72951C9-A862-4A07-BDE9-7CD9B550FBA2}"/>
              </a:ext>
            </a:extLst>
          </p:cNvPr>
          <p:cNvSpPr txBox="1"/>
          <p:nvPr/>
        </p:nvSpPr>
        <p:spPr>
          <a:xfrm>
            <a:off x="3271234" y="3105118"/>
            <a:ext cx="6779600"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AGLIE</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SCRUM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7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B229D-F2DE-4ED3-8853-77A63761D8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AGLIE   </a:t>
            </a:r>
          </a:p>
        </p:txBody>
      </p:sp>
      <p:sp>
        <p:nvSpPr>
          <p:cNvPr id="5" name="Arrow: Right 4">
            <a:extLst>
              <a:ext uri="{FF2B5EF4-FFF2-40B4-BE49-F238E27FC236}">
                <a16:creationId xmlns:a16="http://schemas.microsoft.com/office/drawing/2014/main" xmlns="" id="{84690C2B-D93C-43C4-8ADB-8608FF6AA0F1}"/>
              </a:ext>
            </a:extLst>
          </p:cNvPr>
          <p:cNvSpPr/>
          <p:nvPr/>
        </p:nvSpPr>
        <p:spPr>
          <a:xfrm>
            <a:off x="1506828" y="2524259"/>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4604A9E3-2484-4F52-A19E-64C72524D680}"/>
              </a:ext>
            </a:extLst>
          </p:cNvPr>
          <p:cNvSpPr txBox="1"/>
          <p:nvPr/>
        </p:nvSpPr>
        <p:spPr>
          <a:xfrm>
            <a:off x="1841679" y="2486324"/>
            <a:ext cx="14553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KHÁI NIỆM</a:t>
            </a:r>
          </a:p>
        </p:txBody>
      </p:sp>
      <p:sp>
        <p:nvSpPr>
          <p:cNvPr id="7" name="Arrow: Right 6">
            <a:extLst>
              <a:ext uri="{FF2B5EF4-FFF2-40B4-BE49-F238E27FC236}">
                <a16:creationId xmlns:a16="http://schemas.microsoft.com/office/drawing/2014/main" xmlns="" id="{A8351BB0-3BCB-4E08-92D4-BE84A9704D50}"/>
              </a:ext>
            </a:extLst>
          </p:cNvPr>
          <p:cNvSpPr/>
          <p:nvPr/>
        </p:nvSpPr>
        <p:spPr>
          <a:xfrm>
            <a:off x="1517560" y="3500906"/>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03D83CF4-DDF9-4082-8F84-0A6CA168BCC8}"/>
              </a:ext>
            </a:extLst>
          </p:cNvPr>
          <p:cNvSpPr txBox="1"/>
          <p:nvPr/>
        </p:nvSpPr>
        <p:spPr>
          <a:xfrm>
            <a:off x="1856704" y="3449392"/>
            <a:ext cx="30265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TUYÊN NGÔN CỦA AGLIE</a:t>
            </a:r>
          </a:p>
        </p:txBody>
      </p:sp>
      <p:sp>
        <p:nvSpPr>
          <p:cNvPr id="12" name="Arrow: Right 11">
            <a:extLst>
              <a:ext uri="{FF2B5EF4-FFF2-40B4-BE49-F238E27FC236}">
                <a16:creationId xmlns:a16="http://schemas.microsoft.com/office/drawing/2014/main" xmlns="" id="{2030CE62-59B4-45CB-B178-08DD26C60E03}"/>
              </a:ext>
            </a:extLst>
          </p:cNvPr>
          <p:cNvSpPr/>
          <p:nvPr/>
        </p:nvSpPr>
        <p:spPr>
          <a:xfrm>
            <a:off x="1515413" y="4477553"/>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25CAD9F9-1709-48A3-9E0B-FD3C0E472C3F}"/>
              </a:ext>
            </a:extLst>
          </p:cNvPr>
          <p:cNvSpPr txBox="1"/>
          <p:nvPr/>
        </p:nvSpPr>
        <p:spPr>
          <a:xfrm>
            <a:off x="1856704" y="4477552"/>
            <a:ext cx="30265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NGUYÊN LÝ CỦA AGLIE</a:t>
            </a:r>
          </a:p>
        </p:txBody>
      </p:sp>
      <p:pic>
        <p:nvPicPr>
          <p:cNvPr id="15" name="Picture 14">
            <a:extLst>
              <a:ext uri="{FF2B5EF4-FFF2-40B4-BE49-F238E27FC236}">
                <a16:creationId xmlns:a16="http://schemas.microsoft.com/office/drawing/2014/main" xmlns="" id="{7B671E50-E6AA-4A22-AFF1-2D335FD86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98" y="2467600"/>
            <a:ext cx="3965473" cy="2379284"/>
          </a:xfrm>
          <a:prstGeom prst="rect">
            <a:avLst/>
          </a:prstGeom>
        </p:spPr>
      </p:pic>
      <p:sp>
        <p:nvSpPr>
          <p:cNvPr id="16" name="Arrow: Right 15">
            <a:extLst>
              <a:ext uri="{FF2B5EF4-FFF2-40B4-BE49-F238E27FC236}">
                <a16:creationId xmlns:a16="http://schemas.microsoft.com/office/drawing/2014/main" xmlns="" id="{F7B8C9E1-A4FE-4549-A530-8E9B8289CA1E}"/>
              </a:ext>
            </a:extLst>
          </p:cNvPr>
          <p:cNvSpPr/>
          <p:nvPr/>
        </p:nvSpPr>
        <p:spPr>
          <a:xfrm>
            <a:off x="1515413" y="5454200"/>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2AD780B0-A74A-444F-A478-C24D8E7FE58A}"/>
              </a:ext>
            </a:extLst>
          </p:cNvPr>
          <p:cNvSpPr/>
          <p:nvPr/>
        </p:nvSpPr>
        <p:spPr>
          <a:xfrm>
            <a:off x="1850264" y="5454200"/>
            <a:ext cx="28328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ĐẶC TR</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NG CỦA AGLIE</a:t>
            </a:r>
          </a:p>
        </p:txBody>
      </p:sp>
    </p:spTree>
    <p:extLst>
      <p:ext uri="{BB962C8B-B14F-4D97-AF65-F5344CB8AC3E}">
        <p14:creationId xmlns:p14="http://schemas.microsoft.com/office/powerpoint/2010/main" val="35005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p:bldP spid="12" grpId="0" animBg="1"/>
      <p:bldP spid="13"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8341A-F19C-45C9-BDE3-D7F0D203DEA5}"/>
              </a:ext>
            </a:extLst>
          </p:cNvPr>
          <p:cNvSpPr>
            <a:spLocks noGrp="1"/>
          </p:cNvSpPr>
          <p:nvPr>
            <p:ph type="title"/>
          </p:nvPr>
        </p:nvSpPr>
        <p:spPr>
          <a:xfrm>
            <a:off x="646112" y="452718"/>
            <a:ext cx="1903906" cy="860927"/>
          </a:xfrm>
        </p:spPr>
        <p:txBody>
          <a:bodyPr/>
          <a:lstStyle/>
          <a:p>
            <a:r>
              <a:rPr lang="en-US" dirty="0">
                <a:latin typeface="Times New Roman" panose="02020603050405020304" pitchFamily="18" charset="0"/>
                <a:cs typeface="Times New Roman" panose="02020603050405020304" pitchFamily="18" charset="0"/>
              </a:rPr>
              <a:t>AGLIE </a:t>
            </a:r>
            <a:endParaRPr lang="en-US" dirty="0"/>
          </a:p>
        </p:txBody>
      </p:sp>
      <p:sp>
        <p:nvSpPr>
          <p:cNvPr id="4" name="TextBox 3">
            <a:extLst>
              <a:ext uri="{FF2B5EF4-FFF2-40B4-BE49-F238E27FC236}">
                <a16:creationId xmlns:a16="http://schemas.microsoft.com/office/drawing/2014/main" xmlns="" id="{94CE3BB1-E7E8-44BE-91DD-7AD62C49F9E8}"/>
              </a:ext>
            </a:extLst>
          </p:cNvPr>
          <p:cNvSpPr txBox="1"/>
          <p:nvPr/>
        </p:nvSpPr>
        <p:spPr>
          <a:xfrm>
            <a:off x="927279" y="1970468"/>
            <a:ext cx="19039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KHÁI NIỆM</a:t>
            </a:r>
          </a:p>
        </p:txBody>
      </p:sp>
      <p:sp>
        <p:nvSpPr>
          <p:cNvPr id="5" name="TextBox 4">
            <a:extLst>
              <a:ext uri="{FF2B5EF4-FFF2-40B4-BE49-F238E27FC236}">
                <a16:creationId xmlns:a16="http://schemas.microsoft.com/office/drawing/2014/main" xmlns="" id="{D76FE85B-A9E9-4E7D-AB6A-92905ED47C89}"/>
              </a:ext>
            </a:extLst>
          </p:cNvPr>
          <p:cNvSpPr txBox="1"/>
          <p:nvPr/>
        </p:nvSpPr>
        <p:spPr>
          <a:xfrm>
            <a:off x="1303020" y="2971800"/>
            <a:ext cx="9898380"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Aglie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E18E38D8-8ED0-45E7-ABC9-E0B5D7261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927" y="3618131"/>
            <a:ext cx="3965473" cy="2379284"/>
          </a:xfrm>
          <a:prstGeom prst="rect">
            <a:avLst/>
          </a:prstGeom>
        </p:spPr>
      </p:pic>
      <p:sp>
        <p:nvSpPr>
          <p:cNvPr id="8" name="Arrow: Right 7">
            <a:extLst>
              <a:ext uri="{FF2B5EF4-FFF2-40B4-BE49-F238E27FC236}">
                <a16:creationId xmlns:a16="http://schemas.microsoft.com/office/drawing/2014/main" xmlns="" id="{910678AA-6976-4E93-8880-AAC557B353B1}"/>
              </a:ext>
            </a:extLst>
          </p:cNvPr>
          <p:cNvSpPr/>
          <p:nvPr/>
        </p:nvSpPr>
        <p:spPr>
          <a:xfrm>
            <a:off x="592428" y="2017828"/>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000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4DD45C-B1C9-48F8-850D-361B0DF778F5}"/>
              </a:ext>
            </a:extLst>
          </p:cNvPr>
          <p:cNvSpPr>
            <a:spLocks noGrp="1"/>
          </p:cNvSpPr>
          <p:nvPr>
            <p:ph type="title"/>
          </p:nvPr>
        </p:nvSpPr>
        <p:spPr>
          <a:xfrm>
            <a:off x="646112" y="452718"/>
            <a:ext cx="1994058" cy="912443"/>
          </a:xfrm>
        </p:spPr>
        <p:txBody>
          <a:bodyPr/>
          <a:lstStyle/>
          <a:p>
            <a:r>
              <a:rPr lang="en-US" dirty="0">
                <a:latin typeface="Times New Roman" panose="02020603050405020304" pitchFamily="18" charset="0"/>
                <a:cs typeface="Times New Roman" panose="02020603050405020304" pitchFamily="18" charset="0"/>
              </a:rPr>
              <a:t>AGLIE</a:t>
            </a:r>
            <a:endParaRPr lang="en-US" dirty="0"/>
          </a:p>
        </p:txBody>
      </p:sp>
      <p:sp>
        <p:nvSpPr>
          <p:cNvPr id="4" name="Arrow: Right 3">
            <a:extLst>
              <a:ext uri="{FF2B5EF4-FFF2-40B4-BE49-F238E27FC236}">
                <a16:creationId xmlns:a16="http://schemas.microsoft.com/office/drawing/2014/main" xmlns="" id="{48F2A94D-EC9E-4F6F-B5DD-0EF00A05C2C2}"/>
              </a:ext>
            </a:extLst>
          </p:cNvPr>
          <p:cNvSpPr/>
          <p:nvPr/>
        </p:nvSpPr>
        <p:spPr>
          <a:xfrm>
            <a:off x="646112" y="2028424"/>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FB8A11A2-E960-4301-8E21-EAC5B9D8804E}"/>
              </a:ext>
            </a:extLst>
          </p:cNvPr>
          <p:cNvSpPr/>
          <p:nvPr/>
        </p:nvSpPr>
        <p:spPr>
          <a:xfrm>
            <a:off x="980963" y="2004744"/>
            <a:ext cx="298671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TUYÊN NGÔN CỦA AGLIE</a:t>
            </a:r>
          </a:p>
        </p:txBody>
      </p:sp>
      <p:pic>
        <p:nvPicPr>
          <p:cNvPr id="8" name="Picture 7">
            <a:extLst>
              <a:ext uri="{FF2B5EF4-FFF2-40B4-BE49-F238E27FC236}">
                <a16:creationId xmlns:a16="http://schemas.microsoft.com/office/drawing/2014/main" xmlns="" id="{0B22AC83-81C8-40C8-999C-BFB902FC33AF}"/>
              </a:ext>
            </a:extLst>
          </p:cNvPr>
          <p:cNvPicPr/>
          <p:nvPr/>
        </p:nvPicPr>
        <p:blipFill>
          <a:blip r:embed="rId2"/>
          <a:stretch>
            <a:fillRect/>
          </a:stretch>
        </p:blipFill>
        <p:spPr>
          <a:xfrm>
            <a:off x="7425743" y="2144333"/>
            <a:ext cx="4114800" cy="3067050"/>
          </a:xfrm>
          <a:prstGeom prst="rect">
            <a:avLst/>
          </a:prstGeom>
        </p:spPr>
      </p:pic>
      <p:sp>
        <p:nvSpPr>
          <p:cNvPr id="9" name="TextBox 8">
            <a:extLst>
              <a:ext uri="{FF2B5EF4-FFF2-40B4-BE49-F238E27FC236}">
                <a16:creationId xmlns:a16="http://schemas.microsoft.com/office/drawing/2014/main" xmlns="" id="{EF5294F1-C8B4-43E6-BD90-418F05EDD99E}"/>
              </a:ext>
            </a:extLst>
          </p:cNvPr>
          <p:cNvSpPr txBox="1"/>
          <p:nvPr/>
        </p:nvSpPr>
        <p:spPr>
          <a:xfrm>
            <a:off x="966900" y="3129565"/>
            <a:ext cx="6001555" cy="2523768"/>
          </a:xfrm>
          <a:prstGeom prst="rect">
            <a:avLst/>
          </a:prstGeom>
          <a:noFill/>
        </p:spPr>
        <p:txBody>
          <a:bodyPr wrap="square" rtlCol="0">
            <a:spAutoFit/>
          </a:bodyPr>
          <a:lstStyle/>
          <a:p>
            <a:pPr marL="342900" lvl="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Cộng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hoạch</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480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1000"/>
                                        <p:tgtEl>
                                          <p:spTgt spid="9">
                                            <p:txEl>
                                              <p:pRg st="2" end="2"/>
                                            </p:txEl>
                                          </p:spTgt>
                                        </p:tgtEl>
                                      </p:cBhvr>
                                    </p:animEffect>
                                    <p:anim calcmode="lin" valueType="num">
                                      <p:cBhvr>
                                        <p:cTn id="2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1000"/>
                                        <p:tgtEl>
                                          <p:spTgt spid="9">
                                            <p:txEl>
                                              <p:pRg st="4" end="4"/>
                                            </p:txEl>
                                          </p:spTgt>
                                        </p:tgtEl>
                                      </p:cBhvr>
                                    </p:animEffect>
                                    <p:anim calcmode="lin" valueType="num">
                                      <p:cBhvr>
                                        <p:cTn id="3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fade">
                                      <p:cBhvr>
                                        <p:cTn id="41" dur="1000"/>
                                        <p:tgtEl>
                                          <p:spTgt spid="9">
                                            <p:txEl>
                                              <p:pRg st="6" end="6"/>
                                            </p:txEl>
                                          </p:spTgt>
                                        </p:tgtEl>
                                      </p:cBhvr>
                                    </p:animEffect>
                                    <p:anim calcmode="lin" valueType="num">
                                      <p:cBhvr>
                                        <p:cTn id="4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9FB56-ECFF-4B42-96FA-FD2A346DC237}"/>
              </a:ext>
            </a:extLst>
          </p:cNvPr>
          <p:cNvSpPr>
            <a:spLocks noGrp="1"/>
          </p:cNvSpPr>
          <p:nvPr>
            <p:ph type="title"/>
          </p:nvPr>
        </p:nvSpPr>
        <p:spPr>
          <a:xfrm>
            <a:off x="646111" y="452718"/>
            <a:ext cx="1942543" cy="848048"/>
          </a:xfrm>
        </p:spPr>
        <p:txBody>
          <a:bodyPr/>
          <a:lstStyle/>
          <a:p>
            <a:r>
              <a:rPr lang="en-US" dirty="0">
                <a:latin typeface="Times New Roman" panose="02020603050405020304" pitchFamily="18" charset="0"/>
                <a:cs typeface="Times New Roman" panose="02020603050405020304" pitchFamily="18" charset="0"/>
              </a:rPr>
              <a:t>AGLIE</a:t>
            </a:r>
            <a:endParaRPr lang="en-US" dirty="0"/>
          </a:p>
        </p:txBody>
      </p:sp>
      <p:sp>
        <p:nvSpPr>
          <p:cNvPr id="6" name="Arrow: Right 5">
            <a:extLst>
              <a:ext uri="{FF2B5EF4-FFF2-40B4-BE49-F238E27FC236}">
                <a16:creationId xmlns:a16="http://schemas.microsoft.com/office/drawing/2014/main" xmlns="" id="{2C128E27-8FB9-4AE2-A480-467CE16FBAD2}"/>
              </a:ext>
            </a:extLst>
          </p:cNvPr>
          <p:cNvSpPr/>
          <p:nvPr/>
        </p:nvSpPr>
        <p:spPr>
          <a:xfrm>
            <a:off x="646111" y="1798747"/>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531AF024-CEAE-441E-A5D5-64B28DF8F748}"/>
              </a:ext>
            </a:extLst>
          </p:cNvPr>
          <p:cNvSpPr/>
          <p:nvPr/>
        </p:nvSpPr>
        <p:spPr>
          <a:xfrm>
            <a:off x="980962" y="1798747"/>
            <a:ext cx="282000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NGUYÊN LÝ CỦA AGLIE</a:t>
            </a:r>
          </a:p>
        </p:txBody>
      </p:sp>
      <p:sp>
        <p:nvSpPr>
          <p:cNvPr id="8" name="TextBox 7">
            <a:extLst>
              <a:ext uri="{FF2B5EF4-FFF2-40B4-BE49-F238E27FC236}">
                <a16:creationId xmlns:a16="http://schemas.microsoft.com/office/drawing/2014/main" xmlns="" id="{48524BF0-7ACC-46F0-A3A9-C8A1CD566E0C}"/>
              </a:ext>
            </a:extLst>
          </p:cNvPr>
          <p:cNvSpPr txBox="1"/>
          <p:nvPr/>
        </p:nvSpPr>
        <p:spPr>
          <a:xfrm>
            <a:off x="646111" y="2614411"/>
            <a:ext cx="10738813" cy="2585323"/>
          </a:xfrm>
          <a:prstGeom prst="rect">
            <a:avLst/>
          </a:prstGeom>
          <a:noFill/>
        </p:spPr>
        <p:txBody>
          <a:bodyPr wrap="square" rtlCol="0">
            <a:spAutoFit/>
          </a:bodyPr>
          <a:lstStyle/>
          <a:p>
            <a:pPr marL="342900" lvl="0" indent="-342900">
              <a:buFont typeface="Arial" panose="020B0604020202020204" pitchFamily="34" charset="0"/>
              <a:buChar char="•"/>
            </a:pPr>
            <a:r>
              <a:rPr lang="vi-VN" dirty="0">
                <a:latin typeface="+mj-lt"/>
              </a:rPr>
              <a:t>Phần mềm chạy tốt là thước đo chính của tiến độ.</a:t>
            </a:r>
            <a:endParaRPr lang="en-US" dirty="0">
              <a:latin typeface="+mj-lt"/>
            </a:endParaRPr>
          </a:p>
          <a:p>
            <a:pPr marL="342900" lvl="0" indent="-342900">
              <a:buFont typeface="Arial" panose="020B0604020202020204" pitchFamily="34" charset="0"/>
              <a:buChar char="•"/>
            </a:pPr>
            <a:r>
              <a:rPr lang="vi-VN" dirty="0">
                <a:latin typeface="+mj-lt"/>
              </a:rPr>
              <a:t>Các quy trình linh hoạt thúc đẩy phát triển bền vững. Các nhà tài trợ, nhà phát triển, và người dùng có thể duy trì một nhịp độ liên tục không giới hạn.</a:t>
            </a:r>
            <a:endParaRPr lang="en-US" dirty="0">
              <a:latin typeface="+mj-lt"/>
            </a:endParaRPr>
          </a:p>
          <a:p>
            <a:pPr marL="342900" lvl="0" indent="-342900">
              <a:buFont typeface="Arial" panose="020B0604020202020204" pitchFamily="34" charset="0"/>
              <a:buChar char="•"/>
            </a:pPr>
            <a:r>
              <a:rPr lang="vi-VN" dirty="0">
                <a:latin typeface="+mj-lt"/>
              </a:rPr>
              <a:t>Liên tục quan tâm đến các kĩ thuật và thiết kế tốt để gia tăng sự linh hoạt.</a:t>
            </a:r>
            <a:endParaRPr lang="en-US" dirty="0">
              <a:latin typeface="+mj-lt"/>
            </a:endParaRPr>
          </a:p>
          <a:p>
            <a:pPr marL="342900" lvl="0" indent="-342900">
              <a:buFont typeface="Arial" panose="020B0604020202020204" pitchFamily="34" charset="0"/>
              <a:buChar char="•"/>
            </a:pPr>
            <a:r>
              <a:rPr lang="vi-VN" dirty="0">
                <a:latin typeface="+mj-lt"/>
              </a:rPr>
              <a:t>Sự đơn giản – nghệ thuật tối đa hóa lượng công việc chưa xong </a:t>
            </a:r>
            <a:r>
              <a:rPr lang="en-US" dirty="0">
                <a:latin typeface="+mj-lt"/>
              </a:rPr>
              <a:t>- </a:t>
            </a:r>
            <a:r>
              <a:rPr lang="vi-VN" dirty="0">
                <a:latin typeface="+mj-lt"/>
              </a:rPr>
              <a:t>là căn bản.</a:t>
            </a:r>
            <a:endParaRPr lang="en-US" dirty="0">
              <a:latin typeface="+mj-lt"/>
            </a:endParaRPr>
          </a:p>
          <a:p>
            <a:pPr marL="342900" lvl="0" indent="-342900">
              <a:buFont typeface="Arial" panose="020B0604020202020204" pitchFamily="34" charset="0"/>
              <a:buChar char="•"/>
            </a:pPr>
            <a:r>
              <a:rPr lang="vi-VN" dirty="0">
                <a:latin typeface="+mj-lt"/>
              </a:rPr>
              <a:t>Các kiến trúc tốt nhất, yêu cầu tốt nhất, và thiết kế tốt nhất sẽ được làm ra bởi các nhóm tự tổ chức.</a:t>
            </a:r>
            <a:endParaRPr lang="en-US" dirty="0">
              <a:latin typeface="+mj-lt"/>
            </a:endParaRPr>
          </a:p>
          <a:p>
            <a:pPr marL="342900" indent="-342900">
              <a:buFont typeface="Arial" panose="020B0604020202020204" pitchFamily="34" charset="0"/>
              <a:buChar char="•"/>
            </a:pPr>
            <a:r>
              <a:rPr lang="vi-VN" dirty="0">
                <a:latin typeface="+mj-lt"/>
              </a:rPr>
              <a:t>Nhóm phát triển sẽ thường xuyên suy nghĩ về việc làm sao để trở nên hiệu quả hơn, sau đó họ sẽ điều chỉnh và thay đổi các hành vi của mình cho phù hợp</a:t>
            </a:r>
            <a:endParaRPr lang="en-US" sz="2400" dirty="0">
              <a:latin typeface="+mj-lt"/>
            </a:endParaRPr>
          </a:p>
          <a:p>
            <a:endParaRPr lang="en-US" dirty="0"/>
          </a:p>
        </p:txBody>
      </p:sp>
    </p:spTree>
    <p:extLst>
      <p:ext uri="{BB962C8B-B14F-4D97-AF65-F5344CB8AC3E}">
        <p14:creationId xmlns:p14="http://schemas.microsoft.com/office/powerpoint/2010/main" val="3911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1000"/>
                                        <p:tgtEl>
                                          <p:spTgt spid="8">
                                            <p:txEl>
                                              <p:pRg st="1" end="1"/>
                                            </p:txEl>
                                          </p:spTgt>
                                        </p:tgtEl>
                                      </p:cBhvr>
                                    </p:animEffect>
                                    <p:anim calcmode="lin" valueType="num">
                                      <p:cBhvr>
                                        <p:cTn id="2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1000"/>
                                        <p:tgtEl>
                                          <p:spTgt spid="8">
                                            <p:txEl>
                                              <p:pRg st="2" end="2"/>
                                            </p:txEl>
                                          </p:spTgt>
                                        </p:tgtEl>
                                      </p:cBhvr>
                                    </p:animEffect>
                                    <p:anim calcmode="lin" valueType="num">
                                      <p:cBhvr>
                                        <p:cTn id="3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1000"/>
                                        <p:tgtEl>
                                          <p:spTgt spid="8">
                                            <p:txEl>
                                              <p:pRg st="3" end="3"/>
                                            </p:txEl>
                                          </p:spTgt>
                                        </p:tgtEl>
                                      </p:cBhvr>
                                    </p:animEffect>
                                    <p:anim calcmode="lin" valueType="num">
                                      <p:cBhvr>
                                        <p:cTn id="3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fade">
                                      <p:cBhvr>
                                        <p:cTn id="43" dur="1000"/>
                                        <p:tgtEl>
                                          <p:spTgt spid="8">
                                            <p:txEl>
                                              <p:pRg st="4" end="4"/>
                                            </p:txEl>
                                          </p:spTgt>
                                        </p:tgtEl>
                                      </p:cBhvr>
                                    </p:animEffect>
                                    <p:anim calcmode="lin" valueType="num">
                                      <p:cBhvr>
                                        <p:cTn id="4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8">
                                            <p:txEl>
                                              <p:pRg st="5" end="5"/>
                                            </p:txEl>
                                          </p:spTgt>
                                        </p:tgtEl>
                                        <p:attrNameLst>
                                          <p:attrName>style.visibility</p:attrName>
                                        </p:attrNameLst>
                                      </p:cBhvr>
                                      <p:to>
                                        <p:strVal val="visible"/>
                                      </p:to>
                                    </p:set>
                                    <p:animEffect transition="in" filter="fade">
                                      <p:cBhvr>
                                        <p:cTn id="50" dur="1000"/>
                                        <p:tgtEl>
                                          <p:spTgt spid="8">
                                            <p:txEl>
                                              <p:pRg st="5" end="5"/>
                                            </p:txEl>
                                          </p:spTgt>
                                        </p:tgtEl>
                                      </p:cBhvr>
                                    </p:animEffect>
                                    <p:anim calcmode="lin" valueType="num">
                                      <p:cBhvr>
                                        <p:cTn id="5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D65D9-D430-43B9-BBB8-C5B532DFA995}"/>
              </a:ext>
            </a:extLst>
          </p:cNvPr>
          <p:cNvSpPr>
            <a:spLocks noGrp="1"/>
          </p:cNvSpPr>
          <p:nvPr>
            <p:ph type="title"/>
          </p:nvPr>
        </p:nvSpPr>
        <p:spPr>
          <a:xfrm>
            <a:off x="646112" y="452718"/>
            <a:ext cx="1878148" cy="796533"/>
          </a:xfrm>
        </p:spPr>
        <p:txBody>
          <a:bodyPr/>
          <a:lstStyle/>
          <a:p>
            <a:r>
              <a:rPr lang="en-US" dirty="0">
                <a:latin typeface="Times New Roman" panose="02020603050405020304" pitchFamily="18" charset="0"/>
                <a:cs typeface="Times New Roman" panose="02020603050405020304" pitchFamily="18" charset="0"/>
              </a:rPr>
              <a:t>AGLIE</a:t>
            </a:r>
            <a:endParaRPr lang="en-US" dirty="0"/>
          </a:p>
        </p:txBody>
      </p:sp>
      <p:sp>
        <p:nvSpPr>
          <p:cNvPr id="4" name="Arrow: Right 3">
            <a:extLst>
              <a:ext uri="{FF2B5EF4-FFF2-40B4-BE49-F238E27FC236}">
                <a16:creationId xmlns:a16="http://schemas.microsoft.com/office/drawing/2014/main" xmlns="" id="{8E03A5F5-3E1A-4EDB-9D26-AEE291428E12}"/>
              </a:ext>
            </a:extLst>
          </p:cNvPr>
          <p:cNvSpPr/>
          <p:nvPr/>
        </p:nvSpPr>
        <p:spPr>
          <a:xfrm>
            <a:off x="646112" y="1888899"/>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5A52999B-94E3-47E4-B57F-C3FB8A4E8089}"/>
              </a:ext>
            </a:extLst>
          </p:cNvPr>
          <p:cNvSpPr/>
          <p:nvPr/>
        </p:nvSpPr>
        <p:spPr>
          <a:xfrm>
            <a:off x="980963" y="1888899"/>
            <a:ext cx="28328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ĐẶC TR</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NG CỦA AGLIE</a:t>
            </a:r>
          </a:p>
        </p:txBody>
      </p:sp>
      <p:sp>
        <p:nvSpPr>
          <p:cNvPr id="6" name="TextBox 5">
            <a:extLst>
              <a:ext uri="{FF2B5EF4-FFF2-40B4-BE49-F238E27FC236}">
                <a16:creationId xmlns:a16="http://schemas.microsoft.com/office/drawing/2014/main" xmlns="" id="{DB0DB35C-7B43-4791-BEAD-19DC0DB76F86}"/>
              </a:ext>
            </a:extLst>
          </p:cNvPr>
          <p:cNvSpPr txBox="1"/>
          <p:nvPr/>
        </p:nvSpPr>
        <p:spPr>
          <a:xfrm>
            <a:off x="980963" y="2610683"/>
            <a:ext cx="6308479"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lặp</a:t>
            </a:r>
            <a:r>
              <a:rPr lang="en-US" dirty="0">
                <a:latin typeface="Times New Roman" panose="02020603050405020304" pitchFamily="18" charset="0"/>
                <a:cs typeface="Times New Roman" panose="02020603050405020304" pitchFamily="18" charset="0"/>
              </a:rPr>
              <a:t> (Iterative)</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(Incremental) &amp;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hóa</a:t>
            </a:r>
            <a:r>
              <a:rPr lang="en-US" dirty="0">
                <a:latin typeface="Times New Roman" panose="02020603050405020304" pitchFamily="18" charset="0"/>
                <a:cs typeface="Times New Roman" panose="02020603050405020304" pitchFamily="18" charset="0"/>
              </a:rPr>
              <a:t> (Evolutionary)</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ứng</a:t>
            </a:r>
            <a:r>
              <a:rPr lang="en-US" dirty="0">
                <a:latin typeface="Times New Roman" panose="02020603050405020304" pitchFamily="18" charset="0"/>
                <a:cs typeface="Times New Roman" panose="02020603050405020304" pitchFamily="18" charset="0"/>
              </a:rPr>
              <a:t> (adaptive)</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Nhóm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chức</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(face - to - face communication)</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(value - base development)</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42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1000"/>
                                        <p:tgtEl>
                                          <p:spTgt spid="6">
                                            <p:txEl>
                                              <p:pRg st="6" end="6"/>
                                            </p:txEl>
                                          </p:spTgt>
                                        </p:tgtEl>
                                      </p:cBhvr>
                                    </p:animEffect>
                                    <p:anim calcmode="lin" valueType="num">
                                      <p:cBhvr>
                                        <p:cTn id="3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1000"/>
                                        <p:tgtEl>
                                          <p:spTgt spid="6">
                                            <p:txEl>
                                              <p:pRg st="8" end="8"/>
                                            </p:txEl>
                                          </p:spTgt>
                                        </p:tgtEl>
                                      </p:cBhvr>
                                    </p:animEffect>
                                    <p:anim calcmode="lin" valueType="num">
                                      <p:cBhvr>
                                        <p:cTn id="4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fade">
                                      <p:cBhvr>
                                        <p:cTn id="50" dur="1000"/>
                                        <p:tgtEl>
                                          <p:spTgt spid="6">
                                            <p:txEl>
                                              <p:pRg st="10" end="10"/>
                                            </p:txEl>
                                          </p:spTgt>
                                        </p:tgtEl>
                                      </p:cBhvr>
                                    </p:animEffect>
                                    <p:anim calcmode="lin" valueType="num">
                                      <p:cBhvr>
                                        <p:cTn id="5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animEffect transition="in" filter="fade">
                                      <p:cBhvr>
                                        <p:cTn id="57" dur="1000"/>
                                        <p:tgtEl>
                                          <p:spTgt spid="6">
                                            <p:txEl>
                                              <p:pRg st="12" end="12"/>
                                            </p:txEl>
                                          </p:spTgt>
                                        </p:tgtEl>
                                      </p:cBhvr>
                                    </p:animEffect>
                                    <p:anim calcmode="lin" valueType="num">
                                      <p:cBhvr>
                                        <p:cTn id="58"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07E4D-29EB-4448-9AB6-A8DB0D036D92}"/>
              </a:ext>
            </a:extLst>
          </p:cNvPr>
          <p:cNvSpPr>
            <a:spLocks noGrp="1"/>
          </p:cNvSpPr>
          <p:nvPr>
            <p:ph type="title"/>
          </p:nvPr>
        </p:nvSpPr>
        <p:spPr>
          <a:xfrm>
            <a:off x="646112" y="452718"/>
            <a:ext cx="2084210" cy="822290"/>
          </a:xfrm>
        </p:spPr>
        <p:txBody>
          <a:bodyPr/>
          <a:lstStyle/>
          <a:p>
            <a:r>
              <a:rPr lang="en-US" dirty="0">
                <a:latin typeface="Times New Roman" panose="02020603050405020304" pitchFamily="18" charset="0"/>
                <a:cs typeface="Times New Roman" panose="02020603050405020304" pitchFamily="18" charset="0"/>
              </a:rPr>
              <a:t>SCRUM</a:t>
            </a:r>
          </a:p>
        </p:txBody>
      </p:sp>
      <p:sp>
        <p:nvSpPr>
          <p:cNvPr id="4" name="Arrow: Right 3">
            <a:extLst>
              <a:ext uri="{FF2B5EF4-FFF2-40B4-BE49-F238E27FC236}">
                <a16:creationId xmlns:a16="http://schemas.microsoft.com/office/drawing/2014/main" xmlns="" id="{AEE2A22B-5211-4AA5-AA42-635A28834F1D}"/>
              </a:ext>
            </a:extLst>
          </p:cNvPr>
          <p:cNvSpPr/>
          <p:nvPr/>
        </p:nvSpPr>
        <p:spPr>
          <a:xfrm>
            <a:off x="1353366" y="2511380"/>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07CA85AC-F1FF-42D6-905A-9506731DD55E}"/>
              </a:ext>
            </a:extLst>
          </p:cNvPr>
          <p:cNvSpPr/>
          <p:nvPr/>
        </p:nvSpPr>
        <p:spPr>
          <a:xfrm>
            <a:off x="1699437" y="2476899"/>
            <a:ext cx="140936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KHÁI NIỆM</a:t>
            </a:r>
          </a:p>
        </p:txBody>
      </p:sp>
      <p:pic>
        <p:nvPicPr>
          <p:cNvPr id="7" name="Picture 6">
            <a:extLst>
              <a:ext uri="{FF2B5EF4-FFF2-40B4-BE49-F238E27FC236}">
                <a16:creationId xmlns:a16="http://schemas.microsoft.com/office/drawing/2014/main" xmlns="" id="{192BFD40-724C-4D87-A64E-FA71198C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865" y="2636949"/>
            <a:ext cx="5316809" cy="2571750"/>
          </a:xfrm>
          <a:prstGeom prst="rect">
            <a:avLst/>
          </a:prstGeom>
        </p:spPr>
      </p:pic>
      <p:sp>
        <p:nvSpPr>
          <p:cNvPr id="10" name="Arrow: Right 9">
            <a:extLst>
              <a:ext uri="{FF2B5EF4-FFF2-40B4-BE49-F238E27FC236}">
                <a16:creationId xmlns:a16="http://schemas.microsoft.com/office/drawing/2014/main" xmlns="" id="{494338C8-C260-456E-A5E9-1EA7C4AFB9EC}"/>
              </a:ext>
            </a:extLst>
          </p:cNvPr>
          <p:cNvSpPr/>
          <p:nvPr/>
        </p:nvSpPr>
        <p:spPr>
          <a:xfrm>
            <a:off x="1367327" y="3240688"/>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9C7B81E-CEB6-4589-BB94-3035BFF11C55}"/>
              </a:ext>
            </a:extLst>
          </p:cNvPr>
          <p:cNvSpPr/>
          <p:nvPr/>
        </p:nvSpPr>
        <p:spPr>
          <a:xfrm>
            <a:off x="1688216" y="3165286"/>
            <a:ext cx="46185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BA CHÂN (GIÁ TRỊ CỐT LÕI CỦA SCRUM)</a:t>
            </a:r>
          </a:p>
        </p:txBody>
      </p:sp>
      <p:sp>
        <p:nvSpPr>
          <p:cNvPr id="12" name="Arrow: Right 11">
            <a:extLst>
              <a:ext uri="{FF2B5EF4-FFF2-40B4-BE49-F238E27FC236}">
                <a16:creationId xmlns:a16="http://schemas.microsoft.com/office/drawing/2014/main" xmlns="" id="{B9835312-7A27-4DFD-B559-8C0A85D327A0}"/>
              </a:ext>
            </a:extLst>
          </p:cNvPr>
          <p:cNvSpPr/>
          <p:nvPr/>
        </p:nvSpPr>
        <p:spPr>
          <a:xfrm>
            <a:off x="1370122" y="3949962"/>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266A073-CCE0-42F9-8DD5-2187BE6D95B7}"/>
              </a:ext>
            </a:extLst>
          </p:cNvPr>
          <p:cNvSpPr/>
          <p:nvPr/>
        </p:nvSpPr>
        <p:spPr>
          <a:xfrm>
            <a:off x="1702178" y="3939890"/>
            <a:ext cx="346992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CÁC YẾU TỐ TẠO NÊN SCRUM</a:t>
            </a:r>
          </a:p>
        </p:txBody>
      </p:sp>
      <p:sp>
        <p:nvSpPr>
          <p:cNvPr id="18" name="Arrow: Right 11">
            <a:extLst>
              <a:ext uri="{FF2B5EF4-FFF2-40B4-BE49-F238E27FC236}">
                <a16:creationId xmlns:a16="http://schemas.microsoft.com/office/drawing/2014/main" xmlns="" id="{B9835312-7A27-4DFD-B559-8C0A85D327A0}"/>
              </a:ext>
            </a:extLst>
          </p:cNvPr>
          <p:cNvSpPr/>
          <p:nvPr/>
        </p:nvSpPr>
        <p:spPr>
          <a:xfrm>
            <a:off x="1370122" y="4696524"/>
            <a:ext cx="334851"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266A073-CCE0-42F9-8DD5-2187BE6D95B7}"/>
              </a:ext>
            </a:extLst>
          </p:cNvPr>
          <p:cNvSpPr/>
          <p:nvPr/>
        </p:nvSpPr>
        <p:spPr>
          <a:xfrm>
            <a:off x="1702178" y="4686452"/>
            <a:ext cx="1332416"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TỔNG KẾT</a:t>
            </a:r>
          </a:p>
        </p:txBody>
      </p:sp>
    </p:spTree>
    <p:extLst>
      <p:ext uri="{BB962C8B-B14F-4D97-AF65-F5344CB8AC3E}">
        <p14:creationId xmlns:p14="http://schemas.microsoft.com/office/powerpoint/2010/main" val="37510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p:bldP spid="12" grpId="0" animBg="1"/>
      <p:bldP spid="13" grpId="0"/>
      <p:bldP spid="18" grpId="0" animBg="1"/>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339</TotalTime>
  <Words>1142</Words>
  <Application>Microsoft Office PowerPoint</Application>
  <PresentationFormat>Widescreen</PresentationFormat>
  <Paragraphs>138</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Ion</vt:lpstr>
      <vt:lpstr>PowerPoint Presentation</vt:lpstr>
      <vt:lpstr>PowerPoint Presentation</vt:lpstr>
      <vt:lpstr>TỒNG QUAN</vt:lpstr>
      <vt:lpstr>AGLIE   </vt:lpstr>
      <vt:lpstr>AGLIE </vt:lpstr>
      <vt:lpstr>AGLIE</vt:lpstr>
      <vt:lpstr>AGLIE</vt:lpstr>
      <vt:lpstr>AGLIE</vt:lpstr>
      <vt:lpstr>SCRUM</vt:lpstr>
      <vt:lpstr>SCRUM</vt:lpstr>
      <vt:lpstr>SCRUM</vt:lpstr>
      <vt:lpstr>BA CHÂN (GIÁ TRỊ CỐT LÕI CỦA SCRUM)</vt:lpstr>
      <vt:lpstr>BA CHÂN (GIÁ TRỊ CỐT LÕI CỦA SCRUM)</vt:lpstr>
      <vt:lpstr>BA CHÂN (GIÁ TRỊ CỐT LÕI CỦA SCRUM)</vt:lpstr>
      <vt:lpstr>C ÁC YẾU TỐ TẠO NÊN SCRUM</vt:lpstr>
      <vt:lpstr>CÁC VAI TRÒ (ROLES)</vt:lpstr>
      <vt:lpstr>CÁC VAI TRÒ (ROLES)</vt:lpstr>
      <vt:lpstr>CÁC VAI TRÒ (ROLES)</vt:lpstr>
      <vt:lpstr>CÁC VAI TRÒ (ROLES)</vt:lpstr>
      <vt:lpstr>CÁC CUỘC HỌP (MEETINGS)</vt:lpstr>
      <vt:lpstr>CÁC CÔNG CỤ (ARTIFACTS)</vt:lpstr>
      <vt:lpstr>CÁC CÔNG CỤ (ARTIFACTS)</vt:lpstr>
      <vt:lpstr>CÁC CÔNG CỤ (ARTIFACTS)</vt:lpstr>
      <vt:lpstr>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Vu-PC</dc:creator>
  <cp:lastModifiedBy>Huy</cp:lastModifiedBy>
  <cp:revision>30</cp:revision>
  <dcterms:created xsi:type="dcterms:W3CDTF">2018-05-10T10:06:23Z</dcterms:created>
  <dcterms:modified xsi:type="dcterms:W3CDTF">2018-05-15T05:14:30Z</dcterms:modified>
</cp:coreProperties>
</file>