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36"/>
  </p:notesMasterIdLst>
  <p:handoutMasterIdLst>
    <p:handoutMasterId r:id="rId37"/>
  </p:handoutMasterIdLst>
  <p:sldIdLst>
    <p:sldId id="345" r:id="rId2"/>
    <p:sldId id="33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81" d="100"/>
          <a:sy n="81" d="100"/>
        </p:scale>
        <p:origin x="-10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Overdecomposition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Checkpointing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B7C0-00B4-3F4D-A690-E12D330195D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9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8529"/>
            <a:ext cx="8229600" cy="3040529"/>
          </a:xfrm>
        </p:spPr>
        <p:txBody>
          <a:bodyPr/>
          <a:lstStyle/>
          <a:p>
            <a:pPr marL="12700" marR="62865">
              <a:spcBef>
                <a:spcPts val="0"/>
              </a:spcBef>
            </a:pP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entry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meth</a:t>
            </a:r>
            <a:r>
              <a:rPr lang="en-US" spc="4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(exc</a:t>
            </a:r>
            <a:r>
              <a:rPr lang="en-US" spc="30" dirty="0">
                <a:latin typeface="Times New Roman"/>
                <a:cs typeface="Times New Roman"/>
              </a:rPr>
              <a:t>ept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 construct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r)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mainchare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array</a:t>
            </a:r>
            <a:endParaRPr lang="en-US" sz="18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endParaRPr lang="en-US" sz="800" dirty="0"/>
          </a:p>
          <a:p>
            <a:pPr marL="12700" marR="12700">
              <a:spcBef>
                <a:spcPts val="0"/>
              </a:spcBef>
            </a:pPr>
            <a:r>
              <a:rPr lang="en-US" spc="-30" dirty="0">
                <a:latin typeface="Times New Roman"/>
                <a:cs typeface="Times New Roman"/>
              </a:rPr>
              <a:t>F</a:t>
            </a:r>
            <a:r>
              <a:rPr lang="en-US" spc="-4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class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has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it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85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ou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insert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calls: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Structured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Dagger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macro:  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[ClassName</a:t>
            </a:r>
            <a:r>
              <a:rPr lang="en-US" sz="1800" spc="-80" dirty="0" smtClean="0">
                <a:latin typeface="Lucida Console"/>
                <a:cs typeface="Lucida Console"/>
              </a:rPr>
              <a:t>] 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SDAG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CODE</a:t>
            </a:r>
            <a:endParaRPr lang="en-US" sz="1800" dirty="0">
              <a:latin typeface="Lucida Console"/>
              <a:cs typeface="Lucida Console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25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later: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call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50" dirty="0" smtClean="0">
                <a:latin typeface="Lucida Console"/>
                <a:cs typeface="Lucida Console"/>
              </a:rPr>
              <a:t>__</a:t>
            </a:r>
            <a:r>
              <a:rPr lang="en-US" sz="1800" spc="-80" dirty="0" smtClean="0">
                <a:latin typeface="Lucida Console"/>
                <a:cs typeface="Lucida Console"/>
              </a:rPr>
              <a:t>sdag</a:t>
            </a:r>
            <a:r>
              <a:rPr lang="en-US" sz="1800" spc="-225" dirty="0" smtClean="0">
                <a:latin typeface="Lucida Console"/>
                <a:cs typeface="Lucida Console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pup()</a:t>
            </a:r>
            <a:r>
              <a:rPr lang="en-US" sz="1800" spc="30" dirty="0">
                <a:latin typeface="Lucida Console"/>
                <a:cs typeface="Lucida Console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pup</a:t>
            </a:r>
            <a:r>
              <a:rPr lang="en-US" sz="1800" spc="30" dirty="0">
                <a:latin typeface="Courier"/>
                <a:cs typeface="Courier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meth</a:t>
            </a:r>
            <a:r>
              <a:rPr lang="en-US" sz="1800" spc="45" dirty="0" smtClean="0">
                <a:latin typeface="Times New Roman"/>
                <a:cs typeface="Times New Roman"/>
              </a:rPr>
              <a:t>o</a:t>
            </a:r>
            <a:r>
              <a:rPr lang="en-US" sz="1800" spc="10" dirty="0" smtClean="0">
                <a:latin typeface="Times New Roman"/>
                <a:cs typeface="Times New Roman"/>
              </a:rPr>
              <a:t>d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CD19-9E52-0D48-98E0-B971752DA02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Structured Dagger</a:t>
            </a:r>
            <a:br>
              <a:rPr lang="en-US" sz="3600" dirty="0"/>
            </a:br>
            <a:r>
              <a:rPr lang="en-US" sz="2200" dirty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.ci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.cpp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991C-AA20-0F44-988F-6F19415B10C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502218"/>
            <a:ext cx="8615360" cy="208603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</a:t>
            </a:r>
            <a:r>
              <a:rPr lang="en-US" spc="10" dirty="0" smtClean="0">
                <a:latin typeface="Consolas"/>
                <a:cs typeface="Consolas"/>
              </a:rPr>
              <a:t>[</a:t>
            </a:r>
            <a:r>
              <a:rPr lang="en-US" b="1" spc="10" dirty="0" smtClean="0">
                <a:latin typeface="Consolas"/>
                <a:cs typeface="Consolas"/>
              </a:rPr>
              <a:t>mainchare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array</a:t>
            </a:r>
            <a:r>
              <a:rPr lang="en-US" spc="10" dirty="0" smtClean="0">
                <a:latin typeface="Consolas"/>
                <a:cs typeface="Consolas"/>
              </a:rPr>
              <a:t>] 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</a:t>
            </a:r>
            <a:r>
              <a:rPr lang="en-US" b="1" spc="10" dirty="0" smtClean="0">
                <a:latin typeface="Consolas"/>
                <a:cs typeface="Consolas"/>
              </a:rPr>
              <a:t>entry void</a:t>
            </a:r>
            <a:r>
              <a:rPr lang="en-US" spc="10" dirty="0" smtClean="0">
                <a:latin typeface="Consolas"/>
                <a:cs typeface="Consolas"/>
              </a:rPr>
              <a:t> method(parameters)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    // … </a:t>
            </a:r>
            <a:r>
              <a:rPr lang="en-US" i="1" spc="10" dirty="0" smtClean="0">
                <a:latin typeface="Consolas"/>
                <a:cs typeface="Consolas"/>
              </a:rPr>
              <a:t>structured dagger code here </a:t>
            </a:r>
            <a:r>
              <a:rPr lang="en-US" spc="10" dirty="0" smtClean="0">
                <a:latin typeface="Consolas"/>
                <a:cs typeface="Consolas"/>
              </a:rPr>
              <a:t>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};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3931906"/>
            <a:ext cx="8615360" cy="190375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class</a:t>
            </a:r>
            <a:r>
              <a:rPr lang="en-US" spc="10" dirty="0" smtClean="0">
                <a:latin typeface="Consolas"/>
                <a:cs typeface="Consolas"/>
              </a:rPr>
              <a:t> MyFoo :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 CBase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smtClean="0">
                <a:latin typeface="Consolas"/>
                <a:cs typeface="Consolas"/>
              </a:rPr>
              <a:t>MyFoo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SDAG_Code/* </a:t>
            </a:r>
            <a:r>
              <a:rPr lang="en-US" i="1" spc="10" dirty="0" smtClean="0">
                <a:latin typeface="Consolas"/>
                <a:cs typeface="Consolas"/>
              </a:rPr>
              <a:t>insert</a:t>
            </a:r>
            <a:r>
              <a:rPr lang="en-US" spc="10" dirty="0" smtClean="0">
                <a:latin typeface="Consolas"/>
                <a:cs typeface="Consolas"/>
              </a:rPr>
              <a:t> </a:t>
            </a:r>
            <a:r>
              <a:rPr lang="en-US" i="1" spc="10" dirty="0" smtClean="0">
                <a:latin typeface="Consolas"/>
                <a:cs typeface="Consolas"/>
              </a:rPr>
              <a:t>SDAG macro */</a:t>
            </a:r>
            <a:endParaRPr lang="en-US" spc="10" dirty="0" smtClean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: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MyFoo() { }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36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mainmodule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mainchare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Main(CkArgMsg∗  m);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chare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Fib(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isRoot, </a:t>
            </a:r>
            <a:r>
              <a:rPr lang="en-US" dirty="0" smtClean="0">
                <a:latin typeface="Consolas"/>
                <a:cs typeface="Consolas"/>
              </a:rPr>
              <a:t>CProxy_Fib </a:t>
            </a:r>
            <a:r>
              <a:rPr lang="en-US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calc(int n)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(n &lt; THRESHOLD)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respond(seqFib(n));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else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CProxy_Fib</a:t>
            </a:r>
            <a:r>
              <a:rPr lang="en-US" dirty="0">
                <a:latin typeface="Consolas"/>
                <a:cs typeface="Consolas"/>
              </a:rPr>
              <a:t>::ckNew(n − 1,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       CProxy_Fib</a:t>
            </a:r>
            <a:r>
              <a:rPr lang="en-US" dirty="0">
                <a:latin typeface="Consolas"/>
                <a:cs typeface="Consolas"/>
              </a:rPr>
              <a:t>::ckNew(n − 2,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val2)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respond(val + val2);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>
                <a:latin typeface="Consolas"/>
                <a:cs typeface="Consolas"/>
              </a:rPr>
              <a:t>e</a:t>
            </a:r>
            <a:r>
              <a:rPr lang="en-US" b="1" dirty="0" smtClean="0">
                <a:latin typeface="Consolas"/>
                <a:cs typeface="Consolas"/>
              </a:rPr>
              <a:t>ntry void </a:t>
            </a:r>
            <a:r>
              <a:rPr lang="en-US" dirty="0" smtClean="0">
                <a:latin typeface="Consolas"/>
                <a:cs typeface="Consolas"/>
              </a:rPr>
              <a:t>response(</a:t>
            </a:r>
            <a:r>
              <a:rPr lang="en-US" b="1" dirty="0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A2B2-2E5A-EA46-98F7-94DEAC9D332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 </a:t>
            </a:r>
            <a:r>
              <a:rPr lang="en-US" dirty="0">
                <a:latin typeface="Consolas"/>
                <a:cs typeface="Consolas"/>
              </a:rPr>
              <a:t>”fib.decl.h”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#define </a:t>
            </a:r>
            <a:r>
              <a:rPr lang="en-US" dirty="0">
                <a:latin typeface="Consolas"/>
                <a:cs typeface="Consolas"/>
              </a:rPr>
              <a:t>THRESHOLD 10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 </a:t>
            </a:r>
            <a:r>
              <a:rPr lang="en-US" dirty="0">
                <a:latin typeface="Consolas"/>
                <a:cs typeface="Consolas"/>
              </a:rPr>
              <a:t>Main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Main(CkArgMsg∗  m) { </a:t>
            </a:r>
            <a:r>
              <a:rPr lang="en-US" dirty="0" smtClean="0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::ckNew(atoi(m−&gt;argv[1]), </a:t>
            </a:r>
            <a:r>
              <a:rPr lang="en-US" b="1" dirty="0">
                <a:latin typeface="Consolas"/>
                <a:cs typeface="Consolas"/>
              </a:rPr>
              <a:t>true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smtClean="0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());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 </a:t>
            </a:r>
            <a:r>
              <a:rPr lang="en-US" dirty="0">
                <a:latin typeface="Consolas"/>
                <a:cs typeface="Consolas"/>
              </a:rPr>
              <a:t>Fib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smtClean="0">
                <a:latin typeface="Consolas"/>
                <a:cs typeface="Consolas"/>
              </a:rPr>
              <a:t>CBase_Fib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Fib  </a:t>
            </a:r>
            <a:r>
              <a:rPr lang="en-US" dirty="0">
                <a:latin typeface="Consolas"/>
                <a:cs typeface="Consolas"/>
              </a:rPr>
              <a:t>SDAG  CODE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CProxy_Fib </a:t>
            </a:r>
            <a:r>
              <a:rPr lang="en-US" dirty="0">
                <a:latin typeface="Consolas"/>
                <a:cs typeface="Consolas"/>
              </a:rPr>
              <a:t>parent;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isRoot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Fib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 smtClean="0">
                <a:latin typeface="Consolas"/>
                <a:cs typeface="Consolas"/>
              </a:rPr>
              <a:t>isRoot_, CProxy_Fib parent_)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: </a:t>
            </a:r>
            <a:r>
              <a:rPr lang="en-US" dirty="0">
                <a:latin typeface="Consolas"/>
                <a:cs typeface="Consolas"/>
              </a:rPr>
              <a:t>parent(</a:t>
            </a:r>
            <a:r>
              <a:rPr lang="en-US" dirty="0" smtClean="0">
                <a:latin typeface="Consolas"/>
                <a:cs typeface="Consolas"/>
              </a:rPr>
              <a:t>parent_)</a:t>
            </a:r>
            <a:r>
              <a:rPr lang="en-US" dirty="0">
                <a:latin typeface="Consolas"/>
                <a:cs typeface="Consolas"/>
              </a:rPr>
              <a:t>, isRoot(</a:t>
            </a:r>
            <a:r>
              <a:rPr lang="en-US" dirty="0" smtClean="0">
                <a:latin typeface="Consolas"/>
                <a:cs typeface="Consolas"/>
              </a:rPr>
              <a:t>isRoot_)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calc</a:t>
            </a:r>
            <a:r>
              <a:rPr lang="en-US" dirty="0">
                <a:latin typeface="Consolas"/>
                <a:cs typeface="Consolas"/>
              </a:rPr>
              <a:t>(n);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seqFib(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n) { </a:t>
            </a:r>
            <a:r>
              <a:rPr lang="en-US" b="1" dirty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(n &lt; 2) ? n : seqFib(n − 1) + seqFib(n − 2); 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respond(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(!isRoot)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{ </a:t>
            </a:r>
            <a:r>
              <a:rPr lang="en-US" dirty="0">
                <a:latin typeface="Consolas"/>
                <a:cs typeface="Consolas"/>
              </a:rPr>
              <a:t>parent.response(val);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</a:t>
            </a:r>
            <a:r>
              <a:rPr lang="en-US" b="1" dirty="0" smtClean="0">
                <a:latin typeface="Consolas"/>
                <a:cs typeface="Consolas"/>
              </a:rPr>
              <a:t>delete </a:t>
            </a:r>
            <a:r>
              <a:rPr lang="en-US" b="1" dirty="0">
                <a:latin typeface="Consolas"/>
                <a:cs typeface="Consolas"/>
              </a:rPr>
              <a:t>this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 </a:t>
            </a:r>
            <a:r>
              <a:rPr lang="en-US" b="1" dirty="0">
                <a:latin typeface="Consolas"/>
                <a:cs typeface="Consolas"/>
              </a:rPr>
              <a:t>else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CkPrintf</a:t>
            </a:r>
            <a:r>
              <a:rPr lang="en-US" dirty="0">
                <a:latin typeface="Consolas"/>
                <a:cs typeface="Consolas"/>
              </a:rPr>
              <a:t>(”Fibonacci number is: %d\n”, val);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“fib.def.h”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170F-54D2-5E48-BEB2-3AD0D2B9BD4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 smtClean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3343661"/>
            <a:ext cx="8615359" cy="2733439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Sequence: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0" dirty="0">
                <a:latin typeface="Times New Roman"/>
                <a:cs typeface="Times New Roman"/>
              </a:rPr>
              <a:t>o</a:t>
            </a:r>
            <a:r>
              <a:rPr lang="en-US" sz="2000" spc="-15" dirty="0">
                <a:latin typeface="Times New Roman"/>
                <a:cs typeface="Times New Roman"/>
              </a:rPr>
              <a:t>dy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myMethod3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ar</a:t>
            </a:r>
            <a:r>
              <a:rPr lang="en-US" sz="2000" spc="-20" dirty="0">
                <a:latin typeface="Times New Roman"/>
                <a:cs typeface="Times New Roman"/>
              </a:rPr>
              <a:t>rival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execute </a:t>
            </a:r>
            <a:r>
              <a:rPr lang="en-US" sz="2000" spc="-80" dirty="0">
                <a:latin typeface="Lucida Console"/>
                <a:cs typeface="Lucida Console"/>
              </a:rPr>
              <a:t>/* sdag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myMethod4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sdag block2 */</a:t>
            </a:r>
            <a:endParaRPr lang="en-US" sz="2000" dirty="0">
              <a:latin typeface="Lucida Console"/>
              <a:cs typeface="Lucida Console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800" dirty="0"/>
          </a:p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Question: 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if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myMethod4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20" dirty="0">
                <a:latin typeface="Times New Roman"/>
                <a:cs typeface="Times New Roman"/>
              </a:rPr>
              <a:t>rrives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first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what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will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h</a:t>
            </a:r>
            <a:r>
              <a:rPr lang="en-US" sz="2800" spc="15" dirty="0">
                <a:latin typeface="Times New Roman"/>
                <a:cs typeface="Times New Roman"/>
              </a:rPr>
              <a:t>ap</a:t>
            </a:r>
            <a:r>
              <a:rPr lang="en-US" sz="2800" spc="45" dirty="0">
                <a:latin typeface="Times New Roman"/>
                <a:cs typeface="Times New Roman"/>
              </a:rPr>
              <a:t>p</a:t>
            </a:r>
            <a:r>
              <a:rPr lang="en-US" sz="2800" spc="10" dirty="0">
                <a:latin typeface="Times New Roman"/>
                <a:cs typeface="Times New Roman"/>
              </a:rPr>
              <a:t>en?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2DED-CA11-874A-AADE-C9EEBF212C9B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725267"/>
            <a:ext cx="861535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myMethod1(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param1,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myMethod2(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param3),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      myMethod3</a:t>
            </a:r>
            <a:r>
              <a:rPr lang="en-US" spc="10" dirty="0">
                <a:latin typeface="Consolas"/>
                <a:cs typeface="Consolas"/>
              </a:rPr>
              <a:t>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size,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arr[size]) </a:t>
            </a:r>
            <a:r>
              <a:rPr lang="en-US" i="1" spc="10" dirty="0">
                <a:latin typeface="Consolas"/>
                <a:cs typeface="Consolas"/>
              </a:rPr>
              <a:t>/∗ sdag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myMethod4(bool param4) </a:t>
            </a:r>
            <a:r>
              <a:rPr lang="en-US" i="1" spc="10" dirty="0" smtClean="0">
                <a:latin typeface="Consolas"/>
                <a:cs typeface="Consolas"/>
              </a:rPr>
              <a:t>/∗ sdag block2 ∗/</a:t>
            </a:r>
            <a:endParaRPr lang="en-US" i="1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}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07114"/>
            <a:ext cx="8615360" cy="518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2800" spc="20" dirty="0" smtClean="0">
                <a:latin typeface="Times New Roman"/>
                <a:cs typeface="Times New Roman"/>
              </a:rPr>
              <a:t>What is the sequence?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8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211417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2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25" dirty="0">
                <a:latin typeface="Times New Roman"/>
                <a:cs typeface="Times New Roman"/>
              </a:rPr>
              <a:t>ait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certain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700" indent="0">
              <a:lnSpc>
                <a:spcPct val="102600"/>
              </a:lnSpc>
              <a:spcBef>
                <a:spcPts val="300"/>
              </a:spcBef>
            </a:pPr>
            <a:r>
              <a:rPr lang="en-US" spc="-55" dirty="0" smtClean="0">
                <a:latin typeface="Times New Roman"/>
                <a:cs typeface="Times New Roman"/>
              </a:rPr>
              <a:t> If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-25" dirty="0">
                <a:latin typeface="Times New Roman"/>
                <a:cs typeface="Times New Roman"/>
              </a:rPr>
              <a:t>ecified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36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first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rameter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t</a:t>
            </a:r>
            <a:r>
              <a:rPr lang="en-US" spc="5" dirty="0">
                <a:latin typeface="Times New Roman"/>
                <a:cs typeface="Times New Roman"/>
              </a:rPr>
              <a:t>h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0650" indent="0">
              <a:lnSpc>
                <a:spcPct val="102600"/>
              </a:lnSpc>
              <a:spcBef>
                <a:spcPts val="300"/>
              </a:spcBef>
            </a:pPr>
            <a:r>
              <a:rPr lang="en-US" spc="5" dirty="0" smtClean="0">
                <a:latin typeface="Times New Roman"/>
                <a:cs typeface="Times New Roman"/>
              </a:rPr>
              <a:t> Semantic</a:t>
            </a:r>
            <a:r>
              <a:rPr lang="en-US" spc="5" dirty="0">
                <a:latin typeface="Times New Roman"/>
                <a:cs typeface="Times New Roman"/>
              </a:rPr>
              <a:t>: 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will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“bl</a:t>
            </a:r>
            <a:r>
              <a:rPr lang="en-US" spc="3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ck”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until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message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0" dirty="0">
                <a:latin typeface="Times New Roman"/>
                <a:cs typeface="Times New Roman"/>
              </a:rPr>
              <a:t>rrives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4C7-BB42-AD47-9DFE-C2F15F5B505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57175"/>
            <a:ext cx="8615360" cy="270435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method1[100](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ref, </a:t>
            </a:r>
            <a:r>
              <a:rPr lang="en-US" sz="1600" b="1" spc="10" dirty="0">
                <a:latin typeface="Consolas"/>
                <a:cs typeface="Consolas"/>
              </a:rPr>
              <a:t>bool </a:t>
            </a:r>
            <a:r>
              <a:rPr lang="en-US" sz="1600" spc="10" dirty="0">
                <a:latin typeface="Consolas"/>
                <a:cs typeface="Consolas"/>
              </a:rPr>
              <a:t>param1)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∗ sdag block ∗/</a:t>
            </a:r>
          </a:p>
          <a:p>
            <a:pPr marL="0" indent="0">
              <a:spcBef>
                <a:spcPts val="484"/>
              </a:spcBef>
              <a:buNone/>
            </a:pP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(200, </a:t>
            </a:r>
            <a:r>
              <a:rPr lang="en-US" sz="1600" b="1" spc="10" dirty="0">
                <a:latin typeface="Consolas"/>
                <a:cs typeface="Consolas"/>
              </a:rPr>
              <a:t>false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not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(100, </a:t>
            </a:r>
            <a:r>
              <a:rPr lang="en-US" sz="1600" b="1" spc="10" dirty="0">
                <a:latin typeface="Consolas"/>
                <a:cs typeface="Consolas"/>
              </a:rPr>
              <a:t>true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69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if-then-else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C6E8-BD3C-E24F-ABCE-A0069012B33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940050"/>
            <a:ext cx="8615360" cy="246043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if </a:t>
            </a:r>
            <a:r>
              <a:rPr lang="en-US" sz="1600" spc="10" dirty="0">
                <a:latin typeface="Consolas"/>
                <a:cs typeface="Consolas"/>
              </a:rPr>
              <a:t>(thisIndex.x == 10)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method1[block](int ref, bool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 </a:t>
            </a:r>
            <a:r>
              <a:rPr lang="en-US" sz="1600" spc="10" dirty="0">
                <a:latin typeface="Consolas"/>
                <a:cs typeface="Consolas"/>
              </a:rPr>
              <a:t>else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method2(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payload) </a:t>
            </a:r>
            <a:r>
              <a:rPr lang="en-US" sz="1600" b="1" spc="10" dirty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/... some C++ code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}</a:t>
            </a: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4" y="1713422"/>
            <a:ext cx="8615361" cy="122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>
                <a:latin typeface="Lucida Console"/>
                <a:cs typeface="Lucida Console"/>
              </a:rPr>
              <a:t>if-then-else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>
                <a:latin typeface="Times New Roman"/>
                <a:cs typeface="Times New Roman"/>
              </a:rPr>
              <a:t>Same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as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15" dirty="0">
                <a:latin typeface="Times New Roman"/>
                <a:cs typeface="Times New Roman"/>
              </a:rPr>
              <a:t>ypical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if-then-else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semantics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and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4224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for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EF0-2EB2-654F-80FC-FFD486F49012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86958"/>
            <a:ext cx="8615359" cy="207330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for </a:t>
            </a:r>
            <a:r>
              <a:rPr lang="en-US" sz="1700" spc="10" dirty="0">
                <a:latin typeface="Consolas"/>
                <a:cs typeface="Consolas"/>
              </a:rPr>
              <a:t>(iter = 0; iter &lt; maxIter; ++iter)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recvLeft[iter](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computeKernel(LEFT,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recvRight[iter](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computeKernel(RIGHT,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endParaRPr lang="en-US" sz="17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52298"/>
            <a:ext cx="8615359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for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 smtClean="0">
                <a:latin typeface="Times New Roman"/>
                <a:cs typeface="Times New Roman"/>
              </a:rPr>
              <a:t>construct</a:t>
            </a:r>
            <a:r>
              <a:rPr lang="en-US" sz="3200" spc="15" dirty="0">
                <a:latin typeface="Times New Roman"/>
                <a:cs typeface="Times New Roman"/>
              </a:rPr>
              <a:t>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Defines a sequenced </a:t>
            </a:r>
            <a:r>
              <a:rPr lang="en-US" spc="10" dirty="0" smtClean="0">
                <a:latin typeface="Lucida Console"/>
                <a:cs typeface="Lucida Console"/>
              </a:rPr>
              <a:t>for</a:t>
            </a:r>
            <a:r>
              <a:rPr lang="en-US" spc="10" dirty="0" smtClean="0">
                <a:latin typeface="Times New Roman"/>
                <a:cs typeface="Times New Roman"/>
              </a:rPr>
              <a:t> loop (like a sequential C for loop)</a:t>
            </a: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Once the body for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th iteration completes,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 + 1 iteration is started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4560265"/>
            <a:ext cx="8615359" cy="66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2800" spc="20" dirty="0" smtClean="0">
                <a:latin typeface="Lucida Console"/>
                <a:cs typeface="Lucida Console"/>
              </a:rPr>
              <a:t>iter</a:t>
            </a:r>
            <a:r>
              <a:rPr lang="en-US" sz="2800" spc="20" dirty="0" smtClean="0">
                <a:latin typeface="Times New Roman"/>
                <a:cs typeface="Times New Roman"/>
              </a:rPr>
              <a:t> must be defined in the class as a member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5197425"/>
            <a:ext cx="8615360" cy="105955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class </a:t>
            </a:r>
            <a:r>
              <a:rPr lang="en-US" sz="1700" spc="10" dirty="0">
                <a:latin typeface="Consolas"/>
                <a:cs typeface="Consolas"/>
              </a:rPr>
              <a:t>Foo : </a:t>
            </a:r>
            <a:r>
              <a:rPr lang="en-US" sz="1700" b="1" spc="10" dirty="0">
                <a:latin typeface="Consolas"/>
                <a:cs typeface="Consolas"/>
              </a:rPr>
              <a:t>public </a:t>
            </a:r>
            <a:r>
              <a:rPr lang="en-US" sz="1700" spc="10" dirty="0" smtClean="0">
                <a:latin typeface="Consolas"/>
                <a:cs typeface="Consolas"/>
              </a:rPr>
              <a:t>CBase_Foo </a:t>
            </a:r>
            <a:r>
              <a:rPr lang="en-US" sz="17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public</a:t>
            </a:r>
            <a:r>
              <a:rPr lang="en-US" sz="1700" spc="10" dirty="0">
                <a:latin typeface="Consolas"/>
                <a:cs typeface="Consolas"/>
              </a:rPr>
              <a:t>: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iter;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r>
              <a:rPr lang="en-US" sz="1700" spc="1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59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 </a:t>
            </a:r>
            <a:r>
              <a:rPr lang="en-US" sz="2200" dirty="0" smtClean="0">
                <a:latin typeface="Lucida Console"/>
                <a:cs typeface="Lucida Console"/>
              </a:rPr>
              <a:t>while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1C86-5730-9A4F-8DFF-6C11A2568F8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21117"/>
            <a:ext cx="8615360" cy="375222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</a:t>
            </a:r>
            <a:r>
              <a:rPr lang="en-US" sz="2000" b="1" spc="10" dirty="0" smtClean="0">
                <a:latin typeface="Consolas"/>
                <a:cs typeface="Consolas"/>
              </a:rPr>
              <a:t>while </a:t>
            </a:r>
            <a:r>
              <a:rPr lang="en-US" sz="2000" spc="10" dirty="0">
                <a:latin typeface="Consolas"/>
                <a:cs typeface="Consolas"/>
              </a:rPr>
              <a:t>(i &lt; numNeighbors)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recvData(</a:t>
            </a:r>
            <a:r>
              <a:rPr lang="en-US" sz="2000" b="1" spc="10" dirty="0">
                <a:latin typeface="Consolas"/>
                <a:cs typeface="Consolas"/>
              </a:rPr>
              <a:t>int </a:t>
            </a:r>
            <a:r>
              <a:rPr lang="en-US" sz="2000" spc="10" dirty="0">
                <a:latin typeface="Consolas"/>
                <a:cs typeface="Consolas"/>
              </a:rPr>
              <a:t>len, </a:t>
            </a:r>
            <a:r>
              <a:rPr lang="en-US" sz="2000" b="1" spc="10" dirty="0">
                <a:latin typeface="Consolas"/>
                <a:cs typeface="Consolas"/>
              </a:rPr>
              <a:t>double </a:t>
            </a:r>
            <a:r>
              <a:rPr lang="en-US" sz="2000" spc="10" dirty="0">
                <a:latin typeface="Consolas"/>
                <a:cs typeface="Consolas"/>
              </a:rPr>
              <a:t>data[len])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     </a:t>
            </a:r>
            <a:r>
              <a:rPr lang="en-US" sz="2000" i="1" spc="10" dirty="0" smtClean="0">
                <a:latin typeface="Consolas"/>
                <a:cs typeface="Consolas"/>
              </a:rPr>
              <a:t>/</a:t>
            </a:r>
            <a:r>
              <a:rPr lang="en-US" sz="2000" i="1" spc="10" dirty="0">
                <a:latin typeface="Consolas"/>
                <a:cs typeface="Consolas"/>
              </a:rPr>
              <a:t>∗ do something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method1() </a:t>
            </a:r>
            <a:r>
              <a:rPr lang="en-US" sz="2000" i="1" spc="10" dirty="0">
                <a:latin typeface="Consolas"/>
                <a:cs typeface="Consolas"/>
              </a:rPr>
              <a:t>/∗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method2() </a:t>
            </a:r>
            <a:r>
              <a:rPr lang="en-US" sz="2000" i="1" spc="10" dirty="0">
                <a:latin typeface="Consolas"/>
                <a:cs typeface="Consolas"/>
              </a:rPr>
              <a:t>/∗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 i++;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}</a:t>
            </a:r>
            <a:endParaRPr lang="en-US" sz="20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198823"/>
            <a:ext cx="861536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while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285"/>
              </a:spcBef>
              <a:buFont typeface="Wingdings" charset="2"/>
              <a:buChar char="Ø"/>
            </a:pPr>
            <a:r>
              <a:rPr lang="en-US" spc="-15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sequenced  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while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5" dirty="0">
                <a:latin typeface="Times New Roman"/>
                <a:cs typeface="Times New Roman"/>
              </a:rPr>
              <a:t>op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(li</a:t>
            </a:r>
            <a:r>
              <a:rPr lang="en-US" spc="-40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sequential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while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op)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4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overlap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3339353"/>
          </a:xfrm>
        </p:spPr>
        <p:txBody>
          <a:bodyPr>
            <a:normAutofit fontScale="85000" lnSpcReduction="10000"/>
          </a:bodyPr>
          <a:lstStyle/>
          <a:p>
            <a:pPr marL="320040">
              <a:spcBef>
                <a:spcPts val="0"/>
              </a:spcBef>
            </a:pPr>
            <a:r>
              <a:rPr lang="en-US" sz="3000" spc="20" dirty="0">
                <a:latin typeface="Times New Roman"/>
                <a:cs typeface="Times New Roman"/>
              </a:rPr>
              <a:t>The </a:t>
            </a:r>
            <a:r>
              <a:rPr lang="en-US" sz="3000" spc="110" dirty="0">
                <a:latin typeface="Times New Roman"/>
                <a:cs typeface="Times New Roman"/>
              </a:rPr>
              <a:t> </a:t>
            </a:r>
            <a:r>
              <a:rPr lang="en-US" sz="3000" spc="-95" dirty="0">
                <a:latin typeface="Lucida Console"/>
                <a:cs typeface="Lucida Console"/>
              </a:rPr>
              <a:t>overlap</a:t>
            </a:r>
            <a:r>
              <a:rPr lang="en-US" sz="3000" spc="-95" dirty="0">
                <a:latin typeface="Courier"/>
                <a:cs typeface="Courier"/>
              </a:rPr>
              <a:t> </a:t>
            </a:r>
            <a:r>
              <a:rPr lang="en-US" sz="3000" spc="15" dirty="0">
                <a:latin typeface="Times New Roman"/>
                <a:cs typeface="Times New Roman"/>
              </a:rPr>
              <a:t>construct:</a:t>
            </a:r>
            <a:endParaRPr lang="en-US" sz="3000" dirty="0">
              <a:latin typeface="Times New Roman"/>
              <a:cs typeface="Times New Roman"/>
            </a:endParaRP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By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default,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Structured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foll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spc="-75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ed </a:t>
            </a:r>
            <a:r>
              <a:rPr lang="en-US" spc="-5" dirty="0" smtClean="0">
                <a:latin typeface="Times New Roman"/>
                <a:cs typeface="Times New Roman"/>
              </a:rPr>
              <a:t>sequentially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all</a:t>
            </a:r>
            <a:r>
              <a:rPr lang="en-US" spc="-50" dirty="0">
                <a:latin typeface="Times New Roman"/>
                <a:cs typeface="Times New Roman"/>
              </a:rPr>
              <a:t>o</a:t>
            </a:r>
            <a:r>
              <a:rPr lang="en-US" spc="-30" dirty="0">
                <a:latin typeface="Times New Roman"/>
                <a:cs typeface="Times New Roman"/>
              </a:rPr>
              <a:t>ws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multiple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inde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15" dirty="0">
                <a:latin typeface="Times New Roman"/>
                <a:cs typeface="Times New Roman"/>
              </a:rPr>
              <a:t>endent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execute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an</a:t>
            </a:r>
            <a:r>
              <a:rPr lang="en-US" spc="-45" dirty="0">
                <a:latin typeface="Times New Roman"/>
                <a:cs typeface="Times New Roman"/>
              </a:rPr>
              <a:t>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30" dirty="0" smtClean="0">
                <a:latin typeface="Times New Roman"/>
                <a:cs typeface="Times New Roman"/>
              </a:rPr>
              <a:t>Any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constructs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the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35" dirty="0" smtClean="0">
                <a:latin typeface="Times New Roman"/>
                <a:cs typeface="Times New Roman"/>
              </a:rPr>
              <a:t>b</a:t>
            </a:r>
            <a:r>
              <a:rPr lang="en-US" spc="20" dirty="0" smtClean="0">
                <a:latin typeface="Times New Roman"/>
                <a:cs typeface="Times New Roman"/>
              </a:rPr>
              <a:t>o</a:t>
            </a:r>
            <a:r>
              <a:rPr lang="en-US" spc="-15" dirty="0" smtClean="0">
                <a:latin typeface="Times New Roman"/>
                <a:cs typeface="Times New Roman"/>
              </a:rPr>
              <a:t>dy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of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  </a:t>
            </a:r>
            <a:r>
              <a:rPr lang="en-US" spc="-120" dirty="0" smtClean="0">
                <a:latin typeface="Times New Roman"/>
                <a:cs typeface="Times New Roman"/>
              </a:rPr>
              <a:t> </a:t>
            </a:r>
            <a:r>
              <a:rPr lang="en-US" spc="-80" dirty="0" smtClean="0">
                <a:latin typeface="Lucida Console"/>
                <a:cs typeface="Lucida Console"/>
              </a:rPr>
              <a:t>overlap</a:t>
            </a:r>
            <a:r>
              <a:rPr lang="en-US" spc="30" dirty="0" smtClean="0">
                <a:latin typeface="Courier"/>
                <a:cs typeface="Courier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can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hap</a:t>
            </a:r>
            <a:r>
              <a:rPr lang="en-US" spc="45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en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</a:t>
            </a:r>
            <a:r>
              <a:rPr lang="en-US" spc="-45" dirty="0" smtClean="0">
                <a:latin typeface="Times New Roman"/>
                <a:cs typeface="Times New Roman"/>
              </a:rPr>
              <a:t>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3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An  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finishes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when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a</a:t>
            </a:r>
            <a:r>
              <a:rPr lang="en-US" spc="-45" dirty="0">
                <a:latin typeface="Times New Roman"/>
                <a:cs typeface="Times New Roman"/>
              </a:rPr>
              <a:t>ll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statements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it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 executed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 New Roman"/>
                <a:cs typeface="Times New Roman"/>
              </a:rPr>
              <a:t>Syntax </a:t>
            </a:r>
            <a:r>
              <a:rPr lang="en-US" spc="-80" dirty="0">
                <a:latin typeface="Lucida Console"/>
                <a:cs typeface="Lucida Console"/>
              </a:rPr>
              <a:t>overlap </a:t>
            </a:r>
            <a:r>
              <a:rPr lang="en-US" spc="95" dirty="0">
                <a:latin typeface="Lucida Console"/>
                <a:cs typeface="Lucida Console"/>
              </a:rPr>
              <a:t>{</a:t>
            </a:r>
            <a:r>
              <a:rPr lang="en-US" i="1" spc="95" dirty="0">
                <a:latin typeface="Lucida Console"/>
                <a:cs typeface="Lucida Console"/>
              </a:rPr>
              <a:t> </a:t>
            </a:r>
            <a:r>
              <a:rPr lang="en-US" i="1" spc="20" dirty="0">
                <a:latin typeface="Lucida Console"/>
                <a:cs typeface="Lucida Console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/* sdag constructs */ </a:t>
            </a:r>
            <a:r>
              <a:rPr lang="en-US" spc="95" dirty="0" smtClean="0">
                <a:latin typeface="Lucida Console"/>
                <a:cs typeface="Lucida Console"/>
              </a:rPr>
              <a:t>}</a:t>
            </a:r>
            <a:endParaRPr lang="en-US" dirty="0">
              <a:latin typeface="Lucida Console"/>
              <a:cs typeface="Lucida Console"/>
            </a:endParaRPr>
          </a:p>
          <a:p>
            <a:pPr marL="459740" marR="12700" indent="0">
              <a:spcBef>
                <a:spcPts val="0"/>
              </a:spcBef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459740" marR="12700" indent="0">
              <a:spcBef>
                <a:spcPts val="0"/>
              </a:spcBef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What are the possible execution sequences?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79A4-7AED-7F42-8FDB-9C60F0C27FD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332942"/>
            <a:ext cx="8615359" cy="203200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overlap </a:t>
            </a:r>
            <a:r>
              <a:rPr lang="en-US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entryMethod1[100](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 smtClean="0">
                <a:latin typeface="Consolas"/>
                <a:cs typeface="Consolas"/>
              </a:rPr>
              <a:t>ref_num</a:t>
            </a:r>
            <a:r>
              <a:rPr lang="en-US" spc="10" dirty="0">
                <a:latin typeface="Consolas"/>
                <a:cs typeface="Consolas"/>
              </a:rPr>
              <a:t>, 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param1) </a:t>
            </a:r>
            <a:r>
              <a:rPr lang="en-US" i="1" spc="10" dirty="0">
                <a:latin typeface="Consolas"/>
                <a:cs typeface="Consolas"/>
              </a:rPr>
              <a:t>/∗ block3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</a:t>
            </a:r>
            <a:r>
              <a:rPr lang="en-US" b="1" spc="10" dirty="0">
                <a:latin typeface="Consolas"/>
                <a:cs typeface="Consolas"/>
              </a:rPr>
              <a:t>char </a:t>
            </a:r>
            <a:r>
              <a:rPr lang="en-US" spc="10" dirty="0">
                <a:latin typeface="Consolas"/>
                <a:cs typeface="Consolas"/>
              </a:rPr>
              <a:t>myChar) </a:t>
            </a:r>
            <a:r>
              <a:rPr lang="en-US" i="1" spc="10" dirty="0">
                <a:latin typeface="Consolas"/>
                <a:cs typeface="Consolas"/>
              </a:rPr>
              <a:t>/∗ block4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  <a:endParaRPr lang="en-US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block5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7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Chares are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we described Charm++ so far, a chare is a reactive entity:</a:t>
            </a:r>
          </a:p>
          <a:p>
            <a:pPr lvl="1"/>
            <a:r>
              <a:rPr lang="en-US" dirty="0"/>
              <a:t>If it gets this method invocation, it does this action,</a:t>
            </a:r>
          </a:p>
          <a:p>
            <a:pPr lvl="1"/>
            <a:r>
              <a:rPr lang="en-US" dirty="0"/>
              <a:t>If it gets that method invocation then it does that action</a:t>
            </a:r>
          </a:p>
          <a:p>
            <a:pPr lvl="1"/>
            <a:r>
              <a:rPr lang="en-US" dirty="0"/>
              <a:t>But what does it do?</a:t>
            </a:r>
          </a:p>
          <a:p>
            <a:pPr lvl="1"/>
            <a:r>
              <a:rPr lang="en-US" dirty="0"/>
              <a:t>In typical programs, chares have a life-cycle</a:t>
            </a:r>
          </a:p>
          <a:p>
            <a:r>
              <a:rPr lang="en-US" dirty="0"/>
              <a:t>How to express the life-cycle of a chare in code?</a:t>
            </a:r>
          </a:p>
          <a:p>
            <a:pPr lvl="1"/>
            <a:r>
              <a:rPr lang="en-US" dirty="0"/>
              <a:t>Only when it exists</a:t>
            </a:r>
          </a:p>
          <a:p>
            <a:pPr lvl="2"/>
            <a:r>
              <a:rPr lang="en-US" dirty="0"/>
              <a:t>i.e.  some chars may be truly reactive, and the programmer does not know the life cycle</a:t>
            </a:r>
          </a:p>
          <a:p>
            <a:pPr lvl="1"/>
            <a:r>
              <a:rPr lang="en-US" dirty="0"/>
              <a:t>But when it exists, its form is:</a:t>
            </a:r>
          </a:p>
          <a:p>
            <a:pPr lvl="2"/>
            <a:r>
              <a:rPr lang="en-US" dirty="0"/>
              <a:t>Computations depend on remote method invocations, and completion of other local computations</a:t>
            </a:r>
          </a:p>
          <a:p>
            <a:pPr lvl="2"/>
            <a:r>
              <a:rPr lang="en-US" dirty="0"/>
              <a:t>A DAG (Directed Acyclic Graph)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AECD-5D39-0A4F-A1B6-D58D5BE387E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8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Illustration of a long “overlap”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2474928"/>
            <a:ext cx="4967547" cy="1923283"/>
          </a:xfrm>
        </p:spPr>
        <p:txBody>
          <a:bodyPr>
            <a:normAutofit/>
          </a:bodyPr>
          <a:lstStyle/>
          <a:p>
            <a:pPr marL="12700" marR="12700">
              <a:spcBef>
                <a:spcPts val="0"/>
              </a:spcBef>
            </a:pPr>
            <a:r>
              <a:rPr lang="en-US" sz="2300" spc="-5" dirty="0">
                <a:latin typeface="Times New Roman"/>
                <a:cs typeface="Times New Roman"/>
              </a:rPr>
              <a:t>Overlap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15" dirty="0">
                <a:latin typeface="Times New Roman"/>
                <a:cs typeface="Times New Roman"/>
              </a:rPr>
              <a:t>can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40" dirty="0">
                <a:latin typeface="Times New Roman"/>
                <a:cs typeface="Times New Roman"/>
              </a:rPr>
              <a:t>b</a:t>
            </a:r>
            <a:r>
              <a:rPr lang="en-US" sz="2300" spc="-5" dirty="0">
                <a:latin typeface="Times New Roman"/>
                <a:cs typeface="Times New Roman"/>
              </a:rPr>
              <a:t>e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dirty="0">
                <a:latin typeface="Times New Roman"/>
                <a:cs typeface="Times New Roman"/>
              </a:rPr>
              <a:t>used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5" dirty="0">
                <a:latin typeface="Times New Roman"/>
                <a:cs typeface="Times New Roman"/>
              </a:rPr>
              <a:t>to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25" dirty="0">
                <a:latin typeface="Times New Roman"/>
                <a:cs typeface="Times New Roman"/>
              </a:rPr>
              <a:t>get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5" dirty="0">
                <a:latin typeface="Times New Roman"/>
                <a:cs typeface="Times New Roman"/>
              </a:rPr>
              <a:t>back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10" dirty="0">
                <a:latin typeface="Times New Roman"/>
                <a:cs typeface="Times New Roman"/>
              </a:rPr>
              <a:t>some</a:t>
            </a:r>
            <a:r>
              <a:rPr lang="en-US" sz="2300" spc="-5" dirty="0">
                <a:latin typeface="Times New Roman"/>
                <a:cs typeface="Times New Roman"/>
              </a:rPr>
              <a:t> </a:t>
            </a:r>
            <a:r>
              <a:rPr lang="en-US" sz="2300" spc="-25" dirty="0">
                <a:latin typeface="Times New Roman"/>
                <a:cs typeface="Times New Roman"/>
              </a:rPr>
              <a:t>of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the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asynchrony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within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a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c</a:t>
            </a:r>
            <a:r>
              <a:rPr lang="en-US" sz="2300" spc="20" dirty="0">
                <a:latin typeface="Times New Roman"/>
                <a:cs typeface="Times New Roman"/>
              </a:rPr>
              <a:t>h</a:t>
            </a:r>
            <a:r>
              <a:rPr lang="en-US" sz="2300" spc="-15" dirty="0">
                <a:latin typeface="Times New Roman"/>
                <a:cs typeface="Times New Roman"/>
              </a:rPr>
              <a:t>a</a:t>
            </a:r>
            <a:r>
              <a:rPr lang="en-US" sz="2300" dirty="0">
                <a:latin typeface="Times New Roman"/>
                <a:cs typeface="Times New Roman"/>
              </a:rPr>
              <a:t>re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constrained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55562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Ma</a:t>
            </a:r>
            <a:r>
              <a:rPr lang="en-US" sz="1800" spc="-30" dirty="0">
                <a:latin typeface="Times New Roman"/>
                <a:cs typeface="Times New Roman"/>
              </a:rPr>
              <a:t>k</a:t>
            </a:r>
            <a:r>
              <a:rPr lang="en-US" sz="1800" spc="-5" dirty="0">
                <a:latin typeface="Times New Roman"/>
                <a:cs typeface="Times New Roman"/>
              </a:rPr>
              <a:t>es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f</a:t>
            </a:r>
            <a:r>
              <a:rPr lang="en-US" sz="1800" spc="-5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</a:t>
            </a:r>
            <a:r>
              <a:rPr lang="en-US" sz="1800" spc="-30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disciplined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rogramming,</a:t>
            </a:r>
          </a:p>
          <a:p>
            <a:pPr marL="525779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600" spc="10" dirty="0" smtClean="0">
                <a:latin typeface="Times New Roman"/>
                <a:cs typeface="Times New Roman"/>
              </a:rPr>
              <a:t>with</a:t>
            </a:r>
            <a:r>
              <a:rPr lang="en-US" sz="1600" spc="80" dirty="0" smtClean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Times New Roman"/>
                <a:cs typeface="Times New Roman"/>
              </a:rPr>
              <a:t>fe</a:t>
            </a:r>
            <a:r>
              <a:rPr lang="en-US" sz="1600" spc="-50" dirty="0">
                <a:latin typeface="Times New Roman"/>
                <a:cs typeface="Times New Roman"/>
              </a:rPr>
              <a:t>w</a:t>
            </a:r>
            <a:r>
              <a:rPr lang="en-US" sz="1600" spc="10" dirty="0">
                <a:latin typeface="Times New Roman"/>
                <a:cs typeface="Times New Roman"/>
              </a:rPr>
              <a:t>er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5" dirty="0">
                <a:latin typeface="Times New Roman"/>
                <a:cs typeface="Times New Roman"/>
              </a:rPr>
              <a:t>race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0" dirty="0" smtClean="0">
                <a:latin typeface="Times New Roman"/>
                <a:cs typeface="Times New Roman"/>
              </a:rPr>
              <a:t>conditions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6CF4-0FD8-484C-93EC-0AF340E9BF60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 descr="overlap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46" y="797089"/>
            <a:ext cx="3536079" cy="528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forall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688352"/>
            <a:ext cx="8615360" cy="1942354"/>
          </a:xfrm>
        </p:spPr>
        <p:txBody>
          <a:bodyPr>
            <a:normAutofit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000" spc="20" dirty="0">
                <a:latin typeface="Times New Roman"/>
                <a:cs typeface="Times New Roman"/>
              </a:rPr>
              <a:t>The 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spc="-95" dirty="0">
                <a:latin typeface="Lucida Console"/>
                <a:cs typeface="Lucida Console"/>
              </a:rPr>
              <a:t>forall</a:t>
            </a:r>
            <a:r>
              <a:rPr lang="en-US" sz="2000" spc="-95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construct: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“do-all”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semantics: 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iterations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m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an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5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rder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Syntax: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tabLst>
                <a:tab pos="1841500" algn="l"/>
              </a:tabLst>
            </a:pPr>
            <a:r>
              <a:rPr lang="en-US" sz="2000" spc="-80" dirty="0" smtClean="0">
                <a:latin typeface="Lucida Console"/>
                <a:cs typeface="Lucida Console"/>
              </a:rPr>
              <a:t>  forall </a:t>
            </a:r>
            <a:r>
              <a:rPr lang="en-US" sz="2000" spc="-80" dirty="0">
                <a:latin typeface="Lucida Console"/>
                <a:cs typeface="Lucida Console"/>
              </a:rPr>
              <a:t>[&lt;ident&gt;] (&lt;min&gt; :	&lt;max&gt;, &lt;stride&gt;) &lt;body&gt;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range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from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&lt;min&gt;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&lt;max&gt;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inclusive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BB59-B693-1146-BFCE-B6F69337C5D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660588"/>
            <a:ext cx="8615360" cy="118035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forall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[block] (0 : numBlocks − 1, 1)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    when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method1[block](</a:t>
            </a:r>
            <a:r>
              <a:rPr lang="en-US" sz="1600" b="1" spc="10" dirty="0">
                <a:latin typeface="Consolas"/>
                <a:cs typeface="Consolas"/>
              </a:rPr>
              <a:t>int</a:t>
            </a:r>
            <a:r>
              <a:rPr lang="en-US" sz="1600" spc="10" dirty="0">
                <a:latin typeface="Consolas"/>
                <a:cs typeface="Consolas"/>
              </a:rPr>
              <a:t> ref, </a:t>
            </a:r>
            <a:r>
              <a:rPr lang="en-US" sz="1600" b="1" spc="10" dirty="0">
                <a:latin typeface="Consolas"/>
                <a:cs typeface="Consolas"/>
              </a:rPr>
              <a:t>bool</a:t>
            </a:r>
            <a:r>
              <a:rPr lang="en-US" sz="1600" spc="10" dirty="0">
                <a:latin typeface="Consolas"/>
                <a:cs typeface="Consolas"/>
              </a:rPr>
              <a:t>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61865" y="4982879"/>
            <a:ext cx="8615359" cy="620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3175635" algn="l"/>
              </a:tabLst>
            </a:pPr>
            <a:r>
              <a:rPr lang="en-US" sz="4000" spc="-15" dirty="0">
                <a:latin typeface="Times New Roman"/>
                <a:cs typeface="Times New Roman"/>
              </a:rPr>
              <a:t>Assume </a:t>
            </a:r>
            <a:r>
              <a:rPr lang="en-US" sz="4000" spc="114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</a:t>
            </a:r>
            <a:r>
              <a:rPr lang="en-US" sz="4000" spc="-95" dirty="0">
                <a:latin typeface="Courier"/>
                <a:cs typeface="Courier"/>
              </a:rPr>
              <a:t> </a:t>
            </a:r>
            <a:r>
              <a:rPr lang="en-US" sz="4000" spc="-30" dirty="0">
                <a:latin typeface="Times New Roman"/>
                <a:cs typeface="Times New Roman"/>
              </a:rPr>
              <a:t>is</a:t>
            </a:r>
            <a:r>
              <a:rPr lang="en-US" sz="4000" spc="85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decl</a:t>
            </a:r>
            <a:r>
              <a:rPr lang="en-US" sz="4000" spc="-35" dirty="0">
                <a:latin typeface="Times New Roman"/>
                <a:cs typeface="Times New Roman"/>
              </a:rPr>
              <a:t>a</a:t>
            </a:r>
            <a:r>
              <a:rPr lang="en-US" sz="4000" dirty="0">
                <a:latin typeface="Times New Roman"/>
                <a:cs typeface="Times New Roman"/>
              </a:rPr>
              <a:t>red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20" dirty="0">
                <a:latin typeface="Times New Roman"/>
                <a:cs typeface="Times New Roman"/>
              </a:rPr>
              <a:t>in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30" dirty="0">
                <a:latin typeface="Times New Roman"/>
                <a:cs typeface="Times New Roman"/>
              </a:rPr>
              <a:t>the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10" dirty="0">
                <a:latin typeface="Times New Roman"/>
                <a:cs typeface="Times New Roman"/>
              </a:rPr>
              <a:t>class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5" dirty="0">
                <a:latin typeface="Times New Roman"/>
                <a:cs typeface="Times New Roman"/>
              </a:rPr>
              <a:t>as </a:t>
            </a:r>
            <a:r>
              <a:rPr lang="en-US" sz="4000" spc="110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public:	int</a:t>
            </a:r>
            <a:r>
              <a:rPr lang="en-US" sz="4000" spc="-90" dirty="0">
                <a:latin typeface="Lucida Console"/>
                <a:cs typeface="Lucida Console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block;</a:t>
            </a:r>
            <a:endParaRPr lang="en-US" sz="4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559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mainmodule </a:t>
            </a:r>
            <a:r>
              <a:rPr lang="en-US" dirty="0">
                <a:latin typeface="Consolas"/>
                <a:cs typeface="Consolas"/>
              </a:rPr>
              <a:t>prefix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mainchare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Main(CkArgMsg∗ msg);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[reductiontarget] void checkIn();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array </a:t>
            </a:r>
            <a:r>
              <a:rPr lang="en-US" dirty="0">
                <a:latin typeface="Consolas"/>
                <a:cs typeface="Consolas"/>
              </a:rPr>
              <a:t>[1D] Prefix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Prefix(int n, </a:t>
            </a:r>
            <a:r>
              <a:rPr lang="en-US" dirty="0" smtClean="0">
                <a:latin typeface="Consolas"/>
                <a:cs typeface="Consolas"/>
              </a:rPr>
              <a:t>CProxy_Main </a:t>
            </a:r>
            <a:r>
              <a:rPr lang="en-US" dirty="0">
                <a:latin typeface="Consolas"/>
                <a:cs typeface="Consolas"/>
              </a:rPr>
              <a:t>m);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passValue(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step, </a:t>
            </a:r>
            <a:r>
              <a:rPr lang="en-US" b="1" dirty="0">
                <a:latin typeface="Consolas"/>
                <a:cs typeface="Consolas"/>
              </a:rPr>
              <a:t>unsigned int </a:t>
            </a:r>
            <a:r>
              <a:rPr lang="en-US" dirty="0">
                <a:latin typeface="Consolas"/>
                <a:cs typeface="Consolas"/>
              </a:rPr>
              <a:t>incomingValue);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6E96-1509-BA4A-BD5E-23E11A1BB98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entry </a:t>
            </a:r>
            <a:r>
              <a:rPr lang="en-US" sz="1400" b="1" dirty="0">
                <a:latin typeface="Consolas"/>
                <a:cs typeface="Consolas"/>
              </a:rPr>
              <a:t>void </a:t>
            </a:r>
            <a:r>
              <a:rPr lang="en-US" sz="1400" dirty="0">
                <a:latin typeface="Consolas"/>
                <a:cs typeface="Consolas"/>
              </a:rPr>
              <a:t>startPrefixCalculation()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for</a:t>
            </a:r>
            <a:r>
              <a:rPr lang="en-US" sz="1400" dirty="0">
                <a:latin typeface="Consolas"/>
                <a:cs typeface="Consolas"/>
              </a:rPr>
              <a:t>(stage = 0; (1 &lt;&lt; stage) &lt; numElements; stage++)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b="1" dirty="0" smtClean="0">
                <a:latin typeface="Consolas"/>
                <a:cs typeface="Consolas"/>
              </a:rPr>
              <a:t>serial </a:t>
            </a:r>
            <a:r>
              <a:rPr lang="en-US" sz="1400" dirty="0">
                <a:latin typeface="Consolas"/>
                <a:cs typeface="Consolas"/>
              </a:rPr>
              <a:t>”</a:t>
            </a:r>
            <a:r>
              <a:rPr lang="en-US" sz="1400" dirty="0" smtClean="0">
                <a:latin typeface="Consolas"/>
                <a:cs typeface="Consolas"/>
              </a:rPr>
              <a:t>send_value</a:t>
            </a:r>
            <a:r>
              <a:rPr lang="en-US" sz="1400" dirty="0">
                <a:latin typeface="Consolas"/>
                <a:cs typeface="Consolas"/>
              </a:rPr>
              <a:t>”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targetIndex </a:t>
            </a:r>
            <a:r>
              <a:rPr lang="en-US" sz="1400" dirty="0">
                <a:latin typeface="Consolas"/>
                <a:cs typeface="Consolas"/>
              </a:rPr>
              <a:t>= thisIndex + (1&lt;&lt;stage);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(targetIndex &lt; numElements)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thisProxy[targetIndex].passValue(stage, value);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(thisIndex &gt;= (1&lt;&lt;stage))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</a:t>
            </a:r>
            <a:r>
              <a:rPr lang="en-US" sz="1200" b="1" dirty="0" smtClean="0">
                <a:latin typeface="Consolas"/>
                <a:cs typeface="Consolas"/>
              </a:rPr>
              <a:t>when </a:t>
            </a:r>
            <a:r>
              <a:rPr lang="en-US" sz="1200" dirty="0">
                <a:latin typeface="Consolas"/>
                <a:cs typeface="Consolas"/>
              </a:rPr>
              <a:t>passValue[stage] (</a:t>
            </a:r>
            <a:r>
              <a:rPr lang="en-US" sz="1200" b="1" dirty="0">
                <a:latin typeface="Consolas"/>
                <a:cs typeface="Consolas"/>
              </a:rPr>
              <a:t>int </a:t>
            </a:r>
            <a:r>
              <a:rPr lang="en-US" sz="1200" dirty="0" smtClean="0">
                <a:latin typeface="Consolas"/>
                <a:cs typeface="Consolas"/>
              </a:rPr>
              <a:t>incoming_stage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b="1" dirty="0">
                <a:latin typeface="Consolas"/>
                <a:cs typeface="Consolas"/>
              </a:rPr>
              <a:t>unsigned int </a:t>
            </a:r>
            <a:r>
              <a:rPr lang="en-US" sz="1200" dirty="0" smtClean="0">
                <a:latin typeface="Consolas"/>
                <a:cs typeface="Consolas"/>
              </a:rPr>
              <a:t>incoming_value</a:t>
            </a:r>
            <a:r>
              <a:rPr lang="en-US" sz="1200" dirty="0">
                <a:latin typeface="Consolas"/>
                <a:cs typeface="Consolas"/>
              </a:rPr>
              <a:t>) </a:t>
            </a:r>
            <a:r>
              <a:rPr lang="en-US" sz="1200" b="1" dirty="0">
                <a:latin typeface="Consolas"/>
                <a:cs typeface="Consolas"/>
              </a:rPr>
              <a:t>serial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     {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  value </a:t>
            </a:r>
            <a:r>
              <a:rPr lang="en-US" sz="1400" dirty="0">
                <a:latin typeface="Consolas"/>
                <a:cs typeface="Consolas"/>
              </a:rPr>
              <a:t>+= </a:t>
            </a:r>
            <a:r>
              <a:rPr lang="en-US" sz="1400" dirty="0" smtClean="0">
                <a:latin typeface="Consolas"/>
                <a:cs typeface="Consolas"/>
              </a:rPr>
              <a:t>incoming_value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</a:t>
            </a:r>
            <a:r>
              <a:rPr lang="en-US" sz="1400" b="1" dirty="0" smtClean="0">
                <a:latin typeface="Consolas"/>
                <a:cs typeface="Consolas"/>
              </a:rPr>
              <a:t>serial </a:t>
            </a:r>
            <a:r>
              <a:rPr lang="en-US" sz="1400" dirty="0">
                <a:latin typeface="Consolas"/>
                <a:cs typeface="Consolas"/>
              </a:rPr>
              <a:t>”done”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contribute</a:t>
            </a:r>
            <a:r>
              <a:rPr lang="en-US" sz="1400" dirty="0">
                <a:latin typeface="Consolas"/>
                <a:cs typeface="Consolas"/>
              </a:rPr>
              <a:t>(CkCallback(CkReductionTarget(Main, checkIn), mainProxy)</a:t>
            </a:r>
            <a:r>
              <a:rPr lang="en-US" sz="1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};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};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AFB5-36D4-A04A-902D-17C72C17DF1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#include </a:t>
            </a:r>
            <a:r>
              <a:rPr lang="en-US" sz="1400" dirty="0">
                <a:latin typeface="Consolas"/>
                <a:cs typeface="Consolas"/>
              </a:rPr>
              <a:t>”prefix.decl.h”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#</a:t>
            </a:r>
            <a:r>
              <a:rPr lang="en-US" sz="1400" b="1" dirty="0">
                <a:latin typeface="Consolas"/>
                <a:cs typeface="Consolas"/>
              </a:rPr>
              <a:t>include </a:t>
            </a:r>
            <a:r>
              <a:rPr lang="en-US" sz="1400" dirty="0">
                <a:latin typeface="Consolas"/>
                <a:cs typeface="Consolas"/>
              </a:rPr>
              <a:t>&lt;stdlib.h&gt;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 </a:t>
            </a:r>
            <a:r>
              <a:rPr lang="en-US" sz="1400" dirty="0">
                <a:latin typeface="Consolas"/>
                <a:cs typeface="Consolas"/>
              </a:rPr>
              <a:t>Main : </a:t>
            </a:r>
            <a:r>
              <a:rPr lang="en-US" sz="1400" b="1" dirty="0">
                <a:latin typeface="Consolas"/>
                <a:cs typeface="Consolas"/>
              </a:rPr>
              <a:t>public </a:t>
            </a:r>
            <a:r>
              <a:rPr lang="en-US" sz="1400" dirty="0" smtClean="0">
                <a:latin typeface="Consolas"/>
                <a:cs typeface="Consolas"/>
              </a:rPr>
              <a:t>CBase</a:t>
            </a:r>
            <a:r>
              <a:rPr lang="en-US" sz="1400" dirty="0">
                <a:latin typeface="Consolas"/>
                <a:cs typeface="Consolas"/>
              </a:rPr>
              <a:t>_</a:t>
            </a:r>
            <a:r>
              <a:rPr lang="en-US" sz="1400" dirty="0" smtClean="0">
                <a:latin typeface="Consolas"/>
                <a:cs typeface="Consolas"/>
              </a:rPr>
              <a:t>Main </a:t>
            </a:r>
            <a:r>
              <a:rPr lang="en-US" sz="1400" dirty="0">
                <a:latin typeface="Consolas"/>
                <a:cs typeface="Consolas"/>
              </a:rPr>
              <a:t>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: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CProxy_Prefix </a:t>
            </a:r>
            <a:r>
              <a:rPr lang="en-US" sz="1400" dirty="0">
                <a:latin typeface="Consolas"/>
                <a:cs typeface="Consolas"/>
              </a:rPr>
              <a:t>prefixArray;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Main</a:t>
            </a:r>
            <a:r>
              <a:rPr lang="en-US" sz="1400" dirty="0">
                <a:latin typeface="Consolas"/>
                <a:cs typeface="Consolas"/>
              </a:rPr>
              <a:t>(CkArgMsg∗ msg)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numElements = 10;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(msg&gt;argc &gt; 1)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numElements </a:t>
            </a:r>
            <a:r>
              <a:rPr lang="en-US" sz="1400" dirty="0">
                <a:latin typeface="Consolas"/>
                <a:cs typeface="Consolas"/>
              </a:rPr>
              <a:t>= atoi(msg&gt;argv[1]);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   prefixArray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smtClean="0">
                <a:latin typeface="Consolas"/>
                <a:cs typeface="Consolas"/>
              </a:rPr>
              <a:t>CProxy_Prefix</a:t>
            </a:r>
            <a:r>
              <a:rPr lang="en-US" sz="1400" dirty="0">
                <a:latin typeface="Consolas"/>
                <a:cs typeface="Consolas"/>
              </a:rPr>
              <a:t>::ckNew(numElements, thisProxy, numElements);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prefixArray.startPrefixCalculation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Main</a:t>
            </a:r>
            <a:r>
              <a:rPr lang="en-US" sz="1400" dirty="0">
                <a:latin typeface="Consolas"/>
                <a:cs typeface="Consolas"/>
              </a:rPr>
              <a:t>(CkMigrateMessage∗ msg) { }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void </a:t>
            </a:r>
            <a:r>
              <a:rPr lang="en-US" sz="1400" dirty="0">
                <a:latin typeface="Consolas"/>
                <a:cs typeface="Consolas"/>
              </a:rPr>
              <a:t>checkIn()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CkExit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>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effectLst/>
                <a:latin typeface="Consolas"/>
                <a:cs typeface="Consolas"/>
              </a:rPr>
              <a:t>};</a:t>
            </a:r>
            <a:endParaRPr lang="en-US" sz="1400" dirty="0">
              <a:effectLst/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4E02-CF77-8840-B883-42349F8423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Prefix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CBase_Prefix </a:t>
            </a:r>
            <a:r>
              <a:rPr lang="en-US" sz="1600" dirty="0">
                <a:latin typeface="Consolas"/>
                <a:cs typeface="Consolas"/>
              </a:rPr>
              <a:t>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Prefix_SDAG_CODE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stage, targetIndex, value, numElements;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CProxy_Main </a:t>
            </a:r>
            <a:r>
              <a:rPr lang="en-US" sz="1600" dirty="0">
                <a:latin typeface="Consolas"/>
                <a:cs typeface="Consolas"/>
              </a:rPr>
              <a:t>mainProxy;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Prefix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dirty="0" smtClean="0">
                <a:latin typeface="Consolas"/>
                <a:cs typeface="Consolas"/>
              </a:rPr>
              <a:t>CProxy_Main </a:t>
            </a:r>
            <a:r>
              <a:rPr lang="en-US" sz="1600" dirty="0">
                <a:latin typeface="Consolas"/>
                <a:cs typeface="Consolas"/>
              </a:rPr>
              <a:t>p) : numElements(n), mainProxy(p) 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srand</a:t>
            </a:r>
            <a:r>
              <a:rPr lang="en-US" sz="1600" dirty="0">
                <a:latin typeface="Consolas"/>
                <a:cs typeface="Consolas"/>
              </a:rPr>
              <a:t>(thisIndex);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400" dirty="0" smtClean="0">
                <a:latin typeface="Consolas"/>
                <a:cs typeface="Consolas"/>
              </a:rPr>
              <a:t>value </a:t>
            </a:r>
            <a:r>
              <a:rPr lang="en-US" sz="1400" dirty="0">
                <a:latin typeface="Consolas"/>
                <a:cs typeface="Consolas"/>
              </a:rPr>
              <a:t>= rand() % 10; </a:t>
            </a:r>
            <a:r>
              <a:rPr lang="en-US" sz="1400" i="1" dirty="0">
                <a:latin typeface="Consolas"/>
                <a:cs typeface="Consolas"/>
              </a:rPr>
              <a:t>// Random positive int between 0 and 9 (inclusive)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Prefix</a:t>
            </a:r>
            <a:r>
              <a:rPr lang="en-US" sz="1600" dirty="0">
                <a:latin typeface="Consolas"/>
                <a:cs typeface="Consolas"/>
              </a:rPr>
              <a:t>(CkMigrateMessage ∗msg) { 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#include ”prefix.def.h”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39AC-D3FB-8A42-81BB-E581AF3F8A6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Stencil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245" marR="12700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Iterative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where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0" dirty="0">
                <a:latin typeface="Times New Roman"/>
                <a:cs typeface="Times New Roman"/>
              </a:rPr>
              <a:t>rr</a:t>
            </a:r>
            <a:r>
              <a:rPr lang="en-US" spc="-20" dirty="0">
                <a:latin typeface="Times New Roman"/>
                <a:cs typeface="Times New Roman"/>
              </a:rPr>
              <a:t>a</a:t>
            </a:r>
            <a:r>
              <a:rPr lang="en-US" spc="-50" dirty="0">
                <a:latin typeface="Times New Roman"/>
                <a:cs typeface="Times New Roman"/>
              </a:rPr>
              <a:t>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elements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u</a:t>
            </a:r>
            <a:r>
              <a:rPr lang="en-US" spc="40" dirty="0">
                <a:latin typeface="Times New Roman"/>
                <a:cs typeface="Times New Roman"/>
              </a:rPr>
              <a:t>p</a:t>
            </a:r>
            <a:r>
              <a:rPr lang="en-US" spc="25" dirty="0">
                <a:latin typeface="Times New Roman"/>
                <a:cs typeface="Times New Roman"/>
              </a:rPr>
              <a:t>dated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rding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some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fixed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pattern.</a:t>
            </a:r>
            <a:endParaRPr lang="en-US" dirty="0">
              <a:latin typeface="Times New Roman"/>
              <a:cs typeface="Times New Roman"/>
            </a:endParaRPr>
          </a:p>
          <a:p>
            <a:pPr marL="182245" marR="274320">
              <a:spcBef>
                <a:spcPts val="0"/>
              </a:spcBef>
            </a:pPr>
            <a:r>
              <a:rPr lang="en-US" spc="-15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computational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simulations,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solving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rtial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differential </a:t>
            </a:r>
            <a:r>
              <a:rPr lang="en-US" spc="5" dirty="0">
                <a:latin typeface="Times New Roman"/>
                <a:cs typeface="Times New Roman"/>
              </a:rPr>
              <a:t>equations,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Jacobi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5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ernel,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GaussSeidel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</a:t>
            </a:r>
            <a:r>
              <a:rPr lang="en-US" spc="30" dirty="0">
                <a:latin typeface="Times New Roman"/>
                <a:cs typeface="Times New Roman"/>
              </a:rPr>
              <a:t>t</a:t>
            </a:r>
            <a:r>
              <a:rPr lang="en-US" spc="55" dirty="0">
                <a:latin typeface="Times New Roman"/>
                <a:cs typeface="Times New Roman"/>
              </a:rPr>
              <a:t>h</a:t>
            </a:r>
            <a:r>
              <a:rPr lang="en-US" spc="20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d,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image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30" dirty="0">
                <a:latin typeface="Times New Roman"/>
                <a:cs typeface="Times New Roman"/>
              </a:rPr>
              <a:t>o</a:t>
            </a:r>
            <a:r>
              <a:rPr lang="en-US" spc="-10" dirty="0">
                <a:latin typeface="Times New Roman"/>
                <a:cs typeface="Times New Roman"/>
              </a:rPr>
              <a:t>cessing 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etc.</a:t>
            </a:r>
            <a:endParaRPr lang="en-US" dirty="0">
              <a:latin typeface="Times New Roman"/>
              <a:cs typeface="Times New Roman"/>
            </a:endParaRPr>
          </a:p>
          <a:p>
            <a:pPr marL="182245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2D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3D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22F6-CD8B-B049-9D5F-9F5099186C9C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44412" b="-44412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A94A-B5C1-EE44-93C9-13CA56F2FBD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9437" r="-29437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CAD5-4F01-7142-8CA3-A59F28CD6DA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6133" b="-6133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F011-31A4-1949-A425-D7F6E11E722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fib {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   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Main(CkArgMsg∗  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dirty="0" smtClean="0">
                <a:latin typeface="Consolas"/>
                <a:cs typeface="Consolas"/>
              </a:rPr>
              <a:t>chare </a:t>
            </a:r>
            <a:r>
              <a:rPr lang="en-US" sz="2000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Fib(</a:t>
            </a:r>
            <a:r>
              <a:rPr lang="en-US" sz="2000" b="1" dirty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n, </a:t>
            </a:r>
            <a:r>
              <a:rPr lang="en-US" sz="2000" b="1" dirty="0">
                <a:latin typeface="Consolas"/>
                <a:cs typeface="Consolas"/>
              </a:rPr>
              <a:t>bool</a:t>
            </a:r>
            <a:r>
              <a:rPr lang="en-US" sz="2000" dirty="0">
                <a:latin typeface="Consolas"/>
                <a:cs typeface="Consolas"/>
              </a:rPr>
              <a:t> isRoot, </a:t>
            </a:r>
            <a:r>
              <a:rPr lang="en-US" sz="2000" dirty="0" smtClean="0">
                <a:latin typeface="Consolas"/>
                <a:cs typeface="Consolas"/>
              </a:rPr>
              <a:t>CProxy_Fib </a:t>
            </a:r>
            <a:r>
              <a:rPr lang="en-US" sz="2000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b="1" dirty="0">
                <a:latin typeface="Consolas"/>
                <a:cs typeface="Consolas"/>
              </a:rPr>
              <a:t>void </a:t>
            </a:r>
            <a:r>
              <a:rPr lang="en-US" sz="2000" dirty="0">
                <a:latin typeface="Consolas"/>
                <a:cs typeface="Consolas"/>
              </a:rPr>
              <a:t>respond(</a:t>
            </a:r>
            <a:r>
              <a:rPr lang="en-US" sz="2000" b="1" dirty="0">
                <a:latin typeface="Consolas"/>
                <a:cs typeface="Consolas"/>
              </a:rPr>
              <a:t>int </a:t>
            </a:r>
            <a:r>
              <a:rPr lang="en-US" sz="2000" dirty="0">
                <a:latin typeface="Consolas"/>
                <a:cs typeface="Consolas"/>
              </a:rPr>
              <a:t>value);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8D6F-3227-5A4B-9318-4BD6B284E2F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mainmodule </a:t>
            </a:r>
            <a:r>
              <a:rPr lang="en-US" sz="1600" dirty="0">
                <a:latin typeface="Consolas"/>
                <a:cs typeface="Consolas"/>
              </a:rPr>
              <a:t>jacobi3d {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mainchare </a:t>
            </a:r>
            <a:r>
              <a:rPr lang="en-US" sz="16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Main(CkArgMsg ∗m);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done(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iterations);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array </a:t>
            </a:r>
            <a:r>
              <a:rPr lang="en-US" sz="1600" dirty="0">
                <a:latin typeface="Consolas"/>
                <a:cs typeface="Consolas"/>
              </a:rPr>
              <a:t>[3D] Jacobi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Jacobi(</a:t>
            </a:r>
            <a:r>
              <a:rPr lang="en-US" sz="1600" dirty="0" smtClean="0">
                <a:latin typeface="Consolas"/>
                <a:cs typeface="Consolas"/>
              </a:rPr>
              <a:t>CProxy_Main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400" b="1" dirty="0" smtClean="0">
                <a:latin typeface="Consolas"/>
                <a:cs typeface="Consolas"/>
              </a:rPr>
              <a:t>entry </a:t>
            </a:r>
            <a:r>
              <a:rPr lang="en-US" sz="1400" b="1" dirty="0">
                <a:latin typeface="Consolas"/>
                <a:cs typeface="Consolas"/>
              </a:rPr>
              <a:t>void </a:t>
            </a:r>
            <a:r>
              <a:rPr lang="en-US" sz="1400" dirty="0">
                <a:latin typeface="Consolas"/>
                <a:cs typeface="Consolas"/>
              </a:rPr>
              <a:t>updateGhosts(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ref, 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dir, 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w, 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h, </a:t>
            </a:r>
            <a:r>
              <a:rPr lang="en-US" sz="1400" b="1" dirty="0">
                <a:latin typeface="Consolas"/>
                <a:cs typeface="Consolas"/>
              </a:rPr>
              <a:t>double </a:t>
            </a:r>
            <a:r>
              <a:rPr lang="en-US" sz="1400" dirty="0">
                <a:latin typeface="Consolas"/>
                <a:cs typeface="Consolas"/>
              </a:rPr>
              <a:t>gh[w∗h]);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[reductiontarget]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checkConverged(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result);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600" i="1" dirty="0" smtClean="0">
                <a:latin typeface="Consolas"/>
                <a:cs typeface="Consolas"/>
              </a:rPr>
              <a:t>/</a:t>
            </a:r>
            <a:r>
              <a:rPr lang="en-US" sz="1600" i="1" dirty="0">
                <a:latin typeface="Consolas"/>
                <a:cs typeface="Consolas"/>
              </a:rPr>
              <a:t>/ ... main loop (next slide) ...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B2BA-3D10-B748-A37C-B75011CAA70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1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x = thisIndex.x, y = thisIndex.y, z = thisIndex.z;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bdX = blockDimX, bdY = blockDimY, bdZ = blockDimZ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(wrapX(x1),y,z).updateGhosts(iter, RIGHT, bdY, bdZ, rightGhost);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(wrapX(x+1),y,z).updateGhosts(iter, LEFT, bdY, bdZ, leftGhost);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(x,wrapY(y1),z).updateGhosts(iter, TOP, bdX, bdZ, topGhost);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(x,wrapY(y+1),z).updateGhosts(iter, BOTTOM, bdX, bdZ, bottomGhost);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(x,y,wrapZ(z1)).updateGhosts(iter, BACK, bdX, bdY, backGhost);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(x,y,wrapZ(z+1)).updateGhosts(iter, FRONT, bdX, bdY, frontGhost);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freeBoundaries</a:t>
            </a:r>
            <a:r>
              <a:rPr lang="en-US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(remoteCount = 0; remoteCount &lt; 6; remoteCount++)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updateGhosts[iter](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ref,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dir,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w,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h,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buf[w∗h])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updateBoundary</a:t>
            </a:r>
            <a:r>
              <a:rPr lang="en-US" dirty="0">
                <a:latin typeface="Consolas"/>
                <a:cs typeface="Consolas"/>
              </a:rPr>
              <a:t>(dir, w, h, buf);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error = computeKernel();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conv = error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CkCallback </a:t>
            </a:r>
            <a:r>
              <a:rPr lang="en-US" dirty="0">
                <a:latin typeface="Consolas"/>
                <a:cs typeface="Consolas"/>
              </a:rPr>
              <a:t>cb(CkReductionTarget(Jacobi, checkConverged),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contribute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&amp;conv, CkReduction::logical and, cb);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checkConverged(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result)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mainProxy.done(iter); converged = true;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++iter;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 </a:t>
            </a:r>
            <a:endParaRPr lang="en-US" dirty="0">
              <a:effectLst/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8A4A-5AF3-3B4B-886D-FC7E1CF561DB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6889"/>
          </a:xfrm>
        </p:spPr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(with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b="1" spc="30" dirty="0">
                <a:solidFill>
                  <a:srgbClr val="CC0000"/>
                </a:solidFill>
                <a:latin typeface="Times New Roman"/>
                <a:cs typeface="Times New Roman"/>
              </a:rPr>
              <a:t>asynchronous</a:t>
            </a:r>
            <a:r>
              <a:rPr lang="en-US" b="1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526889"/>
            <a:ext cx="8615360" cy="597415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entry void </a:t>
            </a:r>
            <a:r>
              <a:rPr lang="en-US" sz="105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</a:t>
            </a:r>
            <a:r>
              <a:rPr lang="en-US" sz="1050" b="1" dirty="0" smtClean="0">
                <a:latin typeface="Consolas"/>
                <a:cs typeface="Consolas"/>
              </a:rPr>
              <a:t>while </a:t>
            </a:r>
            <a:r>
              <a:rPr lang="en-US" sz="1050" dirty="0">
                <a:latin typeface="Consolas"/>
                <a:cs typeface="Consolas"/>
              </a:rPr>
              <a:t>(!converged)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copyToBoundaries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x = thisIndex.x, y = thisIndex.y, z = thisIndex.z;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bdX = blockDimX, bdY = blockDimY, bdZ = blockDimZ;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(wrapX(x−1),y,z).updateGhosts(iter, RIGHT, bdY, bdZ, rightGhost);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(wrapX(x+1),y,z).updateGhosts(iter, LEFT, bdY, bdZ, leftGhost);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(x,wrapY(y−1),z).updateGhosts(iter, TOP, bdX, bdZ, topGhost);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(x,wrapY(y+1),z).updateGhosts(iter, BOTTOM, bdX, bdZ, bottomGhost);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(x,y,wrapZ(z−1)).updateGhosts(iter, BACK, bdX, bdY, backGhost);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(x,y,wrapZ(z+1)).updateGhosts(iter, FRONT, bdX, bdY, frontGhost);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freeBoundaries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for </a:t>
            </a:r>
            <a:r>
              <a:rPr lang="en-US" sz="1050" dirty="0">
                <a:latin typeface="Consolas"/>
                <a:cs typeface="Consolas"/>
              </a:rPr>
              <a:t>(remoteCount = 0; remoteCount &lt; 6; remoteCount++)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updateGhosts[iter](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ref,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dir,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w,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h, </a:t>
            </a:r>
            <a:r>
              <a:rPr lang="en-US" sz="1050" b="1" dirty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buf[w∗h])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updateBoundary</a:t>
            </a:r>
            <a:r>
              <a:rPr lang="en-US" sz="1050" dirty="0">
                <a:latin typeface="Consolas"/>
                <a:cs typeface="Consolas"/>
              </a:rPr>
              <a:t>(dir, w, h, buf);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error = computeKernel();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conv = error &lt; DELTA;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(iter % 5 == 1)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contribute</a:t>
            </a:r>
            <a:r>
              <a:rPr lang="en-US" sz="1050" dirty="0">
                <a:latin typeface="Consolas"/>
                <a:cs typeface="Consolas"/>
              </a:rPr>
              <a:t>(</a:t>
            </a:r>
            <a:r>
              <a:rPr lang="en-US" sz="1050" b="1" dirty="0">
                <a:latin typeface="Consolas"/>
                <a:cs typeface="Consolas"/>
              </a:rPr>
              <a:t>sizeof</a:t>
            </a:r>
            <a:r>
              <a:rPr lang="en-US" sz="1050" dirty="0">
                <a:latin typeface="Consolas"/>
                <a:cs typeface="Consolas"/>
              </a:rPr>
              <a:t>(int), &amp;conv, CkReduction::logical  and, CkCallback(CkReductionTarget(Jacobi,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                 checkConverged</a:t>
            </a:r>
            <a:r>
              <a:rPr lang="en-US" sz="1050" dirty="0">
                <a:latin typeface="Consolas"/>
                <a:cs typeface="Consolas"/>
              </a:rPr>
              <a:t>), thisProxy));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(++iter % 5 == 0)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checkConverged(</a:t>
            </a:r>
            <a:r>
              <a:rPr lang="en-US" sz="1050" b="1" dirty="0">
                <a:latin typeface="Consolas"/>
                <a:cs typeface="Consolas"/>
              </a:rPr>
              <a:t>bool </a:t>
            </a:r>
            <a:r>
              <a:rPr lang="en-US" sz="1050" dirty="0">
                <a:latin typeface="Consolas"/>
                <a:cs typeface="Consolas"/>
              </a:rPr>
              <a:t>result)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(result)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 mainProxy.done(iter); converged = </a:t>
            </a:r>
            <a:r>
              <a:rPr lang="en-US" sz="1050" b="1" dirty="0">
                <a:latin typeface="Consolas"/>
                <a:cs typeface="Consolas"/>
              </a:rPr>
              <a:t>true</a:t>
            </a:r>
            <a:r>
              <a:rPr lang="en-US" sz="1050" dirty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};</a:t>
            </a:r>
            <a:endParaRPr lang="en-US" sz="105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47E-5888-8046-9690-52F48999632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</a:pPr>
            <a:r>
              <a:rPr lang="en-US" sz="3600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z="3600" spc="-40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lang="en-US" sz="3600" spc="-105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r>
              <a:rPr lang="en-US" sz="3600" spc="5" dirty="0">
                <a:solidFill>
                  <a:srgbClr val="CC0000"/>
                </a:solidFill>
                <a:latin typeface="Times New Roman"/>
                <a:cs typeface="Times New Roman"/>
              </a:rPr>
              <a:t>er</a:t>
            </a:r>
            <a:r>
              <a:rPr lang="en-US" sz="3600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2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lang="en-US" sz="3600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15" dirty="0">
                <a:solidFill>
                  <a:srgbClr val="CC0000"/>
                </a:solidFill>
                <a:latin typeface="Times New Roman"/>
                <a:cs typeface="Times New Roman"/>
              </a:rPr>
              <a:t>Asynchrony</a:t>
            </a:r>
            <a:r>
              <a:rPr lang="en-US" sz="3600" dirty="0">
                <a:latin typeface="Times New Roman"/>
                <a:cs typeface="Times New Roman"/>
              </a:rPr>
              <a:t/>
            </a:r>
            <a:br>
              <a:rPr lang="en-US" sz="3600" dirty="0">
                <a:latin typeface="Times New Roman"/>
                <a:cs typeface="Times New Roman"/>
              </a:rPr>
            </a:br>
            <a:r>
              <a:rPr lang="en-US" sz="2200" spc="0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2700">
              <a:spcBef>
                <a:spcPts val="0"/>
              </a:spcBef>
            </a:pPr>
            <a:r>
              <a:rPr lang="en-US" spc="-10" dirty="0">
                <a:latin typeface="Times New Roman"/>
                <a:cs typeface="Times New Roman"/>
              </a:rPr>
              <a:t>Consider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foll</a:t>
            </a:r>
            <a:r>
              <a:rPr lang="en-US" spc="-70" dirty="0">
                <a:latin typeface="Times New Roman"/>
                <a:cs typeface="Times New Roman"/>
              </a:rPr>
              <a:t>o</a:t>
            </a:r>
            <a:r>
              <a:rPr lang="en-US" spc="-25" dirty="0">
                <a:latin typeface="Times New Roman"/>
                <a:cs typeface="Times New Roman"/>
              </a:rPr>
              <a:t>wing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spc="-5" dirty="0">
                <a:latin typeface="Times New Roman"/>
                <a:cs typeface="Times New Roman"/>
              </a:rPr>
              <a:t>roblem:</a:t>
            </a:r>
            <a:endParaRPr lang="en-US" dirty="0">
              <a:latin typeface="Times New Roman"/>
              <a:cs typeface="Times New Roman"/>
            </a:endParaRPr>
          </a:p>
          <a:p>
            <a:pPr marL="323850" marR="5270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65" dirty="0">
                <a:latin typeface="Times New Roman"/>
                <a:cs typeface="Times New Roman"/>
              </a:rPr>
              <a:t>A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</a:t>
            </a:r>
            <a:r>
              <a:rPr lang="en-US" sz="1800" spc="-35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rge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num</a:t>
            </a:r>
            <a:r>
              <a:rPr lang="en-US" sz="1800" spc="40" dirty="0">
                <a:latin typeface="Times New Roman"/>
                <a:cs typeface="Times New Roman"/>
              </a:rPr>
              <a:t>b</a:t>
            </a:r>
            <a:r>
              <a:rPr lang="en-US" sz="1800" dirty="0">
                <a:latin typeface="Times New Roman"/>
                <a:cs typeface="Times New Roman"/>
              </a:rPr>
              <a:t>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15" dirty="0">
                <a:latin typeface="Times New Roman"/>
                <a:cs typeface="Times New Roman"/>
              </a:rPr>
              <a:t>ey-value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pairs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distribu</a:t>
            </a:r>
            <a:r>
              <a:rPr lang="en-US" sz="1800" spc="35" dirty="0">
                <a:latin typeface="Times New Roman"/>
                <a:cs typeface="Times New Roman"/>
              </a:rPr>
              <a:t>te</a:t>
            </a:r>
            <a:r>
              <a:rPr lang="en-US" sz="1800" spc="10" dirty="0">
                <a:latin typeface="Times New Roman"/>
                <a:cs typeface="Times New Roman"/>
              </a:rPr>
              <a:t>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several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(h</a:t>
            </a:r>
            <a:r>
              <a:rPr lang="en-US" sz="1800" spc="10" dirty="0">
                <a:latin typeface="Times New Roman"/>
                <a:cs typeface="Times New Roman"/>
              </a:rPr>
              <a:t>undred)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cess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rs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(</a:t>
            </a:r>
            <a:r>
              <a:rPr lang="en-US" sz="180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spc="10" dirty="0">
                <a:latin typeface="Times New Roman"/>
                <a:cs typeface="Times New Roman"/>
              </a:rPr>
              <a:t>res)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3779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Each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get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some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subset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these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valu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-10" dirty="0">
                <a:latin typeface="Times New Roman"/>
                <a:cs typeface="Times New Roman"/>
              </a:rPr>
              <a:t>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15" dirty="0">
                <a:latin typeface="Times New Roman"/>
                <a:cs typeface="Times New Roman"/>
              </a:rPr>
              <a:t>ef</a:t>
            </a:r>
            <a:r>
              <a:rPr lang="en-US" sz="1800" spc="-4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can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ceed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next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phase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computation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20" dirty="0">
                <a:latin typeface="Times New Roman"/>
                <a:cs typeface="Times New Roman"/>
              </a:rPr>
              <a:t>eys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not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kn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20" dirty="0">
                <a:latin typeface="Times New Roman"/>
                <a:cs typeface="Times New Roman"/>
              </a:rPr>
              <a:t>wn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advance: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determined based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input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 smtClean="0">
                <a:latin typeface="Times New Roman"/>
                <a:cs typeface="Times New Roman"/>
              </a:rPr>
              <a:t>data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E4D4-FE0F-3F4C-9166-90D0BEF5F0C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ver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70"/>
            <a:ext cx="8615360" cy="1840284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Consolas"/>
                <a:cs typeface="Consolas"/>
              </a:rPr>
              <a:t>entry void </a:t>
            </a:r>
            <a:r>
              <a:rPr lang="en-US" sz="1700" dirty="0">
                <a:latin typeface="Consolas"/>
                <a:cs typeface="Consolas"/>
              </a:rPr>
              <a:t>retrieveValues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</a:t>
            </a:r>
            <a:r>
              <a:rPr lang="en-US" sz="1700" b="1" dirty="0" smtClean="0">
                <a:latin typeface="Consolas"/>
                <a:cs typeface="Consolas"/>
              </a:rPr>
              <a:t>for </a:t>
            </a:r>
            <a:r>
              <a:rPr lang="en-US" sz="1700" dirty="0">
                <a:latin typeface="Consolas"/>
                <a:cs typeface="Consolas"/>
              </a:rPr>
              <a:t>(i = 0; i &lt; n; i++) </a:t>
            </a:r>
            <a:r>
              <a:rPr lang="en-US" sz="1700" b="1" dirty="0">
                <a:latin typeface="Consolas"/>
                <a:cs typeface="Consolas"/>
              </a:rPr>
              <a:t>serial </a:t>
            </a:r>
            <a:r>
              <a:rPr lang="en-US" sz="17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keys</a:t>
            </a:r>
            <a:r>
              <a:rPr lang="en-US" sz="1700" dirty="0">
                <a:latin typeface="Consolas"/>
                <a:cs typeface="Consolas"/>
              </a:rPr>
              <a:t>[i] = </a:t>
            </a:r>
            <a:r>
              <a:rPr lang="en-US" sz="1700" i="1" dirty="0">
                <a:latin typeface="Consolas"/>
                <a:cs typeface="Consolas"/>
              </a:rPr>
              <a:t>// compute i’th key;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keyValueProxy</a:t>
            </a:r>
            <a:r>
              <a:rPr lang="en-US" sz="1700" dirty="0">
                <a:latin typeface="Consolas"/>
                <a:cs typeface="Consolas"/>
              </a:rPr>
              <a:t>[keys[i] / B].requestValue(keys[i], thisProxy, i);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}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27C5-A48F-E643-A81A-C484927AD4E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1865" y="2900948"/>
            <a:ext cx="8615360" cy="1884946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(i = 0; i &lt; n; i++)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i, ValueType value)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values[i] = value; 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next phase of computation thats uses the keys and values.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892842"/>
            <a:ext cx="8615359" cy="149726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KeyValueClass::requestValue(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key, CProxy Client c, 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ref)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ValueType </a:t>
            </a:r>
            <a:r>
              <a:rPr lang="en-US" sz="1700" dirty="0">
                <a:latin typeface="Consolas"/>
                <a:cs typeface="Consolas"/>
              </a:rPr>
              <a:t>v = localTable[key]; </a:t>
            </a:r>
            <a:endParaRPr lang="en-US" sz="17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c.response</a:t>
            </a:r>
            <a:r>
              <a:rPr lang="en-US" sz="1700" dirty="0">
                <a:latin typeface="Consolas"/>
                <a:cs typeface="Consolas"/>
              </a:rPr>
              <a:t>(ref, v);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85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7219"/>
          </a:xfrm>
        </p:spPr>
        <p:txBody>
          <a:bodyPr>
            <a:noAutofit/>
          </a:bodyPr>
          <a:lstStyle/>
          <a:p>
            <a:r>
              <a:rPr lang="en-US" sz="2800" spc="-10" dirty="0">
                <a:solidFill>
                  <a:srgbClr val="CC0000"/>
                </a:solidFill>
              </a:rPr>
              <a:t>Fi</a:t>
            </a:r>
            <a:r>
              <a:rPr lang="en-US" sz="2800" spc="25" dirty="0">
                <a:solidFill>
                  <a:srgbClr val="CC0000"/>
                </a:solidFill>
              </a:rPr>
              <a:t>b</a:t>
            </a:r>
            <a:r>
              <a:rPr lang="en-US" sz="2800" spc="0" dirty="0">
                <a:solidFill>
                  <a:srgbClr val="CC0000"/>
                </a:solidFill>
              </a:rPr>
              <a:t>onacci</a:t>
            </a:r>
            <a:r>
              <a:rPr lang="en-US" sz="2800" spc="120" dirty="0">
                <a:solidFill>
                  <a:srgbClr val="CC0000"/>
                </a:solidFill>
              </a:rPr>
              <a:t> </a:t>
            </a:r>
            <a:r>
              <a:rPr lang="en-US" sz="2800" spc="-10" dirty="0">
                <a:solidFill>
                  <a:srgbClr val="CC0000"/>
                </a:solidFill>
              </a:rPr>
              <a:t>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65" y="408047"/>
            <a:ext cx="8580958" cy="609299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 smtClean="0">
                <a:latin typeface="Consolas"/>
                <a:cs typeface="Consolas"/>
              </a:rPr>
              <a:t>Main : </a:t>
            </a:r>
            <a:r>
              <a:rPr lang="en-US" sz="1600" b="1" dirty="0" smtClean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CBase_Main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Main(CkArgMsg∗  m)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CProxy_Fib</a:t>
            </a:r>
            <a:r>
              <a:rPr lang="en-US" sz="1600" dirty="0">
                <a:latin typeface="Consolas"/>
                <a:cs typeface="Consolas"/>
              </a:rPr>
              <a:t>::ckNew(atoi(m−&gt;argv[1]), </a:t>
            </a:r>
            <a:r>
              <a:rPr lang="en-US" sz="1600" b="1" dirty="0">
                <a:latin typeface="Consolas"/>
                <a:cs typeface="Consolas"/>
              </a:rPr>
              <a:t>true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smtClean="0">
                <a:latin typeface="Consolas"/>
                <a:cs typeface="Consolas"/>
              </a:rPr>
              <a:t>CProxy_Fib</a:t>
            </a:r>
            <a:r>
              <a:rPr lang="en-US" sz="16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Fib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CBase_Fib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</a:t>
            </a:r>
            <a:r>
              <a:rPr lang="en-US" sz="1600" dirty="0" smtClean="0">
                <a:latin typeface="Consolas"/>
                <a:cs typeface="Consolas"/>
              </a:rPr>
              <a:t>CProxy_Fib </a:t>
            </a:r>
            <a:r>
              <a:rPr lang="en-US" sz="1600" dirty="0">
                <a:latin typeface="Consolas"/>
                <a:cs typeface="Consolas"/>
              </a:rPr>
              <a:t>parent;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isRoot; 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result, count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Fib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 smtClean="0">
                <a:latin typeface="Consolas"/>
                <a:cs typeface="Consolas"/>
              </a:rPr>
              <a:t>isRoot_, CProxy_Fib parent_)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: </a:t>
            </a:r>
            <a:r>
              <a:rPr lang="en-US" sz="1600" dirty="0">
                <a:latin typeface="Consolas"/>
                <a:cs typeface="Consolas"/>
              </a:rPr>
              <a:t>parent</a:t>
            </a:r>
            <a:r>
              <a:rPr lang="en-US" sz="1600">
                <a:latin typeface="Consolas"/>
                <a:cs typeface="Consolas"/>
              </a:rPr>
              <a:t>(</a:t>
            </a:r>
            <a:r>
              <a:rPr lang="en-US" sz="1600" smtClean="0">
                <a:latin typeface="Consolas"/>
                <a:cs typeface="Consolas"/>
              </a:rPr>
              <a:t>parent_)</a:t>
            </a:r>
            <a:r>
              <a:rPr lang="en-US" sz="1600" dirty="0">
                <a:latin typeface="Consolas"/>
                <a:cs typeface="Consolas"/>
              </a:rPr>
              <a:t>, isRoot(</a:t>
            </a:r>
            <a:r>
              <a:rPr lang="en-US" sz="1600" dirty="0" smtClean="0">
                <a:latin typeface="Consolas"/>
                <a:cs typeface="Consolas"/>
              </a:rPr>
              <a:t>isRoot_)</a:t>
            </a:r>
            <a:r>
              <a:rPr lang="en-US" sz="1600" dirty="0">
                <a:latin typeface="Consolas"/>
                <a:cs typeface="Consolas"/>
              </a:rPr>
              <a:t>, result(0), count(2) {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(n &lt; 2) respond(n);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else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CProxy_Fib</a:t>
            </a:r>
            <a:r>
              <a:rPr lang="en-US" sz="1600" dirty="0">
                <a:latin typeface="Consolas"/>
                <a:cs typeface="Consolas"/>
              </a:rPr>
              <a:t>::ckNew(n − 1,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CProxy_Fib</a:t>
            </a:r>
            <a:r>
              <a:rPr lang="en-US" sz="1600" dirty="0">
                <a:latin typeface="Consolas"/>
                <a:cs typeface="Consolas"/>
              </a:rPr>
              <a:t>::ckNew(n − 2,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b="1" dirty="0" smtClean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respond(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result </a:t>
            </a:r>
            <a:r>
              <a:rPr lang="en-US" sz="1600" dirty="0">
                <a:latin typeface="Consolas"/>
                <a:cs typeface="Consolas"/>
              </a:rPr>
              <a:t>+= val;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(−−count == 0 || n &lt; 2)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(isRoot)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  CkPrintf</a:t>
            </a:r>
            <a:r>
              <a:rPr lang="en-US" sz="1600" dirty="0">
                <a:latin typeface="Consolas"/>
                <a:cs typeface="Consolas"/>
              </a:rPr>
              <a:t>(”Fibonacci number is: %d\n”, 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CkExit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 </a:t>
            </a:r>
            <a:r>
              <a:rPr lang="en-US" sz="1600" b="1" dirty="0">
                <a:latin typeface="Consolas"/>
                <a:cs typeface="Consolas"/>
              </a:rPr>
              <a:t>else </a:t>
            </a:r>
            <a:endParaRPr lang="en-US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               </a:t>
            </a:r>
            <a:r>
              <a:rPr lang="en-US" sz="1600" dirty="0" smtClean="0">
                <a:latin typeface="Consolas"/>
                <a:cs typeface="Consolas"/>
              </a:rPr>
              <a:t>{ </a:t>
            </a:r>
            <a:r>
              <a:rPr lang="en-US" sz="1600" dirty="0">
                <a:latin typeface="Consolas"/>
                <a:cs typeface="Consolas"/>
              </a:rPr>
              <a:t>parent.respond(result);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</a:t>
            </a:r>
            <a:r>
              <a:rPr lang="en-US" sz="1600" b="1" dirty="0" smtClean="0">
                <a:latin typeface="Consolas"/>
                <a:cs typeface="Consolas"/>
              </a:rPr>
              <a:t>delete </a:t>
            </a:r>
            <a:r>
              <a:rPr lang="en-US" sz="1600" b="1" dirty="0">
                <a:latin typeface="Consolas"/>
                <a:cs typeface="Consolas"/>
              </a:rPr>
              <a:t>this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F6FF-9D51-9B4A-8670-1F26E9F25641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Fibonacci 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76403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Fi</a:t>
            </a:r>
            <a:r>
              <a:rPr lang="en-US" sz="2800" spc="15" dirty="0">
                <a:latin typeface="Times New Roman"/>
                <a:cs typeface="Times New Roman"/>
              </a:rPr>
              <a:t>b</a:t>
            </a:r>
            <a:r>
              <a:rPr lang="en-US" sz="2800" spc="-5" dirty="0">
                <a:latin typeface="Times New Roman"/>
                <a:cs typeface="Times New Roman"/>
              </a:rPr>
              <a:t>onacci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ch</a:t>
            </a:r>
            <a:r>
              <a:rPr lang="en-US" sz="2800" spc="-20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gets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created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endParaRPr lang="en-US" sz="2800" spc="10" dirty="0" smtClean="0">
              <a:latin typeface="Times New Roman"/>
              <a:cs typeface="Times New Roman"/>
            </a:endParaRPr>
          </a:p>
          <a:p>
            <a:pPr marL="12700" marR="1764030">
              <a:spcBef>
                <a:spcPts val="0"/>
              </a:spcBef>
            </a:pPr>
            <a:r>
              <a:rPr lang="en-US" sz="2800" spc="-55" dirty="0" smtClean="0">
                <a:latin typeface="Times New Roman"/>
                <a:cs typeface="Times New Roman"/>
              </a:rPr>
              <a:t>If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its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not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leaf,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10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fires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0" dirty="0">
                <a:latin typeface="Times New Roman"/>
                <a:cs typeface="Times New Roman"/>
              </a:rPr>
              <a:t>t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ch</a:t>
            </a:r>
            <a:r>
              <a:rPr lang="en-US" sz="2000" spc="-20" dirty="0">
                <a:latin typeface="Times New Roman"/>
                <a:cs typeface="Times New Roman"/>
              </a:rPr>
              <a:t>a</a:t>
            </a:r>
            <a:r>
              <a:rPr lang="en-US" sz="2000" spc="-5" dirty="0">
                <a:latin typeface="Times New Roman"/>
                <a:cs typeface="Times New Roman"/>
              </a:rPr>
              <a:t>res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5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children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results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(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calling  </a:t>
            </a:r>
            <a:r>
              <a:rPr lang="en-US" sz="2000" spc="-114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respond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):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compute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result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and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send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up,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</a:t>
            </a:r>
            <a:r>
              <a:rPr lang="en-US" sz="1800" spc="20" dirty="0">
                <a:latin typeface="Times New Roman"/>
                <a:cs typeface="Times New Roman"/>
              </a:rPr>
              <a:t>rint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But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our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logic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hidden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flags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counters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This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t</a:t>
            </a:r>
            <a:r>
              <a:rPr lang="en-US" sz="1800" spc="20" dirty="0">
                <a:latin typeface="Times New Roman"/>
                <a:cs typeface="Times New Roman"/>
              </a:rPr>
              <a:t>h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ex</a:t>
            </a:r>
            <a:r>
              <a:rPr lang="en-US" sz="1800" spc="30" dirty="0">
                <a:latin typeface="Times New Roman"/>
                <a:cs typeface="Times New Roman"/>
              </a:rPr>
              <a:t>am</a:t>
            </a:r>
            <a:r>
              <a:rPr lang="en-US" sz="1800" spc="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le,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Lets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5" dirty="0">
                <a:latin typeface="Times New Roman"/>
                <a:cs typeface="Times New Roman"/>
              </a:rPr>
              <a:t>at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h</a:t>
            </a:r>
            <a:r>
              <a:rPr lang="en-US" sz="2000" spc="-25" dirty="0">
                <a:latin typeface="Times New Roman"/>
                <a:cs typeface="Times New Roman"/>
              </a:rPr>
              <a:t>o</a:t>
            </a:r>
            <a:r>
              <a:rPr lang="en-US" sz="2000" spc="-45" dirty="0">
                <a:latin typeface="Times New Roman"/>
                <a:cs typeface="Times New Roman"/>
              </a:rPr>
              <a:t>w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ould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little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notational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</a:t>
            </a:r>
            <a:r>
              <a:rPr lang="en-US" sz="2000" spc="5" dirty="0" smtClean="0">
                <a:latin typeface="Times New Roman"/>
                <a:cs typeface="Times New Roman"/>
              </a:rPr>
              <a:t>u</a:t>
            </a:r>
            <a:r>
              <a:rPr lang="en-US" sz="2000" spc="10" dirty="0" smtClean="0">
                <a:latin typeface="Times New Roman"/>
                <a:cs typeface="Times New Roman"/>
              </a:rPr>
              <a:t>p</a:t>
            </a:r>
            <a:r>
              <a:rPr lang="en-US" sz="2000" spc="35" dirty="0" smtClean="0">
                <a:latin typeface="Times New Roman"/>
                <a:cs typeface="Times New Roman"/>
              </a:rPr>
              <a:t>p</a:t>
            </a:r>
            <a:r>
              <a:rPr lang="en-US" sz="2000" spc="-35" dirty="0" smtClean="0">
                <a:latin typeface="Times New Roman"/>
                <a:cs typeface="Times New Roman"/>
              </a:rPr>
              <a:t>o</a:t>
            </a:r>
            <a:r>
              <a:rPr lang="en-US" sz="2000" spc="40" dirty="0" smtClean="0">
                <a:latin typeface="Times New Roman"/>
                <a:cs typeface="Times New Roman"/>
              </a:rPr>
              <a:t>rt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200-CB40-C24C-B17E-60D92F636ED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941287"/>
            <a:ext cx="8615360" cy="124884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when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construct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Decl</a:t>
            </a:r>
            <a:r>
              <a:rPr lang="en-US" sz="2000" spc="-3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actions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-10" dirty="0">
                <a:latin typeface="Times New Roman"/>
                <a:cs typeface="Times New Roman"/>
              </a:rPr>
              <a:t>erf</a:t>
            </a:r>
            <a:r>
              <a:rPr lang="en-US" sz="2000" spc="-4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rm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message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rec</a:t>
            </a:r>
            <a:r>
              <a:rPr lang="en-US" sz="2000" spc="-20" dirty="0">
                <a:latin typeface="Times New Roman"/>
                <a:cs typeface="Times New Roman"/>
              </a:rPr>
              <a:t>eived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ts val="1195"/>
              </a:lnSpc>
              <a:buFont typeface="Wingdings" charset="2"/>
              <a:buChar char="Ø"/>
            </a:pPr>
            <a:r>
              <a:rPr lang="en-US" sz="2000" spc="-25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sequence,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acts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li</a:t>
            </a:r>
            <a:r>
              <a:rPr lang="en-US" sz="2000" spc="-7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bl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cking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receive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7CF8-B7D1-1643-8DF7-97B38AFFEB1C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32791"/>
            <a:ext cx="8615360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entry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5" dirty="0" smtClean="0">
                <a:latin typeface="Consolas"/>
                <a:cs typeface="Consolas"/>
              </a:rPr>
              <a:t>someMeth</a:t>
            </a:r>
            <a:r>
              <a:rPr lang="en-US" spc="35" dirty="0" smtClean="0">
                <a:latin typeface="Consolas"/>
                <a:cs typeface="Consolas"/>
              </a:rPr>
              <a:t>od()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d1(p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ock2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d2(p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ock3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35"/>
              </a:spcBef>
              <a:buFont typeface="Arial" pitchFamily="34" charset="0"/>
              <a:buNone/>
            </a:pPr>
            <a:r>
              <a:rPr lang="en-US" spc="105" dirty="0" smtClean="0">
                <a:latin typeface="Consolas"/>
                <a:cs typeface="Consolas"/>
              </a:rPr>
              <a:t>}</a:t>
            </a:r>
            <a:r>
              <a:rPr lang="en-US" spc="-5" dirty="0" smtClean="0">
                <a:latin typeface="Consolas"/>
                <a:cs typeface="Consolas"/>
              </a:rPr>
              <a:t>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971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serial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3156857"/>
          </a:xfrm>
        </p:spPr>
        <p:txBody>
          <a:bodyPr>
            <a:normAutofit/>
          </a:bodyPr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 smtClean="0">
                <a:latin typeface="Lucida Console"/>
                <a:cs typeface="Lucida Console"/>
              </a:rPr>
              <a:t>serial</a:t>
            </a:r>
            <a:r>
              <a:rPr lang="en-US" sz="2800" i="1" spc="-95" dirty="0" smtClean="0">
                <a:latin typeface="Courier"/>
                <a:cs typeface="Courier"/>
              </a:rPr>
              <a:t> </a:t>
            </a:r>
            <a:r>
              <a:rPr lang="en-US" sz="2800" spc="15" dirty="0" smtClean="0">
                <a:latin typeface="Times New Roman"/>
                <a:cs typeface="Times New Roman"/>
              </a:rPr>
              <a:t>construct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5" dirty="0" smtClean="0">
                <a:latin typeface="Times New Roman"/>
                <a:cs typeface="Times New Roman"/>
              </a:rPr>
              <a:t>A sequencial block of C++ code in the .ci file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keyword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means that the code block will be executed without interruption/preemption, like an entry method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Syntax </a:t>
            </a:r>
            <a:r>
              <a:rPr lang="en-US" sz="2000" spc="-25" dirty="0" smtClean="0">
                <a:latin typeface="Lucida Console"/>
                <a:cs typeface="Lucida Console"/>
              </a:rPr>
              <a:t>serial &lt;optionalString&gt; { /* C++ code */ }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</a:t>
            </a:r>
            <a:r>
              <a:rPr lang="en-US" sz="2000" spc="-25" dirty="0" smtClean="0">
                <a:latin typeface="Lucida Console"/>
                <a:cs typeface="Lucida Console"/>
              </a:rPr>
              <a:t>&lt;optionalString&gt; </a:t>
            </a:r>
            <a:r>
              <a:rPr lang="en-US" sz="2000" spc="-25" dirty="0" smtClean="0">
                <a:latin typeface="Times New Roman"/>
                <a:cs typeface="Times New Roman"/>
              </a:rPr>
              <a:t>is used for identifying the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for performance analysis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Serial blocks can access all members of the class they belong to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15" dirty="0" smtClean="0">
                <a:latin typeface="Times New Roman"/>
                <a:cs typeface="Times New Roman"/>
              </a:rPr>
              <a:t>Examples (.ci file):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179-70B7-D24B-898D-EAC2D795AAF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660309"/>
            <a:ext cx="411479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method1(parameters)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smtClean="0">
                <a:latin typeface="Consolas"/>
                <a:cs typeface="Consolas"/>
              </a:rPr>
              <a:t>{ </a:t>
            </a:r>
            <a:r>
              <a:rPr lang="en-US" spc="10" dirty="0">
                <a:latin typeface="Consolas"/>
                <a:cs typeface="Consolas"/>
              </a:rPr>
              <a:t>thisProxy.invokeMethod(10); </a:t>
            </a:r>
            <a:r>
              <a:rPr lang="en-US" spc="10" dirty="0" smtClean="0">
                <a:latin typeface="Consolas"/>
                <a:cs typeface="Consolas"/>
              </a:rPr>
              <a:t>  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callSomeFunction</a:t>
            </a:r>
            <a:r>
              <a:rPr lang="en-US" spc="10" dirty="0">
                <a:latin typeface="Consolas"/>
                <a:cs typeface="Consolas"/>
              </a:rPr>
              <a:t>();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7100" y="4660309"/>
            <a:ext cx="4140125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>
                <a:latin typeface="Consolas"/>
                <a:cs typeface="Consolas"/>
              </a:rPr>
              <a:t>entry void </a:t>
            </a:r>
            <a:r>
              <a:rPr lang="en-US" sz="1500" spc="10" dirty="0">
                <a:latin typeface="Consolas"/>
                <a:cs typeface="Consolas"/>
              </a:rPr>
              <a:t>method2(parameters)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 smtClean="0">
                <a:latin typeface="Consolas"/>
                <a:cs typeface="Consolas"/>
              </a:rPr>
              <a:t>    serial </a:t>
            </a:r>
            <a:r>
              <a:rPr lang="en-US" sz="1500" spc="10" dirty="0">
                <a:latin typeface="Consolas"/>
                <a:cs typeface="Consolas"/>
              </a:rPr>
              <a:t>”setValue”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    value </a:t>
            </a:r>
            <a:r>
              <a:rPr lang="en-US" sz="1500" spc="10" dirty="0">
                <a:latin typeface="Consolas"/>
                <a:cs typeface="Consolas"/>
              </a:rPr>
              <a:t>= 10;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};</a:t>
            </a:r>
            <a:endParaRPr lang="en-US" sz="15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484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br>
              <a:rPr lang="en-US" sz="3600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6" y="3488769"/>
            <a:ext cx="8615359" cy="22382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Times New Roman"/>
                <a:cs typeface="Times New Roman"/>
              </a:rPr>
              <a:t>Sequence</a:t>
            </a:r>
          </a:p>
          <a:p>
            <a:pPr marL="323850" indent="-171450">
              <a:lnSpc>
                <a:spcPct val="100000"/>
              </a:lnSpc>
              <a:spcBef>
                <a:spcPts val="280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Sequentially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entryMethod1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block2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block3 */</a:t>
            </a:r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133F-B97A-2E4B-B0BD-B9DEA03C944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464239"/>
            <a:ext cx="8615360" cy="188943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someMethod()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</a:t>
            </a:r>
            <a:r>
              <a:rPr lang="en-US" i="1" spc="10" dirty="0">
                <a:latin typeface="Consolas"/>
                <a:cs typeface="Consolas"/>
              </a:rPr>
              <a:t> 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 </a:t>
            </a:r>
            <a:r>
              <a:rPr lang="en-US" i="1" spc="10" dirty="0">
                <a:latin typeface="Consolas"/>
                <a:cs typeface="Consolas"/>
              </a:rPr>
              <a:t>/∗ block3 ∗/ </a:t>
            </a:r>
            <a:r>
              <a:rPr lang="en-US" spc="10" dirty="0" smtClean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92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366399"/>
            <a:ext cx="8615359" cy="639557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Times New Roman"/>
                <a:cs typeface="Times New Roman"/>
              </a:rPr>
              <a:t>Which is almost the same as this: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DAD1-5F68-C243-9BC3-AD19DE5ADD4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662364"/>
            <a:ext cx="8615359" cy="82652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>
                <a:latin typeface="Consolas"/>
                <a:cs typeface="Consolas"/>
              </a:rPr>
              <a:t>    when</a:t>
            </a:r>
            <a:r>
              <a:rPr lang="en-US" sz="2200" b="1" spc="80" dirty="0" smtClean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myMeth</a:t>
            </a:r>
            <a:r>
              <a:rPr lang="en-US" sz="2200" spc="25" dirty="0">
                <a:latin typeface="Consolas"/>
                <a:cs typeface="Consolas"/>
              </a:rPr>
              <a:t>o</a:t>
            </a:r>
            <a:r>
              <a:rPr lang="en-US" sz="2200" dirty="0">
                <a:latin typeface="Consolas"/>
                <a:cs typeface="Consolas"/>
              </a:rPr>
              <a:t>d(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ram1,</a:t>
            </a:r>
            <a:r>
              <a:rPr lang="en-US" sz="2200" spc="80" dirty="0">
                <a:latin typeface="Consolas"/>
                <a:cs typeface="Consolas"/>
              </a:rPr>
              <a:t> 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</a:t>
            </a:r>
            <a:r>
              <a:rPr lang="en-US" sz="2200" spc="-5" dirty="0">
                <a:latin typeface="Consolas"/>
                <a:cs typeface="Consolas"/>
              </a:rPr>
              <a:t>m</a:t>
            </a:r>
            <a:r>
              <a:rPr lang="en-US" sz="2200" dirty="0">
                <a:latin typeface="Consolas"/>
                <a:cs typeface="Consolas"/>
              </a:rPr>
              <a:t>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Consolas"/>
                <a:cs typeface="Consolas"/>
              </a:rPr>
              <a:t>        /</a:t>
            </a:r>
            <a:r>
              <a:rPr lang="en-US" sz="2200" i="1" dirty="0">
                <a:latin typeface="Consolas"/>
                <a:cs typeface="Consolas"/>
              </a:rPr>
              <a:t>∗</a:t>
            </a:r>
            <a:r>
              <a:rPr lang="en-US" sz="2200" i="1" spc="-20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further</a:t>
            </a:r>
            <a:r>
              <a:rPr lang="en-US" sz="2200" i="1" spc="85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c</a:t>
            </a:r>
            <a:r>
              <a:rPr lang="en-US" sz="2200" i="1" spc="20" dirty="0">
                <a:latin typeface="Consolas"/>
                <a:cs typeface="Consolas"/>
              </a:rPr>
              <a:t>o</a:t>
            </a:r>
            <a:r>
              <a:rPr lang="en-US" sz="2200" i="1" dirty="0">
                <a:latin typeface="Consolas"/>
                <a:cs typeface="Consolas"/>
              </a:rPr>
              <a:t>de</a:t>
            </a:r>
            <a:r>
              <a:rPr lang="en-US" sz="2200" i="1" spc="8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∗/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2491245"/>
            <a:ext cx="8615360" cy="91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Lucida Console"/>
                <a:cs typeface="Lucida Console"/>
              </a:rPr>
              <a:t>/*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further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sdag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*/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myMethod1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i="1" dirty="0" smtClean="0">
                <a:latin typeface="Courier"/>
                <a:cs typeface="Courier"/>
              </a:rPr>
              <a:t> myMethod2 </a:t>
            </a:r>
            <a:r>
              <a:rPr lang="en-US" dirty="0" smtClean="0">
                <a:latin typeface="Times New Roman"/>
                <a:cs typeface="Times New Roman"/>
              </a:rPr>
              <a:t>arrive</a:t>
            </a:r>
            <a:endParaRPr lang="en-US" i="1" dirty="0" smtClean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3408947"/>
            <a:ext cx="8615359" cy="96307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nsolas"/>
                <a:cs typeface="Consolas"/>
              </a:rPr>
              <a:t>    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</a:t>
            </a:r>
            <a:r>
              <a:rPr lang="en-US" dirty="0" smtClean="0">
                <a:latin typeface="Consolas"/>
                <a:cs typeface="Consolas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myMethod2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∗ further code ∗/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1022807"/>
            <a:ext cx="8615360" cy="63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Lucida Console"/>
                <a:cs typeface="Lucida Console"/>
              </a:rPr>
              <a:t>/*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further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sdag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*/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 </a:t>
            </a:r>
            <a:r>
              <a:rPr lang="en-US" dirty="0" smtClean="0">
                <a:latin typeface="Times New Roman"/>
                <a:cs typeface="Times New Roman"/>
              </a:rPr>
              <a:t>arrives</a:t>
            </a:r>
            <a:endParaRPr lang="en-US" sz="1800" i="1" dirty="0" smtClean="0">
              <a:latin typeface="Courier"/>
              <a:cs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1865" y="5005956"/>
            <a:ext cx="8615359" cy="138639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myMethod2(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param3) {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i="1" dirty="0" smtClean="0">
                <a:latin typeface="Consolas"/>
                <a:cs typeface="Consolas"/>
              </a:rPr>
              <a:t>/* further code */</a:t>
            </a:r>
            <a:endParaRPr lang="en-US" i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95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15556</TotalTime>
  <Words>3821</Words>
  <Application>Microsoft Macintosh PowerPoint</Application>
  <PresentationFormat>On-screen Show (4:3)</PresentationFormat>
  <Paragraphs>574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charm-pptx_theme</vt:lpstr>
      <vt:lpstr>Outline</vt:lpstr>
      <vt:lpstr>Chares are reactive</vt:lpstr>
      <vt:lpstr>Fibonacci Example</vt:lpstr>
      <vt:lpstr>Fibonacci Example</vt:lpstr>
      <vt:lpstr>Consider Fibonacci Chare</vt:lpstr>
      <vt:lpstr>Structured Dagger The when construct</vt:lpstr>
      <vt:lpstr>Structured Dagger The serial construct</vt:lpstr>
      <vt:lpstr>Structured Dagger The when construct</vt:lpstr>
      <vt:lpstr>Structured Dagger The when construct</vt:lpstr>
      <vt:lpstr>Structured Dagger Boilerplate</vt:lpstr>
      <vt:lpstr>Structured Dagger Boilerplate</vt:lpstr>
      <vt:lpstr>Fibonacci with Structured Dagger</vt:lpstr>
      <vt:lpstr>Fibonacci with Structured Dagger</vt:lpstr>
      <vt:lpstr>Structured Dagger The when construct</vt:lpstr>
      <vt:lpstr>Structured Dagger The when construct</vt:lpstr>
      <vt:lpstr>Structured Dagger The if-then-else construct</vt:lpstr>
      <vt:lpstr>Structured Dagger The for construct</vt:lpstr>
      <vt:lpstr>Structured Dagger The  while construct</vt:lpstr>
      <vt:lpstr>Structured Dagger The overlap construct</vt:lpstr>
      <vt:lpstr>Illustration of a long “overlap”</vt:lpstr>
      <vt:lpstr>Structured Dagger The forall construct</vt:lpstr>
      <vt:lpstr>Parallel Prefix with SDAG: .ci file I</vt:lpstr>
      <vt:lpstr>Parallel Prefix with SDAG: .ci file II</vt:lpstr>
      <vt:lpstr>Parallel Prefix with SDAG: .C file I</vt:lpstr>
      <vt:lpstr>Parallel Prefix with SDAG: .C file II</vt:lpstr>
      <vt:lpstr>Stencil Codes</vt:lpstr>
      <vt:lpstr>5-point Stencil</vt:lpstr>
      <vt:lpstr>5-point Stencil</vt:lpstr>
      <vt:lpstr>5-point Stencil</vt:lpstr>
      <vt:lpstr>Jacobi:  .ci file</vt:lpstr>
      <vt:lpstr>Jacobi:  .ci file</vt:lpstr>
      <vt:lpstr>Jacobi:  .ci file (with asynchronous reductions)</vt:lpstr>
      <vt:lpstr>Power of Asynchrony Example</vt:lpstr>
      <vt:lpstr>Structured dagger version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275</cp:revision>
  <dcterms:created xsi:type="dcterms:W3CDTF">2014-08-04T16:19:24Z</dcterms:created>
  <dcterms:modified xsi:type="dcterms:W3CDTF">2014-09-10T06:55:34Z</dcterms:modified>
</cp:coreProperties>
</file>