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4" r:id="rId1"/>
  </p:sldMasterIdLst>
  <p:notesMasterIdLst>
    <p:notesMasterId r:id="rId18"/>
  </p:notesMasterIdLst>
  <p:handoutMasterIdLst>
    <p:handoutMasterId r:id="rId19"/>
  </p:handoutMasterIdLst>
  <p:sldIdLst>
    <p:sldId id="322" r:id="rId2"/>
    <p:sldId id="347" r:id="rId3"/>
    <p:sldId id="349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40" r:id="rId12"/>
    <p:sldId id="329" r:id="rId13"/>
    <p:sldId id="341" r:id="rId14"/>
    <p:sldId id="342" r:id="rId15"/>
    <p:sldId id="343" r:id="rId16"/>
    <p:sldId id="34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nna DeSouz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49" autoAdjust="0"/>
  </p:normalViewPr>
  <p:slideViewPr>
    <p:cSldViewPr snapToGrid="0" snapToObjects="1">
      <p:cViewPr varScale="1">
        <p:scale>
          <a:sx n="111" d="100"/>
          <a:sy n="111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CE290-E0F5-444C-B849-A8F17CD4104C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0D704-5A6D-8C4E-9C75-1CF440550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7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3A24C-4135-094C-957B-35852E7EDFA4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F4D5E-EC34-BC40-81FA-0B854D99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6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Made image from</a:t>
            </a:r>
            <a:r>
              <a:rPr lang="en-US" baseline="0" dirty="0" smtClean="0"/>
              <a:t> slides from presentation I made with these objects: </a:t>
            </a:r>
            <a:r>
              <a:rPr lang="en-US" baseline="0" dirty="0" err="1" smtClean="0"/>
              <a:t>loadBalancingBasics_SMD.pptx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F4D5E-EC34-BC40-81FA-0B854D990F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A859-BE85-5540-BC7F-70D2CBAF815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865" y="161144"/>
            <a:ext cx="2335031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799" y="161144"/>
            <a:ext cx="5905425" cy="620877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25600"/>
            <a:ext cx="2335032" cy="4748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FBAA-252D-A648-BAD8-4E94BE0EDDEA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775010" y="161144"/>
            <a:ext cx="0" cy="620877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1" y="160020"/>
            <a:ext cx="2338015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09" y="160020"/>
            <a:ext cx="6018615" cy="617863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865" y="1663700"/>
            <a:ext cx="2335031" cy="47127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AAD2-5F2A-D342-B4C0-03A6552DA99F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50D1-DA85-EE4D-A1F2-89B94C0FA5DB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825" y="5080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1865" y="508000"/>
            <a:ext cx="6405635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5FB-E3B6-E74E-B53D-71469D2EBDD4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03" y="1734127"/>
            <a:ext cx="8904929" cy="698493"/>
          </a:xfrm>
        </p:spPr>
        <p:txBody>
          <a:bodyPr anchor="b">
            <a:normAutofit/>
          </a:bodyPr>
          <a:lstStyle>
            <a:lvl1pPr algn="ctr">
              <a:defRPr sz="4400" cap="small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926" y="2849782"/>
            <a:ext cx="6400800" cy="7004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2BD8-7A8C-F949-AD06-5F16E39B6240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444811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/>
          <p:cNvSpPr txBox="1">
            <a:spLocks/>
          </p:cNvSpPr>
          <p:nvPr userDrawn="1"/>
        </p:nvSpPr>
        <p:spPr>
          <a:xfrm>
            <a:off x="1404926" y="4774277"/>
            <a:ext cx="6400800" cy="70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CD00D-ECE2-B341-910C-3E5E7B4740E6}" type="datetime4">
              <a:rPr lang="en-US" smtClean="0">
                <a:latin typeface="Times New Roman"/>
                <a:cs typeface="Times New Roman"/>
              </a:rPr>
              <a:t>November 16, 2014</a:t>
            </a:fld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1404938" y="3700463"/>
            <a:ext cx="6400800" cy="107315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274320" indent="0">
              <a:buNone/>
              <a:defRPr/>
            </a:lvl2pPr>
            <a:lvl3pPr marL="548640" indent="0">
              <a:buNone/>
              <a:defRPr/>
            </a:lvl3pPr>
            <a:lvl4pPr marL="82296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AA2A-E6A2-FD4C-BE73-804BCA7231CE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118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2198574"/>
            <a:ext cx="8229600" cy="111904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0" y="3583427"/>
            <a:ext cx="822960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457200" y="5043465"/>
            <a:ext cx="822960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5846"/>
            <a:ext cx="40386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159830AE-FF43-7149-AB39-D496E1AB8AB0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4829213"/>
            <a:ext cx="822960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57200" y="4238625"/>
            <a:ext cx="8229600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44F2-9EBA-7147-913F-4353D08E9DAD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5670-51A7-C740-9EE9-A29C33E3A416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1118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261865" y="2198574"/>
            <a:ext cx="8615360" cy="111904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61865" y="3583427"/>
            <a:ext cx="8615360" cy="1136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/>
          </p:nvPr>
        </p:nvSpPr>
        <p:spPr>
          <a:xfrm>
            <a:off x="261865" y="5043465"/>
            <a:ext cx="8615360" cy="11367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5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FFBC-DD15-384D-9E12-FB4E543B5401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099" y="935846"/>
            <a:ext cx="4140125" cy="54558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43F997CE-1B8A-A344-8351-4BF8AF798964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14400"/>
            <a:ext cx="411480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865" y="1714500"/>
            <a:ext cx="4114800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914400"/>
            <a:ext cx="4140125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1714500"/>
            <a:ext cx="4140125" cy="4675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DE6B-9DAB-C245-8675-7D276E9214BE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1866" y="935846"/>
            <a:ext cx="4114800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935846"/>
            <a:ext cx="4140124" cy="3140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882A0E4B-129A-5147-A7DE-E77CC3B6DD8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61865" y="4829213"/>
            <a:ext cx="8615360" cy="15509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61865" y="4238625"/>
            <a:ext cx="8615359" cy="59055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756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99AC-48EA-3D44-B4C6-29C2F5209569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7BAC-BDEB-D246-88A6-C1E9646D95A3}" type="datetime2">
              <a:rPr lang="en-US" smtClean="0"/>
              <a:t>Sunday, November 16,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9775"/>
            <a:ext cx="9144000" cy="365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865" y="6501045"/>
            <a:ext cx="4114800" cy="329184"/>
          </a:xfrm>
          <a:prstGeom prst="rect">
            <a:avLst/>
          </a:prstGeom>
          <a:solidFill>
            <a:srgbClr val="A53926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FFFFFF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7418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865" y="942770"/>
            <a:ext cx="8615360" cy="5435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37100" y="6501045"/>
            <a:ext cx="272698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fld id="{82F93B5A-2D6D-8D46-84D5-A2066467ACFB}" type="datetime2">
              <a:rPr lang="en-US" smtClean="0"/>
              <a:t>Sunday, November 16, 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46459" y="6506351"/>
            <a:ext cx="123076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D2533C"/>
                </a:solidFill>
                <a:latin typeface="Times New Roman"/>
                <a:cs typeface="Times New Roman"/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  <p:sldLayoutId id="2147483987" r:id="rId13"/>
    <p:sldLayoutId id="2147483961" r:id="rId14"/>
    <p:sldLayoutId id="2147483973" r:id="rId15"/>
    <p:sldLayoutId id="2147483972" r:id="rId1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Wingdings" charset="2"/>
        <a:buChar char="Ø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charset="2"/>
        <a:buChar char="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Ø"/>
        <a:defRPr sz="1400" kern="1200" baseline="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7046"/>
            <a:ext cx="9144000" cy="4231132"/>
          </a:xfrm>
        </p:spPr>
        <p:txBody>
          <a:bodyPr numCol="2"/>
          <a:lstStyle/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/>
            </a:pPr>
            <a:r>
              <a:rPr lang="en-US" dirty="0" smtClean="0"/>
              <a:t>Introduction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Design</a:t>
            </a:r>
          </a:p>
          <a:p>
            <a:pPr marL="955358" lvl="2" indent="-2762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Execution Model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Hello World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Benefits of Charm++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2"/>
            </a:pPr>
            <a:r>
              <a:rPr lang="en-US" dirty="0" smtClean="0"/>
              <a:t>Charm++ Basics</a:t>
            </a:r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smtClean="0"/>
              <a:t>Object Collections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Overdecomposition</a:t>
            </a:r>
            <a:endParaRPr lang="en-US" dirty="0" smtClean="0"/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5"/>
            </a:pPr>
            <a:r>
              <a:rPr lang="en-US" dirty="0" err="1" smtClean="0"/>
              <a:t>Migratability</a:t>
            </a:r>
            <a:endParaRPr lang="en-US" dirty="0" smtClean="0"/>
          </a:p>
          <a:p>
            <a:pPr marL="954088" lvl="2" indent="-263525">
              <a:buClr>
                <a:srgbClr val="0000FF"/>
              </a:buClr>
              <a:buSzPct val="100000"/>
              <a:buFont typeface="Arial"/>
              <a:buChar char="•"/>
            </a:pPr>
            <a:r>
              <a:rPr lang="en-US" dirty="0" err="1" smtClean="0"/>
              <a:t>Checkpointing</a:t>
            </a:r>
            <a:r>
              <a:rPr lang="en-US" dirty="0" smtClean="0"/>
              <a:t> and Resilience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Structured Dagger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Application Design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Performance Tuning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Using Dynamic Load Balancing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Interoperability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Debugging</a:t>
            </a:r>
          </a:p>
          <a:p>
            <a:pPr marL="681038" indent="-681038">
              <a:buClr>
                <a:srgbClr val="0000FF"/>
              </a:buClr>
              <a:buSzPct val="100000"/>
              <a:buFont typeface="+mj-lt"/>
              <a:buAutoNum type="arabicParenR" startAt="7"/>
            </a:pPr>
            <a:r>
              <a:rPr lang="en-US" dirty="0" smtClean="0"/>
              <a:t>Further Optimization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</a:t>
            </a:r>
          </a:p>
          <a:p>
            <a:pPr lvl="1"/>
            <a:r>
              <a:rPr lang="en-US" dirty="0" smtClean="0"/>
              <a:t>Irregular </a:t>
            </a:r>
            <a:r>
              <a:rPr lang="en-US" dirty="0"/>
              <a:t>applications</a:t>
            </a:r>
          </a:p>
          <a:p>
            <a:pPr lvl="1"/>
            <a:r>
              <a:rPr lang="en-US" dirty="0" smtClean="0"/>
              <a:t>Programmer </a:t>
            </a:r>
            <a:r>
              <a:rPr lang="en-US" dirty="0"/>
              <a:t>shouldn’t have to figure out ideal mapping</a:t>
            </a:r>
          </a:p>
          <a:p>
            <a:r>
              <a:rPr lang="en-US" dirty="0"/>
              <a:t>Dynamic</a:t>
            </a:r>
          </a:p>
          <a:p>
            <a:pPr lvl="1"/>
            <a:r>
              <a:rPr lang="en-US" dirty="0" smtClean="0"/>
              <a:t>Applications </a:t>
            </a:r>
            <a:r>
              <a:rPr lang="en-US" dirty="0"/>
              <a:t>are increasingly using adaptive strategies </a:t>
            </a:r>
            <a:endParaRPr lang="en-US" dirty="0" smtClean="0"/>
          </a:p>
          <a:p>
            <a:pPr lvl="1"/>
            <a:r>
              <a:rPr lang="en-US" dirty="0" smtClean="0"/>
              <a:t>Abrupt </a:t>
            </a:r>
            <a:r>
              <a:rPr lang="en-US" dirty="0"/>
              <a:t>refinements</a:t>
            </a:r>
          </a:p>
          <a:p>
            <a:pPr lvl="1"/>
            <a:r>
              <a:rPr lang="en-US" dirty="0" smtClean="0"/>
              <a:t>Continuous </a:t>
            </a:r>
            <a:r>
              <a:rPr lang="en-US" dirty="0"/>
              <a:t>migration of work: e.g. particles in MD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limited by most overloaded processor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chance that one processor is severely overloaded gets higher </a:t>
            </a:r>
            <a:r>
              <a:rPr lang="en-US" dirty="0" smtClean="0"/>
              <a:t>as #</a:t>
            </a:r>
            <a:r>
              <a:rPr lang="en-US" dirty="0"/>
              <a:t>processors </a:t>
            </a:r>
            <a:r>
              <a:rPr lang="en-US" dirty="0" smtClean="0"/>
              <a:t>increases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r>
              <a:rPr lang="en-US" sz="2400" b="1" dirty="0" err="1" smtClean="0"/>
              <a:t>Migratable</a:t>
            </a:r>
            <a:r>
              <a:rPr lang="en-US" sz="2400" b="1" dirty="0" smtClean="0"/>
              <a:t> </a:t>
            </a:r>
            <a:r>
              <a:rPr lang="en-US" sz="2400" b="1" dirty="0"/>
              <a:t>Objects Empower Automated Load Balancing!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63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 quick Example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2200" dirty="0" smtClean="0"/>
              <a:t>Weather Forecasting in BRAMS 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58632"/>
            <a:ext cx="8615360" cy="1340478"/>
          </a:xfrm>
        </p:spPr>
        <p:txBody>
          <a:bodyPr/>
          <a:lstStyle/>
          <a:p>
            <a:r>
              <a:rPr lang="en-US" dirty="0" err="1"/>
              <a:t>Brams</a:t>
            </a:r>
            <a:r>
              <a:rPr lang="en-US" dirty="0"/>
              <a:t>: </a:t>
            </a:r>
            <a:r>
              <a:rPr lang="en-US" dirty="0" err="1"/>
              <a:t>Brazillian</a:t>
            </a:r>
            <a:r>
              <a:rPr lang="en-US" dirty="0"/>
              <a:t> weather code (based on RAMS)</a:t>
            </a:r>
          </a:p>
          <a:p>
            <a:r>
              <a:rPr lang="en-US" dirty="0"/>
              <a:t>AMPI version (Eduardo </a:t>
            </a:r>
            <a:r>
              <a:rPr lang="en-US" dirty="0" smtClean="0"/>
              <a:t>Rodrigues, </a:t>
            </a:r>
            <a:r>
              <a:rPr lang="en-US" dirty="0"/>
              <a:t>with </a:t>
            </a:r>
            <a:r>
              <a:rPr lang="en-US" smtClean="0"/>
              <a:t>C. Mendes </a:t>
            </a:r>
            <a:r>
              <a:rPr lang="en-US" dirty="0"/>
              <a:t>and J. Panetta)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 descr="bramsVis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82" y="2199110"/>
            <a:ext cx="8339780" cy="41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Virtualization of BRAMS</a:t>
            </a:r>
            <a:endParaRPr lang="en-US" dirty="0"/>
          </a:p>
        </p:txBody>
      </p:sp>
      <p:pic>
        <p:nvPicPr>
          <p:cNvPr id="6" name="Content Placeholder 5" descr="bramsNonVirtual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792" b="-16792"/>
          <a:stretch>
            <a:fillRect/>
          </a:stretch>
        </p:blipFill>
        <p:spPr/>
      </p:pic>
      <p:pic>
        <p:nvPicPr>
          <p:cNvPr id="7" name="Content Placeholder 6" descr="bramsVirtual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94" b="-15494"/>
          <a:stretch>
            <a:fillRect/>
          </a:stretch>
        </p:blipFill>
        <p:spPr/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Baseline: 64 objects on 64 processors</a:t>
            </a:r>
          </a:p>
        </p:txBody>
      </p:sp>
      <p:pic>
        <p:nvPicPr>
          <p:cNvPr id="4" name="Content Placeholder 3" descr="usageNon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7" r="-4587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59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Over-decomposition: 1024 objects on 64 processors</a:t>
            </a:r>
            <a:br>
              <a:rPr lang="en-US" sz="3600" dirty="0"/>
            </a:br>
            <a:r>
              <a:rPr lang="en-US" sz="2200" dirty="0"/>
              <a:t>Benefits from communication/computation overlap</a:t>
            </a:r>
          </a:p>
        </p:txBody>
      </p:sp>
      <p:pic>
        <p:nvPicPr>
          <p:cNvPr id="4" name="Content Placeholder 3" descr="usageVirtua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83" r="-4583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 Load Balancing: 1024 objects on 64 processors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909977"/>
            <a:ext cx="8229600" cy="1048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</a:t>
            </a:r>
            <a:r>
              <a:rPr lang="en-US" dirty="0" err="1"/>
              <a:t>overdecomp</a:t>
            </a:r>
            <a:r>
              <a:rPr lang="en-US" dirty="0"/>
              <a:t> (64 threads): 4988 sec </a:t>
            </a:r>
            <a:endParaRPr lang="en-US" dirty="0" smtClean="0"/>
          </a:p>
          <a:p>
            <a:r>
              <a:rPr lang="en-US" dirty="0" err="1" smtClean="0"/>
              <a:t>Overdecomp</a:t>
            </a:r>
            <a:r>
              <a:rPr lang="en-US" dirty="0" smtClean="0"/>
              <a:t> </a:t>
            </a:r>
            <a:r>
              <a:rPr lang="en-US" dirty="0"/>
              <a:t>into 1024 threads: 3713 sec </a:t>
            </a:r>
            <a:endParaRPr lang="en-US" dirty="0" smtClean="0"/>
          </a:p>
          <a:p>
            <a:r>
              <a:rPr lang="en-US" dirty="0" smtClean="0"/>
              <a:t>Load </a:t>
            </a:r>
            <a:r>
              <a:rPr lang="en-US" dirty="0"/>
              <a:t>balancing (1024 threads): 3367 sec</a:t>
            </a:r>
          </a:p>
        </p:txBody>
      </p:sp>
      <p:pic>
        <p:nvPicPr>
          <p:cNvPr id="7" name="Content Placeholder 6" descr="usageLB.png"/>
          <p:cNvPicPr>
            <a:picLocks noGrp="1" noChangeAspect="1"/>
          </p:cNvPicPr>
          <p:nvPr>
            <p:ph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95" r="-22895"/>
          <a:stretch/>
        </p:blipFill>
        <p:spPr>
          <a:xfrm>
            <a:off x="261865" y="2198574"/>
            <a:ext cx="8615360" cy="4070053"/>
          </a:xfrm>
        </p:spPr>
      </p:pic>
    </p:spTree>
    <p:extLst>
      <p:ext uri="{BB962C8B-B14F-4D97-AF65-F5344CB8AC3E}">
        <p14:creationId xmlns:p14="http://schemas.microsoft.com/office/powerpoint/2010/main" val="136159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Benefits of Charm++: Summary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533400" y="2209800"/>
            <a:ext cx="3048000" cy="609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message-driven execution</a:t>
            </a:r>
            <a:endParaRPr lang="en-US" sz="1800" dirty="0"/>
          </a:p>
        </p:txBody>
      </p:sp>
      <p:sp>
        <p:nvSpPr>
          <p:cNvPr id="58" name="Rounded Rectangle 57"/>
          <p:cNvSpPr/>
          <p:nvPr/>
        </p:nvSpPr>
        <p:spPr>
          <a:xfrm>
            <a:off x="533400" y="37338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Migratability</a:t>
            </a:r>
            <a:endParaRPr lang="en-US" sz="2000" dirty="0"/>
          </a:p>
        </p:txBody>
      </p:sp>
      <p:sp>
        <p:nvSpPr>
          <p:cNvPr id="59" name="Rounded Rectangle 58"/>
          <p:cNvSpPr/>
          <p:nvPr/>
        </p:nvSpPr>
        <p:spPr>
          <a:xfrm>
            <a:off x="533400" y="4876800"/>
            <a:ext cx="30480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Introspective and adaptive runtime system</a:t>
            </a:r>
            <a:endParaRPr lang="en-US" sz="1800" dirty="0"/>
          </a:p>
        </p:txBody>
      </p:sp>
      <p:sp>
        <p:nvSpPr>
          <p:cNvPr id="60" name="Rounded Rectangle 59"/>
          <p:cNvSpPr/>
          <p:nvPr/>
        </p:nvSpPr>
        <p:spPr>
          <a:xfrm>
            <a:off x="3886200" y="1219200"/>
            <a:ext cx="1524000" cy="408709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Scalable Tools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5943600" y="1447800"/>
            <a:ext cx="2819400" cy="685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Automatic overlap of Communication and Computation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505200" y="3048000"/>
            <a:ext cx="1540476" cy="558191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Emulation for Performance Prediction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5169243" y="3733800"/>
            <a:ext cx="2450757" cy="387927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Fault Tolerance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5181600" y="48006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Dynamic load balancing (topology-aware, scalable)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5181600" y="5638800"/>
            <a:ext cx="2800865" cy="6096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Temperature/</a:t>
            </a:r>
            <a:r>
              <a:rPr lang="en-US" sz="1200" dirty="0"/>
              <a:t>P</a:t>
            </a:r>
            <a:r>
              <a:rPr lang="en-US" sz="1200" dirty="0" smtClean="0"/>
              <a:t>ower/Energy Optimizations</a:t>
            </a:r>
            <a:endParaRPr lang="en-US" sz="1200" dirty="0"/>
          </a:p>
        </p:txBody>
      </p:sp>
      <p:sp>
        <p:nvSpPr>
          <p:cNvPr id="66" name="Down Arrow 65"/>
          <p:cNvSpPr/>
          <p:nvPr/>
        </p:nvSpPr>
        <p:spPr>
          <a:xfrm>
            <a:off x="1981200" y="2819400"/>
            <a:ext cx="304800" cy="914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own Arrow 66"/>
          <p:cNvSpPr/>
          <p:nvPr/>
        </p:nvSpPr>
        <p:spPr>
          <a:xfrm>
            <a:off x="1981200" y="4267200"/>
            <a:ext cx="274319" cy="6096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43600" y="2362200"/>
            <a:ext cx="1600200" cy="3048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Perfect </a:t>
            </a:r>
            <a:r>
              <a:rPr lang="en-US" sz="1200" dirty="0" err="1" smtClean="0"/>
              <a:t>prefetch</a:t>
            </a:r>
            <a:endParaRPr lang="en-US" sz="1200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5181600" y="2819400"/>
            <a:ext cx="1905000" cy="381000"/>
          </a:xfrm>
          <a:prstGeom prst="roundRect">
            <a:avLst/>
          </a:prstGeom>
          <a:solidFill>
            <a:srgbClr val="0000FF"/>
          </a:solidFill>
          <a:ln>
            <a:solidFill>
              <a:schemeClr val="accent2">
                <a:alpha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compositionality</a:t>
            </a:r>
            <a:endParaRPr lang="en-US" sz="1200" dirty="0"/>
          </a:p>
        </p:txBody>
      </p:sp>
      <p:cxnSp>
        <p:nvCxnSpPr>
          <p:cNvPr id="70" name="Straight Arrow Connector 69"/>
          <p:cNvCxnSpPr>
            <a:stCxn id="57" idx="3"/>
            <a:endCxn id="60" idx="2"/>
          </p:cNvCxnSpPr>
          <p:nvPr/>
        </p:nvCxnSpPr>
        <p:spPr>
          <a:xfrm flipV="1">
            <a:off x="3581400" y="1627909"/>
            <a:ext cx="1066800" cy="886691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68" idx="1"/>
          </p:cNvCxnSpPr>
          <p:nvPr/>
        </p:nvCxnSpPr>
        <p:spPr>
          <a:xfrm>
            <a:off x="3581400" y="2514600"/>
            <a:ext cx="2362200" cy="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7" idx="3"/>
            <a:endCxn id="61" idx="1"/>
          </p:cNvCxnSpPr>
          <p:nvPr/>
        </p:nvCxnSpPr>
        <p:spPr>
          <a:xfrm flipV="1">
            <a:off x="3581400" y="1790700"/>
            <a:ext cx="2362200" cy="7239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7" idx="3"/>
            <a:endCxn id="62" idx="0"/>
          </p:cNvCxnSpPr>
          <p:nvPr/>
        </p:nvCxnSpPr>
        <p:spPr>
          <a:xfrm>
            <a:off x="3581400" y="2514600"/>
            <a:ext cx="694038" cy="5334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7" idx="3"/>
            <a:endCxn id="69" idx="1"/>
          </p:cNvCxnSpPr>
          <p:nvPr/>
        </p:nvCxnSpPr>
        <p:spPr>
          <a:xfrm>
            <a:off x="3581400" y="2514600"/>
            <a:ext cx="1600200" cy="4953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8" idx="3"/>
            <a:endCxn id="63" idx="1"/>
          </p:cNvCxnSpPr>
          <p:nvPr/>
        </p:nvCxnSpPr>
        <p:spPr>
          <a:xfrm flipV="1">
            <a:off x="3581400" y="3927764"/>
            <a:ext cx="1587843" cy="72736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3"/>
            <a:endCxn id="64" idx="1"/>
          </p:cNvCxnSpPr>
          <p:nvPr/>
        </p:nvCxnSpPr>
        <p:spPr>
          <a:xfrm flipV="1">
            <a:off x="3581400" y="5105400"/>
            <a:ext cx="1600200" cy="1905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9" idx="3"/>
            <a:endCxn id="65" idx="1"/>
          </p:cNvCxnSpPr>
          <p:nvPr/>
        </p:nvCxnSpPr>
        <p:spPr>
          <a:xfrm>
            <a:off x="3581400" y="5295900"/>
            <a:ext cx="1600200" cy="647700"/>
          </a:xfrm>
          <a:prstGeom prst="straightConnector1">
            <a:avLst/>
          </a:prstGeom>
          <a:ln>
            <a:solidFill>
              <a:srgbClr val="6B3917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609600" y="1143000"/>
            <a:ext cx="3048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Over-</a:t>
            </a:r>
            <a:r>
              <a:rPr lang="en-US" sz="2000" dirty="0" smtClean="0"/>
              <a:t>decomposition</a:t>
            </a:r>
            <a:endParaRPr lang="en-US" sz="2000" dirty="0"/>
          </a:p>
        </p:txBody>
      </p:sp>
      <p:sp>
        <p:nvSpPr>
          <p:cNvPr id="79" name="Down Arrow 78"/>
          <p:cNvSpPr/>
          <p:nvPr/>
        </p:nvSpPr>
        <p:spPr>
          <a:xfrm>
            <a:off x="1981200" y="1676400"/>
            <a:ext cx="304800" cy="533400"/>
          </a:xfrm>
          <a:prstGeom prst="downArrow">
            <a:avLst/>
          </a:prstGeom>
          <a:solidFill>
            <a:schemeClr val="tx2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8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Current </a:t>
            </a:r>
            <a:r>
              <a:rPr lang="en-US" dirty="0"/>
              <a:t>use of communication network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is used for a fraction of time</a:t>
            </a:r>
          </a:p>
          <a:p>
            <a:pPr lvl="1"/>
            <a:r>
              <a:rPr lang="en-US" dirty="0"/>
              <a:t>And is on the critical path</a:t>
            </a:r>
          </a:p>
          <a:p>
            <a:r>
              <a:rPr lang="en-US" dirty="0" smtClean="0"/>
              <a:t>Hence, current </a:t>
            </a:r>
            <a:r>
              <a:rPr lang="en-US" dirty="0"/>
              <a:t>communication networks are over-engineered by necessity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Consider </a:t>
            </a:r>
            <a:r>
              <a:rPr lang="en-US" dirty="0"/>
              <a:t>a simple stencil computation (i.e. MPI-based)</a:t>
            </a:r>
          </a:p>
          <a:p>
            <a:pPr lvl="1"/>
            <a:r>
              <a:rPr lang="en-US" dirty="0"/>
              <a:t>Each processor has a chunk, which alternates between computing and communicating</a:t>
            </a:r>
          </a:p>
          <a:p>
            <a:pPr marL="0" indent="0" algn="ctr">
              <a:buNone/>
            </a:pPr>
            <a:r>
              <a:rPr lang="en-US" dirty="0"/>
              <a:t>Stencil in MPI: No overlap among computation and </a:t>
            </a:r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>
          <a:blip r:embed="rId2"/>
          <a:srcRect t="-14213" b="-14213"/>
          <a:stretch>
            <a:fillRect/>
          </a:stretch>
        </p:blipFill>
        <p:spPr>
          <a:xfrm>
            <a:off x="635939" y="2713998"/>
            <a:ext cx="7861011" cy="1894897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>
          <a:xfrm>
            <a:off x="242782" y="5283621"/>
            <a:ext cx="8646765" cy="49681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39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Stencil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With </a:t>
            </a:r>
            <a:r>
              <a:rPr lang="en-US" dirty="0"/>
              <a:t>Charm++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chunks on each processor</a:t>
            </a:r>
          </a:p>
          <a:p>
            <a:pPr lvl="1"/>
            <a:r>
              <a:rPr lang="en-US" dirty="0" smtClean="0"/>
              <a:t>Wait </a:t>
            </a:r>
            <a:r>
              <a:rPr lang="en-US" dirty="0"/>
              <a:t>time for each chunk overlapped with </a:t>
            </a:r>
            <a:r>
              <a:rPr lang="en-US" dirty="0" smtClean="0"/>
              <a:t>useful </a:t>
            </a:r>
            <a:r>
              <a:rPr lang="en-US" dirty="0"/>
              <a:t>computation for </a:t>
            </a:r>
            <a:r>
              <a:rPr lang="en-US" dirty="0" smtClean="0"/>
              <a:t>others</a:t>
            </a:r>
          </a:p>
          <a:p>
            <a:pPr lvl="2"/>
            <a:r>
              <a:rPr lang="en-US" dirty="0" smtClean="0"/>
              <a:t>i.e. Adaptive overlap</a:t>
            </a:r>
            <a:endParaRPr lang="en-US" dirty="0" smtClean="0"/>
          </a:p>
          <a:p>
            <a:pPr lvl="1"/>
            <a:r>
              <a:rPr lang="en-US" dirty="0" smtClean="0"/>
              <a:t>Communication </a:t>
            </a:r>
            <a:r>
              <a:rPr lang="en-US" dirty="0"/>
              <a:t>spread over </a:t>
            </a:r>
            <a:r>
              <a:rPr lang="en-US" dirty="0" smtClean="0"/>
              <a:t>time/iteration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274320" lvl="1" indent="0" algn="ctr">
              <a:buNone/>
            </a:pPr>
            <a:endParaRPr lang="en-US" dirty="0" smtClean="0"/>
          </a:p>
          <a:p>
            <a:pPr marL="274320" lvl="1" indent="0" algn="ctr">
              <a:buNone/>
            </a:pPr>
            <a:r>
              <a:rPr lang="en-US" sz="2400" dirty="0" smtClean="0"/>
              <a:t>Stencil in Charm: Communication of a </a:t>
            </a:r>
            <a:r>
              <a:rPr lang="en-US" sz="2400" dirty="0" err="1" smtClean="0"/>
              <a:t>chare</a:t>
            </a:r>
            <a:r>
              <a:rPr lang="en-US" sz="2400" dirty="0" smtClean="0"/>
              <a:t> overlaps with computation of others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/>
          <a:srcRect t="-6464" b="-6464"/>
          <a:stretch>
            <a:fillRect/>
          </a:stretch>
        </p:blipFill>
        <p:spPr>
          <a:xfrm>
            <a:off x="242888" y="3006258"/>
            <a:ext cx="8647112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91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4000" y="909977"/>
            <a:ext cx="8763000" cy="111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message-driven execution (and virtualization), you get either: Space-</a:t>
            </a:r>
            <a:r>
              <a:rPr lang="en-US" dirty="0" smtClean="0"/>
              <a:t>division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1612" r="-1612"/>
          <a:stretch>
            <a:fillRect/>
          </a:stretch>
        </p:blipFill>
        <p:spPr>
          <a:xfrm>
            <a:off x="261865" y="2198574"/>
            <a:ext cx="8615360" cy="3678264"/>
          </a:xfrm>
        </p:spPr>
      </p:pic>
    </p:spTree>
    <p:extLst>
      <p:ext uri="{BB962C8B-B14F-4D97-AF65-F5344CB8AC3E}">
        <p14:creationId xmlns:p14="http://schemas.microsoft.com/office/powerpoint/2010/main" val="1487196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1143000"/>
            <a:ext cx="8615360" cy="5750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Or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65" y="1950016"/>
            <a:ext cx="8634362" cy="380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45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Modularity and Compositionality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1865" y="909977"/>
            <a:ext cx="8615360" cy="5465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Parallel Composition: A1; (B —— C ); A2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l="-4151" r="-4151"/>
          <a:stretch>
            <a:fillRect/>
          </a:stretch>
        </p:blipFill>
        <p:spPr>
          <a:xfrm>
            <a:off x="261865" y="1648217"/>
            <a:ext cx="8615360" cy="3505785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61865" y="5154003"/>
            <a:ext cx="8615360" cy="13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Different </a:t>
            </a:r>
            <a:r>
              <a:rPr lang="en-US" dirty="0"/>
              <a:t>modules, written in </a:t>
            </a:r>
            <a:r>
              <a:rPr lang="en-US" dirty="0" smtClean="0"/>
              <a:t>different </a:t>
            </a:r>
            <a:r>
              <a:rPr lang="en-US" dirty="0"/>
              <a:t>languages/paradigms, can overlap in time and on processors, without programmer having to worry about this </a:t>
            </a:r>
            <a:r>
              <a:rPr lang="en-US" dirty="0" smtClean="0"/>
              <a:t>explicitly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9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Migratability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programmer has written the code without reference to processors, all of the communication is expressed among objects</a:t>
            </a:r>
          </a:p>
          <a:p>
            <a:r>
              <a:rPr lang="en-US" dirty="0"/>
              <a:t>The system is free to migrate the objects across processors as and when it pleases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must ensure it can deliver method invocations to the objects, </a:t>
            </a:r>
            <a:r>
              <a:rPr lang="en-US" dirty="0" smtClean="0"/>
              <a:t>wherever </a:t>
            </a:r>
            <a:r>
              <a:rPr lang="en-US" dirty="0"/>
              <a:t>they go</a:t>
            </a:r>
          </a:p>
          <a:p>
            <a:pPr lvl="1"/>
            <a:r>
              <a:rPr lang="en-US" dirty="0" smtClean="0"/>
              <a:t>This </a:t>
            </a:r>
            <a:r>
              <a:rPr lang="en-US" dirty="0" err="1"/>
              <a:t>migratability</a:t>
            </a:r>
            <a:r>
              <a:rPr lang="en-US" dirty="0"/>
              <a:t> turns out to be a key attribute for empowering an adaptive runtime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72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 Independent of </a:t>
            </a:r>
            <a:r>
              <a:rPr lang="en-US" dirty="0" err="1"/>
              <a:t>numCores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5742" y="923605"/>
            <a:ext cx="5425589" cy="546589"/>
          </a:xfrm>
        </p:spPr>
        <p:txBody>
          <a:bodyPr/>
          <a:lstStyle/>
          <a:p>
            <a:r>
              <a:rPr lang="en-US" dirty="0"/>
              <a:t>Rocket simulation under traditional MPI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-15145" b="-15145"/>
          <a:stretch>
            <a:fillRect/>
          </a:stretch>
        </p:blipFill>
        <p:spPr>
          <a:xfrm>
            <a:off x="709613" y="1433513"/>
            <a:ext cx="4911725" cy="1554162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95742" y="2987828"/>
            <a:ext cx="5425589" cy="861952"/>
          </a:xfrm>
        </p:spPr>
        <p:txBody>
          <a:bodyPr>
            <a:normAutofit/>
          </a:bodyPr>
          <a:lstStyle/>
          <a:p>
            <a:r>
              <a:rPr lang="en-US" dirty="0"/>
              <a:t>Rocket simulation with </a:t>
            </a:r>
            <a:r>
              <a:rPr lang="en-US" dirty="0" err="1"/>
              <a:t>migratable</a:t>
            </a:r>
            <a:r>
              <a:rPr lang="en-US" dirty="0"/>
              <a:t> objects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3"/>
          <a:srcRect t="-10313" b="-10313"/>
          <a:stretch>
            <a:fillRect/>
          </a:stretch>
        </p:blipFill>
        <p:spPr>
          <a:xfrm>
            <a:off x="709613" y="3849688"/>
            <a:ext cx="4911725" cy="1508125"/>
          </a:xfrm>
        </p:spPr>
      </p:pic>
      <p:sp>
        <p:nvSpPr>
          <p:cNvPr id="7" name="Content Placeholder 4"/>
          <p:cNvSpPr txBox="1">
            <a:spLocks/>
          </p:cNvSpPr>
          <p:nvPr/>
        </p:nvSpPr>
        <p:spPr>
          <a:xfrm>
            <a:off x="195742" y="5358603"/>
            <a:ext cx="5425589" cy="86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charset="2"/>
              <a:buChar char="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" charset="2"/>
              <a:buChar char="Ø"/>
              <a:defRPr sz="1400" kern="1200" baseline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Benefits: load balance, communication optimizations, </a:t>
            </a:r>
            <a:r>
              <a:rPr lang="en-US" dirty="0" smtClean="0"/>
              <a:t>modularity</a:t>
            </a:r>
            <a:endParaRPr lang="en-US" dirty="0"/>
          </a:p>
        </p:txBody>
      </p:sp>
      <p:pic>
        <p:nvPicPr>
          <p:cNvPr id="11" name="Picture 10" descr="rocke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81" y="2158504"/>
            <a:ext cx="2517648" cy="25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49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Utility for Multi-cores, Many-cores, Accelerators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65" y="846082"/>
            <a:ext cx="8615360" cy="2347160"/>
          </a:xfrm>
        </p:spPr>
        <p:txBody>
          <a:bodyPr/>
          <a:lstStyle/>
          <a:p>
            <a:r>
              <a:rPr lang="en-US" dirty="0"/>
              <a:t>Objects connote and promote locality </a:t>
            </a:r>
            <a:endParaRPr lang="en-US" dirty="0" smtClean="0"/>
          </a:p>
          <a:p>
            <a:r>
              <a:rPr lang="en-US" dirty="0" smtClean="0"/>
              <a:t>Message</a:t>
            </a:r>
            <a:r>
              <a:rPr lang="en-US" dirty="0"/>
              <a:t>-driven execution is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strong principle of prediction for data and code use </a:t>
            </a:r>
            <a:endParaRPr lang="en-US" dirty="0" smtClean="0"/>
          </a:p>
          <a:p>
            <a:pPr lvl="1"/>
            <a:r>
              <a:rPr lang="en-US" dirty="0" smtClean="0"/>
              <a:t>Much </a:t>
            </a:r>
            <a:r>
              <a:rPr lang="en-US" dirty="0"/>
              <a:t>stronger than principle of locality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used to scale memory wall</a:t>
            </a:r>
          </a:p>
          <a:p>
            <a:pPr lvl="2"/>
            <a:r>
              <a:rPr lang="en-US" dirty="0" smtClean="0"/>
              <a:t>Prefetching </a:t>
            </a:r>
            <a:r>
              <a:rPr lang="en-US" dirty="0"/>
              <a:t>of needed data, </a:t>
            </a:r>
            <a:r>
              <a:rPr lang="en-US" dirty="0" err="1"/>
              <a:t>e.g</a:t>
            </a:r>
            <a:r>
              <a:rPr lang="en-US" dirty="0"/>
              <a:t>, into scratch pad memories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Laxmikant Kalé and PPL (UIUC) – Parallel Migratable Objects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286" y="3317084"/>
            <a:ext cx="5625213" cy="297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97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m-pptx_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charm-pptx_theme.thmx</Template>
  <TotalTime>15504</TotalTime>
  <Words>763</Words>
  <Application>Microsoft Macintosh PowerPoint</Application>
  <PresentationFormat>On-screen Show (4:3)</PresentationFormat>
  <Paragraphs>136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charm-pptx_theme</vt:lpstr>
      <vt:lpstr>Outline</vt:lpstr>
      <vt:lpstr>Example Stencil Computation</vt:lpstr>
      <vt:lpstr>Example Stencil Computation</vt:lpstr>
      <vt:lpstr>Modularity and Compositionality</vt:lpstr>
      <vt:lpstr>Modularity and Compositionality</vt:lpstr>
      <vt:lpstr>Modularity and Compositionality</vt:lpstr>
      <vt:lpstr>Migratability</vt:lpstr>
      <vt:lpstr>Decomposition Independent of numCores</vt:lpstr>
      <vt:lpstr>Utility for Multi-cores, Many-cores, Accelerators</vt:lpstr>
      <vt:lpstr>Load Balancing</vt:lpstr>
      <vt:lpstr>A quick Example  Weather Forecasting in BRAMS </vt:lpstr>
      <vt:lpstr>Basic Virtualization of BRAMS</vt:lpstr>
      <vt:lpstr>Baseline: 64 objects on 64 processors</vt:lpstr>
      <vt:lpstr>Over-decomposition: 1024 objects on 64 processors Benefits from communication/computation overlap</vt:lpstr>
      <vt:lpstr>With Load Balancing: 1024 objects on 64 processors</vt:lpstr>
      <vt:lpstr>Benefits of Charm++: Summary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Chares are reactive</dc:title>
  <dc:creator>Shanna DeSouza</dc:creator>
  <cp:lastModifiedBy>Michael Robson</cp:lastModifiedBy>
  <cp:revision>282</cp:revision>
  <dcterms:created xsi:type="dcterms:W3CDTF">2014-08-04T16:19:24Z</dcterms:created>
  <dcterms:modified xsi:type="dcterms:W3CDTF">2014-11-16T22:03:45Z</dcterms:modified>
</cp:coreProperties>
</file>