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Can see that refine is a bit faster.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Motivated creation of analysis tool for projections.  Development is driven by actual use cases.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Motivated creation of analysis tool for projections.  Development is driven by actual use cases.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Font typeface="Cabin"/>
              <a:defRPr>
                <a:latin typeface="Cabin"/>
                <a:ea typeface="Cabin"/>
                <a:cs typeface="Cabin"/>
                <a:sym typeface="Cabin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None/>
              <a:defRPr b="1" sz="4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None/>
              <a:defRPr b="1" sz="4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None/>
              <a:defRPr b="1" sz="4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None/>
              <a:defRPr b="1" sz="4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None/>
              <a:defRPr b="1" sz="4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None/>
              <a:defRPr b="1" sz="4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None/>
              <a:defRPr b="1" sz="4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None/>
              <a:defRPr b="1" sz="4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None/>
              <a:defRPr b="1" sz="4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8063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8400" lang="en">
                <a:latin typeface="Cabin"/>
                <a:ea typeface="Cabin"/>
                <a:cs typeface="Cabin"/>
                <a:sym typeface="Cabin"/>
              </a:rPr>
              <a:t>Case Studies with Projections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4819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sz="3000" lang="en"/>
              <a:t>Ronak Buch &amp; Laxmikant (Sanjay)	Kale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http://charm.cs.illinois.edu	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Parallel Programming Laboratory	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Department of Computer Science	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University of Illinois at Urbana-Champaign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800" lang="en" i="1"/>
              <a:t>11th Workshop of the INRIA-Illinois-ANL JLPC, Sophia Antipolis, France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 i="1"/>
              <a:t>June 12, 2014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Poor load balance identified as performance culprit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 Charm++’s load balancing support to evaluate the performace of different balancers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Trivial to add load balancing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83333"/>
              <a:buFont typeface="Courier New"/>
              <a:buChar char="o"/>
            </a:pPr>
            <a:r>
              <a:rPr lang="en"/>
              <a:t>Relink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-module CommonLBs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83333"/>
              <a:buFont typeface="Courier New"/>
              <a:buChar char="o"/>
            </a:pPr>
            <a:r>
              <a:rPr lang="en"/>
              <a:t>Run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+balancer &lt;loadBalancer&gt;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GreedyLB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y="5699325" x="479500"/>
            <a:ext cy="1290299" cx="8207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Much improved balance, 75% average load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/>
          <a:srcRect t="10629" b="10344" r="1284" l="647"/>
          <a:stretch/>
        </p:blipFill>
        <p:spPr>
          <a:xfrm>
            <a:off y="1646250" x="361925"/>
            <a:ext cy="3816314" cx="842014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RefineLB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y="5699325" x="479500"/>
            <a:ext cy="1290299" cx="8207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sz="3000" lang="en">
                <a:solidFill>
                  <a:schemeClr val="dk1"/>
                </a:solidFill>
              </a:rPr>
              <a:t>Much improved balance, 80% average load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/>
          <a:srcRect t="10488" b="9512" r="1274" l="725"/>
          <a:stretch/>
        </p:blipFill>
        <p:spPr>
          <a:xfrm>
            <a:off y="1625225" x="373125"/>
            <a:ext cy="3866525" cx="842014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Multirun Comparison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y="6058200" x="468312"/>
            <a:ext cy="1290299" cx="8207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chemeClr val="dk1"/>
                </a:solidFill>
              </a:rPr>
              <a:t>Greedy on left, Refine on right.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/>
          <a:srcRect t="8530" b="20732" r="17264" l="20877"/>
          <a:stretch/>
        </p:blipFill>
        <p:spPr>
          <a:xfrm>
            <a:off y="1431125" x="940462"/>
            <a:ext cy="4671924" cx="726307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ChaNGa Performance</a:t>
            </a: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ChaNGa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Charm N-body GrAvity solver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Used for cosmological simulations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Barnes-Hut force calculation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Following data uses </a:t>
            </a:r>
            <a:r>
              <a:rPr lang="en" i="1"/>
              <a:t>dwarf </a:t>
            </a:r>
            <a:r>
              <a:rPr lang="en"/>
              <a:t>dataset on 8K cores of Blue Waters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i="1"/>
              <a:t>dwarf </a:t>
            </a:r>
            <a:r>
              <a:rPr lang="en"/>
              <a:t>dataset has high concentration of particles at center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Original Time Profile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37637" x="0"/>
            <a:ext cy="4034128" cx="9144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Original Time Profile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37637" x="0"/>
            <a:ext cy="4034128" cx="9144000"/>
          </a:xfrm>
          <a:prstGeom prst="rect">
            <a:avLst/>
          </a:prstGeom>
        </p:spPr>
      </p:pic>
      <p:sp>
        <p:nvSpPr>
          <p:cNvPr id="126" name="Shape 126"/>
          <p:cNvSpPr txBox="1"/>
          <p:nvPr/>
        </p:nvSpPr>
        <p:spPr>
          <a:xfrm>
            <a:off y="2707650" x="2745425"/>
            <a:ext cy="2067000" cx="2688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600" lang="en"/>
              <a:t>Why is utilization so low here?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Original Time Profile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37637" x="0"/>
            <a:ext cy="4034128" cx="9144000"/>
          </a:xfrm>
          <a:prstGeom prst="rect">
            <a:avLst/>
          </a:prstGeom>
        </p:spPr>
      </p:pic>
      <p:sp>
        <p:nvSpPr>
          <p:cNvPr id="133" name="Shape 133"/>
          <p:cNvSpPr txBox="1"/>
          <p:nvPr/>
        </p:nvSpPr>
        <p:spPr>
          <a:xfrm>
            <a:off y="6041075" x="1743750"/>
            <a:ext cy="757200" cx="5656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en"/>
              <a:t>Some PEs are doing work.</a:t>
            </a:r>
          </a:p>
        </p:txBody>
      </p:sp>
      <p:sp>
        <p:nvSpPr>
          <p:cNvPr id="134" name="Shape 134"/>
          <p:cNvSpPr/>
          <p:nvPr/>
        </p:nvSpPr>
        <p:spPr>
          <a:xfrm>
            <a:off y="4755200" x="4110025"/>
            <a:ext cy="621300" cx="716700"/>
          </a:xfrm>
          <a:prstGeom prst="rect">
            <a:avLst/>
          </a:prstGeom>
          <a:noFill/>
          <a:ln w="114300" cap="flat">
            <a:solidFill>
              <a:srgbClr val="FF99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Are all PEs doing a small amount of work, or are most idle while some do a lot?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Outlier analysis can tell us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3333"/>
              <a:buFont typeface="Courier New"/>
              <a:buChar char="o"/>
            </a:pPr>
            <a:r>
              <a:rPr lang="en"/>
              <a:t>If no outliers, then all are doing little work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3333"/>
              <a:buFont typeface="Courier New"/>
              <a:buChar char="o"/>
            </a:pPr>
            <a:r>
              <a:rPr lang="en"/>
              <a:t>If outliers, then some are overburdened while most are waiting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Basic Problem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 have some Charm++ program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Performance is worse than expected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How can we: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83333"/>
              <a:buFont typeface="Courier New"/>
              <a:buChar char="o"/>
            </a:pPr>
            <a:r>
              <a:rPr lang="en"/>
              <a:t>Identify the problem?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83333"/>
              <a:buFont typeface="Courier New"/>
              <a:buChar char="o"/>
            </a:pPr>
            <a:r>
              <a:rPr lang="en"/>
              <a:t>Measure the impact of the problem?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83333"/>
              <a:buFont typeface="Courier New"/>
              <a:buChar char="o"/>
            </a:pPr>
            <a:r>
              <a:rPr lang="en"/>
              <a:t>Fix the problem?</a:t>
            </a:r>
          </a:p>
          <a:p>
            <a:pPr rtl="0" lvl="1" indent="-419100" marL="914400">
              <a:spcBef>
                <a:spcPts val="0"/>
              </a:spcBef>
              <a:buClr>
                <a:schemeClr val="dk1"/>
              </a:buClr>
              <a:buSzPct val="83333"/>
              <a:buFont typeface="Courier New"/>
              <a:buChar char="o"/>
            </a:pPr>
            <a:r>
              <a:rPr lang="en"/>
              <a:t>Demonstrate that the fix was effective?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Outlier Analysis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17654" x="457199"/>
            <a:ext cy="5029669" cx="82296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Outlier Analysis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17654" x="457199"/>
            <a:ext cy="5029669" cx="8229600"/>
          </a:xfrm>
          <a:prstGeom prst="rect">
            <a:avLst/>
          </a:prstGeom>
        </p:spPr>
      </p:pic>
      <p:sp>
        <p:nvSpPr>
          <p:cNvPr id="153" name="Shape 153"/>
          <p:cNvSpPr txBox="1"/>
          <p:nvPr/>
        </p:nvSpPr>
        <p:spPr>
          <a:xfrm>
            <a:off y="2683887" x="2365625"/>
            <a:ext cy="2497200" cx="3297600"/>
          </a:xfrm>
          <a:prstGeom prst="rect">
            <a:avLst/>
          </a:prstGeom>
          <a:solidFill>
            <a:srgbClr val="F3F3F3"/>
          </a:solidFill>
          <a:ln w="9525" cap="flat">
            <a:solidFill>
              <a:srgbClr val="43434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3000" lang="en"/>
              <a:t>Large gulf between average and extrema</a:t>
            </a:r>
          </a:p>
          <a:p>
            <a:pPr algn="ctr" rtl="0">
              <a:spcBef>
                <a:spcPts val="0"/>
              </a:spcBef>
              <a:buNone/>
            </a:pPr>
            <a:r>
              <a:rPr sz="3000" lang="en"/>
              <a:t>=&gt;</a:t>
            </a:r>
          </a:p>
          <a:p>
            <a:pPr algn="ctr">
              <a:spcBef>
                <a:spcPts val="0"/>
              </a:spcBef>
              <a:buNone/>
            </a:pPr>
            <a:r>
              <a:rPr b="1" sz="3000" lang="en"/>
              <a:t>Load imbalance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Why does this load imbalance exist?  What are the busy PEs doing and why are other waiting?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lvl="0" marR="0" indent="-4572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Outlier analysis tells us which PEs are overburdened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Timeline will show what methods those PEs are actually executing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/>
          <a:srcRect t="0" b="0" r="26804" l="0"/>
          <a:stretch/>
        </p:blipFill>
        <p:spPr>
          <a:xfrm>
            <a:off y="1417656" x="352587"/>
            <a:ext cy="4973518" cx="84388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/>
          <a:srcRect t="0" b="0" r="26804" l="0"/>
          <a:stretch/>
        </p:blipFill>
        <p:spPr>
          <a:xfrm>
            <a:off y="1417656" x="352587"/>
            <a:ext cy="4973518" cx="8438825"/>
          </a:xfrm>
          <a:prstGeom prst="rect">
            <a:avLst/>
          </a:prstGeom>
        </p:spPr>
      </p:pic>
      <p:sp>
        <p:nvSpPr>
          <p:cNvPr id="172" name="Shape 172"/>
          <p:cNvSpPr/>
          <p:nvPr/>
        </p:nvSpPr>
        <p:spPr>
          <a:xfrm>
            <a:off y="2891350" x="1493475"/>
            <a:ext cy="262800" cx="4778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y="4202675" x="1817575"/>
            <a:ext cy="262800" cx="206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y="4945625" x="1287375"/>
            <a:ext cy="262800" cx="206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y="4945625" x="1817575"/>
            <a:ext cy="262800" cx="206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y="4945625" x="2293825"/>
            <a:ext cy="262800" cx="206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y="4945625" x="2836750"/>
            <a:ext cy="262800" cx="206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y="4945625" x="3300275"/>
            <a:ext cy="262800" cx="206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y="4945625" x="3681275"/>
            <a:ext cy="262800" cx="206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y="4945625" x="4167050"/>
            <a:ext cy="262800" cx="206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y="4945625" x="4700450"/>
            <a:ext cy="262800" cx="206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y="4945625" x="5148125"/>
            <a:ext cy="262800" cx="206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y="4945625" x="5795825"/>
            <a:ext cy="262800" cx="206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y="4945625" x="6614975"/>
            <a:ext cy="262800" cx="206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y="4945625" x="7046725"/>
            <a:ext cy="262800" cx="206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y="4945625" x="7434125"/>
            <a:ext cy="262800" cx="206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y="4945625" x="7777025"/>
            <a:ext cy="262800" cx="206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y="4945625" x="8081825"/>
            <a:ext cy="262800" cx="206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y="4945625" x="8585325"/>
            <a:ext cy="262800" cx="206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y="5974325" x="8537700"/>
            <a:ext cy="262800" cx="206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y="5974325" x="7928100"/>
            <a:ext cy="262800" cx="206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y="5974325" x="7318500"/>
            <a:ext cy="262800" cx="206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y="5974325" x="6537450"/>
            <a:ext cy="262800" cx="206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y="5974325" x="5956425"/>
            <a:ext cy="262800" cx="206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y="5974325" x="5442075"/>
            <a:ext cy="262800" cx="206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y="5974325" x="4927725"/>
            <a:ext cy="262800" cx="206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y="5974325" x="4468962"/>
            <a:ext cy="262800" cx="206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y="5974325" x="4010212"/>
            <a:ext cy="262800" cx="206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y="5974325" x="3619687"/>
            <a:ext cy="262800" cx="206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y="5974325" x="2981512"/>
            <a:ext cy="262800" cx="206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y="5974325" x="2578362"/>
            <a:ext cy="262800" cx="206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y="5974325" x="2023662"/>
            <a:ext cy="262800" cx="206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y="5974325" x="1611462"/>
            <a:ext cy="262800" cx="206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y="4202675" x="3094200"/>
            <a:ext cy="262800" cx="587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y="4202675" x="4906550"/>
            <a:ext cy="262800" cx="3320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y="4202675" x="7046725"/>
            <a:ext cy="262800" cx="16401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y="2891350" x="7524600"/>
            <a:ext cy="262800" cx="3320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y="2891350" x="5795825"/>
            <a:ext cy="262800" cx="2621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y="2891350" x="3982175"/>
            <a:ext cy="262800" cx="2621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Original Message Count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17650" x="801475"/>
            <a:ext cy="4435275" cx="7541049"/>
          </a:xfrm>
          <a:prstGeom prst="rect">
            <a:avLst/>
          </a:prstGeom>
        </p:spPr>
      </p:pic>
      <p:sp>
        <p:nvSpPr>
          <p:cNvPr id="216" name="Shape 216"/>
          <p:cNvSpPr txBox="1"/>
          <p:nvPr/>
        </p:nvSpPr>
        <p:spPr>
          <a:xfrm>
            <a:off y="5663225" x="170850"/>
            <a:ext cy="872099" cx="8802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3000" lang="en"/>
              <a:t>Wrote new tool to parse Projections logs.</a:t>
            </a:r>
          </a:p>
          <a:p>
            <a:pPr algn="ctr">
              <a:spcBef>
                <a:spcPts val="0"/>
              </a:spcBef>
              <a:buNone/>
            </a:pPr>
            <a:r>
              <a:rPr sz="3000" lang="en"/>
              <a:t>Large disparity of messages across processors.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Can we distribute the work?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rtl="0" lvl="0" marR="0" indent="-4572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After identifying the problem, the code revealed that this was caused by tree node contention.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To solve this, we tried randomly distributing copies of tree nodes to other PEs to distribute load.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Final Time Profile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37650" x="0"/>
            <a:ext cy="4034117" cx="9144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Final Message Count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y="5663225" x="170850"/>
            <a:ext cy="872099" cx="8802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/>
              <a:t>Used to have 30000+ messages on some PEs, now all process &lt;5000.  Much better balance.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17650" x="1023300"/>
            <a:ext cy="4245575" cx="709740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Key Ideas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Start with high level overview and repeatedly specialize until problem is isolated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Select metric to measure problem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Iteratively attempt solutions, guided by the performance data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Key Ideas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572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Start with high level overview and repeatedly specialize until problem is isolated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Select metric to measure problem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Iteratively attempt solutions, guided by the performance data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Stencil3d Performance</a:t>
            </a:r>
          </a:p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Stencil3d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Basic 7 point stencil in 3d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3d domain decomposed into blocks</a:t>
            </a:r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Exchange faces to neighbors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Synthetic load balancing experiment</a:t>
            </a:r>
          </a:p>
          <a:p>
            <a:pPr lvl="0" indent="-457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Calculation repeated based on position in domain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9" name="Shape 59"/>
          <p:cNvPicPr preferRelativeResize="0"/>
          <p:nvPr/>
        </p:nvPicPr>
        <p:blipFill rotWithShape="1">
          <a:blip r:embed="rId3"/>
          <a:srcRect t="9196" b="67806" r="62507" l="0"/>
          <a:stretch/>
        </p:blipFill>
        <p:spPr>
          <a:xfrm>
            <a:off y="1905675" x="468375"/>
            <a:ext cy="2831600" cx="8207247"/>
          </a:xfrm>
          <a:prstGeom prst="rect">
            <a:avLst/>
          </a:prstGeom>
        </p:spPr>
      </p:pic>
      <p:sp>
        <p:nvSpPr>
          <p:cNvPr id="60" name="Shape 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 Load Balancing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5" name="Shape 65"/>
          <p:cNvPicPr preferRelativeResize="0"/>
          <p:nvPr/>
        </p:nvPicPr>
        <p:blipFill rotWithShape="1">
          <a:blip r:embed="rId3"/>
          <a:srcRect t="9196" b="67806" r="62507" l="0"/>
          <a:stretch/>
        </p:blipFill>
        <p:spPr>
          <a:xfrm>
            <a:off y="1905675" x="468375"/>
            <a:ext cy="2831600" cx="8207247"/>
          </a:xfrm>
          <a:prstGeom prst="rect">
            <a:avLst/>
          </a:prstGeom>
        </p:spPr>
      </p:pic>
      <p:sp>
        <p:nvSpPr>
          <p:cNvPr id="66" name="Shape 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No Load Balancing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y="5089725" x="479500"/>
            <a:ext cy="1290299" cx="8207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Clear load imbalance, but hard to quantify in this view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No Load Balancing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y="5699325" x="479500"/>
            <a:ext cy="1290299" cx="8207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Clear that load varies from 90% to 60%</a:t>
            </a: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/>
          <a:srcRect t="10343" b="10216" r="1438" l="0"/>
          <a:stretch/>
        </p:blipFill>
        <p:spPr>
          <a:xfrm>
            <a:off y="1493849" x="361925"/>
            <a:ext cy="3817460" cx="842015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