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44.xml" Type="http://schemas.openxmlformats.org/officeDocument/2006/relationships/slide" Id="rId4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many methods took a certain amount of time?  What percentage of total execution time was composed of methods taking a certain execution duration?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Y-axis in units of bytes sent, shows number of bytes sent from each method in each time interval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Will only mention one, other processed data views exist (noise miner) but are of utility in only narrow domain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Most analysis is currently done on users’ workstations, for large jobs, this becomes untenable; end of run analysis would improve this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Most analysis is currently done on users’ workstations, for large jobs, this becomes untenable; end of run analysis would improve this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buFont typeface="Cabin"/>
              <a:defRPr sz="4800">
                <a:latin typeface="Cabin"/>
                <a:ea typeface="Cabin"/>
                <a:cs typeface="Cabin"/>
                <a:sym typeface="Cabin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Font typeface="Cabin"/>
              <a:defRPr>
                <a:latin typeface="Cabin"/>
                <a:ea typeface="Cabin"/>
                <a:cs typeface="Cabin"/>
                <a:sym typeface="Cabin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buFont typeface="Arial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buSzPct val="100000"/>
              <a:buFont typeface="Arial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buSzPct val="100000"/>
              <a:buFont typeface="Arial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5pPr>
            <a:lvl6pPr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6pPr>
            <a:lvl7pPr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7pPr>
            <a:lvl8pPr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8pPr>
            <a:lvl9pPr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  <a:defRPr b="1" sz="4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Times New Roman"/>
              <a:defRPr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harm.cs.illinois.edu/manuals/html/projections/manual-1p.html" Type="http://schemas.openxmlformats.org/officeDocument/2006/relationships/hyperlink" TargetMode="External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en"/>
              <a:t>Projections Overview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Ronak Buch &amp; Laxmikant (Sanjay)	Kale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Arial"/>
                <a:ea typeface="Arial"/>
                <a:cs typeface="Arial"/>
                <a:sym typeface="Arial"/>
              </a:rPr>
              <a:t>http://charm.cs.illinois.edu	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Arial"/>
                <a:ea typeface="Arial"/>
                <a:cs typeface="Arial"/>
                <a:sym typeface="Arial"/>
              </a:rPr>
              <a:t>Parallel Programming Laboratory	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Arial"/>
                <a:ea typeface="Arial"/>
                <a:cs typeface="Arial"/>
                <a:sym typeface="Arial"/>
              </a:rPr>
              <a:t>Department of Computer Science	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Arial"/>
                <a:ea typeface="Arial"/>
                <a:cs typeface="Arial"/>
                <a:sym typeface="Arial"/>
              </a:rPr>
              <a:t>University of Illinois at Urbana-Champaign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Custom Tracing - API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000" lang="en"/>
              <a:t>API allows users to turn tracing on or off: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/>
              <a:t>Trace only at certain times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/>
              <a:t>Trace only subset of processors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rtl="0" lvl="0">
              <a:spcBef>
                <a:spcPts val="0"/>
              </a:spcBef>
              <a:buNone/>
            </a:pPr>
            <a:r>
              <a:rPr sz="3000" lang="en"/>
              <a:t>Simple API: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sz="3000" lang="en">
                <a:latin typeface="Consolas"/>
                <a:ea typeface="Consolas"/>
                <a:cs typeface="Consolas"/>
                <a:sym typeface="Consolas"/>
              </a:rPr>
              <a:t>void traceBegin()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sz="3000" lang="en">
                <a:latin typeface="Consolas"/>
                <a:ea typeface="Consolas"/>
                <a:cs typeface="Consolas"/>
                <a:sym typeface="Consolas"/>
              </a:rPr>
              <a:t>void traceEnd()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3000" lang="en"/>
              <a:t>Works at granularity of PE.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Custom Tracing - API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/>
              <a:t>Often used at synchronization points to only instrument a few iterations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/>
              <a:t>Reduces size of logs while still capturing important data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/>
              <a:t>Allows analysis to be focused on only certain parts of the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Tracing Options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Two link-time options: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-tracemode projections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3000" lang="en"/>
              <a:t>Full tracing (time, sending/receiving processor, method, object, …)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-tracemode summary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3000" lang="en"/>
              <a:t>Performance of each PE aggregated into time bins of equal size</a:t>
            </a:r>
          </a:p>
          <a:p>
            <a:pPr lvl="0" indent="0" marL="0">
              <a:spcBef>
                <a:spcPts val="0"/>
              </a:spcBef>
              <a:buNone/>
            </a:pPr>
            <a:r>
              <a:rPr lang="en"/>
              <a:t>Tradeoff between detail and overhead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Tracing Options - Runtime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+traceoff</a:t>
            </a:r>
            <a:r>
              <a:rPr lang="en"/>
              <a:t> disables tracing until a traceBegin() API call.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+traceroot &lt;dir&gt;</a:t>
            </a:r>
            <a:r>
              <a:rPr lang="en"/>
              <a:t> specifies output folder for tracing data 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+traceprocessors RANGE</a:t>
            </a:r>
            <a:r>
              <a:rPr lang="en"/>
              <a:t> only traces PEs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RANGE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Tracing Options - Summary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>
                <a:latin typeface="Consolas"/>
                <a:ea typeface="Consolas"/>
                <a:cs typeface="Consolas"/>
                <a:sym typeface="Consolas"/>
              </a:rPr>
              <a:t>+sumdetail </a:t>
            </a:r>
            <a:r>
              <a:rPr sz="3000" lang="en"/>
              <a:t>aggregate data by entry method as well as time-intervals. (normal summary data is aggregated only by time-interval)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>
                <a:latin typeface="Consolas"/>
                <a:ea typeface="Consolas"/>
                <a:cs typeface="Consolas"/>
                <a:sym typeface="Consolas"/>
              </a:rPr>
              <a:t>+numbins &lt;k&gt; </a:t>
            </a:r>
            <a:r>
              <a:rPr sz="3000" lang="en"/>
              <a:t>reserves enough memory to hold information for &lt;k&gt; time intervals. (default is 10,000 bins)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>
                <a:latin typeface="Consolas"/>
                <a:ea typeface="Consolas"/>
                <a:cs typeface="Consolas"/>
                <a:sym typeface="Consolas"/>
              </a:rPr>
              <a:t>+binsize &lt;duration&gt;</a:t>
            </a:r>
            <a:r>
              <a:rPr sz="3000" lang="en"/>
              <a:t> aggregates data such that each time-interval represents &lt;duration&gt; seconds of execution time. (default is 1ms)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Tracing Options - Projections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>
                <a:latin typeface="Consolas"/>
                <a:ea typeface="Consolas"/>
                <a:cs typeface="Consolas"/>
                <a:sym typeface="Consolas"/>
              </a:rPr>
              <a:t>+logsize &lt;k&gt; </a:t>
            </a:r>
            <a:r>
              <a:rPr sz="3000" lang="en"/>
              <a:t>reserves enough buffer memory to hold &lt;k&gt; events. (default is 1,000,000 events)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>
                <a:latin typeface="Consolas"/>
                <a:ea typeface="Consolas"/>
                <a:cs typeface="Consolas"/>
                <a:sym typeface="Consolas"/>
              </a:rPr>
              <a:t>+gz-trace, +gz-no-trace</a:t>
            </a:r>
            <a:r>
              <a:rPr sz="3000" lang="en"/>
              <a:t> enable/disable compressed (gzip) log files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Memory Usage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/>
              <a:t>What happens when we run out of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/>
              <a:t>reserved memory?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>
                <a:latin typeface="Consolas"/>
                <a:ea typeface="Consolas"/>
                <a:cs typeface="Consolas"/>
                <a:sym typeface="Consolas"/>
              </a:rPr>
              <a:t>-tracemode summary</a:t>
            </a:r>
            <a:r>
              <a:rPr sz="3000" lang="en"/>
              <a:t>: doubles time-interval represented by each bin, aggregates data into the first half and continues.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>
                <a:latin typeface="Consolas"/>
                <a:ea typeface="Consolas"/>
                <a:cs typeface="Consolas"/>
                <a:sym typeface="Consolas"/>
              </a:rPr>
              <a:t>-tracemode projections</a:t>
            </a:r>
            <a:r>
              <a:rPr sz="3000" lang="en"/>
              <a:t>: asynchronously flushes event log to disk and continues.  This can perturb performance significantly in some cases.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9DAF8"/>
        </a:solidFill>
      </p:bgPr>
    </p:bg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Projections Client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/>
              <a:t>Scalable tool to analyze up to 300,000 log files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/>
              <a:t>A rich set of tool features : time profile, time lines, usage profile, histogram, extrema tool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/>
              <a:t>Detect performance problems: load imbalance, grain size, communication bottleneck, etc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/>
              <a:t>Multi-threaded, optimized for memory efficiency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Visualizations and Tools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/>
              <a:t>Tools of aggregated performance viewing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Time profile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Histogram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Communication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/>
              <a:t>Tools of processor level granularity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Overview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Timeline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/>
              <a:t>Tools of derived/processed data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Outlier</a:t>
            </a:r>
            <a:r>
              <a:rPr sz="3000" lang="en"/>
              <a:t> analysis: identifies outliers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Analysis at Scale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Fine grain details can sometimes look like one big solid block on timeline.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 is hard to mouse-over items that represent fine-grained events.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Other times, tiny slivers of activity become too small to be drawn.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Manual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http://charm.cs.illinois.edu/manuals/html/projections/manual-1p.html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Full reference for Projections, contains more details than these slides.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Analysis Techniques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Zoom in/out to find potential problem spots.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Mouseover graohs for extra details.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Load sufficient but not too much data.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Set colors to highlight trends.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the history feature in dialog boxes to track time-ranges explored.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y="58720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Dialog Box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58225" x="1628775"/>
            <a:ext cy="4191000" cx="58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y="58720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Dialog Box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58225" x="1628775"/>
            <a:ext cy="4191000" cx="58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y="241000" x="162450"/>
            <a:ext cy="586199" cx="8819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Select processors: 0-2,4-7:2 gives 0,1,2,4,6</a:t>
            </a:r>
          </a:p>
        </p:txBody>
      </p:sp>
      <p:sp>
        <p:nvSpPr>
          <p:cNvPr id="152" name="Shape 152"/>
          <p:cNvSpPr/>
          <p:nvPr/>
        </p:nvSpPr>
        <p:spPr>
          <a:xfrm>
            <a:off y="1544700" x="1707150"/>
            <a:ext cy="449100" cx="57296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y="58720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Dialog Box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58225" x="1628775"/>
            <a:ext cy="4191000" cx="58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y="241000" x="162450"/>
            <a:ext cy="586199" cx="8819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Select time range</a:t>
            </a:r>
          </a:p>
        </p:txBody>
      </p:sp>
      <p:sp>
        <p:nvSpPr>
          <p:cNvPr id="160" name="Shape 160"/>
          <p:cNvSpPr/>
          <p:nvPr/>
        </p:nvSpPr>
        <p:spPr>
          <a:xfrm>
            <a:off y="1949550" x="1707150"/>
            <a:ext cy="646799" cx="57296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y="58720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Dialog Box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58225" x="1628775"/>
            <a:ext cy="4191000" cx="58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y="241000" x="162450"/>
            <a:ext cy="586199" cx="8819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Add presets to history</a:t>
            </a:r>
          </a:p>
        </p:txBody>
      </p:sp>
      <p:sp>
        <p:nvSpPr>
          <p:cNvPr id="168" name="Shape 168"/>
          <p:cNvSpPr/>
          <p:nvPr/>
        </p:nvSpPr>
        <p:spPr>
          <a:xfrm>
            <a:off y="2673050" x="1707150"/>
            <a:ext cy="646799" cx="57296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Aggregate Views</a:t>
            </a:r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y="57958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Time Profile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/>
          <a:srcRect t="3244" b="13553" r="0" l="0"/>
          <a:stretch/>
        </p:blipFill>
        <p:spPr>
          <a:xfrm>
            <a:off y="153375" x="457200"/>
            <a:ext cy="5477624" cx="82295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y="55354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Time spent by each EP summed across all PEs in time interval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/>
          <a:srcRect t="3244" b="13553" r="0" l="0"/>
          <a:stretch/>
        </p:blipFill>
        <p:spPr>
          <a:xfrm>
            <a:off y="153375" x="457200"/>
            <a:ext cy="5477624" cx="82295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y="57196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Histogram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/>
          <a:srcRect t="5819" b="16799" r="0" l="0"/>
          <a:stretch/>
        </p:blipFill>
        <p:spPr>
          <a:xfrm>
            <a:off y="345087" x="457200"/>
            <a:ext cy="5094200" cx="82295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y="57196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Shows statistics in “frequency” domain.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/>
          <a:srcRect t="5819" b="16799" r="0" l="0"/>
          <a:stretch/>
        </p:blipFill>
        <p:spPr>
          <a:xfrm>
            <a:off y="345087" x="457200"/>
            <a:ext cy="5094200" cx="82295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Projections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Performance analysis/visualization tool for use with Charm++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Works to limited degree with MPI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Charm++ uses runtime system to log execution of programs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Trace-based, post-mortem analysis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Configurable levels of detail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Java-based visualization tool for performance analysis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y="57196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Communication vs. Time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/>
          <a:srcRect t="5560" b="17528" r="0" l="0"/>
          <a:stretch/>
        </p:blipFill>
        <p:spPr>
          <a:xfrm>
            <a:off y="345100" x="285750"/>
            <a:ext cy="4995599" cx="85724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y="54148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Shows communication over all PEs in the time domain.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/>
          <a:srcRect t="5560" b="17528" r="0" l="0"/>
          <a:stretch/>
        </p:blipFill>
        <p:spPr>
          <a:xfrm>
            <a:off y="345100" x="285750"/>
            <a:ext cy="4995599" cx="85724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y="58720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Communication per Processor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/>
          <a:srcRect t="5176" b="15186" r="0" l="0"/>
          <a:stretch/>
        </p:blipFill>
        <p:spPr>
          <a:xfrm>
            <a:off y="235525" x="219075"/>
            <a:ext cy="5546329" cx="87058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y="55672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Shows how much each PE communicated over the whole job.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/>
          <a:srcRect t="5176" b="15186" r="0" l="0"/>
          <a:stretch/>
        </p:blipFill>
        <p:spPr>
          <a:xfrm>
            <a:off y="235525" x="219075"/>
            <a:ext cy="5546329" cx="87058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Processor Level Views</a:t>
            </a:r>
          </a:p>
        </p:txBody>
      </p:sp>
      <p:sp>
        <p:nvSpPr>
          <p:cNvPr id="228" name="Shape 22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y="58720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/>
          <a:srcRect t="5518" b="470" r="0" l="0"/>
          <a:stretch/>
        </p:blipFill>
        <p:spPr>
          <a:xfrm>
            <a:off y="114237" x="824825"/>
            <a:ext cy="5636500" cx="749435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y="58720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Time on X, different PEs on Y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/>
          <a:srcRect t="5518" b="470" r="0" l="0"/>
          <a:stretch/>
        </p:blipFill>
        <p:spPr>
          <a:xfrm>
            <a:off y="114237" x="824825"/>
            <a:ext cy="5636500" cx="749435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y="55672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Intensity of plot represents PE’s utilization at that time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/>
          <a:srcRect t="5518" b="470" r="0" l="0"/>
          <a:stretch/>
        </p:blipFill>
        <p:spPr>
          <a:xfrm>
            <a:off y="114237" x="824825"/>
            <a:ext cy="5636500" cx="749435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y="57196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/>
          <a:srcRect t="10905" b="27999" r="5246" l="565"/>
          <a:stretch/>
        </p:blipFill>
        <p:spPr>
          <a:xfrm>
            <a:off y="2076025" x="46000"/>
            <a:ext cy="2705950" cx="90519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y="5083450" x="457175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Most common view.  Much more detailed than overview. 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/>
          <a:srcRect t="10905" b="27999" r="5246" l="565"/>
          <a:stretch/>
        </p:blipFill>
        <p:spPr>
          <a:xfrm>
            <a:off y="2076025" x="46000"/>
            <a:ext cy="2705950" cx="90519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Instrumentation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Enabling Instrumentation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Basics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Customizing Tracing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Tracing Options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y="5083450" x="457175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Clicking on EPs traces messages, mouseover shows EP details.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/>
          <a:srcRect t="10905" b="27999" r="5246" l="565"/>
          <a:stretch/>
        </p:blipFill>
        <p:spPr>
          <a:xfrm>
            <a:off y="2076025" x="46000"/>
            <a:ext cy="2705950" cx="90519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y="4778650" x="457175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Colors are different EPs.  White ticks on bottom represent message sends, red ticks on top represent user events.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/>
          <a:srcRect t="10905" b="27999" r="5246" l="565"/>
          <a:stretch/>
        </p:blipFill>
        <p:spPr>
          <a:xfrm>
            <a:off y="2076025" x="46000"/>
            <a:ext cy="2705950" cx="90519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Processed Data Views</a:t>
            </a:r>
          </a:p>
        </p:txBody>
      </p:sp>
      <p:sp>
        <p:nvSpPr>
          <p:cNvPr id="276" name="Shape 276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y="58720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Outlier Analysis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/>
          <a:srcRect t="5518" b="11369" r="0" l="0"/>
          <a:stretch/>
        </p:blipFill>
        <p:spPr>
          <a:xfrm>
            <a:off y="377475" x="457200"/>
            <a:ext cy="5472158" cx="82295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y="58720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 i="1"/>
              <a:t>k</a:t>
            </a:r>
            <a:r>
              <a:rPr lang="en"/>
              <a:t>-Means to find “extreme” processors</a:t>
            </a: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/>
          <a:srcRect t="5518" b="11369" r="0" l="0"/>
          <a:stretch/>
        </p:blipFill>
        <p:spPr>
          <a:xfrm>
            <a:off y="377475" x="457200"/>
            <a:ext cy="5472158" cx="82295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y="58720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Global Average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/>
          <a:srcRect t="5518" b="11369" r="0" l="0"/>
          <a:stretch/>
        </p:blipFill>
        <p:spPr>
          <a:xfrm>
            <a:off y="377475" x="457200"/>
            <a:ext cy="5472158" cx="8229599"/>
          </a:xfrm>
          <a:prstGeom prst="rect">
            <a:avLst/>
          </a:prstGeom>
        </p:spPr>
      </p:pic>
      <p:sp>
        <p:nvSpPr>
          <p:cNvPr id="295" name="Shape 295"/>
          <p:cNvSpPr/>
          <p:nvPr/>
        </p:nvSpPr>
        <p:spPr>
          <a:xfrm>
            <a:off y="450900" x="948375"/>
            <a:ext cy="5325299" cx="537599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y="58720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Non-Outlier Average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/>
          <a:srcRect t="5518" b="11369" r="0" l="0"/>
          <a:stretch/>
        </p:blipFill>
        <p:spPr>
          <a:xfrm>
            <a:off y="377475" x="457200"/>
            <a:ext cy="5472158" cx="8229599"/>
          </a:xfrm>
          <a:prstGeom prst="rect">
            <a:avLst/>
          </a:prstGeom>
        </p:spPr>
      </p:pic>
      <p:sp>
        <p:nvSpPr>
          <p:cNvPr id="302" name="Shape 302"/>
          <p:cNvSpPr/>
          <p:nvPr/>
        </p:nvSpPr>
        <p:spPr>
          <a:xfrm>
            <a:off y="450900" x="1462150"/>
            <a:ext cy="5325299" cx="537599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y="58720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Outlier Average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/>
          <a:srcRect t="5518" b="11369" r="0" l="0"/>
          <a:stretch/>
        </p:blipFill>
        <p:spPr>
          <a:xfrm>
            <a:off y="377475" x="457200"/>
            <a:ext cy="5472158" cx="8229599"/>
          </a:xfrm>
          <a:prstGeom prst="rect">
            <a:avLst/>
          </a:prstGeom>
        </p:spPr>
      </p:pic>
      <p:sp>
        <p:nvSpPr>
          <p:cNvPr id="309" name="Shape 309"/>
          <p:cNvSpPr/>
          <p:nvPr/>
        </p:nvSpPr>
        <p:spPr>
          <a:xfrm>
            <a:off y="450900" x="1952000"/>
            <a:ext cy="5325299" cx="537599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y="5872025" x="457200"/>
            <a:ext cy="58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Cluster Representatives and Outliers</a:t>
            </a: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3"/>
          <a:srcRect t="5518" b="11369" r="0" l="0"/>
          <a:stretch/>
        </p:blipFill>
        <p:spPr>
          <a:xfrm>
            <a:off y="377475" x="457200"/>
            <a:ext cy="5472158" cx="8229599"/>
          </a:xfrm>
          <a:prstGeom prst="rect">
            <a:avLst/>
          </a:prstGeom>
        </p:spPr>
      </p:pic>
      <p:sp>
        <p:nvSpPr>
          <p:cNvPr id="316" name="Shape 316"/>
          <p:cNvSpPr/>
          <p:nvPr/>
        </p:nvSpPr>
        <p:spPr>
          <a:xfrm>
            <a:off y="450900" x="2473175"/>
            <a:ext cy="5325299" cx="6009600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Advanced Features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Live Streaming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Run server from job to send performance traces in real time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Online Extrema Analysis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Perform clustering during job; only save representatives and outliers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Multirun Analysis</a:t>
            </a:r>
          </a:p>
          <a:p>
            <a:pPr lvl="1" indent="-419100" marL="914400">
              <a:spcBef>
                <a:spcPts val="0"/>
              </a:spcBef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Side by side comparison of data from multiple runs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Instrument Code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Build Charm++ with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--enable-tracing </a:t>
            </a:r>
            <a:r>
              <a:rPr lang="en"/>
              <a:t>flag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Select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-tracemode</a:t>
            </a:r>
            <a:r>
              <a:rPr lang="en"/>
              <a:t> when linking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That’s all!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Runtime system takes care of tracking events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Directions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PICS - expose application settings to RTS for on the fly tuning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End of run analysis - use remaining time after job completion to process performance logs</a:t>
            </a:r>
          </a:p>
          <a:p>
            <a:pPr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Simulation - Increased reliance on simulation for generating performance logs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Projections has been used to effectively solve performance woes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Constantly improving the tools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Scalable analysis is become increasingly important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Traces include variety of events: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Entry methods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Methods that can be remotely invoked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Messages sent and received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System Events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Idleness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Message queue times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Message pack times</a:t>
            </a:r>
          </a:p>
          <a:p>
            <a:pPr lvl="1" indent="-419100" marL="914400">
              <a:spcBef>
                <a:spcPts val="0"/>
              </a:spcBef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etc.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Basics - Continued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Traces logged in memory and incrementally written to disk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Runtime system instruments computation and communication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Generates useful data without excessive overhead (usually)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Custom Tracing - User Events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Users can add custom events to traces by inserting calls into their application.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/>
              <a:t>Register Event</a:t>
            </a:r>
            <a:r>
              <a:rPr sz="2400" lang="en"/>
              <a:t>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int traceRegisterUserEvent(char* EventDesc, int EventNum=-1)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/>
              <a:t>Track a Point-Event</a:t>
            </a:r>
            <a:r>
              <a:rPr sz="2400" lang="en"/>
              <a:t>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void traceUserEvent(int EventNum)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/>
              <a:t>Track a Bracketed-Event</a:t>
            </a:r>
            <a:r>
              <a:rPr sz="2400" lang="en"/>
              <a:t>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void traceUserBracketEvent(int EventNum, double StartTime, double EndTime)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Custom Tracing - Annotations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000" lang="en"/>
              <a:t>Annotation supports allows users to easily customize the set of methods that are traced.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/>
              <a:t>Annotating entry method with </a:t>
            </a:r>
            <a:r>
              <a:rPr sz="3000" lang="en">
                <a:latin typeface="Consolas"/>
                <a:ea typeface="Consolas"/>
                <a:cs typeface="Consolas"/>
                <a:sym typeface="Consolas"/>
              </a:rPr>
              <a:t>notrace</a:t>
            </a:r>
            <a:r>
              <a:rPr sz="3000" lang="en"/>
              <a:t> avoids tracing and saves overhead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/>
              <a:t>Adding </a:t>
            </a:r>
            <a:r>
              <a:rPr sz="3000" lang="en"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sz="3000" lang="en"/>
              <a:t> to non-entry methods (not traced by default) adds tracing automatically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