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60" r:id="rId1"/>
  </p:sldMasterIdLst>
  <p:notesMasterIdLst>
    <p:notesMasterId r:id="rId8"/>
  </p:notesMasterIdLst>
  <p:handoutMasterIdLst>
    <p:handoutMasterId r:id="rId9"/>
  </p:handoutMasterIdLst>
  <p:sldIdLst>
    <p:sldId id="456" r:id="rId2"/>
    <p:sldId id="457" r:id="rId3"/>
    <p:sldId id="458" r:id="rId4"/>
    <p:sldId id="459" r:id="rId5"/>
    <p:sldId id="460" r:id="rId6"/>
    <p:sldId id="4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hanna DeSouza" initials="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7849" autoAdjust="0"/>
  </p:normalViewPr>
  <p:slideViewPr>
    <p:cSldViewPr snapToGrid="0" snapToObjects="1">
      <p:cViewPr varScale="1">
        <p:scale>
          <a:sx n="93" d="100"/>
          <a:sy n="93" d="100"/>
        </p:scale>
        <p:origin x="-96" y="-4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commentAuthors" Target="commentAuthors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handoutMaster" Target="handoutMasters/handoutMaster1.xml"/><Relationship Id="rId10" Type="http://schemas.openxmlformats.org/officeDocument/2006/relationships/printerSettings" Target="printerSettings/printerSettings1.bin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5CE290-E0F5-444C-B849-A8F17CD4104C}" type="datetimeFigureOut">
              <a:rPr lang="en-US" smtClean="0"/>
              <a:t>9/9/14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50D704-5A6D-8C4E-9C75-1CF440550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4674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53A24C-4135-094C-957B-35852E7EDFA4}" type="datetimeFigureOut">
              <a:rPr lang="en-US" smtClean="0"/>
              <a:t>9/9/14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7F4D5E-EC34-BC40-81FA-0B854D990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4669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103" y="1734127"/>
            <a:ext cx="8904929" cy="698493"/>
          </a:xfrm>
        </p:spPr>
        <p:txBody>
          <a:bodyPr anchor="b">
            <a:normAutofit/>
          </a:bodyPr>
          <a:lstStyle>
            <a:lvl1pPr algn="ctr">
              <a:defRPr sz="4400" cap="small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4926" y="2849782"/>
            <a:ext cx="6400800" cy="70040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4EA25-E4F4-3746-A0BA-A11E27330E0F}" type="datetime2">
              <a:rPr lang="en-US" smtClean="0"/>
              <a:t>Tuesday, September 9,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2444811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ubtitle 2"/>
          <p:cNvSpPr txBox="1">
            <a:spLocks/>
          </p:cNvSpPr>
          <p:nvPr userDrawn="1"/>
        </p:nvSpPr>
        <p:spPr>
          <a:xfrm>
            <a:off x="1404926" y="4774277"/>
            <a:ext cx="6400800" cy="700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fld id="{B07CD00D-ECE2-B341-910C-3E5E7B4740E6}" type="datetime4">
              <a:rPr lang="en-US" smtClean="0">
                <a:latin typeface="Times New Roman"/>
                <a:cs typeface="Times New Roman"/>
              </a:rPr>
              <a:t>September 9, 2014</a:t>
            </a:fld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1404938" y="3700463"/>
            <a:ext cx="6400800" cy="107315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5156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99BF9-66CB-F244-8E74-7B1BE1C77046}" type="datetime2">
              <a:rPr lang="en-US" smtClean="0"/>
              <a:t>Tuesday, September 9, 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0BE84-9843-8B4F-B3C8-647B06AC46C9}" type="datetime2">
              <a:rPr lang="en-US" smtClean="0"/>
              <a:t>Tuesday, September 9, 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0AE39-2092-A945-8296-F25085B9A0F1}" type="datetime2">
              <a:rPr lang="en-US" smtClean="0"/>
              <a:t>Tuesday, September 9,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C7E9D-3218-5E49-A867-E087AB2F4618}" type="datetime2">
              <a:rPr lang="en-US" smtClean="0"/>
              <a:t>Tuesday, September 9,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E95-60A9-FF44-9869-513D9D7A859F}" type="datetime2">
              <a:rPr lang="en-US" smtClean="0"/>
              <a:t>Tuesday, September 9,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AFB16-13FE-DF4A-8CB7-09756A57B2EA}" type="datetime2">
              <a:rPr lang="en-US" smtClean="0"/>
              <a:t>Tuesday, September 9, 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457200" y="909977"/>
            <a:ext cx="8229600" cy="111851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57200" y="2198574"/>
            <a:ext cx="8229600" cy="1119049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457200" y="3583427"/>
            <a:ext cx="8229600" cy="1136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457200" y="5043465"/>
            <a:ext cx="8229600" cy="113679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550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C705-8EA9-6C46-8E3B-2CAC7E2C0F7D}" type="datetime2">
              <a:rPr lang="en-US" smtClean="0"/>
              <a:t>Tuesday, September 9,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35846"/>
            <a:ext cx="4038600" cy="545581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35846"/>
            <a:ext cx="4038600" cy="545581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fld id="{BF613BD3-C5FD-9543-B738-679BF38D8C83}" type="datetime2">
              <a:rPr lang="en-US" smtClean="0"/>
              <a:t>Tuesday, September 9,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E4F0C-9A9C-5448-99FD-D30288B385C9}" type="datetime2">
              <a:rPr lang="en-US" smtClean="0"/>
              <a:t>Tuesday, September 9, 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35846"/>
            <a:ext cx="4038600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35846"/>
            <a:ext cx="4038600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fld id="{30545249-FD76-6844-B252-CAB05FC2DAA8}" type="datetime2">
              <a:rPr lang="en-US" smtClean="0"/>
              <a:t>Tuesday, September 9,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57200" y="4829213"/>
            <a:ext cx="8229600" cy="1550950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457200" y="4238625"/>
            <a:ext cx="8229600" cy="590550"/>
          </a:xfr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568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59171-EEDD-0B48-A5C0-E7218AE20EA7}" type="datetime2">
              <a:rPr lang="en-US" smtClean="0"/>
              <a:t>Tuesday, September 9, 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F9216-0342-7440-9504-BD6C1382BF27}" type="datetime2">
              <a:rPr lang="en-US" smtClean="0"/>
              <a:t>Tuesday, September 9, 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506351"/>
            <a:ext cx="9144000" cy="3657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7866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8229600" cy="52352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06351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  <a:latin typeface="Times New Roman"/>
                <a:cs typeface="Times New Roman"/>
              </a:defRPr>
            </a:lvl1pPr>
          </a:lstStyle>
          <a:p>
            <a:fld id="{D36DC8F2-AD63-E841-8C23-5DC3A41041BE}" type="datetime2">
              <a:rPr lang="en-US" smtClean="0"/>
              <a:t>Tuesday, September 9, 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6501045"/>
            <a:ext cx="4114800" cy="329184"/>
          </a:xfrm>
          <a:prstGeom prst="rect">
            <a:avLst/>
          </a:prstGeom>
          <a:solidFill>
            <a:srgbClr val="A53926"/>
          </a:solidFill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rgbClr val="FFFFFF"/>
                </a:solidFill>
                <a:latin typeface="Times New Roman"/>
                <a:cs typeface="Times New Roman"/>
              </a:defRPr>
            </a:lvl1pPr>
          </a:lstStyle>
          <a:p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6506351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D2533C"/>
                </a:solidFill>
                <a:latin typeface="Times New Roman"/>
                <a:cs typeface="Times New Roman"/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73" r:id="rId3"/>
    <p:sldLayoutId id="2147483963" r:id="rId4"/>
    <p:sldLayoutId id="2147483964" r:id="rId5"/>
    <p:sldLayoutId id="2147483965" r:id="rId6"/>
    <p:sldLayoutId id="2147483972" r:id="rId7"/>
    <p:sldLayoutId id="2147483966" r:id="rId8"/>
    <p:sldLayoutId id="2147483967" r:id="rId9"/>
    <p:sldLayoutId id="2147483968" r:id="rId10"/>
    <p:sldLayoutId id="2147483969" r:id="rId11"/>
    <p:sldLayoutId id="2147483970" r:id="rId12"/>
    <p:sldLayoutId id="2147483971" r:id="rId13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Times New Roman"/>
          <a:ea typeface="+mj-ea"/>
          <a:cs typeface="Times New Roman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Times New Roman"/>
          <a:ea typeface="+mn-ea"/>
          <a:cs typeface="Times New Roman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Wingdings" charset="2"/>
        <a:buChar char="Ø"/>
        <a:defRPr sz="2000" kern="1200">
          <a:solidFill>
            <a:schemeClr val="tx1"/>
          </a:solidFill>
          <a:latin typeface="Times New Roman"/>
          <a:ea typeface="+mn-ea"/>
          <a:cs typeface="Times New Roman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charset="2"/>
        <a:buChar char=""/>
        <a:defRPr sz="1800" kern="1200">
          <a:solidFill>
            <a:schemeClr val="tx1"/>
          </a:solidFill>
          <a:latin typeface="Times New Roman"/>
          <a:ea typeface="+mn-ea"/>
          <a:cs typeface="Times New Roman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/>
        <a:buChar char="•"/>
        <a:defRPr sz="1600" kern="1200">
          <a:solidFill>
            <a:schemeClr val="tx1"/>
          </a:solidFill>
          <a:latin typeface="Times New Roman"/>
          <a:ea typeface="+mn-ea"/>
          <a:cs typeface="Times New Roman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Wingdings" charset="2"/>
        <a:buChar char="Ø"/>
        <a:defRPr sz="1400" kern="1200" baseline="0">
          <a:solidFill>
            <a:schemeClr val="tx1"/>
          </a:solidFill>
          <a:latin typeface="Times New Roman"/>
          <a:ea typeface="+mn-ea"/>
          <a:cs typeface="Times New Roman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4.emf"/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27046"/>
            <a:ext cx="9144000" cy="4231132"/>
          </a:xfrm>
        </p:spPr>
        <p:txBody>
          <a:bodyPr numCol="2"/>
          <a:lstStyle/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/>
            </a:pPr>
            <a:r>
              <a:rPr lang="en-US" dirty="0" smtClean="0"/>
              <a:t>Introduction</a:t>
            </a:r>
          </a:p>
          <a:p>
            <a:pPr marL="681038" lvl="1" indent="-276225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 smtClean="0"/>
              <a:t>Object Design</a:t>
            </a:r>
          </a:p>
          <a:p>
            <a:pPr marL="681038" lvl="1" indent="-276225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 smtClean="0"/>
              <a:t>Execution Model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2"/>
            </a:pPr>
            <a:r>
              <a:rPr lang="en-US" dirty="0" smtClean="0"/>
              <a:t>Hello World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2"/>
            </a:pPr>
            <a:r>
              <a:rPr lang="en-US" dirty="0" smtClean="0"/>
              <a:t>Benefits of Charm++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2"/>
            </a:pPr>
            <a:r>
              <a:rPr lang="en-US" dirty="0" smtClean="0"/>
              <a:t>Charm++ Basics</a:t>
            </a:r>
          </a:p>
          <a:p>
            <a:pPr marL="681038" lvl="1" indent="-331788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 smtClean="0"/>
              <a:t>Object Collections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5"/>
            </a:pPr>
            <a:r>
              <a:rPr lang="en-US" dirty="0" err="1" smtClean="0"/>
              <a:t>Overdecomposition</a:t>
            </a:r>
            <a:endParaRPr lang="en-US" dirty="0" smtClean="0"/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5"/>
            </a:pPr>
            <a:r>
              <a:rPr lang="en-US" dirty="0" err="1" smtClean="0"/>
              <a:t>Migratability</a:t>
            </a:r>
            <a:endParaRPr lang="en-US" dirty="0" smtClean="0"/>
          </a:p>
          <a:p>
            <a:pPr marL="681038" lvl="1" indent="-385763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 err="1" smtClean="0"/>
              <a:t>Checkpointing</a:t>
            </a:r>
            <a:r>
              <a:rPr lang="en-US" dirty="0" smtClean="0"/>
              <a:t> and Resilience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Structured Dagger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Application Design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Performance Tuning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Using Dynamic Load Balancing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Interoperability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Debugging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Further Optimization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E861A-EA6B-EA43-8AA5-DB216DBB40BC}" type="datetime2">
              <a:rPr lang="en-US" smtClean="0"/>
              <a:t>Tuesday, September 9,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4510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Adaptive MPI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MPI implemented on top of Charm++</a:t>
            </a:r>
          </a:p>
          <a:p>
            <a:r>
              <a:rPr lang="en-US" dirty="0"/>
              <a:t>Each MPI process implemented as a user-level thread embedded in a </a:t>
            </a:r>
            <a:r>
              <a:rPr lang="en-US" dirty="0" err="1"/>
              <a:t>chare</a:t>
            </a:r>
            <a:endParaRPr lang="en-US" dirty="0"/>
          </a:p>
          <a:p>
            <a:r>
              <a:rPr lang="en-US" dirty="0" err="1"/>
              <a:t>Overdecompose</a:t>
            </a:r>
            <a:r>
              <a:rPr lang="en-US" dirty="0"/>
              <a:t> to obtain communication-computation overlap between threads</a:t>
            </a:r>
          </a:p>
          <a:p>
            <a:r>
              <a:rPr lang="en-US" dirty="0"/>
              <a:t>Supports migration, load balancing, fault tolerance and other Charm++ functionality</a:t>
            </a:r>
          </a:p>
          <a:p>
            <a:r>
              <a:rPr lang="en-US" dirty="0"/>
              <a:t>Use cases - </a:t>
            </a:r>
            <a:r>
              <a:rPr lang="en-US" dirty="0" err="1"/>
              <a:t>Rocstar</a:t>
            </a:r>
            <a:r>
              <a:rPr lang="en-US" dirty="0"/>
              <a:t>, BRAMS, NPB, </a:t>
            </a:r>
            <a:r>
              <a:rPr lang="en-US" dirty="0" err="1"/>
              <a:t>Lulesh</a:t>
            </a:r>
            <a:r>
              <a:rPr lang="en-US" dirty="0"/>
              <a:t>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Build with AMPI as target and compile using </a:t>
            </a:r>
            <a:r>
              <a:rPr lang="en-US" dirty="0" err="1"/>
              <a:t>ampi</a:t>
            </a:r>
            <a:r>
              <a:rPr lang="en-US" dirty="0"/>
              <a:t>* compilers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200" dirty="0" smtClean="0"/>
              <a:t>.</a:t>
            </a:r>
            <a:r>
              <a:rPr lang="en-US" sz="2200" dirty="0"/>
              <a:t>/build AMPI net-linux-</a:t>
            </a:r>
            <a:r>
              <a:rPr lang="en-US" sz="2200" dirty="0" smtClean="0"/>
              <a:t>x86_64 --with</a:t>
            </a:r>
            <a:r>
              <a:rPr lang="en-US" sz="2200" dirty="0"/>
              <a:t>-production </a:t>
            </a:r>
            <a:r>
              <a:rPr lang="en-US" sz="2200" dirty="0" smtClean="0"/>
              <a:t>--enable</a:t>
            </a:r>
            <a:r>
              <a:rPr lang="en-US" sz="2200" dirty="0"/>
              <a:t>-tracing -j8 </a:t>
            </a: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2200" dirty="0" err="1" smtClean="0"/>
              <a:t>ampiCC</a:t>
            </a:r>
            <a:r>
              <a:rPr lang="en-US" sz="2200" dirty="0" smtClean="0"/>
              <a:t> </a:t>
            </a:r>
            <a:r>
              <a:rPr lang="en-US" sz="2200" dirty="0" err="1"/>
              <a:t>myAMPIpgm.C</a:t>
            </a:r>
            <a:r>
              <a:rPr lang="en-US" sz="2200" dirty="0"/>
              <a:t> -o </a:t>
            </a:r>
            <a:r>
              <a:rPr lang="en-US" sz="2200" dirty="0" err="1"/>
              <a:t>myAMPIpgm</a:t>
            </a:r>
            <a:endParaRPr lang="en-US" sz="2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E95-60A9-FF44-9869-513D9D7A859F}" type="datetime2">
              <a:rPr lang="en-US" smtClean="0"/>
              <a:t>Tuesday, September 9,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2844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Charm+</a:t>
            </a:r>
            <a:r>
              <a:rPr lang="en-US" dirty="0" smtClean="0"/>
              <a:t>+ - MPI </a:t>
            </a:r>
            <a:r>
              <a:rPr lang="en-US" dirty="0"/>
              <a:t>Interoperability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 library written in Charm++ can be called from MPI </a:t>
            </a:r>
            <a:endParaRPr lang="en-US" dirty="0" smtClean="0"/>
          </a:p>
          <a:p>
            <a:r>
              <a:rPr lang="en-US" dirty="0" smtClean="0"/>
              <a:t>Charm</a:t>
            </a:r>
            <a:r>
              <a:rPr lang="en-US" dirty="0"/>
              <a:t>++ resides in the same memory space as the MPI program</a:t>
            </a:r>
          </a:p>
          <a:p>
            <a:r>
              <a:rPr lang="en-US" dirty="0"/>
              <a:t>Control transfer between MPI and Charm++ analogous to the control transfer between a program and an external library being used by the program</a:t>
            </a:r>
          </a:p>
          <a:p>
            <a:r>
              <a:rPr lang="en-US" dirty="0"/>
              <a:t>Currently requires </a:t>
            </a:r>
            <a:r>
              <a:rPr lang="en-US" dirty="0" err="1"/>
              <a:t>mpi</a:t>
            </a:r>
            <a:r>
              <a:rPr lang="en-US" dirty="0"/>
              <a:t>-based build of Charm++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E95-60A9-FF44-9869-513D9D7A859F}" type="datetime2">
              <a:rPr lang="en-US" smtClean="0"/>
              <a:t>Tuesday, September 9,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9975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Interoperability </a:t>
            </a:r>
            <a:r>
              <a:rPr lang="en-US" dirty="0" smtClean="0"/>
              <a:t>Modes</a:t>
            </a:r>
            <a:endParaRPr lang="en-US" dirty="0">
              <a:effectLst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E95-60A9-FF44-9869-513D9D7A859F}" type="datetime2">
              <a:rPr lang="en-US" smtClean="0"/>
              <a:t>Tuesday, September 9,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7" name="Picture 6" descr="newInterop_a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77731"/>
            <a:ext cx="4184555" cy="4498396"/>
          </a:xfrm>
          <a:prstGeom prst="rect">
            <a:avLst/>
          </a:prstGeom>
        </p:spPr>
      </p:pic>
      <p:pic>
        <p:nvPicPr>
          <p:cNvPr id="8" name="Picture 7" descr="newInterop_b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5510" y="1177732"/>
            <a:ext cx="2396829" cy="4498396"/>
          </a:xfrm>
          <a:prstGeom prst="rect">
            <a:avLst/>
          </a:prstGeom>
        </p:spPr>
      </p:pic>
      <p:pic>
        <p:nvPicPr>
          <p:cNvPr id="9" name="Picture 8" descr="newInterop_c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5386" y="1177733"/>
            <a:ext cx="2396828" cy="4498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6621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Code Flow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AFB16-13FE-DF4A-8CB7-09756A57B2EA}" type="datetime2">
              <a:rPr lang="en-US" smtClean="0"/>
              <a:t>Tuesday, September 9, 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457200" y="1083141"/>
            <a:ext cx="8229600" cy="1118512"/>
          </a:xfrm>
          <a:solidFill>
            <a:srgbClr val="CCD1D9"/>
          </a:solidFill>
          <a:ln>
            <a:solidFill>
              <a:srgbClr val="292934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dirty="0"/>
              <a:t>MPI </a:t>
            </a:r>
            <a:r>
              <a:rPr lang="en-US" dirty="0" err="1"/>
              <a:t>Init</a:t>
            </a:r>
            <a:r>
              <a:rPr lang="en-US" dirty="0"/>
              <a:t>(</a:t>
            </a:r>
            <a:r>
              <a:rPr lang="en-US" dirty="0" err="1"/>
              <a:t>argc,argv</a:t>
            </a:r>
            <a:r>
              <a:rPr lang="en-US" dirty="0"/>
              <a:t>); //initialize MPI </a:t>
            </a:r>
          </a:p>
          <a:p>
            <a:pPr marL="0" indent="0">
              <a:buNone/>
            </a:pPr>
            <a:r>
              <a:rPr lang="en-US" dirty="0" smtClean="0"/>
              <a:t>/</a:t>
            </a:r>
            <a:r>
              <a:rPr lang="en-US" dirty="0"/>
              <a:t>/Do MPI related work here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457200" y="2371738"/>
            <a:ext cx="8229600" cy="1119049"/>
          </a:xfrm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i="1" dirty="0" smtClean="0"/>
              <a:t>//create </a:t>
            </a:r>
            <a:r>
              <a:rPr lang="en-US" i="1" dirty="0" err="1" smtClean="0"/>
              <a:t>comm</a:t>
            </a:r>
            <a:r>
              <a:rPr lang="en-US" i="1" dirty="0" smtClean="0"/>
              <a:t> to be used by Charm++</a:t>
            </a:r>
          </a:p>
          <a:p>
            <a:pPr marL="0" indent="0">
              <a:buNone/>
            </a:pPr>
            <a:r>
              <a:rPr lang="en-US" dirty="0" err="1" smtClean="0"/>
              <a:t>MPI_Comm</a:t>
            </a:r>
            <a:r>
              <a:rPr lang="en-US" dirty="0" err="1"/>
              <a:t>_</a:t>
            </a:r>
            <a:r>
              <a:rPr lang="en-US" dirty="0" err="1" smtClean="0"/>
              <a:t>split</a:t>
            </a:r>
            <a:r>
              <a:rPr lang="en-US" dirty="0"/>
              <a:t>(</a:t>
            </a:r>
            <a:r>
              <a:rPr lang="en-US" dirty="0" smtClean="0"/>
              <a:t>MPI_COMM_WORLD</a:t>
            </a:r>
            <a:r>
              <a:rPr lang="en-US" dirty="0"/>
              <a:t>, </a:t>
            </a:r>
            <a:r>
              <a:rPr lang="en-US" dirty="0" err="1"/>
              <a:t>myRank</a:t>
            </a:r>
            <a:r>
              <a:rPr lang="en-US" dirty="0"/>
              <a:t> % 2, </a:t>
            </a:r>
            <a:r>
              <a:rPr lang="en-US" dirty="0" err="1"/>
              <a:t>myRank</a:t>
            </a:r>
            <a:r>
              <a:rPr lang="en-US" dirty="0"/>
              <a:t>, </a:t>
            </a:r>
            <a:r>
              <a:rPr lang="en-US" dirty="0" err="1"/>
              <a:t>newComm</a:t>
            </a:r>
            <a:r>
              <a:rPr lang="en-US" dirty="0"/>
              <a:t>); </a:t>
            </a:r>
            <a:r>
              <a:rPr lang="en-US" dirty="0" err="1"/>
              <a:t>CharmLibInit</a:t>
            </a:r>
            <a:r>
              <a:rPr lang="en-US" dirty="0"/>
              <a:t>(</a:t>
            </a:r>
            <a:r>
              <a:rPr lang="en-US" dirty="0" err="1"/>
              <a:t>newComm</a:t>
            </a:r>
            <a:r>
              <a:rPr lang="en-US" dirty="0"/>
              <a:t>,.) </a:t>
            </a:r>
            <a:r>
              <a:rPr lang="en-US" i="1" dirty="0"/>
              <a:t>//initialize Charm++ over my communicator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457200" y="3657599"/>
            <a:ext cx="8229600" cy="1236293"/>
          </a:xfrm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/>
              <a:t>if</a:t>
            </a:r>
            <a:r>
              <a:rPr lang="en-US" dirty="0"/>
              <a:t>(</a:t>
            </a:r>
            <a:r>
              <a:rPr lang="en-US" dirty="0" err="1"/>
              <a:t>myRank</a:t>
            </a:r>
            <a:r>
              <a:rPr lang="en-US" dirty="0"/>
              <a:t> % 2)</a:t>
            </a:r>
          </a:p>
          <a:p>
            <a:pPr marL="0" indent="0">
              <a:buNone/>
            </a:pPr>
            <a:r>
              <a:rPr lang="en-US" dirty="0" smtClean="0"/>
              <a:t>   </a:t>
            </a:r>
            <a:r>
              <a:rPr lang="en-US" dirty="0" err="1" smtClean="0"/>
              <a:t>StartHello</a:t>
            </a:r>
            <a:r>
              <a:rPr lang="en-US" dirty="0"/>
              <a:t>(); //invoke Charm++ library on one set</a:t>
            </a:r>
          </a:p>
          <a:p>
            <a:pPr marL="0" indent="0">
              <a:buNone/>
            </a:pPr>
            <a:r>
              <a:rPr lang="en-US" b="1" dirty="0" smtClean="0"/>
              <a:t>else</a:t>
            </a:r>
            <a:endParaRPr lang="en-US" b="1" dirty="0"/>
          </a:p>
          <a:p>
            <a:pPr marL="0" indent="0">
              <a:buNone/>
            </a:pPr>
            <a:r>
              <a:rPr lang="en-US" i="1" dirty="0" smtClean="0"/>
              <a:t>   /</a:t>
            </a:r>
            <a:r>
              <a:rPr lang="en-US" i="1" dirty="0" smtClean="0"/>
              <a:t>/do MPI work on other set</a:t>
            </a:r>
            <a:endParaRPr lang="en-US" i="1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6"/>
          </p:nvPr>
        </p:nvSpPr>
        <p:spPr>
          <a:xfrm>
            <a:off x="457200" y="5072326"/>
            <a:ext cx="8229600" cy="1136791"/>
          </a:xfrm>
          <a:solidFill>
            <a:srgbClr val="CCD1D9"/>
          </a:solidFill>
          <a:ln>
            <a:solidFill>
              <a:srgbClr val="292934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dirty="0" err="1"/>
              <a:t>kNeighbor</a:t>
            </a:r>
            <a:r>
              <a:rPr lang="en-US" dirty="0"/>
              <a:t>(); </a:t>
            </a:r>
            <a:r>
              <a:rPr lang="en-US" i="1" dirty="0"/>
              <a:t>//invoke Charm++ library on both sets individually </a:t>
            </a:r>
            <a:r>
              <a:rPr lang="en-US" dirty="0" err="1"/>
              <a:t>CharmLibExit</a:t>
            </a:r>
            <a:r>
              <a:rPr lang="en-US" dirty="0"/>
              <a:t>(); </a:t>
            </a:r>
            <a:r>
              <a:rPr lang="en-US" i="1" dirty="0"/>
              <a:t>//destroy Charm++</a:t>
            </a:r>
          </a:p>
        </p:txBody>
      </p:sp>
    </p:spTree>
    <p:extLst>
      <p:ext uri="{BB962C8B-B14F-4D97-AF65-F5344CB8AC3E}">
        <p14:creationId xmlns:p14="http://schemas.microsoft.com/office/powerpoint/2010/main" val="41354977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Enabling Interoperability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AFB16-13FE-DF4A-8CB7-09756A57B2EA}" type="datetime2">
              <a:rPr lang="en-US" smtClean="0"/>
              <a:t>Tuesday, September 9, 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457200" y="1315610"/>
            <a:ext cx="8229600" cy="882964"/>
          </a:xfrm>
        </p:spPr>
        <p:txBody>
          <a:bodyPr/>
          <a:lstStyle/>
          <a:p>
            <a:r>
              <a:rPr lang="en-US" dirty="0"/>
              <a:t>Add interface functions that can be called from MPI, and triggers Charm++ RTS-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457200" y="2198574"/>
            <a:ext cx="8229600" cy="2635576"/>
          </a:xfrm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void</a:t>
            </a:r>
            <a:r>
              <a:rPr lang="en-US" dirty="0"/>
              <a:t> </a:t>
            </a:r>
            <a:r>
              <a:rPr lang="en-US" dirty="0" err="1"/>
              <a:t>StartHello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elems</a:t>
            </a:r>
            <a:r>
              <a:rPr lang="en-US" dirty="0"/>
              <a:t>)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b="1" dirty="0" smtClean="0"/>
              <a:t>if</a:t>
            </a:r>
            <a:r>
              <a:rPr lang="en-US" dirty="0"/>
              <a:t>(</a:t>
            </a:r>
            <a:r>
              <a:rPr lang="en-US" dirty="0" err="1"/>
              <a:t>CkMyPe</a:t>
            </a:r>
            <a:r>
              <a:rPr lang="en-US" dirty="0"/>
              <a:t>() == 0) {</a:t>
            </a:r>
          </a:p>
          <a:p>
            <a:pPr marL="0" indent="0">
              <a:buNone/>
            </a:pPr>
            <a:r>
              <a:rPr lang="en-US" dirty="0" smtClean="0"/>
              <a:t>      </a:t>
            </a:r>
            <a:r>
              <a:rPr lang="en-US" dirty="0" err="1" smtClean="0"/>
              <a:t>CProxy</a:t>
            </a:r>
            <a:r>
              <a:rPr lang="en-US" dirty="0" smtClean="0"/>
              <a:t> </a:t>
            </a:r>
            <a:r>
              <a:rPr lang="en-US" dirty="0" err="1"/>
              <a:t>MainHello</a:t>
            </a:r>
            <a:r>
              <a:rPr lang="en-US" dirty="0"/>
              <a:t> </a:t>
            </a:r>
            <a:r>
              <a:rPr lang="en-US" dirty="0" err="1"/>
              <a:t>mainhello</a:t>
            </a:r>
            <a:r>
              <a:rPr lang="en-US" dirty="0"/>
              <a:t> =</a:t>
            </a:r>
          </a:p>
          <a:p>
            <a:pPr marL="0" indent="0">
              <a:buNone/>
            </a:pPr>
            <a:r>
              <a:rPr lang="en-US" dirty="0" smtClean="0"/>
              <a:t>      </a:t>
            </a:r>
            <a:r>
              <a:rPr lang="en-US" dirty="0" err="1" smtClean="0"/>
              <a:t>CProxy</a:t>
            </a:r>
            <a:r>
              <a:rPr lang="en-US" dirty="0" smtClean="0"/>
              <a:t> </a:t>
            </a:r>
            <a:r>
              <a:rPr lang="en-US" dirty="0" err="1"/>
              <a:t>MainHello</a:t>
            </a:r>
            <a:r>
              <a:rPr lang="en-US" dirty="0"/>
              <a:t>::</a:t>
            </a:r>
            <a:r>
              <a:rPr lang="en-US" dirty="0" err="1"/>
              <a:t>ckNew</a:t>
            </a:r>
            <a:r>
              <a:rPr lang="en-US" dirty="0"/>
              <a:t>(</a:t>
            </a:r>
            <a:r>
              <a:rPr lang="en-US" dirty="0" err="1"/>
              <a:t>elems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 smtClean="0"/>
              <a:t>   }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</a:t>
            </a:r>
            <a:r>
              <a:rPr lang="en-US" dirty="0" err="1" smtClean="0"/>
              <a:t>StartCharmScheduler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6"/>
          </p:nvPr>
        </p:nvSpPr>
        <p:spPr>
          <a:xfrm>
            <a:off x="457200" y="4834150"/>
            <a:ext cx="8229600" cy="962888"/>
          </a:xfrm>
        </p:spPr>
        <p:txBody>
          <a:bodyPr/>
          <a:lstStyle/>
          <a:p>
            <a:r>
              <a:rPr lang="en-US" dirty="0"/>
              <a:t>Use </a:t>
            </a:r>
            <a:r>
              <a:rPr lang="en-US" dirty="0" err="1"/>
              <a:t>CkExit</a:t>
            </a:r>
            <a:r>
              <a:rPr lang="en-US" dirty="0"/>
              <a:t> to return the control back to MPI</a:t>
            </a:r>
          </a:p>
          <a:p>
            <a:r>
              <a:rPr lang="en-US" dirty="0"/>
              <a:t>Include </a:t>
            </a:r>
            <a:r>
              <a:rPr lang="en-US" i="1" dirty="0" err="1"/>
              <a:t>mpi-interoperate.h</a:t>
            </a:r>
            <a:r>
              <a:rPr lang="en-US" i="1" dirty="0"/>
              <a:t> </a:t>
            </a:r>
            <a:r>
              <a:rPr lang="en-US" dirty="0"/>
              <a:t>in MPI and Charm++ code</a:t>
            </a:r>
          </a:p>
        </p:txBody>
      </p:sp>
    </p:spTree>
    <p:extLst>
      <p:ext uri="{BB962C8B-B14F-4D97-AF65-F5344CB8AC3E}">
        <p14:creationId xmlns:p14="http://schemas.microsoft.com/office/powerpoint/2010/main" val="36168880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15460</TotalTime>
  <Words>449</Words>
  <Application>Microsoft Macintosh PowerPoint</Application>
  <PresentationFormat>On-screen Show (4:3)</PresentationFormat>
  <Paragraphs>70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Clarity</vt:lpstr>
      <vt:lpstr>Outline</vt:lpstr>
      <vt:lpstr>Adaptive MPI</vt:lpstr>
      <vt:lpstr>Charm++ - MPI Interoperability</vt:lpstr>
      <vt:lpstr>Interoperability Modes</vt:lpstr>
      <vt:lpstr>Example Code Flow</vt:lpstr>
      <vt:lpstr>Enabling Interoperability</vt:lpstr>
    </vt:vector>
  </TitlesOfParts>
  <Company>University of Illinois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Chares are reactive</dc:title>
  <dc:creator>Shanna DeSouza</dc:creator>
  <cp:lastModifiedBy>Michael Robson</cp:lastModifiedBy>
  <cp:revision>260</cp:revision>
  <dcterms:created xsi:type="dcterms:W3CDTF">2014-08-04T16:19:24Z</dcterms:created>
  <dcterms:modified xsi:type="dcterms:W3CDTF">2014-09-10T04:30:23Z</dcterms:modified>
</cp:coreProperties>
</file>