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6" r:id="rId4"/>
    <p:sldId id="277" r:id="rId5"/>
    <p:sldId id="278" r:id="rId6"/>
    <p:sldId id="279" r:id="rId7"/>
    <p:sldId id="281" r:id="rId8"/>
    <p:sldId id="282" r:id="rId9"/>
    <p:sldId id="298" r:id="rId10"/>
    <p:sldId id="283" r:id="rId11"/>
    <p:sldId id="284" r:id="rId12"/>
    <p:sldId id="285" r:id="rId13"/>
    <p:sldId id="286" r:id="rId14"/>
    <p:sldId id="287" r:id="rId15"/>
    <p:sldId id="288" r:id="rId16"/>
    <p:sldId id="295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7" r:id="rId25"/>
    <p:sldId id="299" r:id="rId26"/>
    <p:sldId id="300" r:id="rId27"/>
    <p:sldId id="301" r:id="rId28"/>
    <p:sldId id="303" r:id="rId29"/>
    <p:sldId id="304" r:id="rId30"/>
    <p:sldId id="302" r:id="rId31"/>
    <p:sldId id="306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388" autoAdjust="0"/>
  </p:normalViewPr>
  <p:slideViewPr>
    <p:cSldViewPr>
      <p:cViewPr varScale="1">
        <p:scale>
          <a:sx n="87" d="100"/>
          <a:sy n="87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6E48-6CE4-436B-ADA1-AE240FF23B47}" type="datetimeFigureOut">
              <a:rPr lang="en-US" smtClean="0"/>
              <a:pPr/>
              <a:t>12/10/2010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E162-46B3-4529-9B5C-4B50C81CC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DD6B-3483-4153-85D5-79FA4A740DDD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pl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5982789"/>
            <a:ext cx="2514604" cy="7471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13828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D66C-266D-4E87-B968-1D8710BDDD86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704F-6562-46D1-AC39-F045ACFD7879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1905000" cy="365125"/>
          </a:xfrm>
        </p:spPr>
        <p:txBody>
          <a:bodyPr/>
          <a:lstStyle/>
          <a:p>
            <a:fld id="{CB5DC830-03C2-4B1E-9378-236813D3ACC5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828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bhatele\AppData\Local\Temp\_TSFE1A.tmp\_TS16.tmp\ppl-logo-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6096000"/>
            <a:ext cx="533400" cy="62230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172200"/>
            <a:ext cx="39694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CAB3-6B99-46BF-9702-51E099EE9BEF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6D0-79A5-4FAA-AF4F-2F30C19104C2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0088-904B-4894-853E-FFA2BEE49F3D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4E4-118D-4CCC-B668-43C3542059F6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253-8D86-4B2C-BCB9-B44119D9475E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6F99-FE25-4307-975F-C0DE9045C312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7B2A-AC6E-44FF-8FEF-722D07E84B13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F79A-46FF-464A-975D-E3F002870B71}" type="datetime4">
              <a:rPr lang="en-US" smtClean="0"/>
              <a:pPr/>
              <a:t>December 10,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Mei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charmc</a:t>
            </a:r>
            <a:r>
              <a:rPr lang="en-US" dirty="0" smtClean="0"/>
              <a:t> hello.ci</a:t>
            </a:r>
          </a:p>
          <a:p>
            <a:r>
              <a:rPr lang="en-US" dirty="0" err="1" smtClean="0"/>
              <a:t>charmc</a:t>
            </a:r>
            <a:r>
              <a:rPr lang="en-US" dirty="0" smtClean="0"/>
              <a:t> –o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main.C</a:t>
            </a:r>
            <a:r>
              <a:rPr lang="en-US" dirty="0" smtClean="0"/>
              <a:t> (compile)</a:t>
            </a:r>
          </a:p>
          <a:p>
            <a:r>
              <a:rPr lang="en-US" dirty="0" err="1" smtClean="0"/>
              <a:t>charmc</a:t>
            </a:r>
            <a:r>
              <a:rPr lang="en-US" dirty="0" smtClean="0"/>
              <a:t> –language charm++ -o </a:t>
            </a:r>
            <a:r>
              <a:rPr lang="en-US" dirty="0" err="1" smtClean="0"/>
              <a:t>pgm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 (link)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ChareClassCompileProcess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86200"/>
            <a:ext cx="7924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charmrun</a:t>
            </a:r>
            <a:r>
              <a:rPr lang="en-US" dirty="0" smtClean="0"/>
              <a:t> +p4 ./</a:t>
            </a:r>
            <a:r>
              <a:rPr lang="en-US" dirty="0" err="1" smtClean="0"/>
              <a:t>pgm</a:t>
            </a:r>
            <a:endParaRPr lang="en-US" dirty="0" smtClean="0"/>
          </a:p>
          <a:p>
            <a:pPr lvl="1"/>
            <a:r>
              <a:rPr lang="en-US" dirty="0" smtClean="0"/>
              <a:t>Or specific </a:t>
            </a:r>
            <a:r>
              <a:rPr lang="en-US" dirty="0" err="1" smtClean="0"/>
              <a:t>queueing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Hello World!</a:t>
            </a:r>
          </a:p>
          <a:p>
            <a:r>
              <a:rPr lang="en-US" dirty="0" smtClean="0"/>
              <a:t>Not a parallel code :(</a:t>
            </a:r>
          </a:p>
          <a:p>
            <a:pPr lvl="1"/>
            <a:r>
              <a:rPr lang="en-US" dirty="0" smtClean="0"/>
              <a:t>Solution: create other chares, all of them saying “Hello World”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How to Communicate?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Chares spread across multiple processors</a:t>
            </a:r>
          </a:p>
          <a:p>
            <a:pPr lvl="1"/>
            <a:r>
              <a:rPr lang="en-US" dirty="0" smtClean="0"/>
              <a:t>It is not possible to directly invoke methods</a:t>
            </a:r>
          </a:p>
          <a:p>
            <a:r>
              <a:rPr lang="en-US" dirty="0" smtClean="0"/>
              <a:t>Use of Proxies – lightweight handles to potentially remote chares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proxyobjects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276600"/>
            <a:ext cx="7391400" cy="2933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Proxy class is generated for every chare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/>
              <a:t>Cproxy_Main</a:t>
            </a:r>
            <a:r>
              <a:rPr lang="en-US" dirty="0" smtClean="0"/>
              <a:t> is the proxy generated for the class Main</a:t>
            </a:r>
          </a:p>
          <a:p>
            <a:pPr lvl="1"/>
            <a:r>
              <a:rPr lang="en-US" dirty="0" smtClean="0"/>
              <a:t>Proxies know where a chare is inside the system</a:t>
            </a:r>
          </a:p>
          <a:p>
            <a:pPr lvl="1"/>
            <a:r>
              <a:rPr lang="en-US" dirty="0" smtClean="0"/>
              <a:t>Methods invoked on a Proxy pack the input parameters, and send them to the processor where the chare is. The real method will be invoked on the destination processor.</a:t>
            </a:r>
          </a:p>
          <a:p>
            <a:r>
              <a:rPr lang="en-US" dirty="0" smtClean="0"/>
              <a:t>Given a Proxy p, it is possible to call the method</a:t>
            </a:r>
          </a:p>
          <a:p>
            <a:pPr lvl="1"/>
            <a:r>
              <a:rPr lang="en-US" dirty="0" err="1" smtClean="0"/>
              <a:t>p.method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Slightly More Complex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3575"/>
            <a:r>
              <a:rPr lang="en-US" dirty="0" smtClean="0"/>
              <a:t>Program’s asynchronous flow</a:t>
            </a:r>
          </a:p>
          <a:p>
            <a:pPr marL="1176338" lvl="1"/>
            <a:r>
              <a:rPr lang="en-US" dirty="0" err="1" smtClean="0"/>
              <a:t>Mainchare</a:t>
            </a:r>
            <a:r>
              <a:rPr lang="en-US" dirty="0" smtClean="0"/>
              <a:t> sends message to Hello object</a:t>
            </a:r>
          </a:p>
          <a:p>
            <a:pPr marL="1176338" lvl="1"/>
            <a:r>
              <a:rPr lang="en-US" dirty="0" smtClean="0"/>
              <a:t>Hello object prints “Hello World!”</a:t>
            </a:r>
          </a:p>
          <a:p>
            <a:pPr marL="1176338" lvl="1"/>
            <a:r>
              <a:rPr lang="en-US" dirty="0" smtClean="0"/>
              <a:t>Hello object sends message back to the </a:t>
            </a:r>
            <a:r>
              <a:rPr lang="en-US" dirty="0" err="1" smtClean="0"/>
              <a:t>mainchare</a:t>
            </a:r>
            <a:endParaRPr lang="en-US" dirty="0" smtClean="0"/>
          </a:p>
          <a:p>
            <a:pPr marL="1176338" lvl="1"/>
            <a:r>
              <a:rPr lang="en-US" dirty="0" err="1" smtClean="0"/>
              <a:t>Mainchare</a:t>
            </a:r>
            <a:r>
              <a:rPr lang="en-US" dirty="0" smtClean="0"/>
              <a:t> quits the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447800"/>
            <a:ext cx="3985307" cy="4191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67200" y="1447800"/>
            <a:ext cx="4572000" cy="5257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i="1" dirty="0" err="1" smtClean="0"/>
              <a:t>readonly</a:t>
            </a:r>
            <a:r>
              <a:rPr lang="en-US" dirty="0" smtClean="0"/>
              <a:t>”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global variable</a:t>
            </a:r>
          </a:p>
          <a:p>
            <a:pPr lvl="1"/>
            <a:r>
              <a:rPr lang="en-US" dirty="0" smtClean="0"/>
              <a:t>Every PE has its value</a:t>
            </a:r>
          </a:p>
          <a:p>
            <a:r>
              <a:rPr lang="en-US" dirty="0" smtClean="0"/>
              <a:t>Can be </a:t>
            </a:r>
            <a:r>
              <a:rPr lang="en-US" b="1" dirty="0" smtClean="0">
                <a:solidFill>
                  <a:srgbClr val="FF0000"/>
                </a:solidFill>
              </a:rPr>
              <a:t>set only in the </a:t>
            </a:r>
            <a:r>
              <a:rPr lang="en-US" b="1" i="1" dirty="0" err="1" smtClean="0">
                <a:solidFill>
                  <a:srgbClr val="FF0000"/>
                </a:solidFill>
              </a:rPr>
              <a:t>mainchare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Workflow of Hello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53000" y="1103363"/>
            <a:ext cx="4191000" cy="529743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200" y="1143000"/>
            <a:ext cx="4376779" cy="53006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Plain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large program, keeping track of all the proxies is difficult</a:t>
            </a:r>
          </a:p>
          <a:p>
            <a:r>
              <a:rPr lang="en-US" dirty="0" smtClean="0"/>
              <a:t>A simple proxy doesn’t tell you anything about the chare other than its type.</a:t>
            </a:r>
          </a:p>
          <a:p>
            <a:r>
              <a:rPr lang="en-US" dirty="0" smtClean="0"/>
              <a:t>Managing collective operations like broadcast and reduce is complicated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organize chares into indexed collections.</a:t>
            </a:r>
          </a:p>
          <a:p>
            <a:r>
              <a:rPr lang="en-US" dirty="0" smtClean="0"/>
              <a:t>There is a single name for the whole collection</a:t>
            </a:r>
          </a:p>
          <a:p>
            <a:r>
              <a:rPr lang="en-US" dirty="0" smtClean="0"/>
              <a:t>Each chare in the array has a proxy for the other array elements, accessible using simple syntax</a:t>
            </a:r>
          </a:p>
          <a:p>
            <a:pPr lvl="1"/>
            <a:r>
              <a:rPr lang="en-US" sz="2900" dirty="0" err="1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sampleArray</a:t>
            </a:r>
            <a:r>
              <a:rPr lang="en-US" sz="29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[</a:t>
            </a:r>
            <a:r>
              <a:rPr lang="en-US" sz="2900" dirty="0" err="1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i</a:t>
            </a:r>
            <a:r>
              <a:rPr lang="en-US" sz="29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] // </a:t>
            </a:r>
            <a:r>
              <a:rPr lang="en-US" sz="2900" dirty="0" err="1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i’th</a:t>
            </a:r>
            <a:r>
              <a:rPr lang="en-US" sz="29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  <a:r>
              <a:rPr lang="en-US" sz="29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proxy</a:t>
            </a:r>
            <a:endParaRPr lang="en-US" sz="2900" dirty="0" smtClean="0">
              <a:latin typeface="Consolas" charset="0"/>
              <a:sym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Charm++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objects (chares) communicate via asynchronous method invocations (entry methods).</a:t>
            </a:r>
          </a:p>
          <a:p>
            <a:r>
              <a:rPr lang="en-US" dirty="0" smtClean="0"/>
              <a:t>The runtime system maps chares onto processors and schedules execution of entry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Anything can be used as array indices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err="1" smtClean="0"/>
              <a:t>Tuples</a:t>
            </a:r>
            <a:r>
              <a:rPr lang="en-US" dirty="0" smtClean="0"/>
              <a:t> (e.g., 2D, 3D array)</a:t>
            </a:r>
          </a:p>
          <a:p>
            <a:pPr lvl="1"/>
            <a:r>
              <a:rPr lang="en-US" dirty="0" smtClean="0"/>
              <a:t>bit vectors</a:t>
            </a:r>
          </a:p>
          <a:p>
            <a:pPr lvl="1"/>
            <a:r>
              <a:rPr lang="en-US" dirty="0" smtClean="0"/>
              <a:t>user-defined </a:t>
            </a:r>
            <a:r>
              <a:rPr lang="en-US" dirty="0" smtClean="0"/>
              <a:t>types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Elements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by the runtime system</a:t>
            </a:r>
          </a:p>
          <a:p>
            <a:r>
              <a:rPr lang="en-US" dirty="0" smtClean="0"/>
              <a:t>P</a:t>
            </a:r>
            <a:r>
              <a:rPr lang="en-US" dirty="0" smtClean="0"/>
              <a:t>rogrammer could control the mapping </a:t>
            </a:r>
            <a:r>
              <a:rPr lang="en-US" dirty="0" smtClean="0"/>
              <a:t>of array elements to </a:t>
            </a:r>
            <a:r>
              <a:rPr lang="en-US" dirty="0" smtClean="0"/>
              <a:t>PEs.</a:t>
            </a:r>
            <a:endParaRPr lang="en-US" dirty="0" smtClean="0"/>
          </a:p>
          <a:p>
            <a:pPr lvl="1"/>
            <a:r>
              <a:rPr lang="en-US" dirty="0" smtClean="0"/>
              <a:t>Round-robin, block-cyclic, etc</a:t>
            </a:r>
          </a:p>
          <a:p>
            <a:pPr lvl="1"/>
            <a:r>
              <a:rPr lang="en-US" dirty="0" smtClean="0"/>
              <a:t>User defined mapping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way to invoke the same entry method on each array element. </a:t>
            </a:r>
          </a:p>
          <a:p>
            <a:r>
              <a:rPr lang="en-US" dirty="0" smtClean="0"/>
              <a:t>Example: A </a:t>
            </a:r>
            <a:r>
              <a:rPr lang="en-US" dirty="0" smtClean="0"/>
              <a:t>1D array “</a:t>
            </a:r>
            <a:r>
              <a:rPr lang="en-US" dirty="0" err="1" smtClean="0"/>
              <a:t>Cproxy_MyArray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arr</a:t>
            </a:r>
            <a:r>
              <a:rPr lang="en-US" dirty="0" smtClean="0">
                <a:solidFill>
                  <a:srgbClr val="0070C0"/>
                </a:solidFill>
              </a:rPr>
              <a:t>[3</a:t>
            </a:r>
            <a:r>
              <a:rPr lang="en-US" dirty="0" smtClean="0">
                <a:solidFill>
                  <a:srgbClr val="0070C0"/>
                </a:solidFill>
              </a:rPr>
              <a:t>].method(): </a:t>
            </a:r>
            <a:r>
              <a:rPr lang="en-US" dirty="0" smtClean="0"/>
              <a:t>a point-to-point message to element 3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arr.method</a:t>
            </a:r>
            <a:r>
              <a:rPr lang="en-US" dirty="0" smtClean="0">
                <a:solidFill>
                  <a:srgbClr val="0070C0"/>
                </a:solidFill>
              </a:rPr>
              <a:t>(): </a:t>
            </a:r>
            <a:r>
              <a:rPr lang="en-US" dirty="0" smtClean="0"/>
              <a:t>a </a:t>
            </a:r>
            <a:r>
              <a:rPr lang="en-US" b="1" i="1" dirty="0" smtClean="0"/>
              <a:t>broadcast</a:t>
            </a:r>
            <a:r>
              <a:rPr lang="en-US" dirty="0" smtClean="0"/>
              <a:t> message to every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Array Version</a:t>
            </a:r>
            <a:endParaRPr lang="en-US" dirty="0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4038600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entry </a:t>
            </a:r>
            <a:r>
              <a:rPr lang="en-US" sz="3200" i="1" dirty="0" smtClean="0">
                <a:solidFill>
                  <a:srgbClr val="0070C0"/>
                </a:solidFill>
              </a:rPr>
              <a:t>void</a:t>
            </a:r>
            <a:r>
              <a:rPr lang="en-US" sz="3200" dirty="0" smtClean="0"/>
              <a:t> </a:t>
            </a:r>
            <a:r>
              <a:rPr lang="en-US" sz="3200" dirty="0" err="1" smtClean="0"/>
              <a:t>sayHi</a:t>
            </a:r>
            <a:r>
              <a:rPr lang="en-US" sz="3200" dirty="0" smtClean="0"/>
              <a:t>(</a:t>
            </a:r>
            <a:r>
              <a:rPr lang="en-US" sz="3200" i="1" dirty="0" err="1" smtClean="0">
                <a:solidFill>
                  <a:srgbClr val="00B050"/>
                </a:solidFill>
              </a:rPr>
              <a:t>int</a:t>
            </a:r>
            <a:r>
              <a:rPr lang="en-US" sz="3200" dirty="0" smtClean="0"/>
              <a:t>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noProof="0" dirty="0" smtClean="0"/>
              <a:t>Not meaningful to return a value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00B050"/>
                </a:solidFill>
              </a:rPr>
              <a:t>Parameter marshalling</a:t>
            </a:r>
            <a:r>
              <a:rPr lang="en-US" sz="2800" dirty="0" smtClean="0"/>
              <a:t>: runtime system will automatically pack arguments into a message or unpack the message into </a:t>
            </a:r>
            <a:r>
              <a:rPr lang="en-US" sz="2800" dirty="0" smtClean="0"/>
              <a:t>arguments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Hello World: Main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838600"/>
            <a:ext cx="3066667" cy="22000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1219809"/>
            <a:ext cx="5466667" cy="48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Array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3473190" cy="23622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1371599"/>
            <a:ext cx="4876800" cy="47269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89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$ ./</a:t>
            </a:r>
            <a:r>
              <a:rPr lang="en-US" b="1" dirty="0" err="1" smtClean="0">
                <a:solidFill>
                  <a:srgbClr val="00B0F0"/>
                </a:solidFill>
              </a:rPr>
              <a:t>charmrun</a:t>
            </a:r>
            <a:r>
              <a:rPr lang="en-US" b="1" dirty="0" smtClean="0">
                <a:solidFill>
                  <a:srgbClr val="00B0F0"/>
                </a:solidFill>
              </a:rPr>
              <a:t> +p3 ./hello 10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Running “Hello World” with 10 elements using 3 processors.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#0 on processor 0 (told by -1)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#1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0 (told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0)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#2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0 (told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#3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0 (told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2)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#4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(told by 3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#5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(told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4)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#6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(told by 5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#7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(told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6)</a:t>
            </a: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#8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(told by 7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“Hello” from Hello chare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#9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 processor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(told by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8)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495800"/>
            <a:ext cx="7086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chare element will contribute its portion of data to someone, and data are combined through a particular </a:t>
            </a:r>
            <a:r>
              <a:rPr lang="en-US" i="1" dirty="0" smtClean="0"/>
              <a:t>op.</a:t>
            </a:r>
          </a:p>
          <a:p>
            <a:r>
              <a:rPr lang="en-US" dirty="0" smtClean="0"/>
              <a:t>Naïve way:</a:t>
            </a:r>
          </a:p>
          <a:p>
            <a:pPr lvl="1"/>
            <a:r>
              <a:rPr lang="en-US" dirty="0" smtClean="0"/>
              <a:t>Use a “master” to count how many messages  need to be received.</a:t>
            </a:r>
          </a:p>
          <a:p>
            <a:pPr lvl="1"/>
            <a:r>
              <a:rPr lang="en-US" dirty="0" smtClean="0"/>
              <a:t>Potential bottleneck on the “master”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Runtime system builds reduction tree</a:t>
            </a:r>
          </a:p>
          <a:p>
            <a:r>
              <a:rPr lang="en-US" dirty="0" smtClean="0"/>
              <a:t>User specifies reduction </a:t>
            </a:r>
            <a:r>
              <a:rPr lang="en-US" i="1" dirty="0" smtClean="0"/>
              <a:t>op</a:t>
            </a:r>
            <a:endParaRPr lang="en-US" i="1" dirty="0" smtClean="0"/>
          </a:p>
          <a:p>
            <a:r>
              <a:rPr lang="en-US" dirty="0" smtClean="0"/>
              <a:t>At root of tree, a callback is performed on a specified chare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057400"/>
            <a:ext cx="4003675" cy="306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global flow of control, so each chare must contribute data independently using </a:t>
            </a:r>
            <a:r>
              <a:rPr lang="en-US" sz="3300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contribute</a:t>
            </a:r>
            <a:r>
              <a:rPr lang="en-US" sz="33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(…)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void contribute(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nBytes</a:t>
            </a:r>
            <a:r>
              <a:rPr lang="en-US" dirty="0" smtClean="0"/>
              <a:t>, const void *data, </a:t>
            </a:r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reducerType</a:t>
            </a:r>
            <a:r>
              <a:rPr lang="en-US" dirty="0" smtClean="0"/>
              <a:t> type):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user callback</a:t>
            </a:r>
            <a:r>
              <a:rPr lang="en-US" dirty="0" smtClean="0"/>
              <a:t> (created using </a:t>
            </a:r>
            <a:r>
              <a:rPr lang="en-US" sz="33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CkCallback</a:t>
            </a:r>
            <a:r>
              <a:rPr lang="en-US" sz="3300" dirty="0" smtClean="0">
                <a:latin typeface="Consolas" charset="0"/>
                <a:ea typeface="Consolas" charset="0"/>
                <a:cs typeface="Consolas" charset="0"/>
                <a:sym typeface="Consolas" charset="0"/>
              </a:rPr>
              <a:t>) </a:t>
            </a:r>
            <a:r>
              <a:rPr lang="en-US" dirty="0" smtClean="0"/>
              <a:t>is invoked when the reduction is complete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View vs. System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91000"/>
            <a:ext cx="6096000" cy="218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31900"/>
            <a:ext cx="6340475" cy="2832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/>
          </p:cNvSpPr>
          <p:nvPr/>
        </p:nvSpPr>
        <p:spPr bwMode="auto">
          <a:xfrm>
            <a:off x="533400" y="2438400"/>
            <a:ext cx="1247775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User View: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457200" y="5029200"/>
            <a:ext cx="1536700" cy="342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System View: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</a:t>
            </a:r>
            <a:r>
              <a:rPr lang="en-US" i="1" dirty="0" smtClean="0"/>
              <a:t>Op</a:t>
            </a:r>
            <a:r>
              <a:rPr lang="en-US" dirty="0" smtClean="0"/>
              <a:t>s (</a:t>
            </a:r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reducerType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Predefined:</a:t>
            </a:r>
          </a:p>
          <a:p>
            <a:pPr lvl="1"/>
            <a:r>
              <a:rPr lang="en-US" dirty="0" smtClean="0"/>
              <a:t>Arithmetic (</a:t>
            </a:r>
            <a:r>
              <a:rPr lang="en-US" dirty="0" err="1" smtClean="0"/>
              <a:t>int</a:t>
            </a:r>
            <a:r>
              <a:rPr lang="en-US" dirty="0" smtClean="0"/>
              <a:t>, float, double)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sum_int</a:t>
            </a:r>
            <a:r>
              <a:rPr lang="en-US" dirty="0" smtClean="0"/>
              <a:t>, …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product_int</a:t>
            </a:r>
            <a:r>
              <a:rPr lang="en-US" dirty="0" smtClean="0"/>
              <a:t>, …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max_int</a:t>
            </a:r>
            <a:r>
              <a:rPr lang="en-US" dirty="0" smtClean="0"/>
              <a:t>, …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min_int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Logic: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logical_and</a:t>
            </a:r>
            <a:r>
              <a:rPr lang="en-US" dirty="0" smtClean="0"/>
              <a:t>, </a:t>
            </a:r>
            <a:r>
              <a:rPr lang="en-US" dirty="0" err="1" smtClean="0"/>
              <a:t>logic_or</a:t>
            </a:r>
            <a:endParaRPr lang="en-US" dirty="0" smtClean="0"/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</a:t>
            </a:r>
            <a:r>
              <a:rPr lang="en-US" dirty="0" err="1" smtClean="0"/>
              <a:t>bitvec_and</a:t>
            </a:r>
            <a:r>
              <a:rPr lang="en-US" dirty="0" smtClean="0"/>
              <a:t>, </a:t>
            </a:r>
            <a:r>
              <a:rPr lang="en-US" dirty="0" err="1" smtClean="0"/>
              <a:t>bitvec_or</a:t>
            </a:r>
            <a:endParaRPr lang="en-US" dirty="0" smtClean="0"/>
          </a:p>
          <a:p>
            <a:pPr lvl="1"/>
            <a:r>
              <a:rPr lang="en-US" dirty="0" smtClean="0"/>
              <a:t>Gather: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::set, </a:t>
            </a:r>
            <a:r>
              <a:rPr lang="en-US" dirty="0" err="1" smtClean="0"/>
              <a:t>concat</a:t>
            </a:r>
            <a:endParaRPr lang="en-US" dirty="0" smtClean="0"/>
          </a:p>
          <a:p>
            <a:pPr lvl="1"/>
            <a:r>
              <a:rPr lang="en-US" dirty="0" smtClean="0"/>
              <a:t>Misc:</a:t>
            </a:r>
          </a:p>
          <a:p>
            <a:pPr lvl="2"/>
            <a:r>
              <a:rPr lang="en-US" dirty="0" err="1" smtClean="0"/>
              <a:t>CkReduction</a:t>
            </a:r>
            <a:r>
              <a:rPr lang="en-US" dirty="0" smtClean="0"/>
              <a:t>::random</a:t>
            </a:r>
          </a:p>
          <a:p>
            <a:r>
              <a:rPr lang="en-US" dirty="0" smtClean="0"/>
              <a:t>Defined by the 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Callback: where reductions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CkCallbackFn</a:t>
            </a:r>
            <a:r>
              <a:rPr lang="en-US" dirty="0" smtClean="0"/>
              <a:t> fn, void *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void </a:t>
            </a:r>
            <a:r>
              <a:rPr lang="en-US" dirty="0" err="1" smtClean="0">
                <a:solidFill>
                  <a:srgbClr val="00B0F0"/>
                </a:solidFill>
              </a:rPr>
              <a:t>myCallbackFn</a:t>
            </a:r>
            <a:r>
              <a:rPr lang="en-US" dirty="0" smtClean="0">
                <a:solidFill>
                  <a:srgbClr val="00B0F0"/>
                </a:solidFill>
              </a:rPr>
              <a:t>(void *</a:t>
            </a:r>
            <a:r>
              <a:rPr lang="en-US" dirty="0" err="1" smtClean="0">
                <a:solidFill>
                  <a:srgbClr val="00B0F0"/>
                </a:solidFill>
              </a:rPr>
              <a:t>param</a:t>
            </a:r>
            <a:r>
              <a:rPr lang="en-US" dirty="0" smtClean="0">
                <a:solidFill>
                  <a:srgbClr val="00B0F0"/>
                </a:solidFill>
              </a:rPr>
              <a:t>, void *</a:t>
            </a:r>
            <a:r>
              <a:rPr lang="en-US" dirty="0" err="1" smtClean="0">
                <a:solidFill>
                  <a:srgbClr val="00B0F0"/>
                </a:solidFill>
              </a:rPr>
              <a:t>msg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r>
              <a:rPr lang="en-US" dirty="0" smtClean="0"/>
              <a:t>, const </a:t>
            </a:r>
            <a:r>
              <a:rPr lang="en-US" dirty="0" err="1" smtClean="0"/>
              <a:t>CkChareID</a:t>
            </a:r>
            <a:r>
              <a:rPr lang="en-US" dirty="0" smtClean="0"/>
              <a:t> &amp;id)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ep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dirty="0" err="1" smtClean="0">
                <a:solidFill>
                  <a:srgbClr val="00B0F0"/>
                </a:solidFill>
              </a:rPr>
              <a:t>CkIndex_ChareName</a:t>
            </a:r>
            <a:r>
              <a:rPr lang="en-US" dirty="0" smtClean="0">
                <a:solidFill>
                  <a:srgbClr val="00B0F0"/>
                </a:solidFill>
              </a:rPr>
              <a:t>::</a:t>
            </a:r>
            <a:r>
              <a:rPr lang="en-US" dirty="0" err="1" smtClean="0">
                <a:solidFill>
                  <a:srgbClr val="00B0F0"/>
                </a:solidFill>
              </a:rPr>
              <a:t>EntryMethod</a:t>
            </a:r>
            <a:r>
              <a:rPr lang="en-US" dirty="0" smtClean="0">
                <a:solidFill>
                  <a:srgbClr val="00B0F0"/>
                </a:solidFill>
              </a:rPr>
              <a:t>(parameters)</a:t>
            </a:r>
          </a:p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r>
              <a:rPr lang="en-US" dirty="0" smtClean="0"/>
              <a:t>, const </a:t>
            </a:r>
            <a:r>
              <a:rPr lang="en-US" dirty="0" err="1" smtClean="0"/>
              <a:t>CkArrayID</a:t>
            </a:r>
            <a:r>
              <a:rPr lang="en-US" dirty="0" smtClean="0"/>
              <a:t> &amp;id)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 </a:t>
            </a:r>
            <a:r>
              <a:rPr lang="en-US" dirty="0" err="1" smtClean="0">
                <a:solidFill>
                  <a:srgbClr val="00B0F0"/>
                </a:solidFill>
              </a:rPr>
              <a:t>Cproxy_MyArray</a:t>
            </a:r>
            <a:r>
              <a:rPr lang="en-US" dirty="0" smtClean="0">
                <a:solidFill>
                  <a:srgbClr val="00B0F0"/>
                </a:solidFill>
              </a:rPr>
              <a:t> may substitute </a:t>
            </a:r>
            <a:r>
              <a:rPr lang="en-US" dirty="0" err="1" smtClean="0">
                <a:solidFill>
                  <a:srgbClr val="00B0F0"/>
                </a:solidFill>
              </a:rPr>
              <a:t>CkArrayID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The callback will be called on all array elements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r>
              <a:rPr lang="en-US" dirty="0" smtClean="0"/>
              <a:t>, </a:t>
            </a:r>
            <a:r>
              <a:rPr lang="en-US" dirty="0" smtClean="0"/>
              <a:t>const </a:t>
            </a:r>
            <a:r>
              <a:rPr lang="en-US" dirty="0" err="1" smtClean="0"/>
              <a:t>CkArrayIndex</a:t>
            </a:r>
            <a:r>
              <a:rPr lang="en-US" dirty="0" smtClean="0"/>
              <a:t> &amp;</a:t>
            </a:r>
            <a:r>
              <a:rPr lang="en-US" dirty="0" err="1" smtClean="0"/>
              <a:t>idx</a:t>
            </a:r>
            <a:r>
              <a:rPr lang="en-US" dirty="0" smtClean="0"/>
              <a:t>, const </a:t>
            </a:r>
            <a:r>
              <a:rPr lang="en-US" dirty="0" err="1" smtClean="0"/>
              <a:t>CkArrayID</a:t>
            </a:r>
            <a:r>
              <a:rPr lang="en-US" dirty="0" smtClean="0"/>
              <a:t> &amp;id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callback will only be called on element[</a:t>
            </a:r>
            <a:r>
              <a:rPr lang="en-US" dirty="0" err="1" smtClean="0">
                <a:solidFill>
                  <a:srgbClr val="00B050"/>
                </a:solidFill>
              </a:rPr>
              <a:t>idx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</a:p>
          <a:p>
            <a:r>
              <a:rPr lang="en-US" dirty="0" err="1" smtClean="0"/>
              <a:t>CkCallback</a:t>
            </a:r>
            <a:r>
              <a:rPr lang="en-US" dirty="0" smtClean="0"/>
              <a:t>(</a:t>
            </a:r>
            <a:r>
              <a:rPr lang="en-US" dirty="0" err="1" smtClean="0"/>
              <a:t>CkCallback</a:t>
            </a:r>
            <a:r>
              <a:rPr lang="en-US" dirty="0" smtClean="0"/>
              <a:t>::ignore)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Charm++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Sum local error estimators to determine global </a:t>
            </a:r>
            <a:r>
              <a:rPr lang="en-US" dirty="0" smtClean="0"/>
              <a:t>error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558" y="2743200"/>
            <a:ext cx="796224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Architecures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on:</a:t>
            </a:r>
          </a:p>
          <a:p>
            <a:pPr lvl="1"/>
            <a:r>
              <a:rPr lang="en-US" dirty="0" smtClean="0"/>
              <a:t>Any machine with MPI installation</a:t>
            </a:r>
          </a:p>
          <a:p>
            <a:pPr lvl="1"/>
            <a:r>
              <a:rPr lang="en-US" dirty="0" smtClean="0"/>
              <a:t>Clusters with Ethernet (UDP/TCP)</a:t>
            </a:r>
          </a:p>
          <a:p>
            <a:pPr lvl="1"/>
            <a:r>
              <a:rPr lang="en-US" dirty="0" smtClean="0"/>
              <a:t>Clusters with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Clusters with accelerators (GPU/CELL)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To install</a:t>
            </a:r>
          </a:p>
          <a:p>
            <a:pPr lvl="1"/>
            <a:r>
              <a:rPr lang="en-US" dirty="0" smtClean="0"/>
              <a:t>“./build”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Charm++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5334000"/>
          </a:xfrm>
        </p:spPr>
        <p:txBody>
          <a:bodyPr>
            <a:normAutofit fontScale="85000" lnSpcReduction="10000"/>
          </a:bodyPr>
          <a:lstStyle/>
          <a:p>
            <a:pPr marL="663575"/>
            <a:r>
              <a:rPr lang="en-US" dirty="0" smtClean="0"/>
              <a:t>A “chare” is a C++ object with methods that can be remotely invoked</a:t>
            </a:r>
          </a:p>
          <a:p>
            <a:pPr marL="663575"/>
            <a:r>
              <a:rPr lang="en-US" dirty="0" smtClean="0"/>
              <a:t>The “</a:t>
            </a:r>
            <a:r>
              <a:rPr lang="en-US" dirty="0" err="1" smtClean="0"/>
              <a:t>mainchare</a:t>
            </a:r>
            <a:r>
              <a:rPr lang="en-US" dirty="0" smtClean="0"/>
              <a:t>” is the chare where the execution starts in the program</a:t>
            </a:r>
          </a:p>
          <a:p>
            <a:pPr marL="663575"/>
            <a:r>
              <a:rPr lang="en-US" dirty="0" smtClean="0"/>
              <a:t>A “chare array” is a collection of chares of the same type</a:t>
            </a:r>
          </a:p>
          <a:p>
            <a:pPr marL="663575"/>
            <a:r>
              <a:rPr lang="en-US" dirty="0" smtClean="0"/>
              <a:t>Typically the </a:t>
            </a:r>
            <a:r>
              <a:rPr lang="en-US" dirty="0" err="1" smtClean="0"/>
              <a:t>mainchare</a:t>
            </a:r>
            <a:r>
              <a:rPr lang="en-US" dirty="0" smtClean="0"/>
              <a:t> will spawn a chare array of workers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0" y="1295400"/>
            <a:ext cx="3112534" cy="4572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Charm++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038600"/>
          </a:xfrm>
        </p:spPr>
        <p:txBody>
          <a:bodyPr>
            <a:normAutofit/>
          </a:bodyPr>
          <a:lstStyle/>
          <a:p>
            <a:pPr marL="663575">
              <a:lnSpc>
                <a:spcPts val="2500"/>
              </a:lnSpc>
            </a:pPr>
            <a:r>
              <a:rPr lang="en-US" dirty="0" smtClean="0"/>
              <a:t>The C++ objects (whether they are chares or not) </a:t>
            </a:r>
          </a:p>
          <a:p>
            <a:pPr marL="1176338" lvl="1">
              <a:lnSpc>
                <a:spcPts val="2500"/>
              </a:lnSpc>
              <a:spcBef>
                <a:spcPts val="1700"/>
              </a:spcBef>
            </a:pPr>
            <a:r>
              <a:rPr lang="en-US" sz="3200" dirty="0" smtClean="0"/>
              <a:t>Reside in regular .h and .</a:t>
            </a:r>
            <a:r>
              <a:rPr lang="en-US" sz="3200" dirty="0" err="1" smtClean="0"/>
              <a:t>cpp</a:t>
            </a:r>
            <a:r>
              <a:rPr lang="en-US" sz="3200" dirty="0" smtClean="0"/>
              <a:t> files</a:t>
            </a:r>
          </a:p>
          <a:p>
            <a:pPr marL="663575">
              <a:lnSpc>
                <a:spcPts val="2500"/>
              </a:lnSpc>
              <a:spcBef>
                <a:spcPts val="1700"/>
              </a:spcBef>
            </a:pPr>
            <a:r>
              <a:rPr lang="en-US" dirty="0" smtClean="0"/>
              <a:t>Chare objects, messages and entry methods (methods that can be called asynchronously and remotely)  </a:t>
            </a:r>
          </a:p>
          <a:p>
            <a:pPr marL="1176338" lvl="1">
              <a:lnSpc>
                <a:spcPts val="2500"/>
              </a:lnSpc>
              <a:spcBef>
                <a:spcPts val="1700"/>
              </a:spcBef>
            </a:pPr>
            <a:r>
              <a:rPr lang="en-US" sz="3200" dirty="0" smtClean="0"/>
              <a:t>Are defined in a .</a:t>
            </a:r>
            <a:r>
              <a:rPr lang="en-US" sz="3200" dirty="0" err="1" smtClean="0"/>
              <a:t>ci</a:t>
            </a:r>
            <a:r>
              <a:rPr lang="en-US" sz="3200" dirty="0" smtClean="0"/>
              <a:t> (Charm interface) file</a:t>
            </a:r>
          </a:p>
          <a:p>
            <a:pPr marL="1176338" lvl="1">
              <a:lnSpc>
                <a:spcPts val="2100"/>
              </a:lnSpc>
              <a:spcBef>
                <a:spcPts val="1700"/>
              </a:spcBef>
            </a:pPr>
            <a:r>
              <a:rPr lang="en-US" sz="3200" dirty="0" smtClean="0"/>
              <a:t>And are implemented in the .</a:t>
            </a:r>
            <a:r>
              <a:rPr lang="en-US" sz="3200" dirty="0" err="1" smtClean="0"/>
              <a:t>cpp</a:t>
            </a:r>
            <a:r>
              <a:rPr lang="en-US" sz="3200" dirty="0" smtClean="0"/>
              <a:t>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CharmFiles_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5029200"/>
            <a:ext cx="7086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Hello World: .</a:t>
            </a:r>
            <a:r>
              <a:rPr lang="en-US" dirty="0" err="1" smtClean="0"/>
              <a:t>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486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ci</a:t>
            </a:r>
            <a:r>
              <a:rPr lang="en-US" dirty="0" smtClean="0"/>
              <a:t>: Charm Interface</a:t>
            </a:r>
          </a:p>
          <a:p>
            <a:r>
              <a:rPr lang="en-US" dirty="0" smtClean="0"/>
              <a:t>Defines which type of chares are present in the application</a:t>
            </a:r>
          </a:p>
          <a:p>
            <a:pPr lvl="1"/>
            <a:r>
              <a:rPr lang="en-US" dirty="0" smtClean="0"/>
              <a:t>At least a </a:t>
            </a:r>
            <a:r>
              <a:rPr lang="en-US" i="1" dirty="0" err="1" smtClean="0">
                <a:solidFill>
                  <a:srgbClr val="0070C0"/>
                </a:solidFill>
              </a:rPr>
              <a:t>mainchare</a:t>
            </a:r>
            <a:r>
              <a:rPr lang="en-US" dirty="0" smtClean="0"/>
              <a:t> must be set</a:t>
            </a:r>
          </a:p>
          <a:p>
            <a:r>
              <a:rPr lang="en-US" dirty="0" smtClean="0"/>
              <a:t>Each definition is inside a </a:t>
            </a:r>
            <a:r>
              <a:rPr lang="en-US" i="1" dirty="0" smtClean="0">
                <a:solidFill>
                  <a:srgbClr val="0070C0"/>
                </a:solidFill>
              </a:rPr>
              <a:t>module</a:t>
            </a:r>
          </a:p>
          <a:p>
            <a:pPr lvl="1"/>
            <a:r>
              <a:rPr lang="en-US" dirty="0" smtClean="0"/>
              <a:t>Modules</a:t>
            </a:r>
            <a:r>
              <a:rPr lang="en-US" i="1" dirty="0" smtClean="0"/>
              <a:t> </a:t>
            </a:r>
            <a:r>
              <a:rPr lang="en-US" dirty="0" smtClean="0"/>
              <a:t>can be included in other modules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hello_c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590800"/>
            <a:ext cx="32004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World: 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he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33" y="1324238"/>
            <a:ext cx="8933334" cy="46955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CkArgMsg</a:t>
            </a:r>
            <a:r>
              <a:rPr lang="en-US" dirty="0" smtClean="0"/>
              <a:t> in the Main::Main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charm++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CkArgMsg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char **</a:t>
            </a:r>
            <a:r>
              <a:rPr lang="en-US" dirty="0" err="1" smtClean="0"/>
              <a:t>argv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Charm++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1298</Words>
  <Application>Microsoft Office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Charm++ Basics</vt:lpstr>
      <vt:lpstr>The Charm++ Model</vt:lpstr>
      <vt:lpstr>User View vs. System View</vt:lpstr>
      <vt:lpstr>Architecures</vt:lpstr>
      <vt:lpstr>Charm++ Objects</vt:lpstr>
      <vt:lpstr>Charm++ File Structure</vt:lpstr>
      <vt:lpstr>Hello World: .ci file</vt:lpstr>
      <vt:lpstr>Hello World: the code</vt:lpstr>
      <vt:lpstr>CkArgMsg in the Main::Main Method</vt:lpstr>
      <vt:lpstr>Compilation Process</vt:lpstr>
      <vt:lpstr>Execution</vt:lpstr>
      <vt:lpstr>How to Communicate?</vt:lpstr>
      <vt:lpstr>The Proxy</vt:lpstr>
      <vt:lpstr>A Slightly More Complex Hello World</vt:lpstr>
      <vt:lpstr>Code</vt:lpstr>
      <vt:lpstr>“readonly” Variables</vt:lpstr>
      <vt:lpstr>Workflow of Hello World</vt:lpstr>
      <vt:lpstr>Limitations of Plain Proxies</vt:lpstr>
      <vt:lpstr>Chare Arrays</vt:lpstr>
      <vt:lpstr>Array Dimensions</vt:lpstr>
      <vt:lpstr>Array Elements Mapping</vt:lpstr>
      <vt:lpstr>Broadcasts</vt:lpstr>
      <vt:lpstr>Hello World: Array Version</vt:lpstr>
      <vt:lpstr>Hello World: Main Code</vt:lpstr>
      <vt:lpstr>Hello World: Array Code</vt:lpstr>
      <vt:lpstr>Result</vt:lpstr>
      <vt:lpstr>Reduction (1)</vt:lpstr>
      <vt:lpstr>Reduction (2)</vt:lpstr>
      <vt:lpstr>Reduction in Charm++</vt:lpstr>
      <vt:lpstr>Reduction Ops (CkReduction::reducerType)</vt:lpstr>
      <vt:lpstr>Callback: where reductions go?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bhatele</dc:creator>
  <cp:lastModifiedBy>Chao</cp:lastModifiedBy>
  <cp:revision>95</cp:revision>
  <dcterms:created xsi:type="dcterms:W3CDTF">2006-08-16T00:00:00Z</dcterms:created>
  <dcterms:modified xsi:type="dcterms:W3CDTF">2010-12-10T23:46:34Z</dcterms:modified>
</cp:coreProperties>
</file>