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5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66E48-6CE4-436B-ADA1-AE240FF23B47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AE162-46B3-4529-9B5C-4B50C81CC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FCC2-ADA0-415F-9835-031C271942CF}" type="datetime4">
              <a:rPr lang="en-US" smtClean="0"/>
              <a:t>December 8,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 Code Example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ppl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477000" y="5982789"/>
            <a:ext cx="2514604" cy="74719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172200"/>
            <a:ext cx="313828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4041-D519-47FC-AB91-F3588236C9E7}" type="datetime4">
              <a:rPr lang="en-US" smtClean="0"/>
              <a:t>December 8,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 Code Example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B95E-825E-43E2-8F10-C4036BEBE811}" type="datetime4">
              <a:rPr lang="en-US" smtClean="0"/>
              <a:t>December 8,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 Code Example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56350"/>
            <a:ext cx="1905000" cy="365125"/>
          </a:xfrm>
        </p:spPr>
        <p:txBody>
          <a:bodyPr/>
          <a:lstStyle/>
          <a:p>
            <a:fld id="{1109FDAD-4F7E-44F2-A1A0-B631EBAA5D19}" type="datetime4">
              <a:rPr lang="en-US" smtClean="0"/>
              <a:t>December 8,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 Code Example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828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bhatele\AppData\Local\Temp\_TSFE1A.tmp\_TS16.tmp\ppl-logo-s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8200" y="6096000"/>
            <a:ext cx="533400" cy="622300"/>
          </a:xfrm>
          <a:prstGeom prst="rect">
            <a:avLst/>
          </a:prstGeom>
          <a:noFill/>
        </p:spPr>
      </p:pic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172200"/>
            <a:ext cx="39694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BEED-4023-43B5-8501-965A92D51E31}" type="datetime4">
              <a:rPr lang="en-US" smtClean="0"/>
              <a:t>December 8,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 Code Example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67C3-3C2D-4EC2-9EEF-8CBD1A12EE0C}" type="datetime4">
              <a:rPr lang="en-US" smtClean="0"/>
              <a:t>December 8,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 Code Example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B119-486F-4F2F-8474-024170F3C099}" type="datetime4">
              <a:rPr lang="en-US" smtClean="0"/>
              <a:t>December 8, 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 Code Example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D088-4F35-4912-B7A3-C3AAB334305E}" type="datetime4">
              <a:rPr lang="en-US" smtClean="0"/>
              <a:t>December 8, 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 Code Example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6FBD-03C2-4CB2-96F0-21E80A6E290E}" type="datetime4">
              <a:rPr lang="en-US" smtClean="0"/>
              <a:t>December 8, 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 Code Example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85CB-0DD5-4053-9A11-D25CF9D8A75C}" type="datetime4">
              <a:rPr lang="en-US" smtClean="0"/>
              <a:t>December 8,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 Code Example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2215-A0AB-40E1-A022-01D7CAD64DA8}" type="datetime4">
              <a:rPr lang="en-US" smtClean="0"/>
              <a:t>December 8,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 Code Example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0E40F-8CC4-4D1E-87DC-CE8A4A0FC5B9}" type="datetime4">
              <a:rPr lang="en-US" smtClean="0"/>
              <a:t>December 8,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MD Code Example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Molecule Dynamics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Chao Mei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Task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“contribute” and “</a:t>
            </a:r>
            <a:r>
              <a:rPr lang="en-US" dirty="0" err="1" smtClean="0"/>
              <a:t>CkReduction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Use “diff” to see the difference between 01-base and 04-reduction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31C3-AA1D-4331-85E1-ACE70ACD8E1B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 Code Example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load-balancing support user codes</a:t>
            </a:r>
          </a:p>
          <a:p>
            <a:pPr lvl="1"/>
            <a:r>
              <a:rPr lang="en-US" dirty="0" smtClean="0"/>
              <a:t>Now: no support at all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Goal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70C0"/>
                </a:solidFill>
              </a:rPr>
              <a:t>learn how to utilize the load-balancing framework</a:t>
            </a:r>
          </a:p>
          <a:p>
            <a:pPr lvl="1"/>
            <a:r>
              <a:rPr lang="en-US" dirty="0" smtClean="0"/>
              <a:t>Benefits: improve the performance, and increase the machine utilization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31C3-AA1D-4331-85E1-ACE70ACD8E1B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 Code Example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Task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Add 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pup</a:t>
            </a:r>
            <a:r>
              <a:rPr lang="en-US" dirty="0" smtClean="0"/>
              <a:t> routines for the Worker object (the migrating constructor can be used to initialize some variables upon migration)</a:t>
            </a:r>
          </a:p>
          <a:p>
            <a:r>
              <a:rPr lang="en-US" dirty="0" smtClean="0"/>
              <a:t>Add a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ResumeFromSync</a:t>
            </a:r>
            <a:r>
              <a:rPr lang="en-US" dirty="0" smtClean="0"/>
              <a:t> function (called by the load balancer framework)</a:t>
            </a:r>
          </a:p>
          <a:p>
            <a:r>
              <a:rPr lang="en-US" dirty="0" smtClean="0"/>
              <a:t>Add a control in Worker to decide the frequency of load balancers</a:t>
            </a:r>
          </a:p>
          <a:p>
            <a:r>
              <a:rPr lang="en-US" dirty="0" smtClean="0"/>
              <a:t>Set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usesAtSync</a:t>
            </a:r>
            <a:r>
              <a:rPr lang="en-US" dirty="0" smtClean="0"/>
              <a:t> to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CmiTrue</a:t>
            </a:r>
            <a:r>
              <a:rPr lang="en-US" dirty="0" smtClean="0"/>
              <a:t> in Worker constructor</a:t>
            </a:r>
          </a:p>
          <a:p>
            <a:r>
              <a:rPr lang="en-US" dirty="0" smtClean="0"/>
              <a:t>Use “diff” to see the difference between 04-reduction and 05-loadbalancing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31C3-AA1D-4331-85E1-ACE70ACD8E1B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 Code Example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message priority</a:t>
            </a:r>
          </a:p>
          <a:p>
            <a:pPr lvl="1"/>
            <a:r>
              <a:rPr lang="en-US" dirty="0" smtClean="0"/>
              <a:t>Now: every message has the same priority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Goal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70C0"/>
                </a:solidFill>
              </a:rPr>
              <a:t>learn how to set message priority</a:t>
            </a:r>
          </a:p>
          <a:p>
            <a:pPr lvl="1"/>
            <a:r>
              <a:rPr lang="en-US" dirty="0" smtClean="0"/>
              <a:t>Benefits: possibly overlap computation and communication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31C3-AA1D-4331-85E1-ACE70ACD8E1B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 Code Example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Task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Make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computeSelf</a:t>
            </a:r>
            <a:r>
              <a:rPr lang="en-US" dirty="0" smtClean="0"/>
              <a:t> an entry method, so its control can be separated from the rest of the computation</a:t>
            </a:r>
          </a:p>
          <a:p>
            <a:r>
              <a:rPr lang="en-US" dirty="0" smtClean="0"/>
              <a:t>Create a dummy message to be set with low priority, and send this message to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computeSelf</a:t>
            </a:r>
            <a:endParaRPr 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/>
              <a:t>Remember to update the number of expected </a:t>
            </a:r>
            <a:r>
              <a:rPr lang="en-US" dirty="0" err="1" smtClean="0"/>
              <a:t>messaages</a:t>
            </a:r>
            <a:r>
              <a:rPr lang="en-US" dirty="0" smtClean="0"/>
              <a:t>!</a:t>
            </a:r>
          </a:p>
          <a:p>
            <a:r>
              <a:rPr lang="en-US" dirty="0" smtClean="0"/>
              <a:t>Use “diff” to see the difference between 05-loadbalancing and 06-msgpriority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31C3-AA1D-4331-85E1-ACE70ACD8E1B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 Code Example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Add threaded controller</a:t>
            </a:r>
          </a:p>
          <a:p>
            <a:pPr lvl="1"/>
            <a:r>
              <a:rPr lang="en-US" dirty="0" smtClean="0"/>
              <a:t>Now: the outermost loop is obscured in the codes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Goal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70C0"/>
                </a:solidFill>
              </a:rPr>
              <a:t>learn how to use threaded entry method</a:t>
            </a:r>
          </a:p>
          <a:p>
            <a:pPr lvl="1"/>
            <a:r>
              <a:rPr lang="en-US" dirty="0" smtClean="0"/>
              <a:t>Benefits: make the main work flow clear (i.e. a single entry method controlling the whole iteration process)</a:t>
            </a:r>
          </a:p>
          <a:p>
            <a:r>
              <a:rPr lang="en-US" dirty="0" smtClean="0"/>
              <a:t>Hint: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CkCallbackResumeThread</a:t>
            </a:r>
            <a:r>
              <a:rPr lang="en-US" dirty="0" smtClean="0"/>
              <a:t> callback as the thread is suspended automatically when the destructor of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CkCallbackResumeThread</a:t>
            </a:r>
            <a:r>
              <a:rPr lang="en-US" dirty="0" smtClean="0"/>
              <a:t> is called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31C3-AA1D-4331-85E1-ACE70ACD8E1B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 Code Example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compute?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Simulation for particles subject to van </a:t>
            </a:r>
            <a:r>
              <a:rPr lang="en-US" dirty="0" err="1" smtClean="0"/>
              <a:t>der</a:t>
            </a:r>
            <a:r>
              <a:rPr lang="en-US" dirty="0" smtClean="0"/>
              <a:t> Waals forces</a:t>
            </a:r>
          </a:p>
          <a:p>
            <a:r>
              <a:rPr lang="en-US" dirty="0" smtClean="0"/>
              <a:t>Force: </a:t>
            </a:r>
            <a:r>
              <a:rPr lang="en-US" b="1" i="1" dirty="0" smtClean="0"/>
              <a:t>F = A/r</a:t>
            </a:r>
            <a:r>
              <a:rPr lang="en-US" b="1" i="1" baseline="30000" dirty="0" smtClean="0"/>
              <a:t>6</a:t>
            </a:r>
            <a:r>
              <a:rPr lang="en-US" b="1" i="1" dirty="0" smtClean="0"/>
              <a:t> – R/r</a:t>
            </a:r>
            <a:r>
              <a:rPr lang="en-US" b="1" i="1" baseline="30000" dirty="0" smtClean="0"/>
              <a:t>12</a:t>
            </a:r>
          </a:p>
          <a:p>
            <a:r>
              <a:rPr lang="en-US" dirty="0" smtClean="0"/>
              <a:t>Velocity: </a:t>
            </a:r>
            <a:r>
              <a:rPr lang="en-US" b="1" i="1" dirty="0" smtClean="0"/>
              <a:t>v=v+(F/m)*</a:t>
            </a:r>
            <a:r>
              <a:rPr lang="en-US" b="1" i="1" dirty="0" err="1" smtClean="0"/>
              <a:t>dt</a:t>
            </a:r>
            <a:r>
              <a:rPr lang="en-US" dirty="0" smtClean="0"/>
              <a:t> </a:t>
            </a:r>
          </a:p>
          <a:p>
            <a:r>
              <a:rPr lang="en-US" dirty="0" smtClean="0"/>
              <a:t>Position: </a:t>
            </a:r>
            <a:r>
              <a:rPr lang="en-US" b="1" i="1" dirty="0" smtClean="0"/>
              <a:t>p=</a:t>
            </a:r>
            <a:r>
              <a:rPr lang="en-US" b="1" i="1" dirty="0" err="1" smtClean="0"/>
              <a:t>p+v</a:t>
            </a:r>
            <a:r>
              <a:rPr lang="en-US" b="1" i="1" dirty="0" smtClean="0"/>
              <a:t>*</a:t>
            </a:r>
            <a:r>
              <a:rPr lang="en-US" b="1" i="1" dirty="0" err="1" smtClean="0"/>
              <a:t>dt</a:t>
            </a:r>
            <a:endParaRPr lang="en-US" b="1" i="1" dirty="0"/>
          </a:p>
          <a:p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/2 force computation</a:t>
            </a:r>
          </a:p>
          <a:p>
            <a:pPr lvl="1"/>
            <a:r>
              <a:rPr lang="en-US" dirty="0" smtClean="0"/>
              <a:t>Half of N</a:t>
            </a:r>
            <a:r>
              <a:rPr lang="en-US" baseline="30000" dirty="0" smtClean="0"/>
              <a:t>2</a:t>
            </a:r>
            <a:r>
              <a:rPr lang="en-US" dirty="0" smtClean="0"/>
              <a:t> because of Newton 3</a:t>
            </a:r>
            <a:r>
              <a:rPr lang="en-US" baseline="30000" dirty="0" smtClean="0"/>
              <a:t>rd</a:t>
            </a:r>
            <a:r>
              <a:rPr lang="en-US" dirty="0" smtClean="0"/>
              <a:t> Law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31C3-AA1D-4331-85E1-ACE70ACD8E1B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 Code Example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Sequential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iter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iter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&lt;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NumIterations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iter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++){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&lt;N;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++)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j=i+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 j&lt;N; j++)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        interact(particle[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], particle[j]);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&lt;N;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++)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updatePosition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(particle[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]);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}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31C3-AA1D-4331-85E1-ACE70ACD8E1B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 Code Example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Block/Space decomposition</a:t>
            </a:r>
          </a:p>
          <a:p>
            <a:pPr lvl="1"/>
            <a:r>
              <a:rPr lang="en-US" dirty="0" smtClean="0"/>
              <a:t>Simplest</a:t>
            </a:r>
          </a:p>
          <a:p>
            <a:r>
              <a:rPr lang="en-US" dirty="0" smtClean="0"/>
              <a:t>Force calculation of each block</a:t>
            </a:r>
          </a:p>
          <a:p>
            <a:pPr lvl="1"/>
            <a:r>
              <a:rPr lang="en-US" dirty="0" smtClean="0"/>
              <a:t>Self</a:t>
            </a:r>
          </a:p>
          <a:p>
            <a:pPr lvl="1"/>
            <a:r>
              <a:rPr lang="en-US" dirty="0" smtClean="0"/>
              <a:t>Pair: totally N-1 interactions</a:t>
            </a:r>
          </a:p>
          <a:p>
            <a:pPr lvl="2"/>
            <a:r>
              <a:rPr lang="en-US" dirty="0" smtClean="0"/>
              <a:t>(N-1)/2:  acting force</a:t>
            </a:r>
          </a:p>
          <a:p>
            <a:pPr lvl="2"/>
            <a:r>
              <a:rPr lang="en-US" dirty="0" smtClean="0"/>
              <a:t>(N-1)/2:  reacting force</a:t>
            </a:r>
          </a:p>
          <a:p>
            <a:r>
              <a:rPr lang="en-US" dirty="0" smtClean="0"/>
              <a:t>Position update of each block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Only after all its related forces have been computed!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31C3-AA1D-4331-85E1-ACE70ACD8E1B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 Code Example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in Charm++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block is considered to be a 1D array element</a:t>
            </a:r>
          </a:p>
          <a:p>
            <a:r>
              <a:rPr lang="en-US" dirty="0" smtClean="0"/>
              <a:t>Communicate as a ring, but only traverse half of the ring</a:t>
            </a:r>
          </a:p>
          <a:p>
            <a:pPr lvl="1"/>
            <a:r>
              <a:rPr lang="en-US" dirty="0" smtClean="0"/>
              <a:t>Each block send the atoms to its left neighbor</a:t>
            </a:r>
          </a:p>
          <a:p>
            <a:pPr lvl="1"/>
            <a:r>
              <a:rPr lang="en-US" dirty="0" smtClean="0"/>
              <a:t>When the neighbor receives the atoms</a:t>
            </a:r>
          </a:p>
          <a:p>
            <a:pPr lvl="2"/>
            <a:r>
              <a:rPr lang="en-US" dirty="0" smtClean="0"/>
              <a:t>Do force calculation for the pair</a:t>
            </a:r>
          </a:p>
          <a:p>
            <a:pPr lvl="2"/>
            <a:r>
              <a:rPr lang="en-US" dirty="0" smtClean="0"/>
              <a:t>Forward the received atoms to its left neighbor if necessary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31C3-AA1D-4331-85E1-ACE70ACD8E1B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 Code Example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Space is decomposed into 5 blocks</a:t>
            </a:r>
          </a:p>
          <a:p>
            <a:r>
              <a:rPr lang="en-US" dirty="0" smtClean="0"/>
              <a:t>Interactions</a:t>
            </a:r>
          </a:p>
          <a:p>
            <a:pPr lvl="1"/>
            <a:r>
              <a:rPr lang="en-US" dirty="0" smtClean="0"/>
              <a:t>0-&gt;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, 3, 4</a:t>
            </a:r>
          </a:p>
          <a:p>
            <a:pPr lvl="1"/>
            <a:r>
              <a:rPr lang="en-US" dirty="0" smtClean="0"/>
              <a:t>1-&gt;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, 4, 0</a:t>
            </a:r>
          </a:p>
          <a:p>
            <a:pPr lvl="1"/>
            <a:r>
              <a:rPr lang="en-US" dirty="0" smtClean="0"/>
              <a:t>2-&gt;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, 0, 1</a:t>
            </a:r>
          </a:p>
          <a:p>
            <a:pPr lvl="1"/>
            <a:r>
              <a:rPr lang="en-US" dirty="0" smtClean="0"/>
              <a:t>3-&gt;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, 1, 2</a:t>
            </a:r>
          </a:p>
          <a:p>
            <a:pPr lvl="1"/>
            <a:r>
              <a:rPr lang="en-US" dirty="0" smtClean="0"/>
              <a:t>4-&gt;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 2, 3</a:t>
            </a:r>
          </a:p>
          <a:p>
            <a:r>
              <a:rPr lang="en-US" dirty="0" smtClean="0"/>
              <a:t>The case having </a:t>
            </a:r>
            <a:r>
              <a:rPr lang="en-US" dirty="0"/>
              <a:t>e</a:t>
            </a:r>
            <a:r>
              <a:rPr lang="en-US" dirty="0" smtClean="0"/>
              <a:t>ven number of blocks?</a:t>
            </a:r>
          </a:p>
          <a:p>
            <a:pPr lvl="1"/>
            <a:r>
              <a:rPr lang="en-US" dirty="0" smtClean="0"/>
              <a:t>A little bit of tricky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31C3-AA1D-4331-85E1-ACE70ACD8E1B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79912" y="2348880"/>
            <a:ext cx="56521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Flow of acting force by atoms in block 0: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Sent to block 1 by block 0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Force updated by block 0 and block 1 interaction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Sent to block 2 by block 1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Force updated by block 0 and block 2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Sent back to block 0 by block 2 for updating positions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 Code Example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Code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types.h</a:t>
            </a:r>
            <a:endParaRPr lang="en-US" dirty="0" smtClean="0"/>
          </a:p>
          <a:p>
            <a:pPr lvl="1"/>
            <a:r>
              <a:rPr lang="en-US" dirty="0" smtClean="0"/>
              <a:t>Data structures for each atom</a:t>
            </a:r>
          </a:p>
          <a:p>
            <a:r>
              <a:rPr lang="en-US" dirty="0" err="1" smtClean="0"/>
              <a:t>physics.h</a:t>
            </a: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orce calculation for a pair of atoms, etc.</a:t>
            </a:r>
          </a:p>
          <a:p>
            <a:r>
              <a:rPr lang="en-US" dirty="0" smtClean="0"/>
              <a:t>main.{</a:t>
            </a:r>
            <a:r>
              <a:rPr lang="en-US" dirty="0" err="1" smtClean="0"/>
              <a:t>ci,h,C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Main workflow control</a:t>
            </a:r>
          </a:p>
          <a:p>
            <a:r>
              <a:rPr lang="en-US" dirty="0" smtClean="0"/>
              <a:t>worker.{</a:t>
            </a:r>
            <a:r>
              <a:rPr lang="en-US" dirty="0" err="1" smtClean="0"/>
              <a:t>ci,h,C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Representing work of each block of atoms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31C3-AA1D-4331-85E1-ACE70ACD8E1B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 Code Example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 marshalling</a:t>
            </a:r>
          </a:p>
          <a:p>
            <a:pPr lvl="1"/>
            <a:r>
              <a:rPr lang="en-US" dirty="0" smtClean="0"/>
              <a:t>Simplify the programming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err="1" smtClean="0"/>
              <a:t>liveViz</a:t>
            </a:r>
            <a:endParaRPr lang="en-US" dirty="0" smtClean="0"/>
          </a:p>
          <a:p>
            <a:pPr lvl="1"/>
            <a:r>
              <a:rPr lang="en-US" dirty="0" smtClean="0"/>
              <a:t>Visualize the computation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31C3-AA1D-4331-85E1-ACE70ACD8E1B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 Code Example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scheme of reporting the completion of one iteration</a:t>
            </a:r>
          </a:p>
          <a:p>
            <a:pPr lvl="1"/>
            <a:r>
              <a:rPr lang="en-US" dirty="0" smtClean="0"/>
              <a:t>Now: each worker send a message to the main chare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Goal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70C0"/>
                </a:solidFill>
              </a:rPr>
              <a:t>learn to use a reduction construct</a:t>
            </a:r>
          </a:p>
          <a:p>
            <a:pPr lvl="1"/>
            <a:r>
              <a:rPr lang="en-US" dirty="0" smtClean="0"/>
              <a:t>Benefits: remove the potential messaging bottleneck on proc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31C3-AA1D-4331-85E1-ACE70ACD8E1B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 Code Example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739</Words>
  <Application>Microsoft Office PowerPoint</Application>
  <PresentationFormat>On-screen Show (4:3)</PresentationFormat>
  <Paragraphs>130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Simple Molecule Dynamics Code</vt:lpstr>
      <vt:lpstr>What do we compute?</vt:lpstr>
      <vt:lpstr>Typical Sequential Code</vt:lpstr>
      <vt:lpstr>Parallelization Scheme</vt:lpstr>
      <vt:lpstr>Implementation in Charm++</vt:lpstr>
      <vt:lpstr>Case Study</vt:lpstr>
      <vt:lpstr>Base Code Review</vt:lpstr>
      <vt:lpstr>Demo</vt:lpstr>
      <vt:lpstr>Task 1</vt:lpstr>
      <vt:lpstr>Solution to Task 1</vt:lpstr>
      <vt:lpstr>Task 2</vt:lpstr>
      <vt:lpstr>Solution to Task 2</vt:lpstr>
      <vt:lpstr>Task 3</vt:lpstr>
      <vt:lpstr>Solution to Task 3</vt:lpstr>
      <vt:lpstr>Task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bhatele</dc:creator>
  <cp:lastModifiedBy>Chao</cp:lastModifiedBy>
  <cp:revision>14</cp:revision>
  <dcterms:created xsi:type="dcterms:W3CDTF">2006-08-16T00:00:00Z</dcterms:created>
  <dcterms:modified xsi:type="dcterms:W3CDTF">2010-12-08T21:09:13Z</dcterms:modified>
</cp:coreProperties>
</file>