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58" r:id="rId4"/>
    <p:sldId id="272" r:id="rId5"/>
    <p:sldId id="273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388" autoAdjust="0"/>
  </p:normalViewPr>
  <p:slideViewPr>
    <p:cSldViewPr>
      <p:cViewPr varScale="1">
        <p:scale>
          <a:sx n="87" d="100"/>
          <a:sy n="87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E48-6CE4-436B-ADA1-AE240FF23B47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E162-46B3-4529-9B5C-4B50C81CC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AA04-2296-4C67-8857-16C2EC350FB2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pl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5982789"/>
            <a:ext cx="2514604" cy="7471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13828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E80-8112-4B93-85C0-C11365885E54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3A6-3F0A-4CA1-A1D6-0B751BE78F30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1905000" cy="365125"/>
          </a:xfrm>
        </p:spPr>
        <p:txBody>
          <a:bodyPr/>
          <a:lstStyle/>
          <a:p>
            <a:fld id="{6A3E58B4-106C-4284-B653-F2370E874069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0A-BD67-40E3-B11E-768E63F42CC9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268-2E3F-43AA-925C-5603E78E8AE2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5CB-3200-4995-9E3F-E9D73F19ED23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9B25-E3EF-4004-A2B7-56AB7723AD68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B8F2-0FBC-470B-9AD2-06637A0F9F61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F7-AD0D-4E47-ADA6-EBA5F1E5F4EE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FC2C-56BF-46B4-B33F-F7689A011290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A92C-A370-4503-A9D7-5849C8929D22}" type="datetime4">
              <a:rPr lang="en-US" smtClean="0"/>
              <a:t>December 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“Hello World” in Charm++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Mei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800" dirty="0" smtClean="0">
                <a:solidFill>
                  <a:srgbClr val="FF0000"/>
                </a:solidFill>
              </a:rPr>
              <a:t>./</a:t>
            </a:r>
            <a:r>
              <a:rPr lang="en-US" sz="5800" dirty="0" err="1" smtClean="0">
                <a:solidFill>
                  <a:srgbClr val="FF0000"/>
                </a:solidFill>
              </a:rPr>
              <a:t>charmrun</a:t>
            </a:r>
            <a:r>
              <a:rPr lang="en-US" sz="5800" dirty="0" smtClean="0">
                <a:solidFill>
                  <a:srgbClr val="FF0000"/>
                </a:solidFill>
              </a:rPr>
              <a:t> ++local +p8 ./hello 8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800" dirty="0" err="1" smtClean="0"/>
              <a:t>Charmrun</a:t>
            </a:r>
            <a:r>
              <a:rPr lang="en-US" sz="3800" dirty="0" smtClean="0"/>
              <a:t>&gt; started all node programs in 0.006 seconds.</a:t>
            </a:r>
          </a:p>
          <a:p>
            <a:pPr>
              <a:buNone/>
            </a:pPr>
            <a:r>
              <a:rPr lang="en-US" sz="3800" dirty="0" smtClean="0"/>
              <a:t>Charm++: scheduler running in </a:t>
            </a:r>
            <a:r>
              <a:rPr lang="en-US" sz="3800" dirty="0" err="1" smtClean="0"/>
              <a:t>netpoll</a:t>
            </a:r>
            <a:r>
              <a:rPr lang="en-US" sz="3800" dirty="0" smtClean="0"/>
              <a:t> mode.</a:t>
            </a:r>
          </a:p>
          <a:p>
            <a:pPr>
              <a:buNone/>
            </a:pPr>
            <a:r>
              <a:rPr lang="en-US" sz="3800" dirty="0" smtClean="0"/>
              <a:t>Charm++&gt; Running on 1 unique compute nodes (16-way SMP).</a:t>
            </a:r>
          </a:p>
          <a:p>
            <a:pPr>
              <a:buNone/>
            </a:pPr>
            <a:r>
              <a:rPr lang="en-US" sz="3800" dirty="0" smtClean="0"/>
              <a:t>Charm++&gt; </a:t>
            </a:r>
            <a:r>
              <a:rPr lang="en-US" sz="3800" dirty="0" err="1" smtClean="0"/>
              <a:t>cpu</a:t>
            </a:r>
            <a:r>
              <a:rPr lang="en-US" sz="3800" dirty="0" smtClean="0"/>
              <a:t> topology info is gathered in 0.008 seconds.</a:t>
            </a:r>
          </a:p>
          <a:p>
            <a:pPr>
              <a:buNone/>
            </a:pPr>
            <a:r>
              <a:rPr lang="en-US" sz="3800" dirty="0" smtClean="0"/>
              <a:t>Running Hello on 8 processors for 8 elements</a:t>
            </a:r>
          </a:p>
          <a:p>
            <a:pPr>
              <a:buNone/>
            </a:pPr>
            <a:r>
              <a:rPr lang="en-US" sz="3800" dirty="0" smtClean="0"/>
              <a:t>Hi from element 0</a:t>
            </a:r>
          </a:p>
          <a:p>
            <a:pPr>
              <a:buNone/>
            </a:pPr>
            <a:r>
              <a:rPr lang="en-US" sz="3800" dirty="0" smtClean="0"/>
              <a:t>Hi from element 1</a:t>
            </a:r>
          </a:p>
          <a:p>
            <a:pPr>
              <a:buNone/>
            </a:pPr>
            <a:r>
              <a:rPr lang="en-US" sz="3800" dirty="0" smtClean="0"/>
              <a:t>Hi from element 2</a:t>
            </a:r>
          </a:p>
          <a:p>
            <a:pPr>
              <a:buNone/>
            </a:pPr>
            <a:r>
              <a:rPr lang="en-US" sz="3800" dirty="0" smtClean="0"/>
              <a:t>Hi from element 3</a:t>
            </a:r>
          </a:p>
          <a:p>
            <a:pPr>
              <a:buNone/>
            </a:pPr>
            <a:r>
              <a:rPr lang="en-US" sz="3800" dirty="0" smtClean="0"/>
              <a:t>Hi from element 4</a:t>
            </a:r>
          </a:p>
          <a:p>
            <a:pPr>
              <a:buNone/>
            </a:pPr>
            <a:r>
              <a:rPr lang="en-US" sz="3800" dirty="0" smtClean="0"/>
              <a:t>Hi from element 5</a:t>
            </a:r>
          </a:p>
          <a:p>
            <a:pPr>
              <a:buNone/>
            </a:pPr>
            <a:r>
              <a:rPr lang="en-US" sz="3800" dirty="0" smtClean="0"/>
              <a:t>Hi from element 6</a:t>
            </a:r>
          </a:p>
          <a:p>
            <a:pPr>
              <a:buNone/>
            </a:pPr>
            <a:r>
              <a:rPr lang="en-US" sz="3800" dirty="0" smtClean="0"/>
              <a:t>Hi from element 7</a:t>
            </a:r>
          </a:p>
          <a:p>
            <a:pPr>
              <a:buNone/>
            </a:pPr>
            <a:r>
              <a:rPr lang="en-US" sz="3800" dirty="0" smtClean="0"/>
              <a:t>All done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very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simple “hello world” program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Preparation</a:t>
            </a:r>
            <a:r>
              <a:rPr lang="en-US" dirty="0" smtClean="0"/>
              <a:t>: build an appropriate charm for your machine</a:t>
            </a:r>
          </a:p>
          <a:p>
            <a:pPr lvl="1"/>
            <a:r>
              <a:rPr lang="en-US" dirty="0" smtClean="0"/>
              <a:t>Help: </a:t>
            </a:r>
            <a:r>
              <a:rPr lang="en-US" dirty="0" smtClean="0">
                <a:solidFill>
                  <a:srgbClr val="0070C0"/>
                </a:solidFill>
              </a:rPr>
              <a:t>./build --help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70C0"/>
                </a:solidFill>
              </a:rPr>
              <a:t>./smart-build.pl</a:t>
            </a:r>
          </a:p>
          <a:p>
            <a:pPr lvl="1"/>
            <a:r>
              <a:rPr lang="en-US" dirty="0" smtClean="0"/>
              <a:t>./build charm++ net-linux-x86_64 -j8 --with-production --enable-tracing</a:t>
            </a:r>
          </a:p>
          <a:p>
            <a:pPr lvl="1"/>
            <a:r>
              <a:rPr lang="en-US" dirty="0" smtClean="0"/>
              <a:t>./build charm++ net-linux-x86_64 </a:t>
            </a:r>
            <a:r>
              <a:rPr lang="en-US" dirty="0" err="1" smtClean="0"/>
              <a:t>ibverbs</a:t>
            </a:r>
            <a:r>
              <a:rPr lang="en-US" dirty="0" smtClean="0"/>
              <a:t> -j8 </a:t>
            </a:r>
            <a:r>
              <a:rPr lang="en-US" dirty="0" smtClean="0"/>
              <a:t>--with-production --</a:t>
            </a:r>
            <a:r>
              <a:rPr lang="en-US" dirty="0" smtClean="0"/>
              <a:t>enable-tracing</a:t>
            </a:r>
          </a:p>
          <a:p>
            <a:pPr lvl="1"/>
            <a:r>
              <a:rPr lang="en-US" dirty="0" smtClean="0"/>
              <a:t>./build charm++ </a:t>
            </a:r>
            <a:r>
              <a:rPr lang="en-US" dirty="0" err="1" smtClean="0"/>
              <a:t>bluegenep</a:t>
            </a:r>
            <a:r>
              <a:rPr lang="en-US" dirty="0" smtClean="0"/>
              <a:t> </a:t>
            </a:r>
            <a:r>
              <a:rPr lang="en-US" dirty="0" err="1" smtClean="0"/>
              <a:t>xlc</a:t>
            </a:r>
            <a:r>
              <a:rPr lang="en-US" dirty="0" smtClean="0"/>
              <a:t> </a:t>
            </a:r>
            <a:r>
              <a:rPr lang="en-US" dirty="0" smtClean="0"/>
              <a:t>–j4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CHARMC=$(HOME</a:t>
            </a:r>
            <a:r>
              <a:rPr lang="en-US" sz="2000" dirty="0" smtClean="0"/>
              <a:t>)/charm/net-linux-x86_64/bin/</a:t>
            </a:r>
            <a:r>
              <a:rPr lang="en-US" sz="2000" dirty="0" err="1" smtClean="0"/>
              <a:t>charmc</a:t>
            </a:r>
            <a:r>
              <a:rPr lang="en-US" sz="2000" dirty="0" smtClean="0"/>
              <a:t>  $(</a:t>
            </a:r>
            <a:r>
              <a:rPr lang="en-US" sz="2000" dirty="0" smtClean="0"/>
              <a:t>OPTS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OBJS = </a:t>
            </a:r>
            <a:r>
              <a:rPr lang="en-US" sz="2000" dirty="0" err="1" smtClean="0"/>
              <a:t>hello.o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all: </a:t>
            </a:r>
            <a:r>
              <a:rPr lang="en-US" sz="2000" dirty="0" smtClean="0"/>
              <a:t>hello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hello: $(OBJS)</a:t>
            </a:r>
          </a:p>
          <a:p>
            <a:pPr>
              <a:buNone/>
            </a:pPr>
            <a:r>
              <a:rPr lang="en-US" sz="2000" dirty="0" smtClean="0"/>
              <a:t>        $(CHARMC) -language charm++ -o hello $(OBJS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hello.o</a:t>
            </a:r>
            <a:r>
              <a:rPr lang="en-US" sz="2000" dirty="0" smtClean="0"/>
              <a:t>: </a:t>
            </a:r>
            <a:r>
              <a:rPr lang="en-US" sz="2000" dirty="0" err="1" smtClean="0"/>
              <a:t>hello.C</a:t>
            </a:r>
            <a:r>
              <a:rPr lang="en-US" sz="2000" dirty="0" smtClean="0"/>
              <a:t> </a:t>
            </a:r>
            <a:r>
              <a:rPr lang="en-US" sz="2000" dirty="0" err="1" smtClean="0"/>
              <a:t>hello.decl.h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$(CHARMC) -c </a:t>
            </a:r>
            <a:r>
              <a:rPr lang="en-US" sz="2000" dirty="0" err="1" smtClean="0"/>
              <a:t>hello.C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hello.decl.h</a:t>
            </a:r>
            <a:r>
              <a:rPr lang="en-US" sz="2000" dirty="0" smtClean="0"/>
              <a:t>: hello.ci</a:t>
            </a:r>
          </a:p>
          <a:p>
            <a:pPr>
              <a:buNone/>
            </a:pPr>
            <a:r>
              <a:rPr lang="en-US" sz="2000" dirty="0" smtClean="0"/>
              <a:t>        $(CHARMC)  </a:t>
            </a:r>
            <a:r>
              <a:rPr lang="en-US" sz="2000" dirty="0" smtClean="0"/>
              <a:t>hello.ci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clean: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rm</a:t>
            </a:r>
            <a:r>
              <a:rPr lang="en-US" sz="2000" dirty="0" smtClean="0"/>
              <a:t> -f *.</a:t>
            </a:r>
            <a:r>
              <a:rPr lang="en-US" sz="2000" dirty="0" err="1" smtClean="0"/>
              <a:t>decl.h</a:t>
            </a:r>
            <a:r>
              <a:rPr lang="en-US" sz="2000" dirty="0" smtClean="0"/>
              <a:t> *.</a:t>
            </a:r>
            <a:r>
              <a:rPr lang="en-US" sz="2000" dirty="0" err="1" smtClean="0"/>
              <a:t>def.h</a:t>
            </a:r>
            <a:r>
              <a:rPr lang="en-US" sz="2000" dirty="0" smtClean="0"/>
              <a:t> </a:t>
            </a:r>
            <a:r>
              <a:rPr lang="en-US" sz="2000" dirty="0" smtClean="0"/>
              <a:t>*.</a:t>
            </a:r>
            <a:r>
              <a:rPr lang="en-US" sz="2000" dirty="0" smtClean="0"/>
              <a:t>o hello </a:t>
            </a:r>
            <a:r>
              <a:rPr lang="en-US" sz="2000" dirty="0" err="1" smtClean="0"/>
              <a:t>charmrun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1C3-AA1D-4331-85E1-ACE70ACD8E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mainmodule</a:t>
            </a:r>
            <a:r>
              <a:rPr lang="en-US" dirty="0" smtClean="0"/>
              <a:t> hello </a:t>
            </a: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mainchare</a:t>
            </a:r>
            <a:r>
              <a:rPr lang="en-US" dirty="0" smtClean="0"/>
              <a:t> Main {</a:t>
            </a:r>
          </a:p>
          <a:p>
            <a:pPr>
              <a:buNone/>
            </a:pPr>
            <a:r>
              <a:rPr lang="en-US" dirty="0" smtClean="0"/>
              <a:t>    entry Main(</a:t>
            </a:r>
            <a:r>
              <a:rPr lang="en-US" dirty="0" err="1" smtClean="0"/>
              <a:t>CkArgMsg</a:t>
            </a:r>
            <a:r>
              <a:rPr lang="en-US" dirty="0" smtClean="0"/>
              <a:t> *m);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};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Hello.C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#include</a:t>
            </a:r>
            <a:r>
              <a:rPr lang="en-US" sz="1800" dirty="0" smtClean="0"/>
              <a:t>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#include</a:t>
            </a:r>
            <a:r>
              <a:rPr lang="en-US" sz="1800" dirty="0" smtClean="0"/>
              <a:t> "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hello.decl.h</a:t>
            </a:r>
            <a:r>
              <a:rPr lang="en-US" sz="1800" dirty="0" smtClean="0"/>
              <a:t>"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/*</a:t>
            </a:r>
            <a:r>
              <a:rPr lang="en-US" sz="1800" dirty="0" err="1" smtClean="0">
                <a:solidFill>
                  <a:srgbClr val="00B050"/>
                </a:solidFill>
              </a:rPr>
              <a:t>mainchare</a:t>
            </a:r>
            <a:r>
              <a:rPr lang="en-US" sz="1800" dirty="0" smtClean="0">
                <a:solidFill>
                  <a:srgbClr val="00B050"/>
                </a:solidFill>
              </a:rPr>
              <a:t>*/</a:t>
            </a:r>
          </a:p>
          <a:p>
            <a:pPr>
              <a:buNone/>
            </a:pPr>
            <a:r>
              <a:rPr lang="en-US" sz="1800" dirty="0" smtClean="0"/>
              <a:t>class Main : public </a:t>
            </a:r>
            <a:r>
              <a:rPr lang="en-US" sz="1800" dirty="0" smtClean="0"/>
              <a:t>Chare{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public:</a:t>
            </a:r>
          </a:p>
          <a:p>
            <a:pPr>
              <a:buNone/>
            </a:pPr>
            <a:r>
              <a:rPr lang="en-US" sz="1800" dirty="0" smtClean="0"/>
              <a:t>  Main(</a:t>
            </a:r>
            <a:r>
              <a:rPr lang="en-US" sz="1800" dirty="0" err="1" smtClean="0"/>
              <a:t>CkArgMsg</a:t>
            </a:r>
            <a:r>
              <a:rPr lang="en-US" sz="1800" dirty="0" smtClean="0"/>
              <a:t>* m</a:t>
            </a:r>
            <a:r>
              <a:rPr lang="en-US" sz="1800" dirty="0" smtClean="0"/>
              <a:t>){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    //m contains "</a:t>
            </a:r>
            <a:r>
              <a:rPr lang="en-US" sz="1800" dirty="0" err="1" smtClean="0">
                <a:solidFill>
                  <a:srgbClr val="00B050"/>
                </a:solidFill>
              </a:rPr>
              <a:t>argc</a:t>
            </a:r>
            <a:r>
              <a:rPr lang="en-US" sz="1800" dirty="0" smtClean="0">
                <a:solidFill>
                  <a:srgbClr val="00B050"/>
                </a:solidFill>
              </a:rPr>
              <a:t>" and "</a:t>
            </a:r>
            <a:r>
              <a:rPr lang="en-US" sz="1800" dirty="0" err="1" smtClean="0">
                <a:solidFill>
                  <a:srgbClr val="00B050"/>
                </a:solidFill>
              </a:rPr>
              <a:t>argv</a:t>
            </a:r>
            <a:r>
              <a:rPr lang="en-US" sz="1800" dirty="0" smtClean="0">
                <a:solidFill>
                  <a:srgbClr val="00B050"/>
                </a:solidFill>
              </a:rPr>
              <a:t>" as a normal main function has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    //for its arguments</a:t>
            </a:r>
            <a:r>
              <a:rPr lang="en-US" sz="1800" dirty="0" smtClean="0">
                <a:solidFill>
                  <a:srgbClr val="00B050"/>
                </a:solidFill>
              </a:rPr>
              <a:t>.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    //Start the computation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CkPrintf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("Running on %d processors.\n</a:t>
            </a:r>
            <a:r>
              <a:rPr lang="en-US" sz="1800" dirty="0" smtClean="0"/>
              <a:t>", </a:t>
            </a:r>
            <a:r>
              <a:rPr lang="en-US" sz="1800" dirty="0" err="1" smtClean="0"/>
              <a:t>CkNumPes</a:t>
            </a:r>
            <a:r>
              <a:rPr lang="en-US" sz="1800" dirty="0" smtClean="0"/>
              <a:t>());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ckout</a:t>
            </a:r>
            <a:r>
              <a:rPr lang="en-US" sz="1800" dirty="0" smtClean="0"/>
              <a:t> &lt;&lt; "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Greetings from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PPL@Illinois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r>
              <a:rPr lang="en-US" sz="1800" dirty="0" smtClean="0"/>
              <a:t>"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CkExit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smtClean="0"/>
              <a:t>};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#include </a:t>
            </a:r>
            <a:r>
              <a:rPr lang="en-US" sz="1800" dirty="0" smtClean="0"/>
              <a:t>"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hello.def.h</a:t>
            </a:r>
            <a:r>
              <a:rPr lang="en-US" sz="1800" dirty="0" smtClean="0"/>
              <a:t>"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Compile: Just “make”</a:t>
            </a:r>
          </a:p>
          <a:p>
            <a:r>
              <a:rPr lang="en-US" dirty="0" smtClean="0"/>
              <a:t>Run: ./</a:t>
            </a:r>
            <a:r>
              <a:rPr lang="en-US" dirty="0" err="1" smtClean="0"/>
              <a:t>charmrun</a:t>
            </a:r>
            <a:r>
              <a:rPr lang="en-US" dirty="0" smtClean="0"/>
              <a:t> ++local +p&lt;N&gt; ./hello &lt;arguments&gt;</a:t>
            </a:r>
          </a:p>
          <a:p>
            <a:pPr lvl="1"/>
            <a:r>
              <a:rPr lang="en-US" dirty="0" smtClean="0"/>
              <a:t>On some machines, you need to </a:t>
            </a:r>
            <a:r>
              <a:rPr lang="en-US" dirty="0" smtClean="0">
                <a:solidFill>
                  <a:srgbClr val="00B0F0"/>
                </a:solidFill>
              </a:rPr>
              <a:t>submit your application through a batcher scheduler (e.g. </a:t>
            </a:r>
            <a:r>
              <a:rPr lang="en-US" dirty="0" err="1" smtClean="0">
                <a:solidFill>
                  <a:srgbClr val="00B0F0"/>
                </a:solidFill>
              </a:rPr>
              <a:t>qsub</a:t>
            </a:r>
            <a:r>
              <a:rPr lang="en-US" dirty="0" smtClean="0">
                <a:solidFill>
                  <a:srgbClr val="00B0F0"/>
                </a:solidFill>
              </a:rPr>
              <a:t> …)</a:t>
            </a:r>
          </a:p>
          <a:p>
            <a:r>
              <a:rPr lang="en-US" dirty="0" smtClean="0"/>
              <a:t>Output with “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./</a:t>
            </a:r>
            <a:r>
              <a:rPr lang="en-US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charmrun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++local +p8 ./hello</a:t>
            </a:r>
            <a:r>
              <a:rPr lang="en-US" dirty="0" smtClean="0"/>
              <a:t>”</a:t>
            </a:r>
          </a:p>
          <a:p>
            <a:pPr lvl="1">
              <a:buNone/>
            </a:pPr>
            <a:r>
              <a:rPr lang="en-US" sz="2200" dirty="0" err="1" smtClean="0">
                <a:latin typeface="Arial Narrow" pitchFamily="34" charset="0"/>
                <a:cs typeface="Arial" pitchFamily="34" charset="0"/>
              </a:rPr>
              <a:t>Charmrun</a:t>
            </a: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&gt; started all node programs in 0.006 seconds.</a:t>
            </a:r>
          </a:p>
          <a:p>
            <a:pPr lvl="1">
              <a:buNone/>
            </a:pP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Charm++: scheduler running in </a:t>
            </a:r>
            <a:r>
              <a:rPr lang="en-US" sz="2200" dirty="0" err="1" smtClean="0">
                <a:latin typeface="Arial Narrow" pitchFamily="34" charset="0"/>
                <a:cs typeface="Arial" pitchFamily="34" charset="0"/>
              </a:rPr>
              <a:t>netpoll</a:t>
            </a: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 mode.</a:t>
            </a:r>
          </a:p>
          <a:p>
            <a:pPr lvl="1">
              <a:buNone/>
            </a:pP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Charm++&gt; Running on 1 unique compute nodes (16-way SMP).</a:t>
            </a:r>
          </a:p>
          <a:p>
            <a:pPr lvl="1">
              <a:buNone/>
            </a:pP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Charm++&gt; </a:t>
            </a:r>
            <a:r>
              <a:rPr lang="en-US" sz="2200" dirty="0" err="1" smtClean="0">
                <a:latin typeface="Arial Narrow" pitchFamily="34" charset="0"/>
                <a:cs typeface="Arial" pitchFamily="34" charset="0"/>
              </a:rPr>
              <a:t>cpu</a:t>
            </a: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 topology info is gathered in 0.007 seconds.</a:t>
            </a:r>
          </a:p>
          <a:p>
            <a:pPr lvl="1">
              <a:buNone/>
            </a:pP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Running on 8 processors.</a:t>
            </a:r>
          </a:p>
          <a:p>
            <a:pPr lvl="1">
              <a:buNone/>
            </a:pP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Greetings from </a:t>
            </a:r>
            <a:r>
              <a:rPr lang="en-US" sz="2200" dirty="0" err="1" smtClean="0">
                <a:latin typeface="Arial Narrow" pitchFamily="34" charset="0"/>
                <a:cs typeface="Arial" pitchFamily="34" charset="0"/>
              </a:rPr>
              <a:t>PPL@Illinois</a:t>
            </a: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!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“hello world” in a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chare (virtual processor) says Hi one by one in a ring</a:t>
            </a:r>
          </a:p>
          <a:p>
            <a:pPr lvl="1"/>
            <a:r>
              <a:rPr lang="en-US" dirty="0" smtClean="0"/>
              <a:t>Communication flow: 0-&gt;1-&gt;2-&gt;3-&gt;4…-&gt;(last chare)-&gt;program finish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Makefile</a:t>
            </a:r>
            <a:r>
              <a:rPr lang="en-US" dirty="0" smtClean="0"/>
              <a:t> is same with the previous 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mainmodule</a:t>
            </a:r>
            <a:r>
              <a:rPr lang="en-US" dirty="0" smtClean="0"/>
              <a:t> hello {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err="1" smtClean="0">
                <a:solidFill>
                  <a:srgbClr val="0070C0"/>
                </a:solidFill>
              </a:rPr>
              <a:t>readonly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CProxy_Main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mainProxy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err="1" smtClean="0">
                <a:solidFill>
                  <a:srgbClr val="0070C0"/>
                </a:solidFill>
              </a:rPr>
              <a:t>readonly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nElements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mainchare</a:t>
            </a:r>
            <a:r>
              <a:rPr lang="en-US" dirty="0" smtClean="0"/>
              <a:t> Main {</a:t>
            </a:r>
          </a:p>
          <a:p>
            <a:pPr>
              <a:buNone/>
            </a:pPr>
            <a:r>
              <a:rPr lang="en-US" dirty="0" smtClean="0"/>
              <a:t>    entry Main(</a:t>
            </a:r>
            <a:r>
              <a:rPr lang="en-US" dirty="0" err="1" smtClean="0"/>
              <a:t>CkArgMsg</a:t>
            </a:r>
            <a:r>
              <a:rPr lang="en-US" dirty="0" smtClean="0"/>
              <a:t> *m);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entry void done(void);</a:t>
            </a:r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array [1D] Hello {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entry Hello(void);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entry void </a:t>
            </a:r>
            <a:r>
              <a:rPr lang="en-US" dirty="0" err="1" smtClean="0">
                <a:solidFill>
                  <a:srgbClr val="0070C0"/>
                </a:solidFill>
              </a:rPr>
              <a:t>SayHi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};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Hello.C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5028572" cy="4953000"/>
          </a:xfrm>
        </p:spPr>
      </p:pic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9695" y="990962"/>
            <a:ext cx="3761905" cy="2895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546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“Hello World” in Charm++</vt:lpstr>
      <vt:lpstr>The very first program</vt:lpstr>
      <vt:lpstr>Makefile</vt:lpstr>
      <vt:lpstr>Hello.ci</vt:lpstr>
      <vt:lpstr>Hello.C</vt:lpstr>
      <vt:lpstr>Compile and Run</vt:lpstr>
      <vt:lpstr>A “hello world” in a Ring</vt:lpstr>
      <vt:lpstr>Hello.ci</vt:lpstr>
      <vt:lpstr>Hello.C</vt:lpstr>
      <vt:lpstr>Output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bhatele</dc:creator>
  <cp:lastModifiedBy>Chao</cp:lastModifiedBy>
  <cp:revision>29</cp:revision>
  <dcterms:created xsi:type="dcterms:W3CDTF">2006-08-16T00:00:00Z</dcterms:created>
  <dcterms:modified xsi:type="dcterms:W3CDTF">2010-12-08T23:42:21Z</dcterms:modified>
</cp:coreProperties>
</file>