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91" r:id="rId4"/>
    <p:sldId id="268" r:id="rId5"/>
    <p:sldId id="270" r:id="rId6"/>
    <p:sldId id="271" r:id="rId7"/>
    <p:sldId id="272" r:id="rId8"/>
    <p:sldId id="274" r:id="rId9"/>
    <p:sldId id="275" r:id="rId10"/>
    <p:sldId id="278" r:id="rId11"/>
    <p:sldId id="282" r:id="rId12"/>
    <p:sldId id="292" r:id="rId13"/>
    <p:sldId id="295" r:id="rId14"/>
    <p:sldId id="296" r:id="rId15"/>
    <p:sldId id="297" r:id="rId16"/>
    <p:sldId id="298" r:id="rId17"/>
    <p:sldId id="299" r:id="rId18"/>
    <p:sldId id="293" r:id="rId19"/>
    <p:sldId id="283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Charm++ tutorial at Computer Network Information Center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17EE3-F74D-DB40-B946-4D57B0AD6ADF}" type="datetime1">
              <a:rPr lang="en-US" smtClean="0"/>
              <a:t>12/10/10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Parallel Programming Lab, University of Illinois at Urbana-Champaign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41C9-17B8-8D42-A790-294ED04850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Charm++ tutorial at Computer Network Information Center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34F7-6854-7A48-9904-B86959485EAE}" type="datetime1">
              <a:rPr lang="en-US" smtClean="0"/>
              <a:t>12/10/10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Parallel Programming Lab, University of Illinois at Urbana-Champaign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CB50-0227-1747-82AD-10F7B9BAF6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CB50-0227-1747-82AD-10F7B9BAF63B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 Lab, University of Illinois at Urbana-Champaign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Charm++ tutorial at Computer Network Information Center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Charm++ tutorial at Computer Network Information Center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 Lab, University of Illinois at Urbana-Champaign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CB50-0227-1747-82AD-10F7B9BAF63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Analysis with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5437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Yanhua Sun</a:t>
            </a:r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  <a:p>
            <a:endParaRPr lang="en-US" dirty="0"/>
          </a:p>
        </p:txBody>
      </p:sp>
      <p:pic>
        <p:nvPicPr>
          <p:cNvPr id="4" name="Picture 7" descr="full_mark_horz_b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813425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pl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5653087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Projections Event Tracing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Records pertinent detailed metrics per Charm++ event.</a:t>
            </a:r>
          </a:p>
          <a:p>
            <a:r>
              <a:rPr lang="en-US" dirty="0" smtClean="0"/>
              <a:t>e.g. Start of an entry method invocation – details:</a:t>
            </a:r>
          </a:p>
          <a:p>
            <a:pPr lvl="1"/>
            <a:r>
              <a:rPr lang="en-US" dirty="0" smtClean="0"/>
              <a:t>source of the message</a:t>
            </a:r>
          </a:p>
          <a:p>
            <a:pPr lvl="1"/>
            <a:r>
              <a:rPr lang="en-US" dirty="0" smtClean="0"/>
              <a:t>size of the incoming message</a:t>
            </a:r>
          </a:p>
          <a:p>
            <a:pPr lvl="1"/>
            <a:r>
              <a:rPr lang="en-US" dirty="0" smtClean="0"/>
              <a:t>time of invocation</a:t>
            </a:r>
          </a:p>
          <a:p>
            <a:pPr lvl="1"/>
            <a:r>
              <a:rPr lang="en-US" dirty="0" smtClean="0"/>
              <a:t>chare object id</a:t>
            </a:r>
          </a:p>
          <a:p>
            <a:r>
              <a:rPr lang="en-US" dirty="0" smtClean="0"/>
              <a:t>One text line per event is written to the log file.</a:t>
            </a:r>
          </a:p>
          <a:p>
            <a:r>
              <a:rPr lang="en-US" dirty="0" smtClean="0"/>
              <a:t>One log file is maintained per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sz="4000" b="1" dirty="0" smtClean="0">
                <a:solidFill>
                  <a:srgbClr val="860908"/>
                </a:solidFill>
              </a:rPr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132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Tools of coarsest granularity</a:t>
            </a:r>
          </a:p>
          <a:p>
            <a:pPr lvl="1"/>
            <a:r>
              <a:rPr lang="en-US" dirty="0" smtClean="0"/>
              <a:t>Time profile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Communication over time</a:t>
            </a:r>
          </a:p>
          <a:p>
            <a:r>
              <a:rPr lang="en-US" dirty="0" smtClean="0"/>
              <a:t>Tools of fine raw data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Timeline</a:t>
            </a:r>
          </a:p>
          <a:p>
            <a:r>
              <a:rPr lang="en-US" dirty="0" smtClean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Noise miner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Profile</a:t>
            </a:r>
            <a:endParaRPr lang="en-US" dirty="0"/>
          </a:p>
        </p:txBody>
      </p:sp>
      <p:pic>
        <p:nvPicPr>
          <p:cNvPr id="4" name="Content Placeholder 3" descr="namd-timeprofil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86000"/>
            <a:ext cx="9191915" cy="3490601"/>
          </a:xfrm>
        </p:spPr>
      </p:pic>
      <p:sp>
        <p:nvSpPr>
          <p:cNvPr id="5" name="TextBox 4"/>
          <p:cNvSpPr txBox="1"/>
          <p:nvPr/>
        </p:nvSpPr>
        <p:spPr>
          <a:xfrm>
            <a:off x="1676400" y="6096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NAMD CPU Utilization on 1024 processors BGP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3562"/>
          </a:xfrm>
        </p:spPr>
        <p:txBody>
          <a:bodyPr/>
          <a:lstStyle/>
          <a:p>
            <a:r>
              <a:rPr lang="en-US" altLang="zh-CN" dirty="0" smtClean="0"/>
              <a:t>Histogram</a:t>
            </a:r>
            <a:endParaRPr lang="en-US" dirty="0"/>
          </a:p>
        </p:txBody>
      </p:sp>
      <p:pic>
        <p:nvPicPr>
          <p:cNvPr id="6" name="Content Placeholder 5" descr="Histogram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055038" cy="2711009"/>
          </a:xfrm>
        </p:spPr>
      </p:pic>
      <p:pic>
        <p:nvPicPr>
          <p:cNvPr id="7" name="Picture 6" descr="Histogram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91440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1600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Occurrence of entry methods for different grain size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46482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Accumulated execution time for different entry methods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 descr="Timeline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1153"/>
            <a:ext cx="9144000" cy="42933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Timeline(compact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Timeline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7760"/>
            <a:ext cx="9101329" cy="2627040"/>
          </a:xfrm>
        </p:spPr>
      </p:pic>
      <p:pic>
        <p:nvPicPr>
          <p:cNvPr id="5" name="Picture 4" descr="Timeline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6177"/>
            <a:ext cx="9144000" cy="1974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Extrema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least-id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1" y="2895600"/>
            <a:ext cx="9029699" cy="3429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Time profile : lower CPU usage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 tool:</a:t>
            </a:r>
          </a:p>
          <a:p>
            <a:pPr lvl="2"/>
            <a:r>
              <a:rPr lang="en-US" dirty="0" smtClean="0"/>
              <a:t>Least idle processors</a:t>
            </a:r>
          </a:p>
          <a:p>
            <a:pPr lvl="1"/>
            <a:r>
              <a:rPr lang="en-US" dirty="0" smtClean="0"/>
              <a:t>Load the over-loaded processors in Timeline</a:t>
            </a:r>
          </a:p>
          <a:p>
            <a:pPr lvl="1"/>
            <a:r>
              <a:rPr lang="en-US" dirty="0" smtClean="0"/>
              <a:t>Histogram : grain size issues  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dirty="0" smtClean="0"/>
              <a:t>Support for TAU profiles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sz="4000" dirty="0" smtClean="0">
                <a:solidFill>
                  <a:srgbClr val="860908"/>
                </a:solidFill>
              </a:rPr>
              <a:t>Dealing with Scalability and Data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 use of </a:t>
            </a:r>
            <a:r>
              <a:rPr lang="en-US" dirty="0" err="1" smtClean="0"/>
              <a:t>traceBegin()/traceEnd</a:t>
            </a:r>
            <a:r>
              <a:rPr lang="en-US" dirty="0" smtClean="0"/>
              <a:t>() calls to limit instrumentation to a </a:t>
            </a:r>
            <a:r>
              <a:rPr lang="en-US" b="1" dirty="0" smtClean="0"/>
              <a:t>representative portion</a:t>
            </a:r>
            <a:r>
              <a:rPr lang="en-US" dirty="0" smtClean="0"/>
              <a:t> of a run.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In NAMD benchmarks, we often look at 100 steps after the first major load balancing phase, followed by a refinement load balancing phase, followed by another 100 steps.</a:t>
            </a:r>
            <a:endParaRPr lang="en-US" dirty="0"/>
          </a:p>
        </p:txBody>
      </p:sp>
      <p:pic>
        <p:nvPicPr>
          <p:cNvPr id="4" name="Picture 3" descr="fullProfileSquash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80719"/>
            <a:ext cx="7619999" cy="2289688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6096000" y="3979608"/>
            <a:ext cx="2438399" cy="2878392"/>
          </a:xfrm>
          <a:prstGeom prst="frame">
            <a:avLst/>
          </a:prstGeom>
          <a:gradFill flip="none" rotWithShape="1">
            <a:gsLst>
              <a:gs pos="0">
                <a:schemeClr val="accent1"/>
              </a:gs>
              <a:gs pos="100000">
                <a:prstClr val="white"/>
              </a:gs>
            </a:gsLst>
            <a:lin ang="0" scaled="1"/>
            <a:tileRect/>
          </a:gradFill>
          <a:ln>
            <a:solidFill>
              <a:schemeClr val="accent1">
                <a:shade val="95000"/>
                <a:satMod val="105000"/>
                <a:alpha val="3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Data Volume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Pre-release feature – writing only a subset of processors’ performance data to disk.</a:t>
            </a:r>
          </a:p>
          <a:p>
            <a:r>
              <a:rPr lang="en-US" dirty="0" smtClean="0"/>
              <a:t>Uses clustering to identify equivalence classes of processor behavior. This is done after the application is done, but before performance data is written to disk.</a:t>
            </a:r>
          </a:p>
          <a:p>
            <a:r>
              <a:rPr lang="en-US" dirty="0" smtClean="0"/>
              <a:t>Select “exemplar” processors from each equivalence class. Select “outlier” processors from each equivalence class. These processors will represent the run.</a:t>
            </a:r>
          </a:p>
          <a:p>
            <a:r>
              <a:rPr lang="en-US" dirty="0" smtClean="0"/>
              <a:t>Write the performance data of representative processors to disk.</a:t>
            </a:r>
          </a:p>
          <a:p>
            <a:r>
              <a:rPr lang="en-US" dirty="0" smtClean="0"/>
              <a:t>Projections is able to handle the partial datasets when visualizing the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Large Datasets</a:t>
            </a:r>
            <a:endParaRPr lang="en-US" dirty="0"/>
          </a:p>
        </p:txBody>
      </p:sp>
      <p:pic>
        <p:nvPicPr>
          <p:cNvPr id="10" name="Content Placeholder 9" descr="apoa1_064_usageprofi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125" r="-22125"/>
          <a:stretch>
            <a:fillRect/>
          </a:stretch>
        </p:blipFill>
        <p:spPr>
          <a:xfrm>
            <a:off x="0" y="1371600"/>
            <a:ext cx="8991600" cy="2590800"/>
          </a:xfrm>
        </p:spPr>
      </p:pic>
      <p:pic>
        <p:nvPicPr>
          <p:cNvPr id="11" name="Picture 10" descr="apoa1_064_outliers_fu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14800"/>
            <a:ext cx="6172200" cy="27432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581400" y="5638800"/>
            <a:ext cx="3276600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7276" y="4419600"/>
            <a:ext cx="14567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Projections</a:t>
            </a:r>
          </a:p>
          <a:p>
            <a:r>
              <a:rPr lang="en-US" dirty="0" smtClean="0"/>
              <a:t>Outlier</a:t>
            </a:r>
          </a:p>
          <a:p>
            <a:r>
              <a:rPr lang="en-US" dirty="0" smtClean="0"/>
              <a:t>Analysis Tool:</a:t>
            </a:r>
          </a:p>
          <a:p>
            <a:endParaRPr lang="en-US" dirty="0" smtClean="0"/>
          </a:p>
          <a:p>
            <a:r>
              <a:rPr lang="en-US" dirty="0" smtClean="0"/>
              <a:t>Sorted by</a:t>
            </a:r>
          </a:p>
          <a:p>
            <a:r>
              <a:rPr lang="en-US" dirty="0" smtClean="0"/>
              <a:t>“deviancy”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1415" y="1905000"/>
            <a:ext cx="1462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 Profile:</a:t>
            </a:r>
          </a:p>
          <a:p>
            <a:r>
              <a:rPr lang="en-US" dirty="0" smtClean="0"/>
              <a:t>Only </a:t>
            </a:r>
          </a:p>
          <a:p>
            <a:r>
              <a:rPr lang="en-US" dirty="0" smtClean="0"/>
              <a:t>64 processors.</a:t>
            </a:r>
          </a:p>
          <a:p>
            <a:r>
              <a:rPr lang="en-US" dirty="0" smtClean="0"/>
              <a:t>What about</a:t>
            </a:r>
          </a:p>
          <a:p>
            <a:r>
              <a:rPr lang="en-US" dirty="0" smtClean="0"/>
              <a:t>thousands?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Analysis and Visualization </a:t>
            </a:r>
            <a:r>
              <a:rPr lang="en-US" dirty="0" smtClean="0"/>
              <a:t>Toolkit</a:t>
            </a:r>
            <a:endParaRPr lang="en-US" dirty="0" smtClean="0"/>
          </a:p>
          <a:p>
            <a:r>
              <a:rPr lang="en-US" dirty="0" smtClean="0"/>
              <a:t>Early version was developed in early 90s</a:t>
            </a:r>
          </a:p>
          <a:p>
            <a:r>
              <a:rPr lang="en-US" dirty="0" smtClean="0"/>
              <a:t>Later version helped NAMD performance analysis</a:t>
            </a:r>
          </a:p>
          <a:p>
            <a:r>
              <a:rPr lang="en-US" dirty="0" smtClean="0"/>
              <a:t>Large portions are rewritten in 2009</a:t>
            </a:r>
          </a:p>
          <a:p>
            <a:r>
              <a:rPr lang="en-US" dirty="0" smtClean="0"/>
              <a:t>Runtime tracing modules and visualization client</a:t>
            </a:r>
          </a:p>
          <a:p>
            <a:r>
              <a:rPr lang="en-US" dirty="0" smtClean="0"/>
              <a:t>Analysis is post-mortem and human-centric with some automation support.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sz="4000" b="1" dirty="0" smtClean="0">
                <a:solidFill>
                  <a:schemeClr val="accent1"/>
                </a:solidFill>
              </a:rPr>
              <a:t>Instrumentation</a:t>
            </a:r>
          </a:p>
          <a:p>
            <a:r>
              <a:rPr lang="en-US" dirty="0" smtClean="0"/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Nothing to do!</a:t>
            </a:r>
          </a:p>
          <a:p>
            <a:r>
              <a:rPr lang="en-US" dirty="0" err="1" smtClean="0"/>
              <a:t>Charm++’s</a:t>
            </a:r>
            <a:r>
              <a:rPr lang="en-US" dirty="0" smtClean="0"/>
              <a:t> built-in performance framework automatically instruments entry method execution and communication events whenever a performance module is linked with the application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the majority of cases, this generates very useful data for analysis while introducing minimal overhead/perturbation.</a:t>
            </a:r>
          </a:p>
          <a:p>
            <a:r>
              <a:rPr lang="en-US" dirty="0" smtClean="0"/>
              <a:t>The framework also provides the necessary abstraction for better interpretation of performance metrics for third-party performance modules like TAU profiling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Instrumentation: User-Events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user-specific events (e.g. specific code-blocks) are required, these can be manually inserted into the application code:</a:t>
            </a:r>
          </a:p>
          <a:p>
            <a:pPr>
              <a:buNone/>
            </a:pPr>
            <a:r>
              <a:rPr lang="en-US" b="1" i="1" dirty="0" smtClean="0"/>
              <a:t>Register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Apple Symbols"/>
                <a:cs typeface="Apple Symbols"/>
              </a:rPr>
              <a:t>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traceRegisterUserEvent(char</a:t>
            </a:r>
            <a:r>
              <a:rPr lang="en-US" dirty="0" smtClean="0">
                <a:latin typeface="Apple Symbols"/>
                <a:cs typeface="Apple Symbols"/>
              </a:rPr>
              <a:t>* </a:t>
            </a:r>
            <a:r>
              <a:rPr lang="en-US" dirty="0" err="1" smtClean="0">
                <a:latin typeface="Apple Symbols"/>
                <a:cs typeface="Apple Symbols"/>
              </a:rPr>
              <a:t>EventDesc</a:t>
            </a:r>
            <a:r>
              <a:rPr lang="en-US" dirty="0" smtClean="0">
                <a:latin typeface="Apple Symbols"/>
                <a:cs typeface="Apple Symbols"/>
              </a:rPr>
              <a:t>, </a:t>
            </a:r>
            <a:r>
              <a:rPr lang="en-US" dirty="0" err="1" smtClean="0">
                <a:latin typeface="Apple Symbols"/>
                <a:cs typeface="Apple Symbols"/>
              </a:rPr>
              <a:t>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EventNum</a:t>
            </a:r>
            <a:r>
              <a:rPr lang="en-US" dirty="0" smtClean="0">
                <a:latin typeface="Apple Symbols"/>
                <a:cs typeface="Apple Symbols"/>
              </a:rPr>
              <a:t>=-1)</a:t>
            </a:r>
          </a:p>
          <a:p>
            <a:pPr>
              <a:buNone/>
            </a:pPr>
            <a:r>
              <a:rPr lang="en-US" b="1" i="1" dirty="0" smtClean="0"/>
              <a:t>Record a Point-Event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traceUserEvent(int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EventNum</a:t>
            </a:r>
            <a:r>
              <a:rPr lang="en-US" dirty="0" smtClean="0">
                <a:latin typeface="Apple Symbols"/>
                <a:cs typeface="Apple Symbols"/>
              </a:rPr>
              <a:t>)</a:t>
            </a:r>
          </a:p>
          <a:p>
            <a:pPr>
              <a:buNone/>
            </a:pPr>
            <a:r>
              <a:rPr lang="en-US" b="1" i="1" dirty="0" smtClean="0"/>
              <a:t>Record a Bracketed-Event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traceUserBracketEvent(int</a:t>
            </a:r>
            <a:r>
              <a:rPr lang="en-US" dirty="0" smtClean="0">
                <a:latin typeface="Apple Symbols"/>
                <a:cs typeface="Apple Symbols"/>
              </a:rPr>
              <a:t> </a:t>
            </a:r>
            <a:r>
              <a:rPr lang="en-US" dirty="0" err="1" smtClean="0">
                <a:latin typeface="Apple Symbols"/>
                <a:cs typeface="Apple Symbols"/>
              </a:rPr>
              <a:t>EventNum</a:t>
            </a:r>
            <a:r>
              <a:rPr lang="en-US" dirty="0" smtClean="0">
                <a:latin typeface="Apple Symbols"/>
                <a:cs typeface="Apple Symbols"/>
              </a:rPr>
              <a:t>, double </a:t>
            </a:r>
            <a:r>
              <a:rPr lang="en-US" dirty="0" err="1" smtClean="0">
                <a:latin typeface="Apple Symbols"/>
                <a:cs typeface="Apple Symbols"/>
              </a:rPr>
              <a:t>StartTime</a:t>
            </a:r>
            <a:r>
              <a:rPr lang="en-US" dirty="0" smtClean="0">
                <a:latin typeface="Apple Symbols"/>
                <a:cs typeface="Apple Symbols"/>
              </a:rPr>
              <a:t>, double </a:t>
            </a:r>
            <a:r>
              <a:rPr lang="en-US" dirty="0" err="1" smtClean="0">
                <a:latin typeface="Apple Symbols"/>
                <a:cs typeface="Apple Symbols"/>
              </a:rPr>
              <a:t>EndTime</a:t>
            </a:r>
            <a:r>
              <a:rPr lang="en-US" dirty="0" smtClean="0">
                <a:latin typeface="Apple Symbols"/>
                <a:cs typeface="Apple Symbols"/>
              </a:rPr>
              <a:t>)</a:t>
            </a:r>
            <a:endParaRPr lang="en-US" dirty="0">
              <a:latin typeface="Apple Symbols"/>
              <a:cs typeface="Apple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Instrumentation:</a:t>
            </a:r>
            <a:br>
              <a:rPr lang="en-US" dirty="0" smtClean="0"/>
            </a:br>
            <a:r>
              <a:rPr lang="en-US" dirty="0" smtClean="0"/>
              <a:t> Selective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analyst to restrict the time period for which performance data is generated.</a:t>
            </a:r>
          </a:p>
          <a:p>
            <a:r>
              <a:rPr lang="en-US" dirty="0" smtClean="0"/>
              <a:t>Simple Interface, but not so easy to use: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traceBegin</a:t>
            </a:r>
            <a:r>
              <a:rPr lang="en-US" dirty="0" smtClean="0">
                <a:latin typeface="Apple Symbols"/>
                <a:cs typeface="Apple Symbols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Apple Symbols"/>
                <a:cs typeface="Apple Symbols"/>
              </a:rPr>
              <a:t>void </a:t>
            </a:r>
            <a:r>
              <a:rPr lang="en-US" dirty="0" err="1" smtClean="0">
                <a:latin typeface="Apple Symbols"/>
                <a:cs typeface="Apple Symbols"/>
              </a:rPr>
              <a:t>traceEnd</a:t>
            </a:r>
            <a:r>
              <a:rPr lang="en-US" dirty="0" smtClean="0">
                <a:latin typeface="Apple Symbols"/>
                <a:cs typeface="Apple Symbols"/>
              </a:rPr>
              <a:t>()</a:t>
            </a:r>
          </a:p>
          <a:p>
            <a:r>
              <a:rPr lang="en-US" dirty="0" smtClean="0"/>
              <a:t>Calls have a per-processor effect, so users have to ensure consistency (calls are made from within objects and there can be more than one object per processor).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Instrumentation</a:t>
            </a:r>
          </a:p>
          <a:p>
            <a:r>
              <a:rPr lang="en-US" sz="4000" b="1" dirty="0" smtClean="0">
                <a:solidFill>
                  <a:schemeClr val="accent1"/>
                </a:solidFill>
              </a:rPr>
              <a:t>Trace Generation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Dealing with Scalability and Data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Modules at Application Build Time</a:t>
            </a:r>
          </a:p>
          <a:p>
            <a:pPr lvl="1"/>
            <a:r>
              <a:rPr lang="en-US" dirty="0" smtClean="0"/>
              <a:t>Projections Event Tracing</a:t>
            </a:r>
          </a:p>
          <a:p>
            <a:pPr lvl="1"/>
            <a:r>
              <a:rPr lang="en-US" dirty="0" smtClean="0"/>
              <a:t>Projections Summary Profiles</a:t>
            </a:r>
          </a:p>
          <a:p>
            <a:pPr lvl="1"/>
            <a:r>
              <a:rPr lang="en-US" dirty="0" smtClean="0"/>
              <a:t>Streamed Data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(need to check)</a:t>
            </a:r>
          </a:p>
          <a:p>
            <a:pPr lvl="1"/>
            <a:r>
              <a:rPr lang="en-US" dirty="0" smtClean="0"/>
              <a:t>TAU Profiles</a:t>
            </a:r>
          </a:p>
          <a:p>
            <a:r>
              <a:rPr lang="en-US" dirty="0" smtClean="0"/>
              <a:t>Application Runtime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774</Words>
  <Application>Microsoft Macintosh PowerPoint</Application>
  <PresentationFormat>On-screen Show (4:3)</PresentationFormat>
  <Paragraphs>132</Paragraphs>
  <Slides>22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Performance Analysis with Projections</vt:lpstr>
      <vt:lpstr>Tutorial Outline</vt:lpstr>
      <vt:lpstr>General Introduction</vt:lpstr>
      <vt:lpstr>Tutorial Outline</vt:lpstr>
      <vt:lpstr>Instrumentation: Basics</vt:lpstr>
      <vt:lpstr>Instrumentation: User-Events</vt:lpstr>
      <vt:lpstr>Instrumentation:  Selective Tracing</vt:lpstr>
      <vt:lpstr>Tutorial Outline</vt:lpstr>
      <vt:lpstr>Trace Generation</vt:lpstr>
      <vt:lpstr>The Projections Event Tracing Module</vt:lpstr>
      <vt:lpstr>Tutorial Outline</vt:lpstr>
      <vt:lpstr>Performance Analysis</vt:lpstr>
      <vt:lpstr>Time Profile</vt:lpstr>
      <vt:lpstr>Histogram</vt:lpstr>
      <vt:lpstr>Timeline</vt:lpstr>
      <vt:lpstr>Timeline(compact)</vt:lpstr>
      <vt:lpstr>Extrema </vt:lpstr>
      <vt:lpstr>Identify problems</vt:lpstr>
      <vt:lpstr>Tutorial Outline</vt:lpstr>
      <vt:lpstr>Limiting Data Volume</vt:lpstr>
      <vt:lpstr>Limiting Data Volume (2)</vt:lpstr>
      <vt:lpstr>Visualizing Large Datasets</vt:lpstr>
    </vt:vector>
  </TitlesOfParts>
  <Company>University of Illinois at Urbana-Champaign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with the Projections Tool</dc:title>
  <dc:creator>Chee Wai Lee</dc:creator>
  <cp:lastModifiedBy>Yanhua Sun</cp:lastModifiedBy>
  <cp:revision>95</cp:revision>
  <dcterms:created xsi:type="dcterms:W3CDTF">2010-12-10T07:10:02Z</dcterms:created>
  <dcterms:modified xsi:type="dcterms:W3CDTF">2010-12-10T08:56:24Z</dcterms:modified>
</cp:coreProperties>
</file>