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346" r:id="rId4"/>
    <p:sldId id="259" r:id="rId5"/>
    <p:sldId id="274" r:id="rId6"/>
    <p:sldId id="275" r:id="rId7"/>
    <p:sldId id="276" r:id="rId8"/>
    <p:sldId id="277" r:id="rId9"/>
    <p:sldId id="34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56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7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7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CE0DB-45D5-4621-88D3-299B7FD78679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3E439-32F1-4FF9-990C-36033DC14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1A2881-C5BB-4E19-8123-86DCCD24B5CF}" type="slidenum">
              <a:rPr lang="en-US"/>
              <a:pPr/>
              <a:t>5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27699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wrap="square" lIns="90000" tIns="46800" rIns="90000" bIns="46800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 hangingPunct="1">
              <a:spcBef>
                <a:spcPts val="411"/>
              </a:spcBef>
            </a:pPr>
            <a:r>
              <a:rPr lang="en-US" kern="1200">
                <a:latin typeface="Arial" pitchFamily="18"/>
                <a:cs typeface="Arial" pitchFamily="2"/>
              </a:rPr>
              <a:t>Not sort on priority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84882A-2428-47FC-AF58-A005647ED700}" type="slidenum">
              <a:rPr lang="en-US"/>
              <a:pPr/>
              <a:t>9</a:t>
            </a:fld>
            <a:endParaRPr 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5259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wrap="square" lIns="90000" tIns="46800" rIns="90000" bIns="46800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 hangingPunct="1">
              <a:spcBef>
                <a:spcPts val="411"/>
              </a:spcBef>
            </a:pPr>
            <a:r>
              <a:rPr lang="en-US" kern="1200">
                <a:latin typeface="Arial" pitchFamily="18"/>
                <a:cs typeface="Arial" pitchFamily="2"/>
              </a:rPr>
              <a:t>Special chare array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wrap="square" lIns="90000" tIns="46800" rIns="90000" bIns="46800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 hangingPunct="1">
              <a:spcBef>
                <a:spcPts val="411"/>
              </a:spcBef>
            </a:pPr>
            <a:r>
              <a:rPr lang="en-US" kern="1200">
                <a:latin typeface="Arial" pitchFamily="18"/>
                <a:cs typeface="Arial" pitchFamily="2"/>
              </a:rPr>
              <a:t>Wait for reply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04875" y="738188"/>
            <a:ext cx="4859338" cy="3644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67059" y="4616836"/>
            <a:ext cx="5336153" cy="41148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wrap="square" lIns="90000" tIns="46800" rIns="90000" bIns="46800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 hangingPunct="1">
              <a:spcBef>
                <a:spcPts val="323"/>
              </a:spcBef>
            </a:pPr>
            <a:r>
              <a:rPr lang="en-US" sz="1000" b="1" kern="1200">
                <a:latin typeface="Arial" pitchFamily="18"/>
                <a:cs typeface="Arial" pitchFamily="2"/>
              </a:rPr>
              <a:t>Isomalloc Stacks </a:t>
            </a:r>
            <a:r>
              <a:rPr lang="en-US" sz="1000" kern="1200">
                <a:latin typeface="Arial" pitchFamily="18"/>
                <a:cs typeface="Arial" pitchFamily="2"/>
              </a:rPr>
              <a:t>A user-level thread, when suspended, consists of a stack and a set of</a:t>
            </a:r>
          </a:p>
          <a:p>
            <a:pPr lvl="0" hangingPunct="1">
              <a:spcBef>
                <a:spcPts val="323"/>
              </a:spcBef>
            </a:pPr>
            <a:r>
              <a:rPr lang="en-US" sz="1000" kern="1200">
                <a:latin typeface="Arial" pitchFamily="18"/>
                <a:cs typeface="Arial" pitchFamily="2"/>
              </a:rPr>
              <a:t>preserved machine registers. During migration, the machine registers are simply copied</a:t>
            </a:r>
          </a:p>
          <a:p>
            <a:pPr lvl="0" hangingPunct="1">
              <a:spcBef>
                <a:spcPts val="323"/>
              </a:spcBef>
            </a:pPr>
            <a:r>
              <a:rPr lang="en-US" sz="1000" kern="1200">
                <a:latin typeface="Arial" pitchFamily="18"/>
                <a:cs typeface="Arial" pitchFamily="2"/>
              </a:rPr>
              <a:t>to the new processor. The stack, unfortunately, is very difficult to move. In a distributed</a:t>
            </a:r>
          </a:p>
          <a:p>
            <a:pPr lvl="0" hangingPunct="1">
              <a:spcBef>
                <a:spcPts val="323"/>
              </a:spcBef>
            </a:pPr>
            <a:r>
              <a:rPr lang="en-US" sz="1000" kern="1200">
                <a:latin typeface="Arial" pitchFamily="18"/>
                <a:cs typeface="Arial" pitchFamily="2"/>
              </a:rPr>
              <a:t>memory parallel machine, if the stack is moved to a new machine, it will almost undoubtedly</a:t>
            </a:r>
          </a:p>
          <a:p>
            <a:pPr lvl="0" hangingPunct="1">
              <a:spcBef>
                <a:spcPts val="323"/>
              </a:spcBef>
            </a:pPr>
            <a:r>
              <a:rPr lang="en-US" sz="1000" kern="1200">
                <a:latin typeface="Arial" pitchFamily="18"/>
                <a:cs typeface="Arial" pitchFamily="2"/>
              </a:rPr>
              <a:t>be allocated at a different location, so existing pointers to addresses in the</a:t>
            </a:r>
          </a:p>
          <a:p>
            <a:pPr lvl="0" hangingPunct="1">
              <a:spcBef>
                <a:spcPts val="323"/>
              </a:spcBef>
            </a:pPr>
            <a:r>
              <a:rPr lang="en-US" sz="1000" kern="1200">
                <a:latin typeface="Arial" pitchFamily="18"/>
                <a:cs typeface="Arial" pitchFamily="2"/>
              </a:rPr>
              <a:t>original stack would become invalid when the stack moves. We cannot reliably update</a:t>
            </a:r>
          </a:p>
          <a:p>
            <a:pPr lvl="0" hangingPunct="1">
              <a:spcBef>
                <a:spcPts val="323"/>
              </a:spcBef>
            </a:pPr>
            <a:r>
              <a:rPr lang="en-US" sz="1000" kern="1200">
                <a:latin typeface="Arial" pitchFamily="18"/>
                <a:cs typeface="Arial" pitchFamily="2"/>
              </a:rPr>
              <a:t>all the pointers to stack-allocated variables, because these pointers are stored in machine</a:t>
            </a:r>
          </a:p>
          <a:p>
            <a:pPr lvl="0" hangingPunct="1">
              <a:spcBef>
                <a:spcPts val="323"/>
              </a:spcBef>
            </a:pPr>
            <a:r>
              <a:rPr lang="en-US" sz="1000" kern="1200">
                <a:latin typeface="Arial" pitchFamily="18"/>
                <a:cs typeface="Arial" pitchFamily="2"/>
              </a:rPr>
              <a:t>registers and stack frames, whose layout is highly machine- and compiler-dependent.</a:t>
            </a:r>
          </a:p>
          <a:p>
            <a:pPr lvl="0" hangingPunct="1">
              <a:spcBef>
                <a:spcPts val="323"/>
              </a:spcBef>
            </a:pPr>
            <a:endParaRPr lang="en-US" sz="1000" kern="1200">
              <a:latin typeface="Arial" pitchFamily="18"/>
              <a:cs typeface="Arial" pitchFamily="2"/>
            </a:endParaRPr>
          </a:p>
          <a:p>
            <a:pPr lvl="0" hangingPunct="1">
              <a:spcBef>
                <a:spcPts val="323"/>
              </a:spcBef>
            </a:pPr>
            <a:r>
              <a:rPr lang="en-US" sz="1000" b="1" kern="1200">
                <a:latin typeface="Arial" pitchFamily="18"/>
                <a:cs typeface="Arial" pitchFamily="2"/>
              </a:rPr>
              <a:t>PM2 [12] is another migratable thread system, which treats threads as remote procedure calls, which return some data on completion</a:t>
            </a:r>
            <a:r>
              <a:rPr lang="en-US" sz="1000" kern="1200">
                <a:latin typeface="Arial" pitchFamily="18"/>
                <a:cs typeface="Arial" pitchFamily="2"/>
              </a:rPr>
              <a:t> .</a:t>
            </a:r>
          </a:p>
          <a:p>
            <a:pPr lvl="0" hangingPunct="1">
              <a:spcBef>
                <a:spcPts val="323"/>
              </a:spcBef>
            </a:pPr>
            <a:r>
              <a:rPr lang="en-US" sz="1000" b="1" kern="1200">
                <a:latin typeface="Arial" pitchFamily="18"/>
                <a:cs typeface="Arial" pitchFamily="2"/>
              </a:rPr>
              <a:t>Multithreaded systems such as PM 2 [NM96] require every thread to store its state in specially allocated memory, so that the system can migrate the thread automatically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04875" y="738188"/>
            <a:ext cx="4859338" cy="3644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67059" y="4616836"/>
            <a:ext cx="5336153" cy="41148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04875" y="738188"/>
            <a:ext cx="4859338" cy="3644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67059" y="4616836"/>
            <a:ext cx="5336153" cy="41148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143080" y="695159"/>
            <a:ext cx="2571839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7039" cy="41061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27699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27699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4213"/>
            <a:ext cx="4575175" cy="34305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187" y="6267204"/>
            <a:ext cx="163174" cy="269482"/>
          </a:xfrm>
        </p:spPr>
        <p:txBody>
          <a:bodyPr wrap="none" lIns="80766" tIns="41998" rIns="80766" bIns="41998" anchor="ctr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27699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7CD-22AC-40D7-B226-76D6CC3F45BB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7CD-22AC-40D7-B226-76D6CC3F45BB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7CD-22AC-40D7-B226-76D6CC3F45BB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7CD-22AC-40D7-B226-76D6CC3F45BB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7CD-22AC-40D7-B226-76D6CC3F45BB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7CD-22AC-40D7-B226-76D6CC3F45BB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7CD-22AC-40D7-B226-76D6CC3F45BB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7CD-22AC-40D7-B226-76D6CC3F45BB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7CD-22AC-40D7-B226-76D6CC3F45BB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7CD-22AC-40D7-B226-76D6CC3F45BB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A7CD-22AC-40D7-B226-76D6CC3F45BB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A7CD-22AC-40D7-B226-76D6CC3F45BB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57101-C4CA-4690-ADDD-85C3E0E32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jpeg"/><Relationship Id="rId4" Type="http://schemas.openxmlformats.org/officeDocument/2006/relationships/oleObject" Target="../embeddings/oleObject4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charm.cs.uiuc.edu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Charm++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Eric </a:t>
            </a:r>
            <a:r>
              <a:rPr lang="en-US" dirty="0" err="1" smtClean="0"/>
              <a:t>Bohm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Charm++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343400" cy="5334000"/>
          </a:xfrm>
        </p:spPr>
        <p:txBody>
          <a:bodyPr>
            <a:normAutofit fontScale="85000" lnSpcReduction="10000"/>
          </a:bodyPr>
          <a:lstStyle/>
          <a:p>
            <a:pPr marL="663575"/>
            <a:r>
              <a:rPr lang="en-US" dirty="0" smtClean="0"/>
              <a:t>A “chare” is a C++ object with methods that can be remotely invoked</a:t>
            </a:r>
          </a:p>
          <a:p>
            <a:pPr marL="663575"/>
            <a:r>
              <a:rPr lang="en-US" dirty="0" smtClean="0"/>
              <a:t>The “</a:t>
            </a:r>
            <a:r>
              <a:rPr lang="en-US" dirty="0" err="1" smtClean="0"/>
              <a:t>mainchare</a:t>
            </a:r>
            <a:r>
              <a:rPr lang="en-US" dirty="0" smtClean="0"/>
              <a:t>” is the chare where the execution starts in the program</a:t>
            </a:r>
          </a:p>
          <a:p>
            <a:pPr marL="663575"/>
            <a:r>
              <a:rPr lang="en-US" dirty="0" smtClean="0"/>
              <a:t>A “chare array” is a collection of chares of the same type</a:t>
            </a:r>
          </a:p>
          <a:p>
            <a:pPr marL="663575"/>
            <a:r>
              <a:rPr lang="en-US" dirty="0" smtClean="0"/>
              <a:t>Typically the </a:t>
            </a:r>
            <a:r>
              <a:rPr lang="en-US" dirty="0" err="1" smtClean="0"/>
              <a:t>mainchare</a:t>
            </a:r>
            <a:r>
              <a:rPr lang="en-US" dirty="0" smtClean="0"/>
              <a:t> will spawn a chare array of workers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34000" y="1295400"/>
            <a:ext cx="3112534" cy="4572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Charm++ 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038600"/>
          </a:xfrm>
        </p:spPr>
        <p:txBody>
          <a:bodyPr>
            <a:normAutofit/>
          </a:bodyPr>
          <a:lstStyle/>
          <a:p>
            <a:pPr marL="663575">
              <a:lnSpc>
                <a:spcPts val="2500"/>
              </a:lnSpc>
            </a:pPr>
            <a:r>
              <a:rPr lang="en-US" dirty="0" smtClean="0"/>
              <a:t>The C++ objects (whether they are chares or not) </a:t>
            </a:r>
          </a:p>
          <a:p>
            <a:pPr marL="1176338" lvl="1">
              <a:lnSpc>
                <a:spcPts val="2500"/>
              </a:lnSpc>
              <a:spcBef>
                <a:spcPts val="1700"/>
              </a:spcBef>
            </a:pPr>
            <a:r>
              <a:rPr lang="en-US" sz="3200" dirty="0" smtClean="0"/>
              <a:t>Reside in regular .h and .</a:t>
            </a:r>
            <a:r>
              <a:rPr lang="en-US" sz="3200" dirty="0" err="1" smtClean="0"/>
              <a:t>cpp</a:t>
            </a:r>
            <a:r>
              <a:rPr lang="en-US" sz="3200" dirty="0" smtClean="0"/>
              <a:t> files</a:t>
            </a:r>
          </a:p>
          <a:p>
            <a:pPr marL="663575">
              <a:lnSpc>
                <a:spcPts val="2500"/>
              </a:lnSpc>
              <a:spcBef>
                <a:spcPts val="1700"/>
              </a:spcBef>
            </a:pPr>
            <a:r>
              <a:rPr lang="en-US" dirty="0" smtClean="0"/>
              <a:t>Chare objects, messages and entry methods (methods that can be called asynchronously and remotely)  </a:t>
            </a:r>
          </a:p>
          <a:p>
            <a:pPr marL="1176338" lvl="1">
              <a:lnSpc>
                <a:spcPts val="2500"/>
              </a:lnSpc>
              <a:spcBef>
                <a:spcPts val="1700"/>
              </a:spcBef>
            </a:pPr>
            <a:r>
              <a:rPr lang="en-US" sz="3200" dirty="0" smtClean="0"/>
              <a:t>Are defined in a .</a:t>
            </a:r>
            <a:r>
              <a:rPr lang="en-US" sz="3200" dirty="0" err="1" smtClean="0"/>
              <a:t>ci</a:t>
            </a:r>
            <a:r>
              <a:rPr lang="en-US" sz="3200" dirty="0" smtClean="0"/>
              <a:t> (Charm interface) file</a:t>
            </a:r>
          </a:p>
          <a:p>
            <a:pPr marL="1176338" lvl="1">
              <a:lnSpc>
                <a:spcPts val="2100"/>
              </a:lnSpc>
              <a:spcBef>
                <a:spcPts val="1700"/>
              </a:spcBef>
            </a:pPr>
            <a:r>
              <a:rPr lang="en-US" sz="3200" dirty="0" smtClean="0"/>
              <a:t>And are implemented in the .</a:t>
            </a:r>
            <a:r>
              <a:rPr lang="en-US" sz="3200" dirty="0" err="1" smtClean="0"/>
              <a:t>cpp</a:t>
            </a:r>
            <a:r>
              <a:rPr lang="en-US" sz="3200" dirty="0" smtClean="0"/>
              <a:t> file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CharmFiles_s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5029200"/>
            <a:ext cx="7086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Hello World: .</a:t>
            </a:r>
            <a:r>
              <a:rPr lang="en-US" dirty="0" err="1" smtClean="0"/>
              <a:t>ci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5486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ci</a:t>
            </a:r>
            <a:r>
              <a:rPr lang="en-US" dirty="0" smtClean="0"/>
              <a:t>: Charm Interface</a:t>
            </a:r>
          </a:p>
          <a:p>
            <a:r>
              <a:rPr lang="en-US" dirty="0" smtClean="0"/>
              <a:t>Defines which type of chares are present in the application</a:t>
            </a:r>
          </a:p>
          <a:p>
            <a:pPr lvl="1"/>
            <a:r>
              <a:rPr lang="en-US" dirty="0" smtClean="0"/>
              <a:t>At least a </a:t>
            </a:r>
            <a:r>
              <a:rPr lang="en-US" i="1" dirty="0" err="1" smtClean="0">
                <a:solidFill>
                  <a:srgbClr val="0070C0"/>
                </a:solidFill>
              </a:rPr>
              <a:t>mainchare</a:t>
            </a:r>
            <a:r>
              <a:rPr lang="en-US" dirty="0" smtClean="0"/>
              <a:t> must be set</a:t>
            </a:r>
          </a:p>
          <a:p>
            <a:r>
              <a:rPr lang="en-US" dirty="0" smtClean="0"/>
              <a:t>Each definition is inside a </a:t>
            </a:r>
            <a:r>
              <a:rPr lang="en-US" i="1" dirty="0" smtClean="0">
                <a:solidFill>
                  <a:srgbClr val="0070C0"/>
                </a:solidFill>
              </a:rPr>
              <a:t>module</a:t>
            </a:r>
          </a:p>
          <a:p>
            <a:pPr lvl="1"/>
            <a:r>
              <a:rPr lang="en-US" dirty="0" smtClean="0"/>
              <a:t>Modules</a:t>
            </a:r>
            <a:r>
              <a:rPr lang="en-US" i="1" dirty="0" smtClean="0"/>
              <a:t> </a:t>
            </a:r>
            <a:r>
              <a:rPr lang="en-US" dirty="0" smtClean="0"/>
              <a:t>can be included in other modules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hello_c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590800"/>
            <a:ext cx="32004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the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hel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33" y="1324238"/>
            <a:ext cx="8933334" cy="46955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CkArgMsg</a:t>
            </a:r>
            <a:r>
              <a:rPr lang="en-US" dirty="0" smtClean="0"/>
              <a:t> in the Main::Main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in charm++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CkArgMsg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char **</a:t>
            </a:r>
            <a:r>
              <a:rPr lang="en-US" dirty="0" err="1" smtClean="0"/>
              <a:t>argv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charmc</a:t>
            </a:r>
            <a:r>
              <a:rPr lang="en-US" dirty="0" smtClean="0"/>
              <a:t> hello.ci</a:t>
            </a:r>
          </a:p>
          <a:p>
            <a:r>
              <a:rPr lang="en-US" dirty="0" err="1" smtClean="0"/>
              <a:t>charmc</a:t>
            </a:r>
            <a:r>
              <a:rPr lang="en-US" dirty="0" smtClean="0"/>
              <a:t> –o </a:t>
            </a:r>
            <a:r>
              <a:rPr lang="en-US" dirty="0" err="1" smtClean="0"/>
              <a:t>main.o</a:t>
            </a:r>
            <a:r>
              <a:rPr lang="en-US" dirty="0" smtClean="0"/>
              <a:t> </a:t>
            </a:r>
            <a:r>
              <a:rPr lang="en-US" dirty="0" err="1" smtClean="0"/>
              <a:t>main.C</a:t>
            </a:r>
            <a:r>
              <a:rPr lang="en-US" dirty="0" smtClean="0"/>
              <a:t> (compile)</a:t>
            </a:r>
          </a:p>
          <a:p>
            <a:r>
              <a:rPr lang="en-US" dirty="0" err="1" smtClean="0"/>
              <a:t>charmc</a:t>
            </a:r>
            <a:r>
              <a:rPr lang="en-US" dirty="0" smtClean="0"/>
              <a:t> –language charm++ -o </a:t>
            </a:r>
            <a:r>
              <a:rPr lang="en-US" dirty="0" err="1" smtClean="0"/>
              <a:t>pgm</a:t>
            </a:r>
            <a:r>
              <a:rPr lang="en-US" dirty="0" smtClean="0"/>
              <a:t> </a:t>
            </a:r>
            <a:r>
              <a:rPr lang="en-US" dirty="0" err="1" smtClean="0"/>
              <a:t>main.o</a:t>
            </a:r>
            <a:r>
              <a:rPr lang="en-US" dirty="0" smtClean="0"/>
              <a:t> (link)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ChareClassCompileProcess_s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886200"/>
            <a:ext cx="79248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</a:t>
            </a:r>
            <a:r>
              <a:rPr lang="en-US" dirty="0" err="1" smtClean="0"/>
              <a:t>charmrun</a:t>
            </a:r>
            <a:r>
              <a:rPr lang="en-US" dirty="0" smtClean="0"/>
              <a:t> +p4 ./</a:t>
            </a:r>
            <a:r>
              <a:rPr lang="en-US" dirty="0" err="1" smtClean="0"/>
              <a:t>pgm</a:t>
            </a:r>
            <a:endParaRPr lang="en-US" dirty="0" smtClean="0"/>
          </a:p>
          <a:p>
            <a:pPr lvl="1"/>
            <a:r>
              <a:rPr lang="en-US" dirty="0" smtClean="0"/>
              <a:t>Or specific </a:t>
            </a:r>
            <a:r>
              <a:rPr lang="en-US" dirty="0" err="1" smtClean="0"/>
              <a:t>queueing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Hello World!</a:t>
            </a:r>
          </a:p>
          <a:p>
            <a:r>
              <a:rPr lang="en-US" dirty="0" smtClean="0"/>
              <a:t>Not a parallel code :(</a:t>
            </a:r>
          </a:p>
          <a:p>
            <a:pPr lvl="1"/>
            <a:r>
              <a:rPr lang="en-US" dirty="0" smtClean="0"/>
              <a:t>Solution: create other chares, all of them saying “Hello World”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How to Communicate?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13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Chares spread across multiple processors</a:t>
            </a:r>
          </a:p>
          <a:p>
            <a:pPr lvl="1"/>
            <a:r>
              <a:rPr lang="en-US" dirty="0" smtClean="0"/>
              <a:t>It is not possible to directly invoke methods</a:t>
            </a:r>
          </a:p>
          <a:p>
            <a:r>
              <a:rPr lang="en-US" dirty="0" smtClean="0"/>
              <a:t>Use of Proxies – lightweight handles to potentially remote chares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Charm++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proxyobjects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276600"/>
            <a:ext cx="7391400" cy="293314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Proxy class is generated for every chare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 err="1" smtClean="0"/>
              <a:t>Cproxy_Main</a:t>
            </a:r>
            <a:r>
              <a:rPr lang="en-US" dirty="0" smtClean="0"/>
              <a:t> is the proxy generated for the class Main</a:t>
            </a:r>
          </a:p>
          <a:p>
            <a:pPr lvl="1"/>
            <a:r>
              <a:rPr lang="en-US" dirty="0" smtClean="0"/>
              <a:t>Proxies know where a chare is inside the system</a:t>
            </a:r>
          </a:p>
          <a:p>
            <a:pPr lvl="1"/>
            <a:r>
              <a:rPr lang="en-US" dirty="0" smtClean="0"/>
              <a:t>Methods invoked on a Proxy pack the input parameters, and send them to the processor where the chare is. The real method will be invoked on the destination processor.</a:t>
            </a:r>
          </a:p>
          <a:p>
            <a:r>
              <a:rPr lang="en-US" dirty="0" smtClean="0"/>
              <a:t>Given a Proxy p, it is possible to call the method</a:t>
            </a:r>
          </a:p>
          <a:p>
            <a:pPr lvl="1"/>
            <a:r>
              <a:rPr lang="en-US" dirty="0" err="1" smtClean="0"/>
              <a:t>p.method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Slightly More Complex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3575"/>
            <a:r>
              <a:rPr lang="en-US" dirty="0" smtClean="0"/>
              <a:t>Program’s asynchronous flow</a:t>
            </a:r>
          </a:p>
          <a:p>
            <a:pPr marL="1176338" lvl="1"/>
            <a:r>
              <a:rPr lang="en-US" dirty="0" err="1" smtClean="0"/>
              <a:t>Mainchare</a:t>
            </a:r>
            <a:r>
              <a:rPr lang="en-US" dirty="0" smtClean="0"/>
              <a:t> sends message to Hello object</a:t>
            </a:r>
          </a:p>
          <a:p>
            <a:pPr marL="1176338" lvl="1"/>
            <a:r>
              <a:rPr lang="en-US" dirty="0" smtClean="0"/>
              <a:t>Hello object prints “Hello World!”</a:t>
            </a:r>
          </a:p>
          <a:p>
            <a:pPr marL="1176338" lvl="1"/>
            <a:r>
              <a:rPr lang="en-US" dirty="0" smtClean="0"/>
              <a:t>Hello object sends message back to the </a:t>
            </a:r>
            <a:r>
              <a:rPr lang="en-US" dirty="0" err="1" smtClean="0"/>
              <a:t>mainchare</a:t>
            </a:r>
            <a:endParaRPr lang="en-US" dirty="0" smtClean="0"/>
          </a:p>
          <a:p>
            <a:pPr marL="1176338" lvl="1"/>
            <a:r>
              <a:rPr lang="en-US" dirty="0" err="1" smtClean="0"/>
              <a:t>Mainchare</a:t>
            </a:r>
            <a:r>
              <a:rPr lang="en-US" dirty="0" smtClean="0"/>
              <a:t> quits the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ntroduction</a:t>
            </a:r>
          </a:p>
          <a:p>
            <a:pPr lvl="1"/>
            <a:r>
              <a:rPr lang="en-US" dirty="0" smtClean="0"/>
              <a:t>Charm++ Objects</a:t>
            </a:r>
          </a:p>
          <a:p>
            <a:pPr lvl="1"/>
            <a:r>
              <a:rPr lang="en-US" dirty="0" smtClean="0"/>
              <a:t>Chare Arrays</a:t>
            </a:r>
          </a:p>
          <a:p>
            <a:pPr lvl="1"/>
            <a:r>
              <a:rPr lang="en-US" dirty="0" smtClean="0"/>
              <a:t>Chare Collectives</a:t>
            </a:r>
          </a:p>
          <a:p>
            <a:pPr lvl="1"/>
            <a:r>
              <a:rPr lang="en-US" dirty="0" smtClean="0"/>
              <a:t>SDAG</a:t>
            </a:r>
          </a:p>
          <a:p>
            <a:pPr lvl="1"/>
            <a:r>
              <a:rPr lang="en-US" dirty="0" smtClean="0"/>
              <a:t>Example</a:t>
            </a:r>
          </a:p>
          <a:p>
            <a:r>
              <a:rPr lang="en-US" dirty="0" smtClean="0"/>
              <a:t>Intermission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</a:p>
          <a:p>
            <a:pPr lvl="1"/>
            <a:r>
              <a:rPr lang="en-US" dirty="0" smtClean="0"/>
              <a:t>Prioritized Messaging</a:t>
            </a:r>
          </a:p>
          <a:p>
            <a:pPr lvl="1"/>
            <a:r>
              <a:rPr lang="en-US" dirty="0" smtClean="0"/>
              <a:t>Interface file tricks</a:t>
            </a:r>
          </a:p>
          <a:p>
            <a:pPr lvl="2"/>
            <a:r>
              <a:rPr lang="en-US" dirty="0" smtClean="0"/>
              <a:t>Initialization</a:t>
            </a:r>
          </a:p>
          <a:p>
            <a:pPr lvl="2"/>
            <a:r>
              <a:rPr lang="en-US" dirty="0" smtClean="0"/>
              <a:t>Entry Method Tags</a:t>
            </a:r>
          </a:p>
          <a:p>
            <a:pPr lvl="1"/>
            <a:r>
              <a:rPr lang="en-US" dirty="0" smtClean="0"/>
              <a:t>Groups &amp; Node Groups</a:t>
            </a:r>
          </a:p>
          <a:p>
            <a:pPr lvl="1"/>
            <a:r>
              <a:rPr lang="en-US" dirty="0" smtClean="0"/>
              <a:t>Threads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800" y="1447800"/>
            <a:ext cx="3985307" cy="4191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267200" y="1447800"/>
            <a:ext cx="4572000" cy="52578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b="1" i="1" dirty="0" err="1" smtClean="0"/>
              <a:t>readonly</a:t>
            </a:r>
            <a:r>
              <a:rPr lang="en-US" dirty="0" smtClean="0"/>
              <a:t>”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global variable</a:t>
            </a:r>
          </a:p>
          <a:p>
            <a:pPr lvl="1"/>
            <a:r>
              <a:rPr lang="en-US" dirty="0" smtClean="0"/>
              <a:t>Every PE has its value</a:t>
            </a:r>
          </a:p>
          <a:p>
            <a:r>
              <a:rPr lang="en-US" dirty="0" smtClean="0"/>
              <a:t>Can be </a:t>
            </a:r>
            <a:r>
              <a:rPr lang="en-US" b="1" dirty="0" smtClean="0">
                <a:solidFill>
                  <a:srgbClr val="FF0000"/>
                </a:solidFill>
              </a:rPr>
              <a:t>set only in the </a:t>
            </a:r>
            <a:r>
              <a:rPr lang="en-US" b="1" i="1" dirty="0" err="1" smtClean="0">
                <a:solidFill>
                  <a:srgbClr val="FF0000"/>
                </a:solidFill>
              </a:rPr>
              <a:t>mainchare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Workflow of Hello World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953000" y="1103363"/>
            <a:ext cx="4191000" cy="529743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200" y="1143000"/>
            <a:ext cx="4376779" cy="530066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Plain 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large program, keeping track of all the proxies is difficult</a:t>
            </a:r>
          </a:p>
          <a:p>
            <a:r>
              <a:rPr lang="en-US" dirty="0" smtClean="0"/>
              <a:t>A simple proxy doesn’t tell you anything about the chare other than its type.</a:t>
            </a:r>
          </a:p>
          <a:p>
            <a:r>
              <a:rPr lang="en-US" dirty="0" smtClean="0"/>
              <a:t>Managing collective operations like broadcast and reduce is complicated.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organize chares into indexed collections.</a:t>
            </a:r>
          </a:p>
          <a:p>
            <a:r>
              <a:rPr lang="en-US" dirty="0" smtClean="0"/>
              <a:t>There is a single name for the whole collection</a:t>
            </a:r>
          </a:p>
          <a:p>
            <a:r>
              <a:rPr lang="en-US" dirty="0" smtClean="0"/>
              <a:t>Each chare in the array has a proxy for the other array elements, accessible using simple syntax</a:t>
            </a:r>
          </a:p>
          <a:p>
            <a:pPr lvl="1"/>
            <a:r>
              <a:rPr lang="en-US" sz="2900" dirty="0" err="1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sampleArray</a:t>
            </a:r>
            <a:r>
              <a:rPr lang="en-US" sz="29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[</a:t>
            </a:r>
            <a:r>
              <a:rPr lang="en-US" sz="2900" dirty="0" err="1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i</a:t>
            </a:r>
            <a:r>
              <a:rPr lang="en-US" sz="29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] // </a:t>
            </a:r>
            <a:r>
              <a:rPr lang="en-US" sz="2900" dirty="0" err="1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i’th</a:t>
            </a:r>
            <a:r>
              <a:rPr lang="en-US" sz="29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 proxy</a:t>
            </a:r>
            <a:endParaRPr lang="en-US" sz="2900" dirty="0" smtClean="0">
              <a:latin typeface="Consolas" charset="0"/>
              <a:sym typeface="Consola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Anything can be used as array indices</a:t>
            </a:r>
          </a:p>
          <a:p>
            <a:pPr lvl="1"/>
            <a:r>
              <a:rPr lang="en-US" dirty="0" smtClean="0"/>
              <a:t>integers</a:t>
            </a:r>
          </a:p>
          <a:p>
            <a:pPr lvl="1"/>
            <a:r>
              <a:rPr lang="en-US" dirty="0" err="1" smtClean="0"/>
              <a:t>Tuples</a:t>
            </a:r>
            <a:r>
              <a:rPr lang="en-US" dirty="0" smtClean="0"/>
              <a:t> (e.g., 2D, 3D array)</a:t>
            </a:r>
          </a:p>
          <a:p>
            <a:pPr lvl="1"/>
            <a:r>
              <a:rPr lang="en-US" dirty="0" smtClean="0"/>
              <a:t>bit vectors</a:t>
            </a:r>
          </a:p>
          <a:p>
            <a:pPr lvl="1"/>
            <a:r>
              <a:rPr lang="en-US" dirty="0" smtClean="0"/>
              <a:t>user-defined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Elements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by the runtime system</a:t>
            </a:r>
          </a:p>
          <a:p>
            <a:r>
              <a:rPr lang="en-US" dirty="0" smtClean="0"/>
              <a:t>Programmer could control the mapping of array elements to PEs.</a:t>
            </a:r>
          </a:p>
          <a:p>
            <a:pPr lvl="1"/>
            <a:r>
              <a:rPr lang="en-US" dirty="0" smtClean="0"/>
              <a:t>Round-robin, block-cyclic, etc</a:t>
            </a:r>
          </a:p>
          <a:p>
            <a:pPr lvl="1"/>
            <a:r>
              <a:rPr lang="en-US" dirty="0" smtClean="0"/>
              <a:t>User defined mapping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way to invoke the same entry method on each array element. </a:t>
            </a:r>
          </a:p>
          <a:p>
            <a:r>
              <a:rPr lang="en-US" dirty="0" smtClean="0"/>
              <a:t>Example: A 1D array “</a:t>
            </a:r>
            <a:r>
              <a:rPr lang="en-US" dirty="0" err="1" smtClean="0"/>
              <a:t>Cproxy_MyArray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arr</a:t>
            </a:r>
            <a:r>
              <a:rPr lang="en-US" dirty="0" smtClean="0">
                <a:solidFill>
                  <a:srgbClr val="0070C0"/>
                </a:solidFill>
              </a:rPr>
              <a:t>[3].method(): </a:t>
            </a:r>
            <a:r>
              <a:rPr lang="en-US" dirty="0" smtClean="0"/>
              <a:t>a point-to-point message to element 3.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arr.method</a:t>
            </a:r>
            <a:r>
              <a:rPr lang="en-US" dirty="0" smtClean="0">
                <a:solidFill>
                  <a:srgbClr val="0070C0"/>
                </a:solidFill>
              </a:rPr>
              <a:t>(): </a:t>
            </a:r>
            <a:r>
              <a:rPr lang="en-US" dirty="0" smtClean="0"/>
              <a:t>a </a:t>
            </a:r>
            <a:r>
              <a:rPr lang="en-US" b="1" i="1" dirty="0" smtClean="0"/>
              <a:t>broadcast</a:t>
            </a:r>
            <a:r>
              <a:rPr lang="en-US" dirty="0" smtClean="0"/>
              <a:t> message to every elements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Array Version</a:t>
            </a:r>
            <a:endParaRPr lang="en-US" dirty="0"/>
          </a:p>
        </p:txBody>
      </p:sp>
      <p:pic>
        <p:nvPicPr>
          <p:cNvPr id="6" name="Content Placeholder 5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4038600" cy="4495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482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entry </a:t>
            </a:r>
            <a:r>
              <a:rPr lang="en-US" sz="3200" i="1" dirty="0" smtClean="0">
                <a:solidFill>
                  <a:srgbClr val="0070C0"/>
                </a:solidFill>
              </a:rPr>
              <a:t>void</a:t>
            </a:r>
            <a:r>
              <a:rPr lang="en-US" sz="3200" dirty="0" smtClean="0"/>
              <a:t> </a:t>
            </a:r>
            <a:r>
              <a:rPr lang="en-US" sz="3200" dirty="0" err="1" smtClean="0"/>
              <a:t>sayHi</a:t>
            </a:r>
            <a:r>
              <a:rPr lang="en-US" sz="3200" dirty="0" smtClean="0"/>
              <a:t>(</a:t>
            </a:r>
            <a:r>
              <a:rPr lang="en-US" sz="3200" i="1" dirty="0" err="1" smtClean="0">
                <a:solidFill>
                  <a:srgbClr val="00B050"/>
                </a:solidFill>
              </a:rPr>
              <a:t>int</a:t>
            </a:r>
            <a:r>
              <a:rPr lang="en-US" sz="3200" dirty="0" smtClean="0"/>
              <a:t>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noProof="0" dirty="0" smtClean="0"/>
              <a:t>Not meaningful to return a value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srgbClr val="00B050"/>
                </a:solidFill>
              </a:rPr>
              <a:t>Parameter marshalling</a:t>
            </a:r>
            <a:r>
              <a:rPr lang="en-US" sz="2800" dirty="0" smtClean="0"/>
              <a:t>: runtime system will automatically pack arguments into a message or unpack the message into arguments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Hello World: Main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838600"/>
            <a:ext cx="3066667" cy="2200000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0" y="1219809"/>
            <a:ext cx="5466667" cy="4876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Charm++</a:t>
            </a:r>
          </a:p>
          <a:p>
            <a:pPr lvl="1"/>
            <a:r>
              <a:rPr lang="en-US" dirty="0" smtClean="0"/>
              <a:t>Assumes parallel programming aware audience</a:t>
            </a:r>
          </a:p>
          <a:p>
            <a:pPr lvl="1"/>
            <a:r>
              <a:rPr lang="en-US" dirty="0" smtClean="0"/>
              <a:t>Assume C++ aware audience </a:t>
            </a:r>
          </a:p>
          <a:p>
            <a:pPr lvl="1"/>
            <a:r>
              <a:rPr lang="en-US" dirty="0" smtClean="0"/>
              <a:t>AMPI not covered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What Charm++ is</a:t>
            </a:r>
          </a:p>
          <a:p>
            <a:pPr lvl="1"/>
            <a:r>
              <a:rPr lang="en-US" dirty="0" smtClean="0"/>
              <a:t>How it can help</a:t>
            </a:r>
          </a:p>
          <a:p>
            <a:pPr lvl="1"/>
            <a:r>
              <a:rPr lang="en-US" dirty="0" smtClean="0"/>
              <a:t>How to write a basic charm program</a:t>
            </a:r>
          </a:p>
          <a:p>
            <a:pPr lvl="1"/>
            <a:r>
              <a:rPr lang="en-US" dirty="0" smtClean="0"/>
              <a:t>Provide awareness of advanced features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Array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981200"/>
            <a:ext cx="3473190" cy="2362200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0" y="1371599"/>
            <a:ext cx="4876800" cy="472692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899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F0"/>
                </a:solidFill>
              </a:rPr>
              <a:t>$ ./</a:t>
            </a:r>
            <a:r>
              <a:rPr lang="en-US" b="1" dirty="0" err="1" smtClean="0">
                <a:solidFill>
                  <a:srgbClr val="00B0F0"/>
                </a:solidFill>
              </a:rPr>
              <a:t>charmrun</a:t>
            </a:r>
            <a:r>
              <a:rPr lang="en-US" b="1" dirty="0" smtClean="0">
                <a:solidFill>
                  <a:srgbClr val="00B0F0"/>
                </a:solidFill>
              </a:rPr>
              <a:t> +p3 ./hello 10</a:t>
            </a: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Running “Hello World” with 10 elements using 3 processors.</a:t>
            </a: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“Hello” from Hello chare #0 on processor 0 (told by -1)</a:t>
            </a: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“Hello” from Hello chare #1 on processor 0 (told by 0)</a:t>
            </a: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“Hello” from Hello chare #2 on processor 0 (told by 1)</a:t>
            </a: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“Hello” from Hello chare #3 on processor 0 (told by 2)</a:t>
            </a: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“Hello” from Hello chare #4 on processor 1 (told by 3)</a:t>
            </a: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“Hello” from Hello chare #5 on processor 1 (told by 4)</a:t>
            </a: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“Hello” from Hello chare #6 on processor 1 (told by 5)</a:t>
            </a: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“Hello” from Hello chare #7 on processor 2 (told by 6)</a:t>
            </a: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“Hello” from Hello chare #8 on processor 2 (told by 7)</a:t>
            </a: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“Hello” from Hello chare #9 on processor 2 (told by 8)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4495800"/>
            <a:ext cx="7086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chare element will contribute its portion of data to someone, and data are combined through a particular </a:t>
            </a:r>
            <a:r>
              <a:rPr lang="en-US" i="1" dirty="0" smtClean="0"/>
              <a:t>op.</a:t>
            </a:r>
          </a:p>
          <a:p>
            <a:r>
              <a:rPr lang="en-US" dirty="0" smtClean="0"/>
              <a:t>Naïve way:</a:t>
            </a:r>
          </a:p>
          <a:p>
            <a:pPr lvl="1"/>
            <a:r>
              <a:rPr lang="en-US" dirty="0" smtClean="0"/>
              <a:t>Use a “master” to count how many messages  need to be received.</a:t>
            </a:r>
          </a:p>
          <a:p>
            <a:pPr lvl="1"/>
            <a:r>
              <a:rPr lang="en-US" dirty="0" smtClean="0"/>
              <a:t>Potential bottleneck on the “master”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Runtime system builds reduction tree</a:t>
            </a:r>
          </a:p>
          <a:p>
            <a:r>
              <a:rPr lang="en-US" dirty="0" smtClean="0"/>
              <a:t>User specifies reduction </a:t>
            </a:r>
            <a:r>
              <a:rPr lang="en-US" i="1" dirty="0" smtClean="0"/>
              <a:t>op</a:t>
            </a:r>
          </a:p>
          <a:p>
            <a:r>
              <a:rPr lang="en-US" dirty="0" smtClean="0"/>
              <a:t>At root of tree, a callback is performed on a specified chare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057400"/>
            <a:ext cx="4003675" cy="30607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in Charm++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global flow of control, so each chare must contribute data independently using </a:t>
            </a:r>
            <a:r>
              <a:rPr lang="en-US" sz="3300" i="1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contribute</a:t>
            </a:r>
            <a:r>
              <a:rPr lang="en-US" sz="3300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(…)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void contribute(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nBytes</a:t>
            </a:r>
            <a:r>
              <a:rPr lang="en-US" dirty="0" smtClean="0"/>
              <a:t>, const void *data, </a:t>
            </a:r>
            <a:r>
              <a:rPr lang="en-US" dirty="0" err="1" smtClean="0"/>
              <a:t>CkReduction</a:t>
            </a:r>
            <a:r>
              <a:rPr lang="en-US" dirty="0" smtClean="0"/>
              <a:t>::</a:t>
            </a:r>
            <a:r>
              <a:rPr lang="en-US" dirty="0" err="1" smtClean="0"/>
              <a:t>reducerType</a:t>
            </a:r>
            <a:r>
              <a:rPr lang="en-US" dirty="0" smtClean="0"/>
              <a:t> type):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user callback</a:t>
            </a:r>
            <a:r>
              <a:rPr lang="en-US" dirty="0" smtClean="0"/>
              <a:t> (created using </a:t>
            </a:r>
            <a:r>
              <a:rPr lang="en-US" sz="33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CkCallback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) </a:t>
            </a:r>
            <a:r>
              <a:rPr lang="en-US" dirty="0" smtClean="0"/>
              <a:t>is invoked when the reduction is complete.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Reduction </a:t>
            </a:r>
            <a:r>
              <a:rPr lang="en-US" i="1" dirty="0" smtClean="0"/>
              <a:t>Op</a:t>
            </a:r>
            <a:r>
              <a:rPr lang="en-US" dirty="0" smtClean="0"/>
              <a:t>s (</a:t>
            </a:r>
            <a:r>
              <a:rPr lang="en-US" dirty="0" err="1" smtClean="0"/>
              <a:t>CkReduction</a:t>
            </a:r>
            <a:r>
              <a:rPr lang="en-US" dirty="0" smtClean="0"/>
              <a:t>::</a:t>
            </a:r>
            <a:r>
              <a:rPr lang="en-US" dirty="0" err="1" smtClean="0"/>
              <a:t>reducerType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Predefined:</a:t>
            </a:r>
          </a:p>
          <a:p>
            <a:pPr lvl="1"/>
            <a:r>
              <a:rPr lang="en-US" dirty="0" smtClean="0"/>
              <a:t>Arithmetic (</a:t>
            </a:r>
            <a:r>
              <a:rPr lang="en-US" dirty="0" err="1" smtClean="0"/>
              <a:t>int</a:t>
            </a:r>
            <a:r>
              <a:rPr lang="en-US" dirty="0" smtClean="0"/>
              <a:t>, float, double)</a:t>
            </a:r>
          </a:p>
          <a:p>
            <a:pPr lvl="2"/>
            <a:r>
              <a:rPr lang="en-US" dirty="0" err="1" smtClean="0"/>
              <a:t>CkReduction</a:t>
            </a:r>
            <a:r>
              <a:rPr lang="en-US" dirty="0" smtClean="0"/>
              <a:t>::</a:t>
            </a:r>
            <a:r>
              <a:rPr lang="en-US" dirty="0" err="1" smtClean="0"/>
              <a:t>sum_int</a:t>
            </a:r>
            <a:r>
              <a:rPr lang="en-US" dirty="0" smtClean="0"/>
              <a:t>, …</a:t>
            </a:r>
          </a:p>
          <a:p>
            <a:pPr lvl="2"/>
            <a:r>
              <a:rPr lang="en-US" dirty="0" err="1" smtClean="0"/>
              <a:t>CkReduction</a:t>
            </a:r>
            <a:r>
              <a:rPr lang="en-US" dirty="0" smtClean="0"/>
              <a:t>::</a:t>
            </a:r>
            <a:r>
              <a:rPr lang="en-US" dirty="0" err="1" smtClean="0"/>
              <a:t>product_int</a:t>
            </a:r>
            <a:r>
              <a:rPr lang="en-US" dirty="0" smtClean="0"/>
              <a:t>, …</a:t>
            </a:r>
          </a:p>
          <a:p>
            <a:pPr lvl="2"/>
            <a:r>
              <a:rPr lang="en-US" dirty="0" err="1" smtClean="0"/>
              <a:t>CkReduction</a:t>
            </a:r>
            <a:r>
              <a:rPr lang="en-US" dirty="0" smtClean="0"/>
              <a:t>::</a:t>
            </a:r>
            <a:r>
              <a:rPr lang="en-US" dirty="0" err="1" smtClean="0"/>
              <a:t>max_int</a:t>
            </a:r>
            <a:r>
              <a:rPr lang="en-US" dirty="0" smtClean="0"/>
              <a:t>, …</a:t>
            </a:r>
          </a:p>
          <a:p>
            <a:pPr lvl="2"/>
            <a:r>
              <a:rPr lang="en-US" dirty="0" err="1" smtClean="0"/>
              <a:t>CkReduction</a:t>
            </a:r>
            <a:r>
              <a:rPr lang="en-US" dirty="0" smtClean="0"/>
              <a:t>::</a:t>
            </a:r>
            <a:r>
              <a:rPr lang="en-US" dirty="0" err="1" smtClean="0"/>
              <a:t>min_int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Logic:</a:t>
            </a:r>
          </a:p>
          <a:p>
            <a:pPr lvl="2"/>
            <a:r>
              <a:rPr lang="en-US" dirty="0" err="1" smtClean="0"/>
              <a:t>CkReduction</a:t>
            </a:r>
            <a:r>
              <a:rPr lang="en-US" dirty="0" smtClean="0"/>
              <a:t>::</a:t>
            </a:r>
            <a:r>
              <a:rPr lang="en-US" dirty="0" err="1" smtClean="0"/>
              <a:t>logical_and</a:t>
            </a:r>
            <a:r>
              <a:rPr lang="en-US" dirty="0" smtClean="0"/>
              <a:t>, </a:t>
            </a:r>
            <a:r>
              <a:rPr lang="en-US" dirty="0" err="1" smtClean="0"/>
              <a:t>logic_or</a:t>
            </a:r>
            <a:endParaRPr lang="en-US" dirty="0" smtClean="0"/>
          </a:p>
          <a:p>
            <a:pPr lvl="2"/>
            <a:r>
              <a:rPr lang="en-US" dirty="0" err="1" smtClean="0"/>
              <a:t>CkReduction</a:t>
            </a:r>
            <a:r>
              <a:rPr lang="en-US" dirty="0" smtClean="0"/>
              <a:t>::</a:t>
            </a:r>
            <a:r>
              <a:rPr lang="en-US" dirty="0" err="1" smtClean="0"/>
              <a:t>bitvec_and</a:t>
            </a:r>
            <a:r>
              <a:rPr lang="en-US" dirty="0" smtClean="0"/>
              <a:t>, </a:t>
            </a:r>
            <a:r>
              <a:rPr lang="en-US" dirty="0" err="1" smtClean="0"/>
              <a:t>bitvec_or</a:t>
            </a:r>
            <a:endParaRPr lang="en-US" dirty="0" smtClean="0"/>
          </a:p>
          <a:p>
            <a:pPr lvl="1"/>
            <a:r>
              <a:rPr lang="en-US" dirty="0" smtClean="0"/>
              <a:t>Gather:</a:t>
            </a:r>
          </a:p>
          <a:p>
            <a:pPr lvl="2"/>
            <a:r>
              <a:rPr lang="en-US" dirty="0" err="1" smtClean="0"/>
              <a:t>CkReduction</a:t>
            </a:r>
            <a:r>
              <a:rPr lang="en-US" dirty="0" smtClean="0"/>
              <a:t>::set, </a:t>
            </a:r>
            <a:r>
              <a:rPr lang="en-US" dirty="0" err="1" smtClean="0"/>
              <a:t>concat</a:t>
            </a:r>
            <a:endParaRPr lang="en-US" dirty="0" smtClean="0"/>
          </a:p>
          <a:p>
            <a:pPr lvl="1"/>
            <a:r>
              <a:rPr lang="en-US" dirty="0" smtClean="0"/>
              <a:t>Misc:</a:t>
            </a:r>
          </a:p>
          <a:p>
            <a:pPr lvl="2"/>
            <a:r>
              <a:rPr lang="en-US" dirty="0" err="1" smtClean="0"/>
              <a:t>CkReduction</a:t>
            </a:r>
            <a:r>
              <a:rPr lang="en-US" dirty="0" smtClean="0"/>
              <a:t>::random</a:t>
            </a:r>
          </a:p>
          <a:p>
            <a:r>
              <a:rPr lang="en-US" dirty="0" smtClean="0"/>
              <a:t>Defined by the user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Charm++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Callback: where reductions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CkCallback</a:t>
            </a:r>
            <a:r>
              <a:rPr lang="en-US" dirty="0" smtClean="0"/>
              <a:t>(</a:t>
            </a:r>
            <a:r>
              <a:rPr lang="en-US" dirty="0" err="1" smtClean="0"/>
              <a:t>CkCallbackFn</a:t>
            </a:r>
            <a:r>
              <a:rPr lang="en-US" dirty="0" smtClean="0"/>
              <a:t> fn, void *</a:t>
            </a:r>
            <a:r>
              <a:rPr lang="en-US" dirty="0" err="1" smtClean="0"/>
              <a:t>param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void </a:t>
            </a:r>
            <a:r>
              <a:rPr lang="en-US" dirty="0" err="1" smtClean="0">
                <a:solidFill>
                  <a:srgbClr val="00B0F0"/>
                </a:solidFill>
              </a:rPr>
              <a:t>myCallbackFn</a:t>
            </a:r>
            <a:r>
              <a:rPr lang="en-US" dirty="0" smtClean="0">
                <a:solidFill>
                  <a:srgbClr val="00B0F0"/>
                </a:solidFill>
              </a:rPr>
              <a:t>(void *</a:t>
            </a:r>
            <a:r>
              <a:rPr lang="en-US" dirty="0" err="1" smtClean="0">
                <a:solidFill>
                  <a:srgbClr val="00B0F0"/>
                </a:solidFill>
              </a:rPr>
              <a:t>param</a:t>
            </a:r>
            <a:r>
              <a:rPr lang="en-US" dirty="0" smtClean="0">
                <a:solidFill>
                  <a:srgbClr val="00B0F0"/>
                </a:solidFill>
              </a:rPr>
              <a:t>, void *</a:t>
            </a:r>
            <a:r>
              <a:rPr lang="en-US" dirty="0" err="1" smtClean="0">
                <a:solidFill>
                  <a:srgbClr val="00B0F0"/>
                </a:solidFill>
              </a:rPr>
              <a:t>msg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dirty="0" err="1" smtClean="0"/>
              <a:t>CkCallback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ep</a:t>
            </a:r>
            <a:r>
              <a:rPr lang="en-US" dirty="0" smtClean="0"/>
              <a:t>, const </a:t>
            </a:r>
            <a:r>
              <a:rPr lang="en-US" dirty="0" err="1" smtClean="0"/>
              <a:t>CkChareID</a:t>
            </a:r>
            <a:r>
              <a:rPr lang="en-US" dirty="0" smtClean="0"/>
              <a:t> &amp;id)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ep</a:t>
            </a:r>
            <a:r>
              <a:rPr lang="en-US" dirty="0" smtClean="0">
                <a:solidFill>
                  <a:srgbClr val="00B0F0"/>
                </a:solidFill>
              </a:rPr>
              <a:t>=</a:t>
            </a:r>
            <a:r>
              <a:rPr lang="en-US" dirty="0" err="1" smtClean="0">
                <a:solidFill>
                  <a:srgbClr val="00B0F0"/>
                </a:solidFill>
              </a:rPr>
              <a:t>CkIndex_ChareName</a:t>
            </a:r>
            <a:r>
              <a:rPr lang="en-US" dirty="0" smtClean="0">
                <a:solidFill>
                  <a:srgbClr val="00B0F0"/>
                </a:solidFill>
              </a:rPr>
              <a:t>::</a:t>
            </a:r>
            <a:r>
              <a:rPr lang="en-US" dirty="0" err="1" smtClean="0">
                <a:solidFill>
                  <a:srgbClr val="00B0F0"/>
                </a:solidFill>
              </a:rPr>
              <a:t>EntryMethod</a:t>
            </a:r>
            <a:r>
              <a:rPr lang="en-US" dirty="0" smtClean="0">
                <a:solidFill>
                  <a:srgbClr val="00B0F0"/>
                </a:solidFill>
              </a:rPr>
              <a:t>(parameters)</a:t>
            </a:r>
          </a:p>
          <a:p>
            <a:r>
              <a:rPr lang="en-US" dirty="0" err="1" smtClean="0"/>
              <a:t>CkCallback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ep</a:t>
            </a:r>
            <a:r>
              <a:rPr lang="en-US" dirty="0" smtClean="0"/>
              <a:t>, const </a:t>
            </a:r>
            <a:r>
              <a:rPr lang="en-US" dirty="0" err="1" smtClean="0"/>
              <a:t>CkArrayID</a:t>
            </a:r>
            <a:r>
              <a:rPr lang="en-US" dirty="0" smtClean="0"/>
              <a:t> &amp;id)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 </a:t>
            </a:r>
            <a:r>
              <a:rPr lang="en-US" dirty="0" err="1" smtClean="0">
                <a:solidFill>
                  <a:srgbClr val="00B0F0"/>
                </a:solidFill>
              </a:rPr>
              <a:t>Cproxy_MyArray</a:t>
            </a:r>
            <a:r>
              <a:rPr lang="en-US" dirty="0" smtClean="0">
                <a:solidFill>
                  <a:srgbClr val="00B0F0"/>
                </a:solidFill>
              </a:rPr>
              <a:t> may substitute </a:t>
            </a:r>
            <a:r>
              <a:rPr lang="en-US" dirty="0" err="1" smtClean="0">
                <a:solidFill>
                  <a:srgbClr val="00B0F0"/>
                </a:solidFill>
              </a:rPr>
              <a:t>CkArrayID</a:t>
            </a:r>
            <a:endParaRPr lang="en-US" dirty="0" smtClean="0">
              <a:solidFill>
                <a:srgbClr val="00B0F0"/>
              </a:solidFill>
            </a:endParaRP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The callback will be called on all array elements</a:t>
            </a:r>
          </a:p>
          <a:p>
            <a:r>
              <a:rPr lang="en-US" dirty="0" err="1" smtClean="0"/>
              <a:t>CkCallback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ep</a:t>
            </a:r>
            <a:r>
              <a:rPr lang="en-US" dirty="0" smtClean="0"/>
              <a:t>, const </a:t>
            </a:r>
            <a:r>
              <a:rPr lang="en-US" dirty="0" err="1" smtClean="0"/>
              <a:t>CkArrayIndex</a:t>
            </a:r>
            <a:r>
              <a:rPr lang="en-US" dirty="0" smtClean="0"/>
              <a:t> &amp;</a:t>
            </a:r>
            <a:r>
              <a:rPr lang="en-US" dirty="0" err="1" smtClean="0"/>
              <a:t>idx</a:t>
            </a:r>
            <a:r>
              <a:rPr lang="en-US" dirty="0" smtClean="0"/>
              <a:t>, const </a:t>
            </a:r>
            <a:r>
              <a:rPr lang="en-US" dirty="0" err="1" smtClean="0"/>
              <a:t>CkArrayID</a:t>
            </a:r>
            <a:r>
              <a:rPr lang="en-US" dirty="0" smtClean="0"/>
              <a:t> &amp;id)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The callback will only be called on element[</a:t>
            </a:r>
            <a:r>
              <a:rPr lang="en-US" dirty="0" err="1" smtClean="0">
                <a:solidFill>
                  <a:srgbClr val="00B050"/>
                </a:solidFill>
              </a:rPr>
              <a:t>idx</a:t>
            </a:r>
            <a:r>
              <a:rPr lang="en-US" dirty="0" smtClean="0">
                <a:solidFill>
                  <a:srgbClr val="00B050"/>
                </a:solidFill>
              </a:rPr>
              <a:t>]</a:t>
            </a:r>
          </a:p>
          <a:p>
            <a:r>
              <a:rPr lang="en-US" dirty="0" err="1" smtClean="0"/>
              <a:t>CkCallback</a:t>
            </a:r>
            <a:r>
              <a:rPr lang="en-US" dirty="0" smtClean="0"/>
              <a:t>(</a:t>
            </a:r>
            <a:r>
              <a:rPr lang="en-US" dirty="0" err="1" smtClean="0"/>
              <a:t>CkCallback</a:t>
            </a:r>
            <a:r>
              <a:rPr lang="en-US" dirty="0" smtClean="0"/>
              <a:t>::ignore)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Charm++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Sum local error estimators to determine global error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558" y="2743200"/>
            <a:ext cx="7962242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SDAG JACOBI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371600" y="2906713"/>
            <a:ext cx="7772400" cy="1500187"/>
          </a:xfrm>
        </p:spPr>
        <p:txBody>
          <a:bodyPr/>
          <a:lstStyle/>
          <a:p>
            <a:r>
              <a:rPr lang="en-US" dirty="0" smtClean="0"/>
              <a:t>Introduce SDAG</a:t>
            </a:r>
          </a:p>
          <a:p>
            <a:r>
              <a:rPr lang="en-US" dirty="0" smtClean="0"/>
              <a:t>Using 5 point stencil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15/07/2010</a:t>
            </a:r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CNIC Tutorial 2010 - SDAG HandsOn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1C22DD-D078-4EC2-B203-F535A66D30B1}" type="slidenum">
              <a:rPr/>
              <a:pPr lvl="0"/>
              <a:t>39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24843" y="187947"/>
            <a:ext cx="8228763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Example: Jacobi 2D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604841"/>
            <a:ext cx="8228763" cy="52322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None/>
              <a:defRPr lang="en-US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marL="0" indent="0"/>
            <a:r>
              <a:rPr lang="en-US" dirty="0"/>
              <a:t>Use two interchangeable matrices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5844" y="2360886"/>
            <a:ext cx="5404749" cy="2766505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r>
              <a:rPr lang="en-US" sz="1600" dirty="0">
                <a:latin typeface="Arial" pitchFamily="18"/>
                <a:ea typeface="DejaVu Sans" pitchFamily="2"/>
                <a:cs typeface="Lohit Hindi" pitchFamily="2"/>
              </a:rPr>
              <a:t>do {</a:t>
            </a:r>
          </a:p>
          <a:p>
            <a:pPr hangingPunct="0">
              <a:buNone/>
            </a:pPr>
            <a:r>
              <a:rPr lang="en-US" sz="1600" dirty="0">
                <a:latin typeface="Arial" pitchFamily="18"/>
                <a:ea typeface="DejaVu Sans" pitchFamily="2"/>
                <a:cs typeface="Lohit Hindi" pitchFamily="2"/>
              </a:rPr>
              <a:t>   </a:t>
            </a:r>
            <a:r>
              <a:rPr lang="en-US" sz="1600" dirty="0" err="1">
                <a:latin typeface="Arial" pitchFamily="18"/>
                <a:ea typeface="DejaVu Sans" pitchFamily="2"/>
                <a:cs typeface="Lohit Hindi" pitchFamily="2"/>
              </a:rPr>
              <a:t>update_matrix</a:t>
            </a:r>
            <a:r>
              <a:rPr lang="en-US" sz="1600" dirty="0">
                <a:latin typeface="Arial" pitchFamily="18"/>
                <a:ea typeface="DejaVu Sans" pitchFamily="2"/>
                <a:cs typeface="Lohit Hindi" pitchFamily="2"/>
              </a:rPr>
              <a:t>();</a:t>
            </a:r>
          </a:p>
          <a:p>
            <a:pPr hangingPunct="0">
              <a:buNone/>
            </a:pPr>
            <a:r>
              <a:rPr lang="en-US" sz="1600" dirty="0">
                <a:latin typeface="Arial" pitchFamily="18"/>
                <a:ea typeface="DejaVu Sans" pitchFamily="2"/>
                <a:cs typeface="Lohit Hindi" pitchFamily="2"/>
              </a:rPr>
              <a:t>   </a:t>
            </a:r>
            <a:r>
              <a:rPr lang="en-US" sz="1600" dirty="0" err="1">
                <a:latin typeface="Arial" pitchFamily="18"/>
                <a:ea typeface="DejaVu Sans" pitchFamily="2"/>
                <a:cs typeface="Lohit Hindi" pitchFamily="2"/>
              </a:rPr>
              <a:t>maxDiff</a:t>
            </a:r>
            <a:r>
              <a:rPr lang="en-US" sz="1600" dirty="0">
                <a:latin typeface="Arial" pitchFamily="18"/>
                <a:ea typeface="DejaVu Sans" pitchFamily="2"/>
                <a:cs typeface="Lohit Hindi" pitchFamily="2"/>
              </a:rPr>
              <a:t> = max(abs (A - B));</a:t>
            </a:r>
          </a:p>
          <a:p>
            <a:pPr hangingPunct="0">
              <a:buNone/>
            </a:pPr>
            <a:r>
              <a:rPr lang="en-US" sz="1600" dirty="0">
                <a:latin typeface="Arial" pitchFamily="18"/>
                <a:ea typeface="DejaVu Sans" pitchFamily="2"/>
                <a:cs typeface="Lohit Hindi" pitchFamily="2"/>
              </a:rPr>
              <a:t>} while (</a:t>
            </a:r>
            <a:r>
              <a:rPr lang="en-US" sz="1600" dirty="0" err="1">
                <a:latin typeface="Arial" pitchFamily="18"/>
                <a:ea typeface="DejaVu Sans" pitchFamily="2"/>
                <a:cs typeface="Lohit Hindi" pitchFamily="2"/>
              </a:rPr>
              <a:t>maxDiff</a:t>
            </a:r>
            <a:r>
              <a:rPr lang="en-US" sz="1600" dirty="0">
                <a:latin typeface="Arial" pitchFamily="18"/>
                <a:ea typeface="DejaVu Sans" pitchFamily="2"/>
                <a:cs typeface="Lohit Hindi" pitchFamily="2"/>
              </a:rPr>
              <a:t> &gt; DELTA)</a:t>
            </a:r>
          </a:p>
          <a:p>
            <a:pPr hangingPunct="0">
              <a:buNone/>
            </a:pPr>
            <a:endParaRPr lang="en-US" sz="1600" dirty="0">
              <a:latin typeface="Arial" pitchFamily="18"/>
              <a:ea typeface="DejaVu Sans" pitchFamily="2"/>
              <a:cs typeface="Lohit Hindi" pitchFamily="2"/>
            </a:endParaRPr>
          </a:p>
          <a:p>
            <a:pPr hangingPunct="0">
              <a:buNone/>
            </a:pPr>
            <a:r>
              <a:rPr lang="en-US" sz="1600" dirty="0" err="1">
                <a:latin typeface="Arial" pitchFamily="18"/>
                <a:ea typeface="DejaVu Sans" pitchFamily="2"/>
                <a:cs typeface="Lohit Hindi" pitchFamily="2"/>
              </a:rPr>
              <a:t>update_matrix</a:t>
            </a:r>
            <a:r>
              <a:rPr lang="en-US" sz="1600" dirty="0">
                <a:latin typeface="Arial" pitchFamily="18"/>
                <a:ea typeface="DejaVu Sans" pitchFamily="2"/>
                <a:cs typeface="Lohit Hindi" pitchFamily="2"/>
              </a:rPr>
              <a:t>() {</a:t>
            </a:r>
          </a:p>
          <a:p>
            <a:pPr hangingPunct="0">
              <a:buNone/>
            </a:pPr>
            <a:r>
              <a:rPr lang="en-US" sz="1600" dirty="0">
                <a:latin typeface="Arial" pitchFamily="18"/>
                <a:ea typeface="DejaVu Sans" pitchFamily="2"/>
                <a:cs typeface="Lohit Hindi" pitchFamily="2"/>
              </a:rPr>
              <a:t>   </a:t>
            </a:r>
            <a:r>
              <a:rPr lang="en-US" sz="1600" dirty="0" err="1">
                <a:latin typeface="Arial" pitchFamily="18"/>
                <a:ea typeface="DejaVu Sans" pitchFamily="2"/>
                <a:cs typeface="Lohit Hindi" pitchFamily="2"/>
              </a:rPr>
              <a:t>foreach</a:t>
            </a:r>
            <a:r>
              <a:rPr lang="en-US" sz="1600" dirty="0">
                <a:latin typeface="Arial" pitchFamily="18"/>
                <a:ea typeface="DejaVu Sans" pitchFamily="2"/>
                <a:cs typeface="Lohit Hindi" pitchFamily="2"/>
              </a:rPr>
              <a:t> </a:t>
            </a:r>
            <a:r>
              <a:rPr lang="en-US" sz="1600" dirty="0" err="1">
                <a:latin typeface="Arial" pitchFamily="18"/>
                <a:ea typeface="DejaVu Sans" pitchFamily="2"/>
                <a:cs typeface="Lohit Hindi" pitchFamily="2"/>
              </a:rPr>
              <a:t>i,j</a:t>
            </a:r>
            <a:r>
              <a:rPr lang="en-US" sz="1600" dirty="0">
                <a:latin typeface="Arial" pitchFamily="18"/>
                <a:ea typeface="DejaVu Sans" pitchFamily="2"/>
                <a:cs typeface="Lohit Hindi" pitchFamily="2"/>
              </a:rPr>
              <a:t> {</a:t>
            </a:r>
          </a:p>
          <a:p>
            <a:pPr hangingPunct="0">
              <a:buNone/>
            </a:pPr>
            <a:r>
              <a:rPr lang="en-US" sz="1600" dirty="0">
                <a:latin typeface="Arial" pitchFamily="18"/>
                <a:ea typeface="DejaVu Sans" pitchFamily="2"/>
                <a:cs typeface="Lohit Hindi" pitchFamily="2"/>
              </a:rPr>
              <a:t>      B[</a:t>
            </a:r>
            <a:r>
              <a:rPr lang="en-US" sz="1600" dirty="0" err="1">
                <a:latin typeface="Arial" pitchFamily="18"/>
                <a:ea typeface="DejaVu Sans" pitchFamily="2"/>
                <a:cs typeface="Lohit Hindi" pitchFamily="2"/>
              </a:rPr>
              <a:t>i,j</a:t>
            </a:r>
            <a:r>
              <a:rPr lang="en-US" sz="1600" dirty="0">
                <a:latin typeface="Arial" pitchFamily="18"/>
                <a:ea typeface="DejaVu Sans" pitchFamily="2"/>
                <a:cs typeface="Lohit Hindi" pitchFamily="2"/>
              </a:rPr>
              <a:t>] = (A[</a:t>
            </a:r>
            <a:r>
              <a:rPr lang="en-US" sz="1600" dirty="0" err="1">
                <a:latin typeface="Arial" pitchFamily="18"/>
                <a:ea typeface="DejaVu Sans" pitchFamily="2"/>
                <a:cs typeface="Lohit Hindi" pitchFamily="2"/>
              </a:rPr>
              <a:t>i,j</a:t>
            </a:r>
            <a:r>
              <a:rPr lang="en-US" sz="1600" dirty="0">
                <a:latin typeface="Arial" pitchFamily="18"/>
                <a:ea typeface="DejaVu Sans" pitchFamily="2"/>
                <a:cs typeface="Lohit Hindi" pitchFamily="2"/>
              </a:rPr>
              <a:t>] + A[i+1,j] + A[i-1,j] + A[i,j+1] + A[i,j-1]) / 5;</a:t>
            </a:r>
          </a:p>
          <a:p>
            <a:pPr hangingPunct="0">
              <a:buNone/>
            </a:pPr>
            <a:r>
              <a:rPr lang="en-US" sz="1600" dirty="0">
                <a:latin typeface="Arial" pitchFamily="18"/>
                <a:ea typeface="DejaVu Sans" pitchFamily="2"/>
                <a:cs typeface="Lohit Hindi" pitchFamily="2"/>
              </a:rPr>
              <a:t>   }</a:t>
            </a:r>
          </a:p>
          <a:p>
            <a:pPr hangingPunct="0">
              <a:buNone/>
            </a:pPr>
            <a:r>
              <a:rPr lang="en-US" sz="1600" dirty="0">
                <a:latin typeface="Arial" pitchFamily="18"/>
                <a:ea typeface="DejaVu Sans" pitchFamily="2"/>
                <a:cs typeface="Lohit Hindi" pitchFamily="2"/>
              </a:rPr>
              <a:t>   swap (A, B);</a:t>
            </a:r>
          </a:p>
          <a:p>
            <a:pPr hangingPunct="0">
              <a:buNone/>
            </a:pPr>
            <a:r>
              <a:rPr lang="en-US" sz="1600" dirty="0">
                <a:latin typeface="Arial" pitchFamily="18"/>
                <a:ea typeface="DejaVu Sans" pitchFamily="2"/>
                <a:cs typeface="Lohit Hindi" pitchFamily="2"/>
              </a:rPr>
              <a:t>}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762080" y="2423775"/>
          <a:ext cx="1668960" cy="1481915"/>
        </p:xfrm>
        <a:graphic>
          <a:graphicData uri="http://schemas.openxmlformats.org/presentationml/2006/ole">
            <p:oleObj spid="_x0000_s2050" r:id="rId4" imgW="0" imgH="0" progId="Excel.OpenDocumentSpreadsheet.12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585120" y="2435296"/>
          <a:ext cx="1647360" cy="1451672"/>
        </p:xfrm>
        <a:graphic>
          <a:graphicData uri="http://schemas.openxmlformats.org/presentationml/2006/ole">
            <p:oleObj spid="_x0000_s2051" r:id="rId5" imgW="0" imgH="0" progId="Excel.OpenDocumentSpreadsheet.12">
              <p:embed/>
            </p:oleObj>
          </a:graphicData>
        </a:graphic>
      </p:graphicFrame>
      <p:sp>
        <p:nvSpPr>
          <p:cNvPr id="7" name="Freeform 6"/>
          <p:cNvSpPr/>
          <p:nvPr/>
        </p:nvSpPr>
        <p:spPr>
          <a:xfrm>
            <a:off x="5549084" y="2385380"/>
            <a:ext cx="1868525" cy="1082957"/>
          </a:xfrm>
          <a:custGeom>
            <a:avLst>
              <a:gd name="f0" fmla="val 17520000"/>
              <a:gd name="f1" fmla="val 3540000"/>
              <a:gd name="f2" fmla="val 7758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R="" minR="0" maxR="0"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DA647"/>
          </a:solidFill>
          <a:ln w="0">
            <a:solidFill>
              <a:srgbClr val="000000"/>
            </a:solidFill>
            <a:prstDash val="solid"/>
          </a:ln>
        </p:spPr>
        <p:txBody>
          <a:bodyPr vert="horz" lIns="81639" tIns="40820" rIns="81639" bIns="40820" anchor="ctr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2133600"/>
            <a:ext cx="1600200" cy="190500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2133600"/>
            <a:ext cx="1600200" cy="190500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Charm++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Not Magic Pixie Dust</a:t>
            </a:r>
          </a:p>
          <a:p>
            <a:pPr lvl="1"/>
            <a:r>
              <a:rPr lang="en-US" dirty="0" smtClean="0"/>
              <a:t>Runtime system exists to help you</a:t>
            </a:r>
          </a:p>
          <a:p>
            <a:pPr lvl="1"/>
            <a:r>
              <a:rPr lang="en-US" dirty="0" smtClean="0"/>
              <a:t>Decisions and customizations are necessary in proportion to the complexity of your application</a:t>
            </a:r>
          </a:p>
          <a:p>
            <a:r>
              <a:rPr lang="en-US" dirty="0" smtClean="0"/>
              <a:t>Not a language</a:t>
            </a:r>
          </a:p>
          <a:p>
            <a:pPr lvl="1"/>
            <a:r>
              <a:rPr lang="en-US" dirty="0" smtClean="0"/>
              <a:t>Platform independent library with a semantic</a:t>
            </a:r>
          </a:p>
          <a:p>
            <a:pPr lvl="1"/>
            <a:r>
              <a:rPr lang="en-US" dirty="0" smtClean="0"/>
              <a:t>Works for C, C++, Fortran (not covered in this tutorial)</a:t>
            </a:r>
          </a:p>
          <a:p>
            <a:r>
              <a:rPr lang="en-US" dirty="0" smtClean="0"/>
              <a:t>Not a Compiler</a:t>
            </a:r>
          </a:p>
          <a:p>
            <a:r>
              <a:rPr lang="en-US" dirty="0" smtClean="0"/>
              <a:t>Not </a:t>
            </a:r>
            <a:r>
              <a:rPr lang="en-US" baseline="0" dirty="0" smtClean="0"/>
              <a:t>SPMD Model</a:t>
            </a:r>
          </a:p>
          <a:p>
            <a:r>
              <a:rPr lang="en-US" dirty="0" smtClean="0"/>
              <a:t>Not Processor Centric Model</a:t>
            </a:r>
          </a:p>
          <a:p>
            <a:pPr lvl="1"/>
            <a:r>
              <a:rPr lang="en-US" baseline="0" dirty="0" smtClean="0"/>
              <a:t>Decompose to individually addressable medium grain tasks</a:t>
            </a:r>
          </a:p>
          <a:p>
            <a:r>
              <a:rPr lang="en-US" dirty="0" smtClean="0"/>
              <a:t>Not A Thread Model</a:t>
            </a:r>
          </a:p>
          <a:p>
            <a:pPr lvl="1"/>
            <a:r>
              <a:rPr lang="en-US" baseline="0" dirty="0" smtClean="0"/>
              <a:t>They</a:t>
            </a:r>
            <a:r>
              <a:rPr lang="en-US" dirty="0" smtClean="0"/>
              <a:t> are available if you want to inflict them on your code</a:t>
            </a:r>
          </a:p>
          <a:p>
            <a:r>
              <a:rPr lang="en-US" dirty="0" smtClean="0"/>
              <a:t>Not Bulk Synchronous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0" dirty="0" smtClean="0"/>
          </a:p>
          <a:p>
            <a:endParaRPr lang="en-US" baseline="0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15/07/2010</a:t>
            </a:r>
            <a:endParaRPr lang="en-US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CNIC Tutorial 2010 - SDAG HandsOn</a:t>
            </a:r>
            <a:endParaRPr lang="en-US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7138E7-88EE-4734-8A03-506318B9C858}" type="slidenum">
              <a:rPr/>
              <a:pPr lvl="0"/>
              <a:t>40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24843" y="187947"/>
            <a:ext cx="8228763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Jacobi in parallel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09120" y="1777146"/>
          <a:ext cx="3074400" cy="3048801"/>
        </p:xfrm>
        <a:graphic>
          <a:graphicData uri="http://schemas.openxmlformats.org/presentationml/2006/ole">
            <p:oleObj spid="_x0000_s3074" r:id="rId4" imgW="0" imgH="0" progId="Excel.OpenDocumentSpreadsheet.12">
              <p:embed/>
            </p:oleObj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4014620" y="1274663"/>
            <a:ext cx="4807813" cy="48194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traight Connector 4"/>
          <p:cNvSpPr/>
          <p:nvPr/>
        </p:nvSpPr>
        <p:spPr>
          <a:xfrm flipV="1">
            <a:off x="1320900" y="3276958"/>
            <a:ext cx="113965" cy="2005562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tailEnd type="arrow"/>
          </a:ln>
        </p:spPr>
        <p:txBody>
          <a:bodyPr vert="horz" lIns="106131" tIns="65311" rIns="106131" bIns="65311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156" y="5265864"/>
            <a:ext cx="1969430" cy="554361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r>
              <a:rPr lang="en-US" sz="1600" dirty="0">
                <a:latin typeface="Arial" pitchFamily="18"/>
                <a:ea typeface="DejaVu Sans" pitchFamily="2"/>
                <a:cs typeface="Lohit Hindi" pitchFamily="2"/>
              </a:rPr>
              <a:t>matrix decomposed</a:t>
            </a:r>
          </a:p>
          <a:p>
            <a:pPr hangingPunct="0">
              <a:buNone/>
            </a:pPr>
            <a:r>
              <a:rPr lang="en-US" sz="1600" dirty="0">
                <a:latin typeface="Arial" pitchFamily="18"/>
                <a:ea typeface="DejaVu Sans" pitchFamily="2"/>
                <a:cs typeface="Lohit Hindi" pitchFamily="2"/>
              </a:rPr>
              <a:t>in chares</a:t>
            </a:r>
          </a:p>
        </p:txBody>
      </p:sp>
      <p:sp>
        <p:nvSpPr>
          <p:cNvPr id="7" name="Freeform 6"/>
          <p:cNvSpPr/>
          <p:nvPr/>
        </p:nvSpPr>
        <p:spPr>
          <a:xfrm>
            <a:off x="1174277" y="2347496"/>
            <a:ext cx="1923713" cy="19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C90016"/>
            </a:solidFill>
            <a:prstDash val="solid"/>
          </a:ln>
        </p:spPr>
        <p:txBody>
          <a:bodyPr vert="horz" lIns="97967" tIns="57147" rIns="97967" bIns="57147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 flipV="1">
            <a:off x="3146321" y="2218169"/>
            <a:ext cx="847726" cy="161986"/>
          </a:xfrm>
          <a:prstGeom prst="line">
            <a:avLst/>
          </a:prstGeom>
          <a:noFill/>
          <a:ln w="36720">
            <a:solidFill>
              <a:srgbClr val="C90016"/>
            </a:solidFill>
            <a:prstDash val="solid"/>
          </a:ln>
        </p:spPr>
        <p:txBody>
          <a:bodyPr vert="horz" lIns="97967" tIns="57147" rIns="97967" bIns="57147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3129993" y="4271411"/>
            <a:ext cx="864054" cy="266494"/>
          </a:xfrm>
          <a:prstGeom prst="line">
            <a:avLst/>
          </a:prstGeom>
          <a:noFill/>
          <a:ln w="36720">
            <a:solidFill>
              <a:srgbClr val="C90016"/>
            </a:solidFill>
            <a:prstDash val="solid"/>
          </a:ln>
        </p:spPr>
        <p:txBody>
          <a:bodyPr vert="horz" lIns="98293" tIns="57474" rIns="98293" bIns="57474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1157624" y="4255082"/>
            <a:ext cx="2869079" cy="1793281"/>
          </a:xfrm>
          <a:prstGeom prst="line">
            <a:avLst/>
          </a:prstGeom>
          <a:noFill/>
          <a:ln w="36720">
            <a:solidFill>
              <a:srgbClr val="C90016"/>
            </a:solidFill>
            <a:prstDash val="solid"/>
          </a:ln>
        </p:spPr>
        <p:txBody>
          <a:bodyPr vert="horz" lIns="98293" tIns="57474" rIns="98293" bIns="57474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 flipV="1">
            <a:off x="1190279" y="1304056"/>
            <a:ext cx="2803768" cy="1027111"/>
          </a:xfrm>
          <a:prstGeom prst="line">
            <a:avLst/>
          </a:prstGeom>
          <a:noFill/>
          <a:ln w="36720">
            <a:solidFill>
              <a:srgbClr val="C90016"/>
            </a:solidFill>
            <a:prstDash val="solid"/>
          </a:ln>
        </p:spPr>
        <p:txBody>
          <a:bodyPr vert="horz" lIns="98293" tIns="57474" rIns="98293" bIns="57474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43000" y="2209800"/>
            <a:ext cx="2057400" cy="220980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15/07/2010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CNIC Tutorial 2010 - SDAG HandsOn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2720F1-0B3B-4AE6-9763-ED11EACFC4A5}" type="slidenum">
              <a:rPr/>
              <a:pPr lvl="0"/>
              <a:t>41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0011" y="1057158"/>
            <a:ext cx="6348807" cy="624701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vert="horz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Main(</a:t>
            </a:r>
            <a:r>
              <a:rPr lang="en-US" sz="1100" dirty="0" err="1">
                <a:latin typeface="Arial" pitchFamily="18"/>
                <a:ea typeface="DejaVu Sans" pitchFamily="2"/>
                <a:cs typeface="Lohit Hindi" pitchFamily="2"/>
              </a:rPr>
              <a:t>CkArgMsg</a:t>
            </a: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* m) { // initialize everything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 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array =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CProxy_Jacobi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::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ckNew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(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num_chare_x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,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num_chare_y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);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  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array.begin_iteration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();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}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void report(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CkReductionMsg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*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msg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) { // Each worker reports back to here when it completes an iteration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 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iterations++;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  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maxdifference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=((double *)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msg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-&gt;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getData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())[0];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 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delete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msg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;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 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if (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maxdifference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– THRESHHOLD&lt;0)  {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	 </a:t>
            </a:r>
            <a:r>
              <a:rPr lang="en-US" sz="1100" dirty="0" err="1">
                <a:latin typeface="Arial" pitchFamily="18"/>
                <a:ea typeface="DejaVu Sans" pitchFamily="2"/>
                <a:cs typeface="Lohit Hindi" pitchFamily="2"/>
              </a:rPr>
              <a:t>CkPrintf</a:t>
            </a: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("Difference %.10g Satisfied </a:t>
            </a:r>
            <a:r>
              <a:rPr lang="en-US" sz="1100" dirty="0" err="1">
                <a:latin typeface="Arial" pitchFamily="18"/>
                <a:ea typeface="DejaVu Sans" pitchFamily="2"/>
                <a:cs typeface="Lohit Hindi" pitchFamily="2"/>
              </a:rPr>
              <a:t>Threshhold</a:t>
            </a: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%.10g in %d Iterations\n",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</a:t>
            </a:r>
            <a:r>
              <a:rPr lang="en-US" sz="1100" dirty="0" err="1">
                <a:latin typeface="Arial" pitchFamily="18"/>
                <a:ea typeface="DejaVu Sans" pitchFamily="2"/>
                <a:cs typeface="Lohit Hindi" pitchFamily="2"/>
              </a:rPr>
              <a:t>maxdifference,THRESHHOLD,iterations</a:t>
            </a: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);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	done(true); }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 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else {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array.begin_iteration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();}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}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void Jacobi::</a:t>
            </a:r>
            <a:r>
              <a:rPr lang="en-US" sz="1100" dirty="0" err="1">
                <a:latin typeface="Arial" pitchFamily="18"/>
                <a:ea typeface="DejaVu Sans" pitchFamily="2"/>
                <a:cs typeface="Lohit Hindi" pitchFamily="2"/>
              </a:rPr>
              <a:t>begin_iteration</a:t>
            </a: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(void) {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 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iterations++;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 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if(!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leftBound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)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   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{	double *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leftGhost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=  new double[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blockDimY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];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	for(</a:t>
            </a:r>
            <a:r>
              <a:rPr lang="en-US" sz="1100" dirty="0" err="1">
                <a:latin typeface="Arial" pitchFamily="18"/>
                <a:ea typeface="DejaVu Sans" pitchFamily="2"/>
                <a:cs typeface="Lohit Hindi" pitchFamily="2"/>
              </a:rPr>
              <a:t>int</a:t>
            </a: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j=0; j&lt;</a:t>
            </a:r>
            <a:r>
              <a:rPr lang="en-US" sz="1100" dirty="0" err="1">
                <a:latin typeface="Arial" pitchFamily="18"/>
                <a:ea typeface="DejaVu Sans" pitchFamily="2"/>
                <a:cs typeface="Lohit Hindi" pitchFamily="2"/>
              </a:rPr>
              <a:t>blockDimY</a:t>
            </a: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; ++j)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	  </a:t>
            </a:r>
            <a:r>
              <a:rPr lang="en-US" sz="1100" dirty="0" err="1">
                <a:latin typeface="Arial" pitchFamily="18"/>
                <a:ea typeface="DejaVu Sans" pitchFamily="2"/>
                <a:cs typeface="Lohit Hindi" pitchFamily="2"/>
              </a:rPr>
              <a:t>leftGhost</a:t>
            </a: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[j] = temperature[index(1, j+1)];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	</a:t>
            </a:r>
            <a:r>
              <a:rPr lang="en-US" sz="1100" dirty="0" err="1">
                <a:latin typeface="Arial" pitchFamily="18"/>
                <a:ea typeface="DejaVu Sans" pitchFamily="2"/>
                <a:cs typeface="Lohit Hindi" pitchFamily="2"/>
              </a:rPr>
              <a:t>thisProxy</a:t>
            </a: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(thisIndex.x-1, </a:t>
            </a:r>
            <a:r>
              <a:rPr lang="en-US" sz="1100" dirty="0" err="1">
                <a:latin typeface="Arial" pitchFamily="18"/>
                <a:ea typeface="DejaVu Sans" pitchFamily="2"/>
                <a:cs typeface="Lohit Hindi" pitchFamily="2"/>
              </a:rPr>
              <a:t>thisIndex.y</a:t>
            </a: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)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	  .</a:t>
            </a:r>
            <a:r>
              <a:rPr lang="en-US" sz="1100" dirty="0" err="1">
                <a:latin typeface="Arial" pitchFamily="18"/>
                <a:ea typeface="DejaVu Sans" pitchFamily="2"/>
                <a:cs typeface="Lohit Hindi" pitchFamily="2"/>
              </a:rPr>
              <a:t>processGhosts</a:t>
            </a: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( RIGHT, </a:t>
            </a:r>
            <a:r>
              <a:rPr lang="en-US" sz="1100" dirty="0" err="1">
                <a:latin typeface="Arial" pitchFamily="18"/>
                <a:ea typeface="DejaVu Sans" pitchFamily="2"/>
                <a:cs typeface="Lohit Hindi" pitchFamily="2"/>
              </a:rPr>
              <a:t>blockDimY</a:t>
            </a: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, </a:t>
            </a:r>
            <a:r>
              <a:rPr lang="en-US" sz="1100" dirty="0" err="1">
                <a:latin typeface="Arial" pitchFamily="18"/>
                <a:ea typeface="DejaVu Sans" pitchFamily="2"/>
                <a:cs typeface="Lohit Hindi" pitchFamily="2"/>
              </a:rPr>
              <a:t>leftGhost</a:t>
            </a: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);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	delete [] </a:t>
            </a:r>
            <a:r>
              <a:rPr lang="en-US" sz="1100" dirty="0" err="1">
                <a:latin typeface="Arial" pitchFamily="18"/>
                <a:ea typeface="DejaVu Sans" pitchFamily="2"/>
                <a:cs typeface="Lohit Hindi" pitchFamily="2"/>
              </a:rPr>
              <a:t>leftGhost</a:t>
            </a: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; }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…</a:t>
            </a:r>
          </a:p>
          <a:p>
            <a:pPr hangingPunct="0">
              <a:buNone/>
              <a:defRPr lang="en-US"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}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void </a:t>
            </a:r>
            <a:r>
              <a:rPr lang="en-US" sz="1100" dirty="0" err="1">
                <a:latin typeface="Arial" pitchFamily="18"/>
                <a:ea typeface="DejaVu Sans" pitchFamily="2"/>
                <a:cs typeface="Lohit Hindi" pitchFamily="2"/>
              </a:rPr>
              <a:t>processGhosts</a:t>
            </a: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(</a:t>
            </a:r>
            <a:r>
              <a:rPr lang="en-US" sz="1100" dirty="0" err="1">
                <a:latin typeface="Arial" pitchFamily="18"/>
                <a:ea typeface="DejaVu Sans" pitchFamily="2"/>
                <a:cs typeface="Lohit Hindi" pitchFamily="2"/>
              </a:rPr>
              <a:t>int</a:t>
            </a: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dir, </a:t>
            </a:r>
            <a:r>
              <a:rPr lang="en-US" sz="1100" dirty="0" err="1">
                <a:latin typeface="Arial" pitchFamily="18"/>
                <a:ea typeface="DejaVu Sans" pitchFamily="2"/>
                <a:cs typeface="Lohit Hindi" pitchFamily="2"/>
              </a:rPr>
              <a:t>int</a:t>
            </a: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size, double </a:t>
            </a:r>
            <a:r>
              <a:rPr lang="en-US" sz="1100" dirty="0" err="1">
                <a:latin typeface="Arial" pitchFamily="18"/>
                <a:ea typeface="DejaVu Sans" pitchFamily="2"/>
                <a:cs typeface="Lohit Hindi" pitchFamily="2"/>
              </a:rPr>
              <a:t>gh</a:t>
            </a: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[]) {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 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switch(dir) {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 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case LEFT: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   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for(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int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j=0; j&lt;size; ++j)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emperature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[index(0, j+1)] =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gh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[j];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...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 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if(++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imsg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==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numExpected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)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check_and_compute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();     }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}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void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check_and_compute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() {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  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imsg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=0;  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  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compute_kernel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();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  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contribute(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sizeof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(double), &amp;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maxdifference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,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CkReduction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::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max_double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,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CkCallback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(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CkIndex_Main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::report(NULL),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mainProxy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));</a:t>
            </a:r>
          </a:p>
          <a:p>
            <a:pPr hangingPunct="0">
              <a:buNone/>
            </a:pPr>
            <a:r>
              <a:rPr lang="en-US" sz="1100" dirty="0">
                <a:latin typeface="Arial" pitchFamily="18"/>
                <a:ea typeface="DejaVu Sans" pitchFamily="2"/>
                <a:cs typeface="Lohit Hindi" pitchFamily="2"/>
              </a:rPr>
              <a:t>}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424843" y="187947"/>
            <a:ext cx="8228763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Jacobi: the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06331" y="1866436"/>
            <a:ext cx="3237102" cy="396106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vert="horz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r>
              <a:rPr lang="en-US" sz="1300" dirty="0" err="1">
                <a:latin typeface="Arial" pitchFamily="18"/>
                <a:ea typeface="DejaVu Sans" pitchFamily="2"/>
                <a:cs typeface="Lohit Hindi" pitchFamily="2"/>
              </a:rPr>
              <a:t>mainmodule</a:t>
            </a:r>
            <a:r>
              <a:rPr lang="en-US" sz="1300" dirty="0">
                <a:latin typeface="Arial" pitchFamily="18"/>
                <a:ea typeface="DejaVu Sans" pitchFamily="2"/>
                <a:cs typeface="Lohit Hindi" pitchFamily="2"/>
              </a:rPr>
              <a:t> jacobi2d {</a:t>
            </a:r>
          </a:p>
          <a:p>
            <a:pPr hangingPunct="0">
              <a:buNone/>
            </a:pPr>
            <a:endParaRPr lang="en-US" sz="1300" dirty="0">
              <a:latin typeface="Arial" pitchFamily="18"/>
              <a:ea typeface="DejaVu Sans" pitchFamily="2"/>
              <a:cs typeface="Lohit Hindi" pitchFamily="2"/>
            </a:endParaRPr>
          </a:p>
          <a:p>
            <a:pPr hangingPunct="0">
              <a:buNone/>
            </a:pPr>
            <a:r>
              <a:rPr lang="en-US" sz="1300" dirty="0">
                <a:latin typeface="Arial" pitchFamily="18"/>
                <a:ea typeface="DejaVu Sans" pitchFamily="2"/>
                <a:cs typeface="Lohit Hindi" pitchFamily="2"/>
              </a:rPr>
              <a:t> 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readonly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CProxy_Main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mainProxy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;</a:t>
            </a:r>
          </a:p>
          <a:p>
            <a:pPr hangingPunct="0">
              <a:buNone/>
            </a:pPr>
            <a:r>
              <a:rPr lang="en-US" sz="1300" dirty="0">
                <a:latin typeface="Arial" pitchFamily="18"/>
                <a:ea typeface="DejaVu Sans" pitchFamily="2"/>
                <a:cs typeface="Lohit Hindi" pitchFamily="2"/>
              </a:rPr>
              <a:t> 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readonly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int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arrayDimX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;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readonly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int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arrayDimY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;</a:t>
            </a:r>
          </a:p>
          <a:p>
            <a:pPr hangingPunct="0">
              <a:buNone/>
            </a:pPr>
            <a:r>
              <a:rPr lang="en-US" sz="1300" dirty="0">
                <a:latin typeface="Arial" pitchFamily="18"/>
                <a:ea typeface="DejaVu Sans" pitchFamily="2"/>
                <a:cs typeface="Lohit Hindi" pitchFamily="2"/>
              </a:rPr>
              <a:t> 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readonly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int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blockDimX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;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readonly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int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blockDimY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;</a:t>
            </a:r>
          </a:p>
          <a:p>
            <a:pPr hangingPunct="0">
              <a:buNone/>
            </a:pPr>
            <a:r>
              <a:rPr lang="en-US" sz="1300" dirty="0">
                <a:latin typeface="Arial" pitchFamily="18"/>
                <a:ea typeface="DejaVu Sans" pitchFamily="2"/>
                <a:cs typeface="Lohit Hindi" pitchFamily="2"/>
              </a:rPr>
              <a:t> 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readonly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int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num_chare_x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;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readonly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int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num_chare_y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;</a:t>
            </a:r>
          </a:p>
          <a:p>
            <a:pPr hangingPunct="0">
              <a:buNone/>
            </a:pPr>
            <a:r>
              <a:rPr lang="en-US" sz="1300" dirty="0">
                <a:latin typeface="Arial" pitchFamily="18"/>
                <a:ea typeface="DejaVu Sans" pitchFamily="2"/>
                <a:cs typeface="Lohit Hindi" pitchFamily="2"/>
              </a:rPr>
              <a:t> 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readonly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int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maxiterations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;</a:t>
            </a:r>
          </a:p>
          <a:p>
            <a:pPr hangingPunct="0">
              <a:buNone/>
            </a:pPr>
            <a:endParaRPr lang="en-US" sz="1300" dirty="0">
              <a:latin typeface="Arial" pitchFamily="18"/>
              <a:ea typeface="DejaVu Sans" pitchFamily="2"/>
              <a:cs typeface="Lohit Hindi" pitchFamily="2"/>
            </a:endParaRPr>
          </a:p>
          <a:p>
            <a:pPr hangingPunct="0">
              <a:buNone/>
            </a:pPr>
            <a:r>
              <a:rPr lang="en-US" sz="1300" dirty="0">
                <a:latin typeface="Arial" pitchFamily="18"/>
                <a:ea typeface="DejaVu Sans" pitchFamily="2"/>
                <a:cs typeface="Lohit Hindi" pitchFamily="2"/>
              </a:rPr>
              <a:t> 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mainchare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Main {</a:t>
            </a:r>
          </a:p>
          <a:p>
            <a:pPr hangingPunct="0">
              <a:buNone/>
            </a:pPr>
            <a:r>
              <a:rPr lang="en-US" sz="1300" dirty="0">
                <a:latin typeface="Arial" pitchFamily="18"/>
                <a:ea typeface="DejaVu Sans" pitchFamily="2"/>
                <a:cs typeface="Lohit Hindi" pitchFamily="2"/>
              </a:rPr>
              <a:t>  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entry Main(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CkArgMsg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*m);</a:t>
            </a:r>
          </a:p>
          <a:p>
            <a:pPr hangingPunct="0">
              <a:buNone/>
            </a:pPr>
            <a:r>
              <a:rPr lang="en-US" sz="1300" dirty="0">
                <a:latin typeface="Arial" pitchFamily="18"/>
                <a:ea typeface="DejaVu Sans" pitchFamily="2"/>
                <a:cs typeface="Lohit Hindi" pitchFamily="2"/>
              </a:rPr>
              <a:t>  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entry void report(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CkReductionMsg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*m);</a:t>
            </a:r>
          </a:p>
          <a:p>
            <a:pPr hangingPunct="0">
              <a:buNone/>
            </a:pPr>
            <a:r>
              <a:rPr lang="en-US" sz="1300" dirty="0">
                <a:latin typeface="Arial" pitchFamily="18"/>
                <a:ea typeface="DejaVu Sans" pitchFamily="2"/>
                <a:cs typeface="Lohit Hindi" pitchFamily="2"/>
              </a:rPr>
              <a:t>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};</a:t>
            </a:r>
          </a:p>
          <a:p>
            <a:pPr hangingPunct="0">
              <a:buNone/>
            </a:pPr>
            <a:endParaRPr lang="en-US" sz="1300" dirty="0">
              <a:latin typeface="Arial" pitchFamily="18"/>
              <a:ea typeface="DejaVu Sans" pitchFamily="2"/>
              <a:cs typeface="Lohit Hindi" pitchFamily="2"/>
            </a:endParaRPr>
          </a:p>
          <a:p>
            <a:pPr hangingPunct="0">
              <a:buNone/>
            </a:pPr>
            <a:r>
              <a:rPr lang="en-US" sz="1300" dirty="0">
                <a:latin typeface="Arial" pitchFamily="18"/>
                <a:ea typeface="DejaVu Sans" pitchFamily="2"/>
                <a:cs typeface="Lohit Hindi" pitchFamily="2"/>
              </a:rPr>
              <a:t>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array [2D] Jacobi {</a:t>
            </a:r>
          </a:p>
          <a:p>
            <a:pPr hangingPunct="0">
              <a:buNone/>
            </a:pPr>
            <a:r>
              <a:rPr lang="en-US" sz="1300" dirty="0">
                <a:latin typeface="Arial" pitchFamily="18"/>
                <a:ea typeface="DejaVu Sans" pitchFamily="2"/>
                <a:cs typeface="Lohit Hindi" pitchFamily="2"/>
              </a:rPr>
              <a:t>  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entry Jacobi(void);</a:t>
            </a:r>
          </a:p>
          <a:p>
            <a:pPr hangingPunct="0">
              <a:buNone/>
            </a:pPr>
            <a:r>
              <a:rPr lang="en-US" sz="1300" dirty="0">
                <a:latin typeface="Arial" pitchFamily="18"/>
                <a:ea typeface="DejaVu Sans" pitchFamily="2"/>
                <a:cs typeface="Lohit Hindi" pitchFamily="2"/>
              </a:rPr>
              <a:t>  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entry void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begin_iteration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(void);</a:t>
            </a:r>
          </a:p>
          <a:p>
            <a:pPr hangingPunct="0">
              <a:buNone/>
            </a:pPr>
            <a:r>
              <a:rPr lang="en-US" sz="1300" dirty="0">
                <a:latin typeface="Arial" pitchFamily="18"/>
                <a:ea typeface="DejaVu Sans" pitchFamily="2"/>
                <a:cs typeface="Lohit Hindi" pitchFamily="2"/>
              </a:rPr>
              <a:t>  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entry void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processGhosts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(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int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dir, </a:t>
            </a:r>
            <a:r>
              <a:rPr lang="en-US" sz="900" dirty="0" err="1">
                <a:latin typeface="Times New Roman" pitchFamily="18"/>
                <a:ea typeface="DejaVu Sans" pitchFamily="2"/>
                <a:cs typeface="Lohit Hindi" pitchFamily="2"/>
              </a:rPr>
              <a:t>int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 size, double ghosts[size]);</a:t>
            </a:r>
          </a:p>
          <a:p>
            <a:pPr hangingPunct="0">
              <a:buNone/>
            </a:pPr>
            <a:r>
              <a:rPr lang="en-US" sz="1300" dirty="0">
                <a:latin typeface="Arial" pitchFamily="18"/>
                <a:ea typeface="DejaVu Sans" pitchFamily="2"/>
                <a:cs typeface="Lohit Hindi" pitchFamily="2"/>
              </a:rPr>
              <a:t>    </a:t>
            </a:r>
            <a:r>
              <a:rPr lang="en-US" sz="900" dirty="0">
                <a:latin typeface="Times New Roman" pitchFamily="18"/>
                <a:ea typeface="DejaVu Sans" pitchFamily="2"/>
                <a:cs typeface="Lohit Hindi" pitchFamily="2"/>
              </a:rPr>
              <a:t>};</a:t>
            </a:r>
          </a:p>
          <a:p>
            <a:pPr hangingPunct="0">
              <a:buNone/>
            </a:pPr>
            <a:r>
              <a:rPr lang="en-US" sz="1300" dirty="0">
                <a:latin typeface="Arial" pitchFamily="18"/>
                <a:ea typeface="DejaVu Sans" pitchFamily="2"/>
                <a:cs typeface="Lohit Hindi" pitchFamily="2"/>
              </a:rPr>
              <a:t>};</a:t>
            </a:r>
          </a:p>
          <a:p>
            <a:pPr hangingPunct="0">
              <a:buNone/>
            </a:pPr>
            <a:endParaRPr lang="en-US" sz="1300" dirty="0">
              <a:latin typeface="Arial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15/07/2010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CNIC Tutorial 2010 - SDAG HandsOn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716152-BD18-4AF7-AD66-78864721A90F}" type="slidenum">
              <a:rPr/>
              <a:pPr lvl="0"/>
              <a:t>42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171" y="314175"/>
            <a:ext cx="8228763" cy="1063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Remove Barrier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604841"/>
            <a:ext cx="8228763" cy="4444502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None/>
              <a:defRPr lang="en-US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More efficient</a:t>
            </a:r>
          </a:p>
          <a:p>
            <a:pPr lvl="0"/>
            <a:r>
              <a:rPr lang="en-US"/>
              <a:t>Problem!</a:t>
            </a:r>
          </a:p>
          <a:p>
            <a:pPr lvl="1"/>
            <a:r>
              <a:rPr lang="en-US"/>
              <a:t>Potential Race Condition</a:t>
            </a:r>
          </a:p>
          <a:p>
            <a:pPr lvl="1"/>
            <a:r>
              <a:rPr lang="en-US"/>
              <a:t>May receive neighbor update for next iteration</a:t>
            </a:r>
          </a:p>
          <a:p>
            <a:pPr lvl="0"/>
            <a:r>
              <a:rPr lang="en-US"/>
              <a:t>Solution</a:t>
            </a:r>
          </a:p>
          <a:p>
            <a:pPr lvl="1"/>
            <a:r>
              <a:rPr lang="en-US"/>
              <a:t>Send iteration counter</a:t>
            </a:r>
          </a:p>
          <a:p>
            <a:pPr lvl="1"/>
            <a:r>
              <a:rPr lang="en-US"/>
              <a:t>Buffer (and count for next iter) messages until ready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15/07/2010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CNIC Tutorial 2010 - SDAG HandsOn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FF98E1-CED6-4229-8580-94D2DD4E0EBE}" type="slidenum">
              <a:rPr/>
              <a:pPr lvl="0"/>
              <a:t>43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14720" y="0"/>
            <a:ext cx="8228763" cy="1063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We can do better using SDAG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604841"/>
            <a:ext cx="8228763" cy="4458871"/>
          </a:xfrm>
        </p:spPr>
        <p:txBody>
          <a:bodyPr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None/>
              <a:defRPr lang="en-US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Structured DAGger</a:t>
            </a:r>
          </a:p>
          <a:p>
            <a:pPr lvl="1"/>
            <a:r>
              <a:rPr lang="en-US"/>
              <a:t>Directed Acyclic Graph (DAG)</a:t>
            </a:r>
          </a:p>
          <a:p>
            <a:pPr lvl="0"/>
            <a:r>
              <a:rPr lang="en-US"/>
              <a:t>Express event sequencing and dependency</a:t>
            </a:r>
          </a:p>
          <a:p>
            <a:pPr lvl="0"/>
            <a:r>
              <a:rPr lang="en-US"/>
              <a:t>Automate Message buffering</a:t>
            </a:r>
          </a:p>
          <a:p>
            <a:pPr lvl="0"/>
            <a:r>
              <a:rPr lang="en-US"/>
              <a:t>Automate Message counting</a:t>
            </a:r>
          </a:p>
          <a:p>
            <a:pPr lvl="0"/>
            <a:r>
              <a:rPr lang="en-US"/>
              <a:t>Express independence for overlap</a:t>
            </a:r>
          </a:p>
          <a:p>
            <a:pPr lvl="0"/>
            <a:r>
              <a:rPr lang="en-US"/>
              <a:t>Differentiate between parallel and sequential blocks</a:t>
            </a:r>
          </a:p>
          <a:p>
            <a:pPr lvl="0"/>
            <a:r>
              <a:rPr lang="en-US"/>
              <a:t>Negligible overhead</a:t>
            </a:r>
          </a:p>
          <a:p>
            <a:pPr lvl="0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15/07/2010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CNIC Tutorial 2010 - SDAG HandsOn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816999-F98D-46F7-A283-282357994D23}" type="slidenum">
              <a:rPr/>
              <a:pPr lvl="0"/>
              <a:t>44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909" y="145525"/>
            <a:ext cx="8735571" cy="762842"/>
          </a:xfrm>
        </p:spPr>
        <p:txBody>
          <a:bodyPr wrap="square" lIns="81639" tIns="42452" rIns="81639" bIns="42452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Structured Dagger Constructs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72645" y="1523847"/>
            <a:ext cx="7770285" cy="4570890"/>
          </a:xfrm>
        </p:spPr>
        <p:txBody>
          <a:bodyPr wrap="square" lIns="81639" tIns="42452" rIns="81639" bIns="42452" anchor="t" anchorCtr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None/>
              <a:defRPr lang="en-US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725"/>
              </a:spcBef>
              <a:spcAft>
                <a:spcPts val="0"/>
              </a:spcAft>
            </a:pPr>
            <a:r>
              <a:rPr lang="en-GB" sz="2200" dirty="0"/>
              <a:t>when &lt;method list&gt; {code}</a:t>
            </a:r>
          </a:p>
          <a:p>
            <a:pPr marL="0" lvl="1" indent="0">
              <a:lnSpc>
                <a:spcPct val="80000"/>
              </a:lnSpc>
              <a:spcBef>
                <a:spcPts val="632"/>
              </a:spcBef>
              <a:spcAft>
                <a:spcPts val="0"/>
              </a:spcAft>
              <a:buNone/>
            </a:pPr>
            <a:r>
              <a:rPr lang="en-GB" sz="1800" dirty="0" smtClean="0"/>
              <a:t>	Do </a:t>
            </a:r>
            <a:r>
              <a:rPr lang="en-GB" sz="1800" dirty="0"/>
              <a:t>not continue until method is called</a:t>
            </a:r>
          </a:p>
          <a:p>
            <a:pPr marL="0" lvl="1" indent="0">
              <a:lnSpc>
                <a:spcPct val="80000"/>
              </a:lnSpc>
              <a:spcBef>
                <a:spcPts val="632"/>
              </a:spcBef>
              <a:spcAft>
                <a:spcPts val="0"/>
              </a:spcAft>
              <a:buNone/>
            </a:pPr>
            <a:r>
              <a:rPr lang="en-GB" sz="1800" dirty="0" smtClean="0"/>
              <a:t>	Internally </a:t>
            </a:r>
            <a:r>
              <a:rPr lang="en-GB" sz="1800" dirty="0"/>
              <a:t>generates flags, checks, etc.</a:t>
            </a:r>
          </a:p>
          <a:p>
            <a:pPr marL="0" indent="0">
              <a:lnSpc>
                <a:spcPct val="80000"/>
              </a:lnSpc>
              <a:spcBef>
                <a:spcPts val="725"/>
              </a:spcBef>
              <a:spcAft>
                <a:spcPts val="0"/>
              </a:spcAft>
            </a:pPr>
            <a:r>
              <a:rPr lang="en-GB" sz="2200" dirty="0"/>
              <a:t>atomic {code}</a:t>
            </a:r>
          </a:p>
          <a:p>
            <a:pPr marL="0" lvl="1" indent="0">
              <a:lnSpc>
                <a:spcPct val="80000"/>
              </a:lnSpc>
              <a:spcBef>
                <a:spcPts val="632"/>
              </a:spcBef>
              <a:spcAft>
                <a:spcPts val="0"/>
              </a:spcAft>
              <a:buNone/>
            </a:pPr>
            <a:r>
              <a:rPr lang="en-GB" sz="1800" dirty="0" smtClean="0"/>
              <a:t>	Call </a:t>
            </a:r>
            <a:r>
              <a:rPr lang="en-GB" sz="1800" dirty="0"/>
              <a:t>ordinary sequential C++ code</a:t>
            </a:r>
          </a:p>
          <a:p>
            <a:pPr marL="0" indent="0">
              <a:lnSpc>
                <a:spcPct val="80000"/>
              </a:lnSpc>
              <a:spcBef>
                <a:spcPts val="725"/>
              </a:spcBef>
              <a:spcAft>
                <a:spcPts val="0"/>
              </a:spcAft>
            </a:pPr>
            <a:r>
              <a:rPr lang="en-GB" sz="2200" dirty="0"/>
              <a:t>if/else/for/while</a:t>
            </a:r>
          </a:p>
          <a:p>
            <a:pPr marL="0" lvl="1" indent="0">
              <a:lnSpc>
                <a:spcPct val="80000"/>
              </a:lnSpc>
              <a:spcBef>
                <a:spcPts val="632"/>
              </a:spcBef>
              <a:spcAft>
                <a:spcPts val="0"/>
              </a:spcAft>
              <a:buNone/>
            </a:pPr>
            <a:r>
              <a:rPr lang="en-GB" sz="1800" dirty="0" smtClean="0"/>
              <a:t>	C-like </a:t>
            </a:r>
            <a:r>
              <a:rPr lang="en-GB" sz="1800" dirty="0"/>
              <a:t>control flow</a:t>
            </a:r>
          </a:p>
          <a:p>
            <a:pPr marL="0" indent="0">
              <a:lnSpc>
                <a:spcPct val="80000"/>
              </a:lnSpc>
              <a:spcBef>
                <a:spcPts val="725"/>
              </a:spcBef>
              <a:spcAft>
                <a:spcPts val="0"/>
              </a:spcAft>
            </a:pPr>
            <a:r>
              <a:rPr lang="en-GB" sz="2200" dirty="0"/>
              <a:t>overlap {code1 code2 ...}</a:t>
            </a:r>
          </a:p>
          <a:p>
            <a:pPr marL="0" lvl="1" indent="0">
              <a:lnSpc>
                <a:spcPct val="80000"/>
              </a:lnSpc>
              <a:spcBef>
                <a:spcPts val="632"/>
              </a:spcBef>
              <a:spcAft>
                <a:spcPts val="0"/>
              </a:spcAft>
              <a:buNone/>
            </a:pPr>
            <a:r>
              <a:rPr lang="en-GB" sz="1800" dirty="0" smtClean="0"/>
              <a:t>	Execute </a:t>
            </a:r>
            <a:r>
              <a:rPr lang="en-GB" sz="1800" dirty="0"/>
              <a:t>code segments in parallel</a:t>
            </a:r>
          </a:p>
          <a:p>
            <a:pPr marL="0" indent="0">
              <a:lnSpc>
                <a:spcPct val="80000"/>
              </a:lnSpc>
              <a:spcBef>
                <a:spcPts val="725"/>
              </a:spcBef>
              <a:spcAft>
                <a:spcPts val="0"/>
              </a:spcAft>
            </a:pPr>
            <a:r>
              <a:rPr lang="en-GB" sz="2200" dirty="0" err="1"/>
              <a:t>forall</a:t>
            </a:r>
            <a:endParaRPr lang="en-GB" sz="2200" dirty="0"/>
          </a:p>
          <a:p>
            <a:pPr marL="0" lvl="1" indent="0">
              <a:lnSpc>
                <a:spcPct val="80000"/>
              </a:lnSpc>
              <a:spcBef>
                <a:spcPts val="632"/>
              </a:spcBef>
              <a:spcAft>
                <a:spcPts val="0"/>
              </a:spcAft>
              <a:buNone/>
            </a:pPr>
            <a:r>
              <a:rPr lang="en-GB" sz="1800" dirty="0" smtClean="0"/>
              <a:t>	“</a:t>
            </a:r>
            <a:r>
              <a:rPr lang="en-GB" sz="1800" dirty="0"/>
              <a:t>Parallel Do”</a:t>
            </a:r>
          </a:p>
          <a:p>
            <a:pPr marL="432000" lvl="2" indent="0">
              <a:lnSpc>
                <a:spcPct val="80000"/>
              </a:lnSpc>
              <a:spcBef>
                <a:spcPts val="632"/>
              </a:spcBef>
              <a:spcAft>
                <a:spcPts val="0"/>
              </a:spcAft>
              <a:buNone/>
            </a:pPr>
            <a:r>
              <a:rPr lang="en-GB" sz="1600" dirty="0" smtClean="0"/>
              <a:t>	Like a parameterized overlap</a:t>
            </a:r>
          </a:p>
          <a:p>
            <a:pPr marL="0" lvl="1" indent="0">
              <a:lnSpc>
                <a:spcPct val="80000"/>
              </a:lnSpc>
              <a:spcBef>
                <a:spcPts val="632"/>
              </a:spcBef>
              <a:spcAft>
                <a:spcPts val="0"/>
              </a:spcAft>
            </a:pPr>
            <a:endParaRPr lang="en-GB" sz="1800" dirty="0" smtClean="0"/>
          </a:p>
          <a:p>
            <a:pPr marL="0" lvl="1" indent="0">
              <a:lnSpc>
                <a:spcPct val="80000"/>
              </a:lnSpc>
              <a:spcBef>
                <a:spcPts val="632"/>
              </a:spcBef>
              <a:spcAft>
                <a:spcPts val="0"/>
              </a:spcAft>
            </a:pPr>
            <a:endParaRPr lang="en-GB" sz="1800" dirty="0" smtClean="0"/>
          </a:p>
          <a:p>
            <a:pPr marL="0" lvl="1" indent="0">
              <a:lnSpc>
                <a:spcPct val="80000"/>
              </a:lnSpc>
              <a:spcBef>
                <a:spcPts val="632"/>
              </a:spcBef>
              <a:spcAft>
                <a:spcPts val="0"/>
              </a:spcAft>
            </a:pPr>
            <a:endParaRPr lang="en-GB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15/07/2010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CNIC Tutorial 2010 - SDAG HandsOn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C41B38-6C8F-43CC-B741-FD663096A476}" type="slidenum">
              <a:rPr/>
              <a:pPr lvl="0"/>
              <a:t>45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24843" y="187947"/>
            <a:ext cx="8228763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Reinvent Jacob2d in SDAG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604841"/>
            <a:ext cx="8228763" cy="4444828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None/>
              <a:defRPr lang="en-US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Code walkthrough</a:t>
            </a:r>
          </a:p>
          <a:p>
            <a:pPr lvl="0"/>
            <a:r>
              <a:rPr lang="en-US"/>
              <a:t>Task 1</a:t>
            </a:r>
          </a:p>
          <a:p>
            <a:pPr lvl="1"/>
            <a:r>
              <a:rPr lang="en-US"/>
              <a:t>Convert to SDAG</a:t>
            </a:r>
          </a:p>
          <a:p>
            <a:pPr lvl="1"/>
            <a:r>
              <a:rPr lang="en-US"/>
              <a:t>Add _sdag directives</a:t>
            </a:r>
          </a:p>
          <a:p>
            <a:pPr lvl="1"/>
            <a:r>
              <a:rPr lang="en-US"/>
              <a:t>Add sdag control entry method</a:t>
            </a:r>
          </a:p>
          <a:p>
            <a:pPr lvl="1"/>
            <a:r>
              <a:rPr lang="en-US"/>
              <a:t>Make distinction between receiving and processing ghosts</a:t>
            </a:r>
          </a:p>
          <a:p>
            <a:pPr lvl="1"/>
            <a:r>
              <a:rPr lang="en-US"/>
              <a:t>Use SDAG iteration and message counting</a:t>
            </a:r>
          </a:p>
          <a:p>
            <a:pPr lvl="1"/>
            <a:r>
              <a:rPr lang="en-US"/>
              <a:t>Remove barrier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/>
              <a:t>15/07/2010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CNIC Tutorial 2010 - SDAG HandsOn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E13573-EEAD-40D3-8AB8-48B078554347}" type="slidenum">
              <a:rPr/>
              <a:pPr lvl="0"/>
              <a:t>46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24843" y="187947"/>
            <a:ext cx="8228763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Jacob2d to 3d in SDAG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604841"/>
            <a:ext cx="8228763" cy="4562072"/>
          </a:xfrm>
        </p:spPr>
        <p:txBody>
          <a:bodyPr>
            <a:normAutofit fontScale="92500" lnSpcReduction="2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None/>
              <a:defRPr lang="en-US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US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dirty="0" smtClean="0"/>
              <a:t>Hands </a:t>
            </a:r>
            <a:r>
              <a:rPr lang="en-US" dirty="0"/>
              <a:t>on </a:t>
            </a:r>
            <a:r>
              <a:rPr lang="en-US" dirty="0" smtClean="0"/>
              <a:t>project homework</a:t>
            </a:r>
            <a:endParaRPr lang="en-US" dirty="0"/>
          </a:p>
          <a:p>
            <a:pPr lvl="0"/>
            <a:r>
              <a:rPr lang="en-US" dirty="0"/>
              <a:t>Task 2</a:t>
            </a:r>
          </a:p>
          <a:p>
            <a:pPr lvl="1"/>
            <a:r>
              <a:rPr lang="en-US" dirty="0"/>
              <a:t>Convert to 3D 7point stencil</a:t>
            </a:r>
          </a:p>
          <a:p>
            <a:pPr lvl="1"/>
            <a:r>
              <a:rPr lang="en-US" dirty="0"/>
              <a:t>Add “front” “back” neighbors and </a:t>
            </a:r>
            <a:r>
              <a:rPr lang="en-US" dirty="0" err="1"/>
              <a:t>blocksizes</a:t>
            </a:r>
            <a:endParaRPr lang="en-US" dirty="0"/>
          </a:p>
          <a:p>
            <a:pPr lvl="1"/>
            <a:r>
              <a:rPr lang="en-US" dirty="0"/>
              <a:t>Revise </a:t>
            </a:r>
            <a:r>
              <a:rPr lang="en-US" dirty="0" err="1"/>
              <a:t>numExpected</a:t>
            </a:r>
            <a:r>
              <a:rPr lang="en-US" dirty="0"/>
              <a:t> calculation</a:t>
            </a:r>
          </a:p>
          <a:p>
            <a:pPr lvl="1"/>
            <a:r>
              <a:rPr lang="en-US" dirty="0"/>
              <a:t>Add FRONT BACK ghost cases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frontBound</a:t>
            </a:r>
            <a:r>
              <a:rPr lang="en-US" dirty="0"/>
              <a:t> </a:t>
            </a:r>
            <a:r>
              <a:rPr lang="en-US" dirty="0" err="1"/>
              <a:t>backBound,kStart</a:t>
            </a:r>
            <a:r>
              <a:rPr lang="en-US" dirty="0"/>
              <a:t>, </a:t>
            </a:r>
            <a:r>
              <a:rPr lang="en-US" dirty="0" err="1"/>
              <a:t>kFinish</a:t>
            </a:r>
            <a:endParaRPr lang="en-US" dirty="0"/>
          </a:p>
          <a:p>
            <a:pPr lvl="1"/>
            <a:r>
              <a:rPr lang="en-US" dirty="0"/>
              <a:t>Extend index(), k dimension to init + compute</a:t>
            </a:r>
          </a:p>
          <a:p>
            <a:pPr lvl="0"/>
            <a:r>
              <a:rPr lang="en-US" dirty="0"/>
              <a:t>Is there a need to change the SDAG code</a:t>
            </a:r>
            <a:r>
              <a:rPr lang="en-US" dirty="0" smtClean="0"/>
              <a:t>?</a:t>
            </a:r>
            <a:endParaRPr lang="en-US" dirty="0"/>
          </a:p>
          <a:p>
            <a:pPr lvl="0"/>
            <a:r>
              <a:rPr lang="en-US" dirty="0"/>
              <a:t> </a:t>
            </a:r>
            <a:r>
              <a:rPr lang="en-US" dirty="0" smtClean="0"/>
              <a:t>Answer can be found in Charm++ distribution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Intermission</a:t>
            </a:r>
            <a:endParaRPr lang="en-US" dirty="0"/>
          </a:p>
        </p:txBody>
      </p:sp>
      <p:pic>
        <p:nvPicPr>
          <p:cNvPr id="7" name="Picture Placeholder 6" descr="intermission1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651" r="2476"/>
          <a:stretch>
            <a:fillRect/>
          </a:stretch>
        </p:blipFill>
        <p:spPr>
          <a:xfrm>
            <a:off x="1321849" y="612775"/>
            <a:ext cx="6372449" cy="41148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522A-1466-44CE-99DB-FA9902ADD776}" type="datetime1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Beijing Tutorial 2010</a:t>
            </a:r>
            <a:endParaRPr kumimoji="0" lang="en-US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FAE23A-CF80-4BA5-9E0D-1E3A05FFF44F}" type="slidenum">
              <a:rPr/>
              <a:pPr lvl="0"/>
              <a:t>48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71600" y="1635125"/>
            <a:ext cx="7772400" cy="1225550"/>
          </a:xfrm>
        </p:spPr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 algn="ctr"/>
            <a:r>
              <a:rPr lang="en-US" dirty="0"/>
              <a:t>Advanced Messaging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Prioritized Execution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Charm++ scheduler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Default - FIFO (oldest message)‏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Prioritized execution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If several messages available, Charm will process the messages in the order of their priorities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Very useful for speculative work, ordering timestamps, etc...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5F868A-B3E1-45F2-AA6B-3E3043A6C417}" type="slidenum">
              <a:rPr/>
              <a:pPr lvl="0"/>
              <a:t>49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30425"/>
            <a:ext cx="7772400" cy="1470025"/>
          </a:xfrm>
          <a:ln/>
        </p:spPr>
        <p:txBody>
          <a:bodyPr lIns="0" tIns="21168" rIns="0" bIns="0" anchor="ctr"/>
          <a:lstStyle/>
          <a:p>
            <a:r>
              <a:rPr lang="en-US" dirty="0" smtClean="0"/>
              <a:t>Charm++ Runtime System</a:t>
            </a:r>
            <a:endParaRPr lang="en-US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28600" y="457200"/>
          <a:ext cx="8458200" cy="6172200"/>
        </p:xfrm>
        <a:graphic>
          <a:graphicData uri="http://schemas.openxmlformats.org/presentationml/2006/ole">
            <p:oleObj spid="_x0000_s1026" r:id="rId4" imgW="8232480" imgH="4533120" progId="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Priority Classes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>
            <a:normAutofit fontScale="92500" lnSpcReduction="1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Charm++ scheduler has three queues: high, default, and low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As signed integer priorities: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High -MAXINT  to  -1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Default 0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Low 1  to +MAXINT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As unsigned </a:t>
            </a:r>
            <a:r>
              <a:rPr lang="en-US" dirty="0" err="1">
                <a:latin typeface="" pitchFamily="16"/>
              </a:rPr>
              <a:t>bitvector</a:t>
            </a:r>
            <a:r>
              <a:rPr lang="en-US" dirty="0">
                <a:latin typeface="" pitchFamily="16"/>
              </a:rPr>
              <a:t> priorities: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0x0000 Highest priority -- 0x7FFF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0x8000 Default priority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0x8001 -- 0xFFFF  Lowest priority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BAD95D-EF59-4CC0-B269-5B45CE2630A3}" type="slidenum">
              <a:rPr/>
              <a:pPr lvl="0"/>
              <a:t>50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Prioritized Messages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>
            <a:normAutofit fontScale="92500" lnSpcReduction="1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Number of priority bits passed during message allocation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400" dirty="0">
                <a:latin typeface="" pitchFamily="16"/>
              </a:rPr>
              <a:t>    </a:t>
            </a:r>
            <a:r>
              <a:rPr lang="en-US" sz="2000" b="0" dirty="0">
                <a:latin typeface="Monaco" pitchFamily="18"/>
              </a:rPr>
              <a:t>    </a:t>
            </a:r>
            <a:r>
              <a:rPr lang="en-US" sz="2000" b="0" dirty="0" err="1">
                <a:latin typeface="Monaco" pitchFamily="18"/>
              </a:rPr>
              <a:t>FooMsg</a:t>
            </a:r>
            <a:r>
              <a:rPr lang="en-US" sz="2000" b="0" dirty="0">
                <a:latin typeface="Monaco" pitchFamily="18"/>
              </a:rPr>
              <a:t> * </a:t>
            </a:r>
            <a:r>
              <a:rPr lang="en-US" sz="2000" b="0" dirty="0" err="1">
                <a:latin typeface="Monaco" pitchFamily="18"/>
              </a:rPr>
              <a:t>msg</a:t>
            </a:r>
            <a:r>
              <a:rPr lang="en-US" sz="2000" b="0" dirty="0">
                <a:latin typeface="Monaco" pitchFamily="18"/>
              </a:rPr>
              <a:t> = new (size, </a:t>
            </a:r>
            <a:r>
              <a:rPr lang="en-US" sz="2000" b="0" dirty="0" err="1">
                <a:latin typeface="Monaco" pitchFamily="18"/>
              </a:rPr>
              <a:t>nbits</a:t>
            </a:r>
            <a:r>
              <a:rPr lang="en-US" sz="2000" b="0" dirty="0">
                <a:latin typeface="Monaco" pitchFamily="18"/>
              </a:rPr>
              <a:t>) </a:t>
            </a:r>
            <a:r>
              <a:rPr lang="en-US" sz="2000" b="0" dirty="0" err="1">
                <a:latin typeface="Monaco" pitchFamily="18"/>
              </a:rPr>
              <a:t>FooMsg</a:t>
            </a:r>
            <a:r>
              <a:rPr lang="en-US" sz="2000" b="0" dirty="0">
                <a:latin typeface="Monaco" pitchFamily="18"/>
              </a:rPr>
              <a:t>;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Priorities stored at the end of messages</a:t>
            </a:r>
          </a:p>
          <a:p>
            <a:pPr marL="372960" lvl="0" indent="-336600"/>
            <a:endParaRPr lang="en-US" sz="2000" dirty="0">
              <a:latin typeface="" pitchFamily="16"/>
            </a:endParaRP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Signed integer priorities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000" b="0" dirty="0">
                <a:latin typeface="Monaco" pitchFamily="18"/>
              </a:rPr>
              <a:t>*</a:t>
            </a:r>
            <a:r>
              <a:rPr lang="en-US" sz="2000" b="0" dirty="0" err="1">
                <a:latin typeface="Monaco" pitchFamily="18"/>
              </a:rPr>
              <a:t>CkPriorityPtr</a:t>
            </a:r>
            <a:r>
              <a:rPr lang="en-US" sz="2000" b="0" dirty="0">
                <a:latin typeface="Monaco" pitchFamily="18"/>
              </a:rPr>
              <a:t>(</a:t>
            </a:r>
            <a:r>
              <a:rPr lang="en-US" sz="2000" b="0" dirty="0" err="1">
                <a:latin typeface="Monaco" pitchFamily="18"/>
              </a:rPr>
              <a:t>msg</a:t>
            </a:r>
            <a:r>
              <a:rPr lang="en-US" sz="2000" b="0" dirty="0">
                <a:latin typeface="Monaco" pitchFamily="18"/>
              </a:rPr>
              <a:t>)=-1;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000" b="0" dirty="0" err="1">
                <a:latin typeface="Monaco" pitchFamily="18"/>
              </a:rPr>
              <a:t>CkSetQueueing</a:t>
            </a:r>
            <a:r>
              <a:rPr lang="en-US" sz="2000" b="0" dirty="0">
                <a:latin typeface="Monaco" pitchFamily="18"/>
              </a:rPr>
              <a:t>(</a:t>
            </a:r>
            <a:r>
              <a:rPr lang="en-US" sz="2000" b="0" dirty="0" err="1">
                <a:latin typeface="Monaco" pitchFamily="18"/>
              </a:rPr>
              <a:t>msg</a:t>
            </a:r>
            <a:r>
              <a:rPr lang="en-US" sz="2000" b="0" dirty="0">
                <a:latin typeface="Monaco" pitchFamily="18"/>
              </a:rPr>
              <a:t>, CK_QUEUEING_IFIFO);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Unsigned </a:t>
            </a:r>
            <a:r>
              <a:rPr lang="en-US" sz="2800" dirty="0" err="1">
                <a:latin typeface="" pitchFamily="16"/>
              </a:rPr>
              <a:t>bitvector</a:t>
            </a:r>
            <a:r>
              <a:rPr lang="en-US" sz="2800" dirty="0">
                <a:latin typeface="" pitchFamily="16"/>
              </a:rPr>
              <a:t> priorities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000" b="0" dirty="0" err="1">
                <a:latin typeface="Monaco" pitchFamily="18"/>
              </a:rPr>
              <a:t>CkPriorityPtr</a:t>
            </a:r>
            <a:r>
              <a:rPr lang="en-US" sz="2000" b="0" dirty="0">
                <a:latin typeface="Monaco" pitchFamily="18"/>
              </a:rPr>
              <a:t>(</a:t>
            </a:r>
            <a:r>
              <a:rPr lang="en-US" sz="2000" b="0" dirty="0" err="1">
                <a:latin typeface="Monaco" pitchFamily="18"/>
              </a:rPr>
              <a:t>msg</a:t>
            </a:r>
            <a:r>
              <a:rPr lang="en-US" sz="2000" b="0" dirty="0">
                <a:latin typeface="Monaco" pitchFamily="18"/>
              </a:rPr>
              <a:t>)[0]=0x7fffffff;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000" b="0" dirty="0" err="1">
                <a:latin typeface="Monaco" pitchFamily="18"/>
              </a:rPr>
              <a:t>CkSetQueueing</a:t>
            </a:r>
            <a:r>
              <a:rPr lang="en-US" sz="2000" b="0" dirty="0">
                <a:latin typeface="Monaco" pitchFamily="18"/>
              </a:rPr>
              <a:t>(</a:t>
            </a:r>
            <a:r>
              <a:rPr lang="en-US" sz="2000" b="0" dirty="0" err="1">
                <a:latin typeface="Monaco" pitchFamily="18"/>
              </a:rPr>
              <a:t>msg</a:t>
            </a:r>
            <a:r>
              <a:rPr lang="en-US" sz="2000" b="0" dirty="0">
                <a:latin typeface="Monaco" pitchFamily="18"/>
              </a:rPr>
              <a:t>, CK_QUEUEING_BFIFO);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138CEA-07E1-4BB9-931E-DE77677D837E}" type="slidenum">
              <a:rPr/>
              <a:pPr lvl="0"/>
              <a:t>51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229600" cy="784830"/>
          </a:xfrm>
        </p:spPr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sz="4800" dirty="0"/>
              <a:t>Prioritized </a:t>
            </a:r>
            <a:r>
              <a:rPr lang="en-US" sz="4800" dirty="0" err="1"/>
              <a:t>Marshalled</a:t>
            </a:r>
            <a:r>
              <a:rPr lang="en-US" sz="4800" dirty="0"/>
              <a:t> Messages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>
            <a:normAutofit fontScale="92500" lnSpcReduction="1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Pass “</a:t>
            </a:r>
            <a:r>
              <a:rPr lang="en-US" dirty="0" err="1">
                <a:latin typeface="" pitchFamily="16"/>
              </a:rPr>
              <a:t>CkEntryOptions</a:t>
            </a:r>
            <a:r>
              <a:rPr lang="en-US" dirty="0">
                <a:latin typeface="" pitchFamily="16"/>
              </a:rPr>
              <a:t>” as last parameter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For signed integer priorities: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000" b="0" dirty="0" err="1">
                <a:latin typeface="Monaco" pitchFamily="18"/>
              </a:rPr>
              <a:t>CkEntryOptions</a:t>
            </a:r>
            <a:r>
              <a:rPr lang="en-US" sz="2000" b="0" dirty="0">
                <a:latin typeface="Monaco" pitchFamily="18"/>
              </a:rPr>
              <a:t> opts;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000" b="0" dirty="0" err="1">
                <a:latin typeface="Monaco" pitchFamily="18"/>
              </a:rPr>
              <a:t>opts.setPriority</a:t>
            </a:r>
            <a:r>
              <a:rPr lang="en-US" sz="2000" b="0" dirty="0">
                <a:latin typeface="Monaco" pitchFamily="18"/>
              </a:rPr>
              <a:t>(-1);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000" b="0" dirty="0">
                <a:latin typeface="Monaco" pitchFamily="18"/>
              </a:rPr>
              <a:t>fooProxy.bar(</a:t>
            </a:r>
            <a:r>
              <a:rPr lang="en-US" sz="2000" b="0" dirty="0" err="1">
                <a:latin typeface="Monaco" pitchFamily="18"/>
              </a:rPr>
              <a:t>x,y,opts</a:t>
            </a:r>
            <a:r>
              <a:rPr lang="en-US" sz="2000" b="0" dirty="0">
                <a:latin typeface="Monaco" pitchFamily="18"/>
              </a:rPr>
              <a:t>);</a:t>
            </a:r>
          </a:p>
          <a:p>
            <a:pPr marL="372960" lvl="0" indent="-336600">
              <a:spcBef>
                <a:spcPts val="697"/>
              </a:spcBef>
            </a:pPr>
            <a:endParaRPr lang="en-US" sz="2000" b="0" dirty="0">
              <a:latin typeface="Monaco" pitchFamily="18"/>
            </a:endParaRP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For </a:t>
            </a:r>
            <a:r>
              <a:rPr lang="en-US" dirty="0" err="1">
                <a:latin typeface="" pitchFamily="16"/>
              </a:rPr>
              <a:t>bitvector</a:t>
            </a:r>
            <a:r>
              <a:rPr lang="en-US" dirty="0">
                <a:latin typeface="" pitchFamily="16"/>
              </a:rPr>
              <a:t> priorities: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000" b="0" dirty="0" err="1">
                <a:latin typeface="Monaco" pitchFamily="18"/>
              </a:rPr>
              <a:t>CkEntryOptions</a:t>
            </a:r>
            <a:r>
              <a:rPr lang="en-US" sz="2000" b="0" dirty="0">
                <a:latin typeface="Monaco" pitchFamily="18"/>
              </a:rPr>
              <a:t> opts;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000" b="0" dirty="0">
                <a:latin typeface="Monaco" pitchFamily="18"/>
              </a:rPr>
              <a:t>unsigned </a:t>
            </a:r>
            <a:r>
              <a:rPr lang="en-US" sz="2000" b="0" dirty="0" err="1">
                <a:latin typeface="Monaco" pitchFamily="18"/>
              </a:rPr>
              <a:t>int</a:t>
            </a:r>
            <a:r>
              <a:rPr lang="en-US" sz="2000" b="0" dirty="0">
                <a:latin typeface="Monaco" pitchFamily="18"/>
              </a:rPr>
              <a:t> </a:t>
            </a:r>
            <a:r>
              <a:rPr lang="en-US" sz="2000" b="0" dirty="0" err="1">
                <a:latin typeface="Monaco" pitchFamily="18"/>
              </a:rPr>
              <a:t>prio</a:t>
            </a:r>
            <a:r>
              <a:rPr lang="en-US" sz="2000" b="0" dirty="0">
                <a:latin typeface="Monaco" pitchFamily="18"/>
              </a:rPr>
              <a:t>[2]={0x7FFFFFFF,0xFFFFFFFF};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000" b="0" dirty="0" err="1">
                <a:latin typeface="Monaco" pitchFamily="18"/>
              </a:rPr>
              <a:t>opts.setPriority</a:t>
            </a:r>
            <a:r>
              <a:rPr lang="en-US" sz="2000" b="0" dirty="0">
                <a:latin typeface="Monaco" pitchFamily="18"/>
              </a:rPr>
              <a:t>(64,prio);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sz="2000" b="0" dirty="0">
                <a:latin typeface="Monaco" pitchFamily="18"/>
              </a:rPr>
              <a:t>fooProxy.bar(</a:t>
            </a:r>
            <a:r>
              <a:rPr lang="en-US" sz="2000" b="0" dirty="0" err="1">
                <a:latin typeface="Monaco" pitchFamily="18"/>
              </a:rPr>
              <a:t>x,y,opts</a:t>
            </a:r>
            <a:r>
              <a:rPr lang="en-US" sz="2000" b="0" dirty="0">
                <a:latin typeface="Monaco" pitchFamily="18"/>
              </a:rPr>
              <a:t>);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EB5DD4-5CFB-4565-9B6A-C221AA2EF8EA}" type="slidenum">
              <a:rPr/>
              <a:pPr lvl="0"/>
              <a:t>52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Advanced Message Features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>
            <a:norm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lnSpc>
                <a:spcPct val="8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200" dirty="0" err="1">
                <a:latin typeface="" pitchFamily="16"/>
              </a:rPr>
              <a:t>Nokeep</a:t>
            </a:r>
            <a:r>
              <a:rPr lang="en-US" sz="2200" dirty="0">
                <a:latin typeface="" pitchFamily="16"/>
              </a:rPr>
              <a:t> (Read-only) messages</a:t>
            </a:r>
          </a:p>
          <a:p>
            <a:pPr marL="400320" lvl="2" indent="0">
              <a:lnSpc>
                <a:spcPct val="8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800" dirty="0">
                <a:latin typeface="" pitchFamily="16"/>
              </a:rPr>
              <a:t>Entry method agrees not to modify or delete the message</a:t>
            </a:r>
          </a:p>
          <a:p>
            <a:pPr marL="400320" lvl="2" indent="0">
              <a:lnSpc>
                <a:spcPct val="8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800" dirty="0">
                <a:latin typeface="" pitchFamily="16"/>
              </a:rPr>
              <a:t>Avoids message copy for broadcasts, saving time</a:t>
            </a:r>
          </a:p>
          <a:p>
            <a:pPr marL="0" lvl="0" indent="0">
              <a:lnSpc>
                <a:spcPct val="8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200" dirty="0">
                <a:latin typeface="" pitchFamily="16"/>
              </a:rPr>
              <a:t>Inline messages</a:t>
            </a:r>
          </a:p>
          <a:p>
            <a:pPr marL="400320" lvl="2" indent="0">
              <a:lnSpc>
                <a:spcPct val="8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800" dirty="0">
                <a:latin typeface="" pitchFamily="16"/>
              </a:rPr>
              <a:t>Direct method invocation if on local processor</a:t>
            </a:r>
          </a:p>
          <a:p>
            <a:pPr marL="0" lvl="0" indent="0">
              <a:lnSpc>
                <a:spcPct val="8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200" dirty="0">
                <a:latin typeface="" pitchFamily="16"/>
              </a:rPr>
              <a:t>Expedited messages</a:t>
            </a:r>
          </a:p>
          <a:p>
            <a:pPr marL="400320" lvl="2" indent="0">
              <a:lnSpc>
                <a:spcPct val="8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800" dirty="0">
                <a:latin typeface="" pitchFamily="16"/>
              </a:rPr>
              <a:t>Message do not go through the charm++ scheduler (ignore any Charm++ priorities)‏</a:t>
            </a:r>
          </a:p>
          <a:p>
            <a:pPr marL="0" lvl="0" indent="0">
              <a:lnSpc>
                <a:spcPct val="8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200" dirty="0">
                <a:latin typeface="" pitchFamily="16"/>
              </a:rPr>
              <a:t>Immediate messages</a:t>
            </a:r>
          </a:p>
          <a:p>
            <a:pPr marL="400320" lvl="2" indent="0">
              <a:lnSpc>
                <a:spcPct val="8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800" dirty="0">
                <a:latin typeface="" pitchFamily="16"/>
              </a:rPr>
              <a:t>Entries are executed in an interrupt or the communication thread</a:t>
            </a:r>
          </a:p>
          <a:p>
            <a:pPr marL="400320" lvl="2" indent="0">
              <a:lnSpc>
                <a:spcPct val="8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800" dirty="0">
                <a:latin typeface="" pitchFamily="16"/>
              </a:rPr>
              <a:t>Very fast, but tough to get right</a:t>
            </a:r>
          </a:p>
          <a:p>
            <a:pPr marL="400320" lvl="2" indent="0">
              <a:lnSpc>
                <a:spcPct val="8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800" dirty="0">
                <a:latin typeface="" pitchFamily="16"/>
              </a:rPr>
              <a:t>Immediate messages only currently work for </a:t>
            </a:r>
            <a:r>
              <a:rPr lang="en-US" sz="1800" dirty="0" err="1">
                <a:latin typeface="" pitchFamily="16"/>
              </a:rPr>
              <a:t>NodeGroups</a:t>
            </a:r>
            <a:r>
              <a:rPr lang="en-US" sz="1800" dirty="0">
                <a:latin typeface="" pitchFamily="16"/>
              </a:rPr>
              <a:t> and Group (non-</a:t>
            </a:r>
            <a:r>
              <a:rPr lang="en-US" sz="1800" dirty="0" err="1">
                <a:latin typeface="" pitchFamily="16"/>
              </a:rPr>
              <a:t>smp</a:t>
            </a:r>
            <a:r>
              <a:rPr lang="en-US" sz="1800" dirty="0">
                <a:latin typeface="" pitchFamily="16"/>
              </a:rPr>
              <a:t>)‏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82A9D9-AF2B-4531-BE23-DE0D458F15B7}" type="slidenum">
              <a:rPr/>
              <a:pPr lvl="0"/>
              <a:t>53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sz="4000" dirty="0"/>
              <a:t>Read-Only, Expedited, Immediate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lnSpc>
                <a:spcPct val="9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3600" dirty="0">
                <a:latin typeface="" pitchFamily="16"/>
              </a:rPr>
              <a:t>All declared in the .</a:t>
            </a:r>
            <a:r>
              <a:rPr lang="en-US" sz="3600" dirty="0" err="1">
                <a:latin typeface="" pitchFamily="16"/>
              </a:rPr>
              <a:t>ci</a:t>
            </a:r>
            <a:r>
              <a:rPr lang="en-US" sz="3600" dirty="0">
                <a:latin typeface="" pitchFamily="16"/>
              </a:rPr>
              <a:t> file</a:t>
            </a:r>
          </a:p>
          <a:p>
            <a:pPr marL="372960" lvl="0" indent="-336600">
              <a:lnSpc>
                <a:spcPct val="90000"/>
              </a:lnSpc>
              <a:tabLst>
                <a:tab pos="372960" algn="l"/>
                <a:tab pos="485640" algn="l"/>
                <a:tab pos="942840" algn="l"/>
                <a:tab pos="1400039" algn="l"/>
                <a:tab pos="1857239" algn="l"/>
                <a:tab pos="2314440" algn="l"/>
                <a:tab pos="2771640" algn="l"/>
                <a:tab pos="3228840" algn="l"/>
                <a:tab pos="3686040" algn="l"/>
                <a:tab pos="4143240" algn="l"/>
                <a:tab pos="4600439" algn="l"/>
                <a:tab pos="5057640" algn="l"/>
                <a:tab pos="5514840" algn="l"/>
                <a:tab pos="5972040" algn="l"/>
                <a:tab pos="6429240" algn="l"/>
                <a:tab pos="6886440" algn="l"/>
                <a:tab pos="7343640" algn="l"/>
                <a:tab pos="7800840" algn="l"/>
                <a:tab pos="8258039" algn="l"/>
                <a:tab pos="8715240" algn="l"/>
                <a:tab pos="9172440" algn="l"/>
                <a:tab pos="9600840" algn="l"/>
                <a:tab pos="10058040" algn="l"/>
                <a:tab pos="10515240" algn="l"/>
              </a:tabLst>
            </a:pPr>
            <a:r>
              <a:rPr lang="en-US" sz="1900" b="0" dirty="0">
                <a:latin typeface="Monaco" pitchFamily="18"/>
              </a:rPr>
              <a:t>	{</a:t>
            </a:r>
          </a:p>
          <a:p>
            <a:pPr marL="372960" lvl="0" indent="-336600">
              <a:lnSpc>
                <a:spcPct val="90000"/>
              </a:lnSpc>
            </a:pPr>
            <a:r>
              <a:rPr lang="en-US" sz="1900" b="0" dirty="0">
                <a:latin typeface="Monaco" pitchFamily="18"/>
              </a:rPr>
              <a:t>     entry [</a:t>
            </a:r>
            <a:r>
              <a:rPr lang="en-US" sz="1900" b="0" dirty="0" err="1">
                <a:latin typeface="Monaco" pitchFamily="18"/>
              </a:rPr>
              <a:t>nokeep</a:t>
            </a:r>
            <a:r>
              <a:rPr lang="en-US" sz="1900" b="0" dirty="0">
                <a:latin typeface="Monaco" pitchFamily="18"/>
              </a:rPr>
              <a:t>] void </a:t>
            </a:r>
            <a:r>
              <a:rPr lang="en-US" sz="1900" b="0" dirty="0" err="1">
                <a:latin typeface="Monaco" pitchFamily="18"/>
              </a:rPr>
              <a:t>foo_readonly</a:t>
            </a:r>
            <a:r>
              <a:rPr lang="en-US" sz="1900" b="0" dirty="0">
                <a:latin typeface="Monaco" pitchFamily="18"/>
              </a:rPr>
              <a:t>(</a:t>
            </a:r>
            <a:r>
              <a:rPr lang="en-US" sz="1900" b="0" dirty="0" err="1">
                <a:latin typeface="Monaco" pitchFamily="18"/>
              </a:rPr>
              <a:t>Msg</a:t>
            </a:r>
            <a:r>
              <a:rPr lang="en-US" sz="1900" b="0" dirty="0">
                <a:latin typeface="Monaco" pitchFamily="18"/>
              </a:rPr>
              <a:t> *);</a:t>
            </a:r>
          </a:p>
          <a:p>
            <a:pPr marL="372960" lvl="0" indent="-336600">
              <a:lnSpc>
                <a:spcPct val="90000"/>
              </a:lnSpc>
            </a:pPr>
            <a:r>
              <a:rPr lang="en-US" sz="1900" b="0" dirty="0">
                <a:latin typeface="Monaco" pitchFamily="18"/>
              </a:rPr>
              <a:t>     entry [inline] void </a:t>
            </a:r>
            <a:r>
              <a:rPr lang="en-US" sz="1900" b="0" dirty="0" err="1">
                <a:latin typeface="Monaco" pitchFamily="18"/>
              </a:rPr>
              <a:t>foo_inl</a:t>
            </a:r>
            <a:r>
              <a:rPr lang="en-US" sz="1900" b="0" dirty="0">
                <a:latin typeface="Monaco" pitchFamily="18"/>
              </a:rPr>
              <a:t>(</a:t>
            </a:r>
            <a:r>
              <a:rPr lang="en-US" sz="1900" b="0" dirty="0" err="1">
                <a:latin typeface="Monaco" pitchFamily="18"/>
              </a:rPr>
              <a:t>Msg</a:t>
            </a:r>
            <a:r>
              <a:rPr lang="en-US" sz="1900" b="0" dirty="0">
                <a:latin typeface="Monaco" pitchFamily="18"/>
              </a:rPr>
              <a:t> *);</a:t>
            </a:r>
          </a:p>
          <a:p>
            <a:pPr marL="372960" lvl="0" indent="-336600">
              <a:lnSpc>
                <a:spcPct val="90000"/>
              </a:lnSpc>
            </a:pPr>
            <a:r>
              <a:rPr lang="en-US" sz="1900" b="0" dirty="0">
                <a:latin typeface="Monaco" pitchFamily="18"/>
              </a:rPr>
              <a:t>     entry [expedited] void </a:t>
            </a:r>
            <a:r>
              <a:rPr lang="en-US" sz="1900" b="0" dirty="0" err="1">
                <a:latin typeface="Monaco" pitchFamily="18"/>
              </a:rPr>
              <a:t>foo_exp</a:t>
            </a:r>
            <a:r>
              <a:rPr lang="en-US" sz="1900" b="0" dirty="0">
                <a:latin typeface="Monaco" pitchFamily="18"/>
              </a:rPr>
              <a:t>(</a:t>
            </a:r>
            <a:r>
              <a:rPr lang="en-US" sz="1900" b="0" dirty="0" err="1">
                <a:latin typeface="Monaco" pitchFamily="18"/>
              </a:rPr>
              <a:t>Msg</a:t>
            </a:r>
            <a:r>
              <a:rPr lang="en-US" sz="1900" b="0" dirty="0">
                <a:latin typeface="Monaco" pitchFamily="18"/>
              </a:rPr>
              <a:t> *);</a:t>
            </a:r>
          </a:p>
          <a:p>
            <a:pPr marL="372960" lvl="0" indent="-336600">
              <a:lnSpc>
                <a:spcPct val="90000"/>
              </a:lnSpc>
            </a:pPr>
            <a:r>
              <a:rPr lang="en-US" sz="1900" b="0" dirty="0">
                <a:latin typeface="Monaco" pitchFamily="18"/>
              </a:rPr>
              <a:t>     entry [immediate] void </a:t>
            </a:r>
            <a:r>
              <a:rPr lang="en-US" sz="1900" b="0" dirty="0" err="1">
                <a:latin typeface="Monaco" pitchFamily="18"/>
              </a:rPr>
              <a:t>foo_imm</a:t>
            </a:r>
            <a:r>
              <a:rPr lang="en-US" sz="1900" b="0" dirty="0">
                <a:latin typeface="Monaco" pitchFamily="18"/>
              </a:rPr>
              <a:t>(</a:t>
            </a:r>
            <a:r>
              <a:rPr lang="en-US" sz="1900" b="0" dirty="0" err="1">
                <a:latin typeface="Monaco" pitchFamily="18"/>
              </a:rPr>
              <a:t>Msg</a:t>
            </a:r>
            <a:r>
              <a:rPr lang="en-US" sz="1900" b="0" dirty="0">
                <a:latin typeface="Monaco" pitchFamily="18"/>
              </a:rPr>
              <a:t> *);</a:t>
            </a:r>
          </a:p>
          <a:p>
            <a:pPr marL="372960" lvl="0" indent="-336600">
              <a:lnSpc>
                <a:spcPct val="90000"/>
              </a:lnSpc>
            </a:pPr>
            <a:r>
              <a:rPr lang="en-US" sz="1900" b="0" dirty="0">
                <a:latin typeface="Monaco" pitchFamily="18"/>
              </a:rPr>
              <a:t>     ...</a:t>
            </a:r>
          </a:p>
          <a:p>
            <a:pPr marL="372960" lvl="0" indent="-336600">
              <a:lnSpc>
                <a:spcPct val="90000"/>
              </a:lnSpc>
            </a:pPr>
            <a:r>
              <a:rPr lang="en-US" sz="1900" b="0" dirty="0">
                <a:latin typeface="Monaco" pitchFamily="18"/>
              </a:rPr>
              <a:t>  };</a:t>
            </a:r>
          </a:p>
          <a:p>
            <a:pPr marL="372960" lvl="0" indent="-336600">
              <a:lnSpc>
                <a:spcPct val="90000"/>
              </a:lnSpc>
            </a:pPr>
            <a:r>
              <a:rPr lang="en-US" sz="1900" b="0" dirty="0">
                <a:latin typeface="Monaco" pitchFamily="18"/>
              </a:rPr>
              <a:t> 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89A517-C5A6-4682-B10B-84186C756713}" type="slidenum">
              <a:rPr/>
              <a:pPr lvl="0"/>
              <a:t>54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Interface File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6D360E-300B-42C5-ADF9-C76DD860B9FA}" type="slidenum">
              <a:rPr/>
              <a:pPr lvl="0"/>
              <a:t>55</a:t>
            </a:fld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143000" y="2031960"/>
            <a:ext cx="7162920" cy="4292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 </a:t>
            </a:r>
            <a:r>
              <a:rPr lang="en-US" sz="1800" b="1">
                <a:solidFill>
                  <a:srgbClr val="FF1800"/>
                </a:solidFill>
                <a:latin typeface="Courier New" pitchFamily="18"/>
                <a:ea typeface="Courier New" pitchFamily="2"/>
                <a:cs typeface="Courier New" pitchFamily="2"/>
              </a:rPr>
              <a:t>mainmodule</a:t>
            </a: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hello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   </a:t>
            </a:r>
            <a:r>
              <a:rPr lang="en-US" sz="1800" b="1">
                <a:solidFill>
                  <a:srgbClr val="FF1800"/>
                </a:solidFill>
                <a:latin typeface="Courier New" pitchFamily="18"/>
                <a:ea typeface="Courier New" pitchFamily="2"/>
                <a:cs typeface="Courier New" pitchFamily="2"/>
              </a:rPr>
              <a:t>include</a:t>
            </a: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“myType.h”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   </a:t>
            </a:r>
            <a:r>
              <a:rPr lang="en-US" sz="1800" b="1">
                <a:solidFill>
                  <a:srgbClr val="FF1800"/>
                </a:solidFill>
                <a:latin typeface="Courier New" pitchFamily="18"/>
                <a:ea typeface="Courier New" pitchFamily="2"/>
                <a:cs typeface="Courier New" pitchFamily="2"/>
              </a:rPr>
              <a:t>initnode</a:t>
            </a: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void myNodeInit();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   </a:t>
            </a:r>
            <a:r>
              <a:rPr lang="en-US" sz="1800" b="1">
                <a:solidFill>
                  <a:srgbClr val="FF1800"/>
                </a:solidFill>
                <a:latin typeface="Courier New" pitchFamily="18"/>
                <a:ea typeface="Courier New" pitchFamily="2"/>
                <a:cs typeface="Courier New" pitchFamily="2"/>
              </a:rPr>
              <a:t>initproc</a:t>
            </a: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void myInit();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1">
              <a:solidFill>
                <a:srgbClr val="000000"/>
              </a:solidFill>
              <a:latin typeface="Courier New" pitchFamily="18"/>
              <a:ea typeface="Courier New" pitchFamily="2"/>
              <a:cs typeface="Courier New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   </a:t>
            </a:r>
            <a:r>
              <a:rPr lang="en-US" sz="1800" b="1">
                <a:solidFill>
                  <a:srgbClr val="FF1800"/>
                </a:solidFill>
                <a:latin typeface="Courier New" pitchFamily="18"/>
                <a:ea typeface="Courier New" pitchFamily="2"/>
                <a:cs typeface="Courier New" pitchFamily="2"/>
              </a:rPr>
              <a:t>mainchare</a:t>
            </a: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mymain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     </a:t>
            </a:r>
            <a:r>
              <a:rPr lang="en-US" sz="1800" b="1">
                <a:solidFill>
                  <a:srgbClr val="FF1800"/>
                </a:solidFill>
                <a:latin typeface="Courier New" pitchFamily="18"/>
                <a:ea typeface="Courier New" pitchFamily="2"/>
                <a:cs typeface="Courier New" pitchFamily="2"/>
              </a:rPr>
              <a:t>entry</a:t>
            </a: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mymain(CkArgMsg *m);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   };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   </a:t>
            </a:r>
            <a:r>
              <a:rPr lang="en-US" sz="1800" b="1">
                <a:solidFill>
                  <a:srgbClr val="FF1800"/>
                </a:solidFill>
                <a:latin typeface="Courier New" pitchFamily="18"/>
                <a:ea typeface="Courier New" pitchFamily="2"/>
                <a:cs typeface="Courier New" pitchFamily="2"/>
              </a:rPr>
              <a:t>array</a:t>
            </a: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[</a:t>
            </a:r>
            <a:r>
              <a:rPr lang="en-US" sz="1800" b="1">
                <a:solidFill>
                  <a:srgbClr val="FF1800"/>
                </a:solidFill>
                <a:latin typeface="Courier New" pitchFamily="18"/>
                <a:ea typeface="Courier New" pitchFamily="2"/>
                <a:cs typeface="Courier New" pitchFamily="2"/>
              </a:rPr>
              <a:t>1D</a:t>
            </a: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] foo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     </a:t>
            </a:r>
            <a:r>
              <a:rPr lang="en-US" sz="1800" b="1">
                <a:solidFill>
                  <a:srgbClr val="FF1800"/>
                </a:solidFill>
                <a:latin typeface="Courier New" pitchFamily="18"/>
                <a:ea typeface="Courier New" pitchFamily="2"/>
                <a:cs typeface="Courier New" pitchFamily="2"/>
              </a:rPr>
              <a:t>entry</a:t>
            </a: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foo(int problemNo);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     </a:t>
            </a:r>
            <a:r>
              <a:rPr lang="en-US" sz="1800" b="1">
                <a:solidFill>
                  <a:srgbClr val="FF1800"/>
                </a:solidFill>
                <a:latin typeface="Courier New" pitchFamily="18"/>
                <a:ea typeface="Courier New" pitchFamily="2"/>
                <a:cs typeface="Courier New" pitchFamily="2"/>
              </a:rPr>
              <a:t>entry</a:t>
            </a: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void bar1(int x);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     </a:t>
            </a:r>
            <a:r>
              <a:rPr lang="en-US" sz="1800" b="1">
                <a:solidFill>
                  <a:srgbClr val="FF1800"/>
                </a:solidFill>
                <a:latin typeface="Courier New" pitchFamily="18"/>
                <a:ea typeface="Courier New" pitchFamily="2"/>
                <a:cs typeface="Courier New" pitchFamily="2"/>
              </a:rPr>
              <a:t>entry</a:t>
            </a: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void bar2(myType x);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   };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 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Include and </a:t>
            </a:r>
            <a:r>
              <a:rPr lang="en-US" dirty="0" err="1"/>
              <a:t>Initcall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>
            <a:norm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lnSpc>
                <a:spcPct val="9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Include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Include an external header files</a:t>
            </a:r>
          </a:p>
          <a:p>
            <a:pPr marL="0" lvl="0" indent="0">
              <a:lnSpc>
                <a:spcPct val="9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 err="1">
                <a:latin typeface="" pitchFamily="16"/>
              </a:rPr>
              <a:t>Initcall</a:t>
            </a:r>
            <a:endParaRPr lang="en-US" dirty="0">
              <a:latin typeface="" pitchFamily="16"/>
            </a:endParaRP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User plugging code to be invoked in Charm++’s startup phase</a:t>
            </a:r>
          </a:p>
          <a:p>
            <a:pPr marL="0" lvl="1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 err="1">
                <a:latin typeface="" pitchFamily="16"/>
              </a:rPr>
              <a:t>Initnode</a:t>
            </a:r>
            <a:endParaRPr lang="en-US" dirty="0">
              <a:latin typeface="" pitchFamily="16"/>
            </a:endParaRP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Called once on every node</a:t>
            </a:r>
          </a:p>
          <a:p>
            <a:pPr marL="0" lvl="1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 err="1">
                <a:latin typeface="" pitchFamily="16"/>
              </a:rPr>
              <a:t>Initproc</a:t>
            </a:r>
            <a:endParaRPr lang="en-US" dirty="0">
              <a:latin typeface="" pitchFamily="16"/>
            </a:endParaRP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Called once on every processor</a:t>
            </a:r>
          </a:p>
          <a:p>
            <a:pPr marL="0" lvl="1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 err="1">
                <a:latin typeface="" pitchFamily="16"/>
              </a:rPr>
              <a:t>Initnode</a:t>
            </a:r>
            <a:r>
              <a:rPr lang="en-US" dirty="0">
                <a:latin typeface="" pitchFamily="16"/>
              </a:rPr>
              <a:t> calls are called before </a:t>
            </a:r>
            <a:r>
              <a:rPr lang="en-US" dirty="0" err="1">
                <a:latin typeface="" pitchFamily="16"/>
              </a:rPr>
              <a:t>Initproc</a:t>
            </a:r>
            <a:r>
              <a:rPr lang="en-US" dirty="0">
                <a:latin typeface="" pitchFamily="16"/>
              </a:rPr>
              <a:t> calls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CA0B27-349B-4439-9EF7-A8024A36DF5E}" type="slidenum">
              <a:rPr/>
              <a:pPr lvl="0"/>
              <a:t>56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Entry Attributes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>
            <a:norm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lnSpc>
                <a:spcPct val="9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Threaded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600" dirty="0">
                <a:latin typeface="" pitchFamily="16"/>
              </a:rPr>
              <a:t>Function is invoked in a </a:t>
            </a:r>
            <a:r>
              <a:rPr lang="en-US" sz="1600" dirty="0" err="1">
                <a:latin typeface="" pitchFamily="16"/>
              </a:rPr>
              <a:t>CthThread</a:t>
            </a:r>
            <a:endParaRPr lang="en-US" sz="1600" dirty="0">
              <a:latin typeface="" pitchFamily="16"/>
            </a:endParaRPr>
          </a:p>
          <a:p>
            <a:pPr marL="0" lvl="0" indent="0">
              <a:lnSpc>
                <a:spcPct val="9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Sync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600" dirty="0">
                <a:latin typeface="" pitchFamily="16"/>
              </a:rPr>
              <a:t>Blocking methods, can return values as a message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600" dirty="0">
                <a:latin typeface="" pitchFamily="16"/>
              </a:rPr>
              <a:t>Caller must be a thread</a:t>
            </a:r>
          </a:p>
          <a:p>
            <a:pPr marL="0" lvl="0" indent="0">
              <a:lnSpc>
                <a:spcPct val="9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Exclusive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600" dirty="0">
                <a:latin typeface="" pitchFamily="16"/>
              </a:rPr>
              <a:t>For Node Group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600" dirty="0">
                <a:latin typeface="" pitchFamily="16"/>
              </a:rPr>
              <a:t>Do not execute while other exclusive entry methods of its node group are executing in the same node</a:t>
            </a:r>
          </a:p>
          <a:p>
            <a:pPr marL="0" lvl="0" indent="0">
              <a:lnSpc>
                <a:spcPct val="9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400" dirty="0" err="1">
                <a:latin typeface="" pitchFamily="16"/>
              </a:rPr>
              <a:t>Notrace</a:t>
            </a:r>
            <a:endParaRPr lang="en-US" sz="2400" dirty="0">
              <a:latin typeface="" pitchFamily="16"/>
            </a:endParaRP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600" dirty="0">
                <a:latin typeface="" pitchFamily="16"/>
              </a:rPr>
              <a:t>Invisible to trace projections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600" b="0" dirty="0">
                <a:latin typeface="Times New Roman" pitchFamily="18"/>
                <a:cs typeface="Times New Roman" pitchFamily="18"/>
              </a:rPr>
              <a:t>entry [</a:t>
            </a:r>
            <a:r>
              <a:rPr lang="en-US" sz="1600" b="0" dirty="0" err="1">
                <a:latin typeface="Times New Roman" pitchFamily="18"/>
                <a:cs typeface="Times New Roman" pitchFamily="18"/>
              </a:rPr>
              <a:t>notrace</a:t>
            </a:r>
            <a:r>
              <a:rPr lang="en-US" sz="1600" b="0" dirty="0">
                <a:latin typeface="Times New Roman" pitchFamily="18"/>
                <a:cs typeface="Times New Roman" pitchFamily="18"/>
              </a:rPr>
              <a:t>] void </a:t>
            </a:r>
            <a:r>
              <a:rPr lang="en-US" sz="1600" b="0" dirty="0" err="1">
                <a:latin typeface="Times New Roman" pitchFamily="18"/>
                <a:cs typeface="Times New Roman" pitchFamily="18"/>
              </a:rPr>
              <a:t>recvMsg</a:t>
            </a:r>
            <a:r>
              <a:rPr lang="en-US" sz="1600" b="0" dirty="0">
                <a:latin typeface="Times New Roman" pitchFamily="18"/>
                <a:cs typeface="Times New Roman" pitchFamily="18"/>
              </a:rPr>
              <a:t>(</a:t>
            </a:r>
            <a:r>
              <a:rPr lang="en-US" sz="1600" b="0" dirty="0" err="1">
                <a:latin typeface="Times New Roman" pitchFamily="18"/>
                <a:cs typeface="Times New Roman" pitchFamily="18"/>
              </a:rPr>
              <a:t>multicastGrpMsg</a:t>
            </a:r>
            <a:r>
              <a:rPr lang="en-US" sz="1600" b="0" dirty="0">
                <a:latin typeface="Times New Roman" pitchFamily="18"/>
                <a:cs typeface="Times New Roman" pitchFamily="18"/>
              </a:rPr>
              <a:t> *m);</a:t>
            </a:r>
          </a:p>
          <a:p>
            <a:pPr marL="372960" lvl="0" indent="-336600">
              <a:lnSpc>
                <a:spcPct val="90000"/>
              </a:lnSpc>
              <a:spcBef>
                <a:spcPts val="697"/>
              </a:spcBef>
            </a:pPr>
            <a:endParaRPr lang="en-US" sz="2000" b="0" dirty="0">
              <a:latin typeface="Times New Roman" pitchFamily="18"/>
              <a:cs typeface="Times New Roman" pitchFamily="18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0FF1AC-40DE-40B9-AA11-9BB22B3180B4}" type="slidenum">
              <a:rPr/>
              <a:pPr lvl="0"/>
              <a:t>57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Entry Attributes 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lnSpc>
                <a:spcPct val="9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Local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600" dirty="0">
                <a:latin typeface="" pitchFamily="16"/>
              </a:rPr>
              <a:t>Local function call, traced like an entry method</a:t>
            </a:r>
          </a:p>
          <a:p>
            <a:pPr marL="0" lvl="0" indent="0">
              <a:lnSpc>
                <a:spcPct val="9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Python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600" dirty="0">
                <a:latin typeface="" pitchFamily="16"/>
              </a:rPr>
              <a:t>Callable by python scripts</a:t>
            </a:r>
          </a:p>
          <a:p>
            <a:pPr marL="0" lvl="0" indent="0">
              <a:lnSpc>
                <a:spcPct val="9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Exclusive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600" dirty="0">
                <a:latin typeface="" pitchFamily="16"/>
              </a:rPr>
              <a:t>For Node Group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600" dirty="0">
                <a:latin typeface="" pitchFamily="16"/>
              </a:rPr>
              <a:t>Do not execute while other exclusive entry methods of its node group are executing in the same node</a:t>
            </a:r>
          </a:p>
          <a:p>
            <a:pPr marL="372960" lvl="0" indent="-336600">
              <a:lnSpc>
                <a:spcPct val="90000"/>
              </a:lnSpc>
            </a:pPr>
            <a:endParaRPr lang="en-US" sz="2000" dirty="0">
              <a:latin typeface="" pitchFamily="16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AFFB7F-C24C-4294-86FF-24236CA8530B}" type="slidenum">
              <a:rPr/>
              <a:pPr lvl="0"/>
              <a:t>58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2FF3-593D-48F4-9924-03E6A1599AEE}" type="datetime1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Beijing Tutorial 2010</a:t>
            </a:r>
            <a:endParaRPr kumimoji="0" lang="en-US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89D989-B14F-410C-8DBA-6A3920C4D10C}" type="slidenum">
              <a:rPr/>
              <a:pPr lvl="0"/>
              <a:t>59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71600" y="1635125"/>
            <a:ext cx="7772400" cy="1225550"/>
          </a:xfrm>
        </p:spPr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 algn="ctr"/>
            <a:r>
              <a:rPr lang="en-US" dirty="0"/>
              <a:t>Groups/Node Groups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Charm++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objects (chares) communicate via asynchronous method invocations (entry methods).</a:t>
            </a:r>
          </a:p>
          <a:p>
            <a:r>
              <a:rPr lang="en-US" dirty="0" smtClean="0"/>
              <a:t>The runtime system maps chares onto processors and schedules execution of entry 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Similar to Active Messages or Actors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Groups and Node Groups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lnSpc>
                <a:spcPct val="9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Groups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Similar to </a:t>
            </a:r>
            <a:r>
              <a:rPr lang="en-US" sz="2000" dirty="0" smtClean="0">
                <a:latin typeface="" pitchFamily="16"/>
              </a:rPr>
              <a:t>arrays:</a:t>
            </a:r>
          </a:p>
          <a:p>
            <a:pPr marL="857519" lvl="3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200" dirty="0" smtClean="0">
                <a:latin typeface="" pitchFamily="16"/>
              </a:rPr>
              <a:t>Broadcasts</a:t>
            </a:r>
            <a:r>
              <a:rPr lang="en-US" sz="1200" dirty="0">
                <a:latin typeface="" pitchFamily="16"/>
              </a:rPr>
              <a:t>, reductions, indexing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But not completely like </a:t>
            </a:r>
            <a:r>
              <a:rPr lang="en-US" sz="2000" dirty="0" smtClean="0">
                <a:latin typeface="" pitchFamily="16"/>
              </a:rPr>
              <a:t>arrays:</a:t>
            </a:r>
          </a:p>
          <a:p>
            <a:pPr marL="857519" lvl="3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 smtClean="0">
                <a:latin typeface="" pitchFamily="16"/>
              </a:rPr>
              <a:t>Non-</a:t>
            </a:r>
            <a:r>
              <a:rPr lang="en-US" dirty="0" err="1" smtClean="0">
                <a:latin typeface="" pitchFamily="16"/>
              </a:rPr>
              <a:t>migratable</a:t>
            </a:r>
            <a:r>
              <a:rPr lang="en-US" dirty="0">
                <a:latin typeface="" pitchFamily="16"/>
              </a:rPr>
              <a:t>; one per processor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Exactly one representative on each </a:t>
            </a:r>
            <a:r>
              <a:rPr lang="en-US" sz="2000" dirty="0" smtClean="0">
                <a:latin typeface="" pitchFamily="16"/>
              </a:rPr>
              <a:t>processor</a:t>
            </a:r>
          </a:p>
          <a:p>
            <a:pPr marL="857519" lvl="3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600" dirty="0" smtClean="0">
                <a:latin typeface="" pitchFamily="16"/>
              </a:rPr>
              <a:t>Ideally </a:t>
            </a:r>
            <a:r>
              <a:rPr lang="en-US" sz="1600" dirty="0">
                <a:latin typeface="" pitchFamily="16"/>
              </a:rPr>
              <a:t>suited for system libraries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Historically called branch office chares (BOC)‏</a:t>
            </a:r>
          </a:p>
          <a:p>
            <a:pPr marL="0" lvl="0" indent="0">
              <a:lnSpc>
                <a:spcPct val="9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Node Groups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One per SMP node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630D78-5BF6-4508-8B6A-985B2FF74771}" type="slidenum">
              <a:rPr/>
              <a:pPr lvl="0"/>
              <a:t>60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Declarations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>
            <a:normAutofit fontScale="92500" lnSpcReduction="2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lnSpc>
                <a:spcPct val="8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.</a:t>
            </a:r>
            <a:r>
              <a:rPr lang="en-US" sz="2400" dirty="0" err="1">
                <a:latin typeface="" pitchFamily="16"/>
              </a:rPr>
              <a:t>ci</a:t>
            </a:r>
            <a:r>
              <a:rPr lang="en-US" sz="2400" dirty="0">
                <a:latin typeface="" pitchFamily="16"/>
              </a:rPr>
              <a:t> file</a:t>
            </a:r>
          </a:p>
          <a:p>
            <a:pPr marL="372960" lvl="0" indent="-336600">
              <a:lnSpc>
                <a:spcPct val="80000"/>
              </a:lnSpc>
            </a:pPr>
            <a:r>
              <a:rPr lang="en-US" sz="2000" dirty="0">
                <a:latin typeface="" pitchFamily="16"/>
              </a:rPr>
              <a:t>      </a:t>
            </a:r>
            <a:r>
              <a:rPr lang="en-US" sz="1600" dirty="0">
                <a:latin typeface="" pitchFamily="16"/>
              </a:rPr>
              <a:t>group </a:t>
            </a:r>
            <a:r>
              <a:rPr lang="en-US" sz="1600" dirty="0" err="1">
                <a:latin typeface="" pitchFamily="16"/>
              </a:rPr>
              <a:t>mygroup</a:t>
            </a:r>
            <a:r>
              <a:rPr lang="en-US" sz="1600" dirty="0">
                <a:latin typeface="" pitchFamily="16"/>
              </a:rPr>
              <a:t> {</a:t>
            </a:r>
          </a:p>
          <a:p>
            <a:pPr marL="372960" lvl="0" indent="-336600">
              <a:lnSpc>
                <a:spcPct val="80000"/>
              </a:lnSpc>
            </a:pPr>
            <a:r>
              <a:rPr lang="en-US" sz="1600" dirty="0">
                <a:latin typeface="" pitchFamily="16"/>
              </a:rPr>
              <a:t>             entry </a:t>
            </a:r>
            <a:r>
              <a:rPr lang="en-US" sz="1600" dirty="0" err="1">
                <a:latin typeface="" pitchFamily="16"/>
              </a:rPr>
              <a:t>mygroup</a:t>
            </a:r>
            <a:r>
              <a:rPr lang="en-US" sz="1600" dirty="0">
                <a:latin typeface="" pitchFamily="16"/>
              </a:rPr>
              <a:t>(); //Constructor</a:t>
            </a:r>
          </a:p>
          <a:p>
            <a:pPr marL="372960" lvl="0" indent="-336600">
              <a:lnSpc>
                <a:spcPct val="80000"/>
              </a:lnSpc>
            </a:pPr>
            <a:r>
              <a:rPr lang="en-US" sz="1600" dirty="0">
                <a:latin typeface="" pitchFamily="16"/>
              </a:rPr>
              <a:t>             entry void </a:t>
            </a:r>
            <a:r>
              <a:rPr lang="en-US" sz="1600" dirty="0" err="1">
                <a:latin typeface="" pitchFamily="16"/>
              </a:rPr>
              <a:t>foo</a:t>
            </a:r>
            <a:r>
              <a:rPr lang="en-US" sz="1600" dirty="0">
                <a:latin typeface="" pitchFamily="16"/>
              </a:rPr>
              <a:t>(</a:t>
            </a:r>
            <a:r>
              <a:rPr lang="en-US" sz="1600" dirty="0" err="1">
                <a:latin typeface="" pitchFamily="16"/>
              </a:rPr>
              <a:t>foomsg</a:t>
            </a:r>
            <a:r>
              <a:rPr lang="en-US" sz="1600" dirty="0">
                <a:latin typeface="" pitchFamily="16"/>
              </a:rPr>
              <a:t> *); //Entry method</a:t>
            </a:r>
          </a:p>
          <a:p>
            <a:pPr marL="372960" lvl="0" indent="-336600">
              <a:lnSpc>
                <a:spcPct val="80000"/>
              </a:lnSpc>
              <a:tabLst>
                <a:tab pos="372960" algn="l"/>
                <a:tab pos="485640" algn="l"/>
                <a:tab pos="942840" algn="l"/>
                <a:tab pos="1400039" algn="l"/>
                <a:tab pos="1857239" algn="l"/>
                <a:tab pos="2314440" algn="l"/>
                <a:tab pos="2771640" algn="l"/>
                <a:tab pos="3228840" algn="l"/>
                <a:tab pos="3686040" algn="l"/>
                <a:tab pos="4143240" algn="l"/>
                <a:tab pos="4600439" algn="l"/>
                <a:tab pos="5057640" algn="l"/>
                <a:tab pos="5514840" algn="l"/>
                <a:tab pos="5972040" algn="l"/>
                <a:tab pos="6429240" algn="l"/>
                <a:tab pos="6886440" algn="l"/>
                <a:tab pos="7343640" algn="l"/>
                <a:tab pos="7800840" algn="l"/>
                <a:tab pos="8258039" algn="l"/>
                <a:tab pos="8715240" algn="l"/>
                <a:tab pos="9172440" algn="l"/>
                <a:tab pos="9600840" algn="l"/>
                <a:tab pos="10058040" algn="l"/>
                <a:tab pos="10515240" algn="l"/>
              </a:tabLst>
            </a:pPr>
            <a:r>
              <a:rPr lang="en-US" sz="1600" dirty="0">
                <a:latin typeface="" pitchFamily="16"/>
              </a:rPr>
              <a:t>	   };</a:t>
            </a:r>
          </a:p>
          <a:p>
            <a:pPr marL="372960" lvl="0" indent="-336600">
              <a:lnSpc>
                <a:spcPct val="80000"/>
              </a:lnSpc>
            </a:pPr>
            <a:r>
              <a:rPr lang="en-US" sz="1600" dirty="0">
                <a:latin typeface="" pitchFamily="16"/>
              </a:rPr>
              <a:t>        </a:t>
            </a:r>
            <a:r>
              <a:rPr lang="en-US" sz="1600" dirty="0" err="1">
                <a:latin typeface="" pitchFamily="16"/>
              </a:rPr>
              <a:t>nodegroup</a:t>
            </a:r>
            <a:r>
              <a:rPr lang="en-US" sz="1600" dirty="0">
                <a:latin typeface="" pitchFamily="16"/>
              </a:rPr>
              <a:t> </a:t>
            </a:r>
            <a:r>
              <a:rPr lang="en-US" sz="1600" dirty="0" err="1">
                <a:latin typeface="" pitchFamily="16"/>
              </a:rPr>
              <a:t>mynodegroup</a:t>
            </a:r>
            <a:r>
              <a:rPr lang="en-US" sz="1600" dirty="0">
                <a:latin typeface="" pitchFamily="16"/>
              </a:rPr>
              <a:t> {</a:t>
            </a:r>
          </a:p>
          <a:p>
            <a:pPr marL="372960" lvl="0" indent="-336600">
              <a:lnSpc>
                <a:spcPct val="80000"/>
              </a:lnSpc>
            </a:pPr>
            <a:r>
              <a:rPr lang="en-US" sz="1600" dirty="0">
                <a:latin typeface="" pitchFamily="16"/>
              </a:rPr>
              <a:t>             entry </a:t>
            </a:r>
            <a:r>
              <a:rPr lang="en-US" sz="1600" dirty="0" err="1">
                <a:latin typeface="" pitchFamily="16"/>
              </a:rPr>
              <a:t>mynodegroup</a:t>
            </a:r>
            <a:r>
              <a:rPr lang="en-US" sz="1600" dirty="0">
                <a:latin typeface="" pitchFamily="16"/>
              </a:rPr>
              <a:t>(); //Constructor</a:t>
            </a:r>
          </a:p>
          <a:p>
            <a:pPr marL="372960" lvl="0" indent="-336600">
              <a:lnSpc>
                <a:spcPct val="80000"/>
              </a:lnSpc>
            </a:pPr>
            <a:r>
              <a:rPr lang="en-US" sz="1600" dirty="0">
                <a:latin typeface="" pitchFamily="16"/>
              </a:rPr>
              <a:t>             entry void </a:t>
            </a:r>
            <a:r>
              <a:rPr lang="en-US" sz="1600" dirty="0" err="1">
                <a:latin typeface="" pitchFamily="16"/>
              </a:rPr>
              <a:t>foo</a:t>
            </a:r>
            <a:r>
              <a:rPr lang="en-US" sz="1600" dirty="0">
                <a:latin typeface="" pitchFamily="16"/>
              </a:rPr>
              <a:t>(</a:t>
            </a:r>
            <a:r>
              <a:rPr lang="en-US" sz="1600" dirty="0" err="1">
                <a:latin typeface="" pitchFamily="16"/>
              </a:rPr>
              <a:t>foomsg</a:t>
            </a:r>
            <a:r>
              <a:rPr lang="en-US" sz="1600" dirty="0">
                <a:latin typeface="" pitchFamily="16"/>
              </a:rPr>
              <a:t> *); //Entry method</a:t>
            </a:r>
          </a:p>
          <a:p>
            <a:pPr marL="372960" lvl="0" indent="-336600">
              <a:lnSpc>
                <a:spcPct val="80000"/>
              </a:lnSpc>
              <a:tabLst>
                <a:tab pos="372960" algn="l"/>
                <a:tab pos="485640" algn="l"/>
                <a:tab pos="942840" algn="l"/>
                <a:tab pos="1400039" algn="l"/>
                <a:tab pos="1857239" algn="l"/>
                <a:tab pos="2314440" algn="l"/>
                <a:tab pos="2771640" algn="l"/>
                <a:tab pos="3228840" algn="l"/>
                <a:tab pos="3686040" algn="l"/>
                <a:tab pos="4143240" algn="l"/>
                <a:tab pos="4600439" algn="l"/>
                <a:tab pos="5057640" algn="l"/>
                <a:tab pos="5514840" algn="l"/>
                <a:tab pos="5972040" algn="l"/>
                <a:tab pos="6429240" algn="l"/>
                <a:tab pos="6886440" algn="l"/>
                <a:tab pos="7343640" algn="l"/>
                <a:tab pos="7800840" algn="l"/>
                <a:tab pos="8258039" algn="l"/>
                <a:tab pos="8715240" algn="l"/>
                <a:tab pos="9172440" algn="l"/>
                <a:tab pos="9600840" algn="l"/>
                <a:tab pos="10058040" algn="l"/>
                <a:tab pos="10515240" algn="l"/>
              </a:tabLst>
            </a:pPr>
            <a:r>
              <a:rPr lang="en-US" sz="1600" dirty="0">
                <a:latin typeface="" pitchFamily="16"/>
              </a:rPr>
              <a:t>	   };</a:t>
            </a:r>
          </a:p>
          <a:p>
            <a:pPr marL="0" lvl="0" indent="0">
              <a:lnSpc>
                <a:spcPct val="8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C++ file</a:t>
            </a:r>
          </a:p>
          <a:p>
            <a:pPr marL="372960" lvl="0" indent="-336600">
              <a:lnSpc>
                <a:spcPct val="80000"/>
              </a:lnSpc>
              <a:spcBef>
                <a:spcPts val="697"/>
              </a:spcBef>
            </a:pPr>
            <a:r>
              <a:rPr lang="en-US" sz="1600" dirty="0">
                <a:latin typeface="" pitchFamily="16"/>
              </a:rPr>
              <a:t>class </a:t>
            </a:r>
            <a:r>
              <a:rPr lang="en-US" sz="1600" dirty="0" err="1">
                <a:latin typeface="" pitchFamily="16"/>
              </a:rPr>
              <a:t>mygroup</a:t>
            </a:r>
            <a:r>
              <a:rPr lang="en-US" sz="1600" dirty="0">
                <a:latin typeface="" pitchFamily="16"/>
              </a:rPr>
              <a:t> : public Group {</a:t>
            </a:r>
          </a:p>
          <a:p>
            <a:pPr marL="372960" lvl="0" indent="-336600">
              <a:lnSpc>
                <a:spcPct val="80000"/>
              </a:lnSpc>
              <a:spcBef>
                <a:spcPts val="697"/>
              </a:spcBef>
              <a:tabLst>
                <a:tab pos="372960" algn="l"/>
                <a:tab pos="485640" algn="l"/>
                <a:tab pos="942840" algn="l"/>
                <a:tab pos="1400039" algn="l"/>
                <a:tab pos="1857239" algn="l"/>
                <a:tab pos="2314440" algn="l"/>
                <a:tab pos="2771640" algn="l"/>
                <a:tab pos="3228840" algn="l"/>
                <a:tab pos="3686040" algn="l"/>
                <a:tab pos="4143240" algn="l"/>
                <a:tab pos="4600439" algn="l"/>
                <a:tab pos="5057640" algn="l"/>
                <a:tab pos="5514840" algn="l"/>
                <a:tab pos="5972040" algn="l"/>
                <a:tab pos="6429240" algn="l"/>
                <a:tab pos="6886440" algn="l"/>
                <a:tab pos="7343640" algn="l"/>
                <a:tab pos="7800840" algn="l"/>
                <a:tab pos="8258039" algn="l"/>
                <a:tab pos="8715240" algn="l"/>
                <a:tab pos="9172440" algn="l"/>
                <a:tab pos="9600840" algn="l"/>
                <a:tab pos="10058040" algn="l"/>
                <a:tab pos="10515240" algn="l"/>
              </a:tabLst>
            </a:pPr>
            <a:r>
              <a:rPr lang="en-US" sz="1600" dirty="0">
                <a:latin typeface="" pitchFamily="16"/>
              </a:rPr>
              <a:t>		</a:t>
            </a:r>
            <a:r>
              <a:rPr lang="en-US" sz="1600" dirty="0" err="1">
                <a:latin typeface="" pitchFamily="16"/>
              </a:rPr>
              <a:t>mygroup</a:t>
            </a:r>
            <a:r>
              <a:rPr lang="en-US" sz="1600" dirty="0">
                <a:latin typeface="" pitchFamily="16"/>
              </a:rPr>
              <a:t>() {}</a:t>
            </a:r>
          </a:p>
          <a:p>
            <a:pPr marL="372960" lvl="0" indent="-336600">
              <a:lnSpc>
                <a:spcPct val="80000"/>
              </a:lnSpc>
              <a:spcBef>
                <a:spcPts val="697"/>
              </a:spcBef>
            </a:pPr>
            <a:r>
              <a:rPr lang="en-US" sz="1600" dirty="0">
                <a:latin typeface="" pitchFamily="16"/>
              </a:rPr>
              <a:t>      void </a:t>
            </a:r>
            <a:r>
              <a:rPr lang="en-US" sz="1600" dirty="0" err="1">
                <a:latin typeface="" pitchFamily="16"/>
              </a:rPr>
              <a:t>foo</a:t>
            </a:r>
            <a:r>
              <a:rPr lang="en-US" sz="1600" dirty="0">
                <a:latin typeface="" pitchFamily="16"/>
              </a:rPr>
              <a:t>(</a:t>
            </a:r>
            <a:r>
              <a:rPr lang="en-US" sz="1600" dirty="0" err="1">
                <a:latin typeface="" pitchFamily="16"/>
              </a:rPr>
              <a:t>foomsg</a:t>
            </a:r>
            <a:r>
              <a:rPr lang="en-US" sz="1600" dirty="0">
                <a:latin typeface="" pitchFamily="16"/>
              </a:rPr>
              <a:t> *m) { </a:t>
            </a:r>
            <a:r>
              <a:rPr lang="en-US" sz="1600" dirty="0" err="1">
                <a:latin typeface="" pitchFamily="16"/>
              </a:rPr>
              <a:t>CkPrintf</a:t>
            </a:r>
            <a:r>
              <a:rPr lang="en-US" sz="1600" dirty="0">
                <a:latin typeface="" pitchFamily="16"/>
              </a:rPr>
              <a:t>(“Do Nothing”);}</a:t>
            </a:r>
          </a:p>
          <a:p>
            <a:pPr marL="372960" lvl="0" indent="-336600">
              <a:lnSpc>
                <a:spcPct val="80000"/>
              </a:lnSpc>
              <a:spcBef>
                <a:spcPts val="697"/>
              </a:spcBef>
            </a:pPr>
            <a:r>
              <a:rPr lang="en-US" sz="1600" dirty="0">
                <a:latin typeface="" pitchFamily="16"/>
              </a:rPr>
              <a:t>};</a:t>
            </a:r>
          </a:p>
          <a:p>
            <a:pPr marL="372960" lvl="0" indent="-336600">
              <a:lnSpc>
                <a:spcPct val="80000"/>
              </a:lnSpc>
              <a:spcBef>
                <a:spcPts val="697"/>
              </a:spcBef>
            </a:pPr>
            <a:r>
              <a:rPr lang="en-US" sz="1600" dirty="0">
                <a:latin typeface="" pitchFamily="16"/>
              </a:rPr>
              <a:t>class </a:t>
            </a:r>
            <a:r>
              <a:rPr lang="en-US" sz="1600" dirty="0" err="1">
                <a:latin typeface="" pitchFamily="16"/>
              </a:rPr>
              <a:t>mynodegroup</a:t>
            </a:r>
            <a:r>
              <a:rPr lang="en-US" sz="1600" dirty="0">
                <a:latin typeface="" pitchFamily="16"/>
              </a:rPr>
              <a:t> : public </a:t>
            </a:r>
            <a:r>
              <a:rPr lang="en-US" sz="1600" dirty="0" err="1">
                <a:latin typeface="" pitchFamily="16"/>
              </a:rPr>
              <a:t>NodeGroup</a:t>
            </a:r>
            <a:r>
              <a:rPr lang="en-US" sz="1600" dirty="0">
                <a:latin typeface="" pitchFamily="16"/>
              </a:rPr>
              <a:t> {</a:t>
            </a:r>
          </a:p>
          <a:p>
            <a:pPr marL="372960" lvl="0" indent="-336600">
              <a:lnSpc>
                <a:spcPct val="80000"/>
              </a:lnSpc>
              <a:spcBef>
                <a:spcPts val="697"/>
              </a:spcBef>
              <a:tabLst>
                <a:tab pos="372960" algn="l"/>
                <a:tab pos="485640" algn="l"/>
                <a:tab pos="942840" algn="l"/>
                <a:tab pos="1400039" algn="l"/>
                <a:tab pos="1857239" algn="l"/>
                <a:tab pos="2314440" algn="l"/>
                <a:tab pos="2771640" algn="l"/>
                <a:tab pos="3228840" algn="l"/>
                <a:tab pos="3686040" algn="l"/>
                <a:tab pos="4143240" algn="l"/>
                <a:tab pos="4600439" algn="l"/>
                <a:tab pos="5057640" algn="l"/>
                <a:tab pos="5514840" algn="l"/>
                <a:tab pos="5972040" algn="l"/>
                <a:tab pos="6429240" algn="l"/>
                <a:tab pos="6886440" algn="l"/>
                <a:tab pos="7343640" algn="l"/>
                <a:tab pos="7800840" algn="l"/>
                <a:tab pos="8258039" algn="l"/>
                <a:tab pos="8715240" algn="l"/>
                <a:tab pos="9172440" algn="l"/>
                <a:tab pos="9600840" algn="l"/>
                <a:tab pos="10058040" algn="l"/>
                <a:tab pos="10515240" algn="l"/>
              </a:tabLst>
            </a:pPr>
            <a:r>
              <a:rPr lang="en-US" sz="1600" dirty="0">
                <a:latin typeface="" pitchFamily="16"/>
              </a:rPr>
              <a:t>		</a:t>
            </a:r>
            <a:r>
              <a:rPr lang="en-US" sz="1600" dirty="0" err="1">
                <a:latin typeface="" pitchFamily="16"/>
              </a:rPr>
              <a:t>mynodegroup</a:t>
            </a:r>
            <a:r>
              <a:rPr lang="en-US" sz="1600" dirty="0">
                <a:latin typeface="" pitchFamily="16"/>
              </a:rPr>
              <a:t>() {}</a:t>
            </a:r>
          </a:p>
          <a:p>
            <a:pPr marL="372960" lvl="0" indent="-336600">
              <a:lnSpc>
                <a:spcPct val="80000"/>
              </a:lnSpc>
              <a:spcBef>
                <a:spcPts val="697"/>
              </a:spcBef>
            </a:pPr>
            <a:r>
              <a:rPr lang="en-US" sz="1600" dirty="0">
                <a:latin typeface="" pitchFamily="16"/>
              </a:rPr>
              <a:t>      void </a:t>
            </a:r>
            <a:r>
              <a:rPr lang="en-US" sz="1600" dirty="0" err="1">
                <a:latin typeface="" pitchFamily="16"/>
              </a:rPr>
              <a:t>foo</a:t>
            </a:r>
            <a:r>
              <a:rPr lang="en-US" sz="1600" dirty="0">
                <a:latin typeface="" pitchFamily="16"/>
              </a:rPr>
              <a:t>(</a:t>
            </a:r>
            <a:r>
              <a:rPr lang="en-US" sz="1600" dirty="0" err="1">
                <a:latin typeface="" pitchFamily="16"/>
              </a:rPr>
              <a:t>foomsg</a:t>
            </a:r>
            <a:r>
              <a:rPr lang="en-US" sz="1600" dirty="0">
                <a:latin typeface="" pitchFamily="16"/>
              </a:rPr>
              <a:t> *m) { </a:t>
            </a:r>
            <a:r>
              <a:rPr lang="en-US" sz="1600" dirty="0" err="1">
                <a:latin typeface="" pitchFamily="16"/>
              </a:rPr>
              <a:t>CkPrintf</a:t>
            </a:r>
            <a:r>
              <a:rPr lang="en-US" sz="1600" dirty="0">
                <a:latin typeface="" pitchFamily="16"/>
              </a:rPr>
              <a:t>(“Do Nothing”);}</a:t>
            </a:r>
          </a:p>
          <a:p>
            <a:pPr marL="372960" lvl="0" indent="-336600">
              <a:lnSpc>
                <a:spcPct val="80000"/>
              </a:lnSpc>
              <a:spcBef>
                <a:spcPts val="697"/>
              </a:spcBef>
            </a:pPr>
            <a:r>
              <a:rPr lang="en-US" sz="1600" dirty="0">
                <a:latin typeface="" pitchFamily="16"/>
              </a:rPr>
              <a:t>};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A019B1-1DD0-4F1D-834B-8DAC667445D6}" type="slidenum">
              <a:rPr/>
              <a:pPr lvl="0"/>
              <a:t>61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Creating and Calling Groups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>
            <a:normAutofit fontScale="85000" lnSpcReduction="1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Creation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dirty="0">
                <a:latin typeface="Courier New" pitchFamily="18"/>
                <a:cs typeface="Courier New" pitchFamily="2"/>
              </a:rPr>
              <a:t>p = </a:t>
            </a:r>
            <a:r>
              <a:rPr lang="en-US" dirty="0" err="1">
                <a:latin typeface="Courier New" pitchFamily="18"/>
                <a:cs typeface="Courier New" pitchFamily="2"/>
              </a:rPr>
              <a:t>CProxy_mygroup</a:t>
            </a:r>
            <a:r>
              <a:rPr lang="en-US" dirty="0">
                <a:latin typeface="Courier New" pitchFamily="18"/>
                <a:cs typeface="Courier New" pitchFamily="2"/>
              </a:rPr>
              <a:t>::</a:t>
            </a:r>
            <a:r>
              <a:rPr lang="en-US" dirty="0" err="1">
                <a:latin typeface="Courier New" pitchFamily="18"/>
                <a:cs typeface="Courier New" pitchFamily="2"/>
              </a:rPr>
              <a:t>ckNew</a:t>
            </a:r>
            <a:r>
              <a:rPr lang="en-US" dirty="0">
                <a:latin typeface="Courier New" pitchFamily="18"/>
                <a:cs typeface="Courier New" pitchFamily="2"/>
              </a:rPr>
              <a:t>();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Remote invocation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dirty="0">
                <a:latin typeface="Courier New" pitchFamily="18"/>
                <a:cs typeface="Courier New" pitchFamily="2"/>
              </a:rPr>
              <a:t>p.foo(</a:t>
            </a:r>
            <a:r>
              <a:rPr lang="en-US" dirty="0" err="1">
                <a:latin typeface="Courier New" pitchFamily="18"/>
                <a:cs typeface="Courier New" pitchFamily="2"/>
              </a:rPr>
              <a:t>msg</a:t>
            </a:r>
            <a:r>
              <a:rPr lang="en-US" dirty="0">
                <a:latin typeface="Courier New" pitchFamily="18"/>
                <a:cs typeface="Courier New" pitchFamily="2"/>
              </a:rPr>
              <a:t>);   //broadcast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dirty="0">
                <a:latin typeface="Courier New" pitchFamily="18"/>
                <a:cs typeface="Courier New" pitchFamily="2"/>
              </a:rPr>
              <a:t>p[1].</a:t>
            </a:r>
            <a:r>
              <a:rPr lang="en-US" dirty="0" err="1">
                <a:latin typeface="Courier New" pitchFamily="18"/>
                <a:cs typeface="Courier New" pitchFamily="2"/>
              </a:rPr>
              <a:t>foo</a:t>
            </a:r>
            <a:r>
              <a:rPr lang="en-US" dirty="0">
                <a:latin typeface="Courier New" pitchFamily="18"/>
                <a:cs typeface="Courier New" pitchFamily="2"/>
              </a:rPr>
              <a:t>(</a:t>
            </a:r>
            <a:r>
              <a:rPr lang="en-US" dirty="0" err="1">
                <a:latin typeface="Courier New" pitchFamily="18"/>
                <a:cs typeface="Courier New" pitchFamily="2"/>
              </a:rPr>
              <a:t>msg</a:t>
            </a:r>
            <a:r>
              <a:rPr lang="en-US" dirty="0">
                <a:latin typeface="Courier New" pitchFamily="18"/>
                <a:cs typeface="Courier New" pitchFamily="2"/>
              </a:rPr>
              <a:t>);  //asynchronous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dirty="0">
                <a:latin typeface="Courier New" pitchFamily="18"/>
                <a:cs typeface="Courier New" pitchFamily="2"/>
              </a:rPr>
              <a:t>p.foo(</a:t>
            </a:r>
            <a:r>
              <a:rPr lang="en-US" dirty="0" err="1">
                <a:latin typeface="Courier New" pitchFamily="18"/>
                <a:cs typeface="Courier New" pitchFamily="2"/>
              </a:rPr>
              <a:t>msg</a:t>
            </a:r>
            <a:r>
              <a:rPr lang="en-US" dirty="0">
                <a:latin typeface="Courier New" pitchFamily="18"/>
                <a:cs typeface="Courier New" pitchFamily="2"/>
              </a:rPr>
              <a:t>, </a:t>
            </a:r>
            <a:r>
              <a:rPr lang="en-US" dirty="0" err="1">
                <a:latin typeface="Courier New" pitchFamily="18"/>
                <a:cs typeface="Courier New" pitchFamily="2"/>
              </a:rPr>
              <a:t>npes</a:t>
            </a:r>
            <a:r>
              <a:rPr lang="en-US" dirty="0">
                <a:latin typeface="Courier New" pitchFamily="18"/>
                <a:cs typeface="Courier New" pitchFamily="2"/>
              </a:rPr>
              <a:t>, </a:t>
            </a:r>
            <a:r>
              <a:rPr lang="en-US" dirty="0" err="1">
                <a:latin typeface="Courier New" pitchFamily="18"/>
                <a:cs typeface="Courier New" pitchFamily="2"/>
              </a:rPr>
              <a:t>pes</a:t>
            </a:r>
            <a:r>
              <a:rPr lang="en-US" dirty="0">
                <a:latin typeface="Courier New" pitchFamily="18"/>
                <a:cs typeface="Courier New" pitchFamily="2"/>
              </a:rPr>
              <a:t>); // list send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Direct local access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dirty="0" err="1">
                <a:latin typeface="Courier New" pitchFamily="18"/>
                <a:cs typeface="Courier New" pitchFamily="2"/>
              </a:rPr>
              <a:t>mygroup</a:t>
            </a:r>
            <a:r>
              <a:rPr lang="en-US" dirty="0">
                <a:latin typeface="Courier New" pitchFamily="18"/>
                <a:cs typeface="Courier New" pitchFamily="2"/>
              </a:rPr>
              <a:t> *g=</a:t>
            </a:r>
            <a:r>
              <a:rPr lang="en-US" dirty="0" err="1">
                <a:latin typeface="Courier New" pitchFamily="18"/>
                <a:cs typeface="Courier New" pitchFamily="2"/>
              </a:rPr>
              <a:t>p.ckLocalBranch</a:t>
            </a:r>
            <a:r>
              <a:rPr lang="en-US" dirty="0">
                <a:latin typeface="Courier New" pitchFamily="18"/>
                <a:cs typeface="Courier New" pitchFamily="2"/>
              </a:rPr>
              <a:t>();</a:t>
            </a:r>
          </a:p>
          <a:p>
            <a:pPr marL="372960" lvl="0" indent="-336600">
              <a:spcBef>
                <a:spcPts val="697"/>
              </a:spcBef>
            </a:pPr>
            <a:r>
              <a:rPr lang="en-US" dirty="0">
                <a:latin typeface="Courier New" pitchFamily="18"/>
                <a:cs typeface="Courier New" pitchFamily="2"/>
              </a:rPr>
              <a:t>g-&gt;</a:t>
            </a:r>
            <a:r>
              <a:rPr lang="en-US" dirty="0" err="1">
                <a:latin typeface="Courier New" pitchFamily="18"/>
                <a:cs typeface="Courier New" pitchFamily="2"/>
              </a:rPr>
              <a:t>foo</a:t>
            </a:r>
            <a:r>
              <a:rPr lang="en-US" dirty="0">
                <a:latin typeface="Courier New" pitchFamily="18"/>
                <a:cs typeface="Courier New" pitchFamily="2"/>
              </a:rPr>
              <a:t>(….); //local invocation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Danger: if you migrate, the group stays behind!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026C74-C138-4364-BFA3-317AC9ED41EE}" type="slidenum">
              <a:rPr/>
              <a:pPr lvl="0"/>
              <a:t>62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30F6-E1CA-4698-998E-CF8D8EECC3DB}" type="datetime1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Beijing Tutorial 2010</a:t>
            </a:r>
            <a:endParaRPr kumimoji="0" lang="en-US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44EC27-4099-42C1-A5C1-E7BC990C0F4E}" type="slidenum">
              <a:rPr/>
              <a:pPr lvl="0"/>
              <a:t>63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71600" y="1635125"/>
            <a:ext cx="7772400" cy="1225550"/>
          </a:xfrm>
        </p:spPr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 algn="ctr"/>
            <a:r>
              <a:rPr lang="en-US" dirty="0"/>
              <a:t>Threads in Charm++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Why use Threads?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>
            <a:norm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lnSpc>
                <a:spcPct val="9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They provide one key feature: blocking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Suspend execution (e.g., at message receive)‏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Do something else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Resume later (e.g., after message arrives)‏</a:t>
            </a:r>
          </a:p>
          <a:p>
            <a:pPr marL="0" lvl="0" indent="0">
              <a:lnSpc>
                <a:spcPct val="9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Example: </a:t>
            </a:r>
            <a:r>
              <a:rPr lang="en-US" sz="2800" dirty="0" err="1">
                <a:latin typeface="" pitchFamily="16"/>
              </a:rPr>
              <a:t>MPI_Recv</a:t>
            </a:r>
            <a:r>
              <a:rPr lang="en-US" sz="2800" dirty="0">
                <a:latin typeface="" pitchFamily="16"/>
              </a:rPr>
              <a:t>, </a:t>
            </a:r>
            <a:r>
              <a:rPr lang="en-US" sz="2800" dirty="0" err="1">
                <a:latin typeface="" pitchFamily="16"/>
              </a:rPr>
              <a:t>MPI_Wait</a:t>
            </a:r>
            <a:r>
              <a:rPr lang="en-US" sz="2800" dirty="0">
                <a:latin typeface="" pitchFamily="16"/>
              </a:rPr>
              <a:t> semantics</a:t>
            </a:r>
          </a:p>
          <a:p>
            <a:pPr marL="0" lvl="0" indent="0">
              <a:lnSpc>
                <a:spcPct val="9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Function call interface more convenient than message-passing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Regular call/return structure (no </a:t>
            </a:r>
            <a:r>
              <a:rPr lang="en-US" sz="2000" dirty="0" err="1">
                <a:latin typeface="" pitchFamily="16"/>
              </a:rPr>
              <a:t>CkCallbacks</a:t>
            </a:r>
            <a:r>
              <a:rPr lang="en-US" sz="2000" dirty="0">
                <a:latin typeface="" pitchFamily="16"/>
              </a:rPr>
              <a:t>) with complete control flow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Allows blocking in middle of deeply nested communication subroutine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B0D262-25A5-4DBA-9998-38969228A6E4}" type="slidenum">
              <a:rPr/>
              <a:pPr lvl="0"/>
              <a:t>64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Why </a:t>
            </a:r>
            <a:r>
              <a:rPr lang="en-US" u="sng" dirty="0"/>
              <a:t>not</a:t>
            </a:r>
            <a:r>
              <a:rPr lang="en-US" dirty="0"/>
              <a:t> use Threads?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lnSpc>
                <a:spcPct val="9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Slower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Around 1us context-switching overhead unavoidable</a:t>
            </a:r>
          </a:p>
          <a:p>
            <a:pPr marL="400320" lvl="2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Creation/deletion perhaps 10us</a:t>
            </a:r>
          </a:p>
          <a:p>
            <a:pPr marL="0" lvl="0" indent="0">
              <a:lnSpc>
                <a:spcPct val="9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Migration more difficult</a:t>
            </a:r>
          </a:p>
          <a:p>
            <a:pPr marL="0" lvl="1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State of thread is scattered through stack, which is maintained by compiler</a:t>
            </a:r>
          </a:p>
          <a:p>
            <a:pPr marL="0" lvl="1" indent="0">
              <a:lnSpc>
                <a:spcPct val="9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By contrast, state of object is maintained by users</a:t>
            </a:r>
          </a:p>
          <a:p>
            <a:pPr marL="0" lvl="0" indent="0">
              <a:lnSpc>
                <a:spcPct val="9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Thread disadvantages form the motivation to use SDAG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E1AEB0-BC2E-4FA8-A9EC-522171B1448F}" type="slidenum">
              <a:rPr/>
              <a:pPr lvl="0"/>
              <a:t>65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Context Switch Cost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CAEA2F-E76B-4674-84B4-934F2B6B01D2}" type="slidenum">
              <a:rPr/>
              <a:pPr lvl="0"/>
              <a:t>66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915840" y="1463760"/>
            <a:ext cx="8069400" cy="492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What are (Converse) Threads?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One flow of control (instruction stream)‏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Machine Registers &amp; program counter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Execution stack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Like </a:t>
            </a:r>
            <a:r>
              <a:rPr lang="en-US" sz="2800" dirty="0" err="1">
                <a:latin typeface="" pitchFamily="16"/>
              </a:rPr>
              <a:t>pthreads</a:t>
            </a:r>
            <a:r>
              <a:rPr lang="en-US" sz="2800" dirty="0">
                <a:latin typeface="" pitchFamily="16"/>
              </a:rPr>
              <a:t> (kernel threads)‏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Only different: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Implemented at user level (in Converse)‏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Scheduled at user level; non-preemptive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 err="1">
                <a:latin typeface="" pitchFamily="16"/>
              </a:rPr>
              <a:t>Migratable</a:t>
            </a:r>
            <a:r>
              <a:rPr lang="en-US" sz="2000" dirty="0">
                <a:latin typeface="" pitchFamily="16"/>
              </a:rPr>
              <a:t> between nodes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482F3B-A85C-49E5-A5D8-62E1B90184D2}" type="slidenum">
              <a:rPr/>
              <a:pPr lvl="0"/>
              <a:t>67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How do I use Threads?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>
            <a:normAutofit lnSpcReduction="1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Many options: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 smtClean="0">
                <a:latin typeface="" pitchFamily="16"/>
              </a:rPr>
              <a:t>AMPI</a:t>
            </a:r>
          </a:p>
          <a:p>
            <a:pPr marL="857519" lvl="3" indent="0">
              <a:lnSpc>
                <a:spcPct val="12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600" dirty="0" smtClean="0">
                <a:latin typeface="" pitchFamily="16"/>
              </a:rPr>
              <a:t>Always </a:t>
            </a:r>
            <a:r>
              <a:rPr lang="en-US" sz="1600" dirty="0">
                <a:latin typeface="" pitchFamily="16"/>
              </a:rPr>
              <a:t>uses threads via </a:t>
            </a:r>
            <a:r>
              <a:rPr lang="en-US" sz="1600" dirty="0" err="1">
                <a:latin typeface="" pitchFamily="16"/>
              </a:rPr>
              <a:t>TCharm</a:t>
            </a:r>
            <a:r>
              <a:rPr lang="en-US" sz="1600" dirty="0">
                <a:latin typeface="" pitchFamily="16"/>
              </a:rPr>
              <a:t> library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Charm</a:t>
            </a:r>
            <a:r>
              <a:rPr lang="en-US" sz="2000" dirty="0" smtClean="0">
                <a:latin typeface="" pitchFamily="16"/>
              </a:rPr>
              <a:t>++</a:t>
            </a:r>
          </a:p>
          <a:p>
            <a:pPr marL="857519" lvl="3" indent="0">
              <a:lnSpc>
                <a:spcPct val="11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600" dirty="0" smtClean="0">
                <a:latin typeface="" pitchFamily="16"/>
              </a:rPr>
              <a:t>[</a:t>
            </a:r>
            <a:r>
              <a:rPr lang="en-US" sz="1600" dirty="0">
                <a:latin typeface="" pitchFamily="16"/>
              </a:rPr>
              <a:t>threaded] entry methods run in a </a:t>
            </a:r>
            <a:r>
              <a:rPr lang="en-US" sz="1600" dirty="0" smtClean="0">
                <a:latin typeface="" pitchFamily="16"/>
              </a:rPr>
              <a:t>thread</a:t>
            </a:r>
          </a:p>
          <a:p>
            <a:pPr marL="857519" lvl="3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600" dirty="0" smtClean="0">
                <a:latin typeface="" pitchFamily="16"/>
              </a:rPr>
              <a:t>[sync</a:t>
            </a:r>
            <a:r>
              <a:rPr lang="en-US" sz="1600" dirty="0">
                <a:latin typeface="" pitchFamily="16"/>
              </a:rPr>
              <a:t>] methods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 smtClean="0">
                <a:latin typeface="" pitchFamily="16"/>
              </a:rPr>
              <a:t>Converse</a:t>
            </a:r>
          </a:p>
          <a:p>
            <a:pPr marL="857519" lvl="3" indent="0">
              <a:lnSpc>
                <a:spcPct val="11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600" dirty="0" smtClean="0">
                <a:latin typeface="" pitchFamily="16"/>
              </a:rPr>
              <a:t>C </a:t>
            </a:r>
            <a:r>
              <a:rPr lang="en-US" sz="1600" dirty="0">
                <a:latin typeface="" pitchFamily="16"/>
              </a:rPr>
              <a:t>routines </a:t>
            </a:r>
            <a:r>
              <a:rPr lang="en-US" sz="1600" dirty="0" err="1" smtClean="0">
                <a:latin typeface="" pitchFamily="16"/>
              </a:rPr>
              <a:t>CthCreate</a:t>
            </a:r>
            <a:r>
              <a:rPr lang="en-US" sz="1600" dirty="0" smtClean="0">
                <a:latin typeface="" pitchFamily="16"/>
              </a:rPr>
              <a:t>/</a:t>
            </a:r>
            <a:r>
              <a:rPr lang="en-US" sz="1600" dirty="0" err="1" smtClean="0">
                <a:latin typeface="" pitchFamily="16"/>
              </a:rPr>
              <a:t>CthSuspend</a:t>
            </a:r>
            <a:r>
              <a:rPr lang="en-US" sz="1600" dirty="0" smtClean="0">
                <a:latin typeface="" pitchFamily="16"/>
              </a:rPr>
              <a:t>/</a:t>
            </a:r>
            <a:r>
              <a:rPr lang="en-US" sz="1600" dirty="0" err="1" smtClean="0">
                <a:latin typeface="" pitchFamily="16"/>
              </a:rPr>
              <a:t>CthAwaken</a:t>
            </a:r>
            <a:endParaRPr lang="en-US" sz="1600" dirty="0" smtClean="0">
              <a:latin typeface="" pitchFamily="16"/>
            </a:endParaRPr>
          </a:p>
          <a:p>
            <a:pPr marL="857519" lvl="3" indent="0">
              <a:lnSpc>
                <a:spcPct val="11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600" dirty="0" smtClean="0">
                <a:latin typeface="" pitchFamily="16"/>
              </a:rPr>
              <a:t>Everything </a:t>
            </a:r>
            <a:r>
              <a:rPr lang="en-US" sz="1600" dirty="0">
                <a:latin typeface="" pitchFamily="16"/>
              </a:rPr>
              <a:t>else is built on </a:t>
            </a:r>
            <a:r>
              <a:rPr lang="en-US" sz="1600" dirty="0" smtClean="0">
                <a:latin typeface="" pitchFamily="16"/>
              </a:rPr>
              <a:t>these</a:t>
            </a:r>
          </a:p>
          <a:p>
            <a:pPr marL="857519" lvl="3" indent="0">
              <a:lnSpc>
                <a:spcPct val="11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600" dirty="0" smtClean="0">
                <a:latin typeface="" pitchFamily="16"/>
              </a:rPr>
              <a:t>Implemented using</a:t>
            </a:r>
          </a:p>
          <a:p>
            <a:pPr marL="1314720" lvl="4" indent="0">
              <a:lnSpc>
                <a:spcPct val="11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800" dirty="0" smtClean="0">
                <a:latin typeface="" pitchFamily="16"/>
              </a:rPr>
              <a:t>SYSV </a:t>
            </a:r>
            <a:r>
              <a:rPr lang="en-US" sz="1800" dirty="0" err="1" smtClean="0">
                <a:latin typeface="" pitchFamily="16"/>
              </a:rPr>
              <a:t>makecontext</a:t>
            </a:r>
            <a:r>
              <a:rPr lang="en-US" sz="1800" dirty="0" smtClean="0">
                <a:latin typeface="" pitchFamily="16"/>
              </a:rPr>
              <a:t>/</a:t>
            </a:r>
            <a:r>
              <a:rPr lang="en-US" sz="1800" dirty="0" err="1" smtClean="0">
                <a:latin typeface="" pitchFamily="16"/>
              </a:rPr>
              <a:t>setcontext</a:t>
            </a:r>
            <a:endParaRPr lang="en-US" sz="1800" dirty="0">
              <a:latin typeface="" pitchFamily="16"/>
            </a:endParaRPr>
          </a:p>
          <a:p>
            <a:pPr marL="1314720" lvl="4" indent="0">
              <a:lnSpc>
                <a:spcPct val="11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800" dirty="0" smtClean="0">
                <a:latin typeface="" pitchFamily="16"/>
              </a:rPr>
              <a:t>POSIX </a:t>
            </a:r>
            <a:r>
              <a:rPr lang="en-US" sz="1800" dirty="0" err="1" smtClean="0">
                <a:latin typeface="" pitchFamily="16"/>
              </a:rPr>
              <a:t>setjmp</a:t>
            </a:r>
            <a:r>
              <a:rPr lang="en-US" sz="1800" dirty="0" smtClean="0">
                <a:latin typeface="" pitchFamily="16"/>
              </a:rPr>
              <a:t>/</a:t>
            </a:r>
            <a:r>
              <a:rPr lang="en-US" sz="1800" dirty="0" err="1" smtClean="0">
                <a:latin typeface="" pitchFamily="16"/>
              </a:rPr>
              <a:t>alloca</a:t>
            </a:r>
            <a:r>
              <a:rPr lang="en-US" sz="1800" dirty="0" smtClean="0">
                <a:latin typeface="" pitchFamily="16"/>
              </a:rPr>
              <a:t>/</a:t>
            </a:r>
            <a:r>
              <a:rPr lang="en-US" sz="1800" dirty="0" err="1" smtClean="0">
                <a:latin typeface="" pitchFamily="16"/>
              </a:rPr>
              <a:t>longjmp</a:t>
            </a:r>
            <a:endParaRPr lang="en-US" sz="1800" dirty="0">
              <a:latin typeface="" pitchFamily="16"/>
            </a:endParaRPr>
          </a:p>
          <a:p>
            <a:pPr marL="1314720" lvl="4" indent="0">
              <a:lnSpc>
                <a:spcPct val="11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800" dirty="0" smtClean="0">
                <a:latin typeface="" pitchFamily="16"/>
              </a:rPr>
              <a:t>Assembly </a:t>
            </a:r>
            <a:r>
              <a:rPr lang="en-US" sz="1800" dirty="0">
                <a:latin typeface="" pitchFamily="16"/>
              </a:rPr>
              <a:t>code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0CD47-3AF4-4286-A680-32F09B826C7C}" type="slidenum">
              <a:rPr/>
              <a:pPr lvl="0"/>
              <a:t>68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How do I use Threads (example)‏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>
            <a:normAutofit fontScale="85000" lnSpcReduction="2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lnSpc>
                <a:spcPct val="9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Blocking API routine: find array element</a:t>
            </a:r>
          </a:p>
          <a:p>
            <a:pPr marL="372960" lvl="0" indent="-336600">
              <a:lnSpc>
                <a:spcPct val="90000"/>
              </a:lnSpc>
              <a:spcBef>
                <a:spcPts val="697"/>
              </a:spcBef>
            </a:pPr>
            <a:r>
              <a:rPr lang="en-US" sz="1800" dirty="0" err="1">
                <a:latin typeface="Courier New" pitchFamily="18"/>
                <a:cs typeface="Courier New" pitchFamily="2"/>
              </a:rPr>
              <a:t>int</a:t>
            </a:r>
            <a:r>
              <a:rPr lang="en-US" sz="1800" dirty="0">
                <a:latin typeface="Courier New" pitchFamily="18"/>
                <a:cs typeface="Courier New" pitchFamily="2"/>
              </a:rPr>
              <a:t> </a:t>
            </a:r>
            <a:r>
              <a:rPr lang="en-US" sz="1800" dirty="0" err="1">
                <a:latin typeface="Courier New" pitchFamily="18"/>
                <a:cs typeface="Courier New" pitchFamily="2"/>
              </a:rPr>
              <a:t>requestFoo</a:t>
            </a:r>
            <a:r>
              <a:rPr lang="en-US" sz="1800" dirty="0">
                <a:latin typeface="Courier New" pitchFamily="18"/>
                <a:cs typeface="Courier New" pitchFamily="2"/>
              </a:rPr>
              <a:t>(</a:t>
            </a:r>
            <a:r>
              <a:rPr lang="en-US" sz="1800" dirty="0" err="1">
                <a:latin typeface="Courier New" pitchFamily="18"/>
                <a:cs typeface="Courier New" pitchFamily="2"/>
              </a:rPr>
              <a:t>int</a:t>
            </a:r>
            <a:r>
              <a:rPr lang="en-US" sz="1800" dirty="0">
                <a:latin typeface="Courier New" pitchFamily="18"/>
                <a:cs typeface="Courier New" pitchFamily="2"/>
              </a:rPr>
              <a:t> </a:t>
            </a:r>
            <a:r>
              <a:rPr lang="en-US" sz="1800" dirty="0" err="1">
                <a:latin typeface="Courier New" pitchFamily="18"/>
                <a:cs typeface="Courier New" pitchFamily="2"/>
              </a:rPr>
              <a:t>src</a:t>
            </a:r>
            <a:r>
              <a:rPr lang="en-US" sz="1800" dirty="0">
                <a:latin typeface="Courier New" pitchFamily="18"/>
                <a:cs typeface="Courier New" pitchFamily="2"/>
              </a:rPr>
              <a:t>) {</a:t>
            </a:r>
          </a:p>
          <a:p>
            <a:pPr marL="372960" lvl="0" indent="-336600">
              <a:lnSpc>
                <a:spcPct val="90000"/>
              </a:lnSpc>
              <a:spcBef>
                <a:spcPts val="697"/>
              </a:spcBef>
            </a:pPr>
            <a:r>
              <a:rPr lang="en-US" sz="1800" dirty="0">
                <a:latin typeface="Courier New" pitchFamily="18"/>
                <a:cs typeface="Courier New" pitchFamily="2"/>
              </a:rPr>
              <a:t>  </a:t>
            </a:r>
            <a:r>
              <a:rPr lang="en-US" sz="1800" dirty="0" err="1">
                <a:latin typeface="Courier New" pitchFamily="18"/>
                <a:cs typeface="Courier New" pitchFamily="2"/>
              </a:rPr>
              <a:t>myObject</a:t>
            </a:r>
            <a:r>
              <a:rPr lang="en-US" sz="1800" dirty="0">
                <a:latin typeface="Courier New" pitchFamily="18"/>
                <a:cs typeface="Courier New" pitchFamily="2"/>
              </a:rPr>
              <a:t> *</a:t>
            </a:r>
            <a:r>
              <a:rPr lang="en-US" sz="1800" dirty="0" err="1">
                <a:latin typeface="Courier New" pitchFamily="18"/>
                <a:cs typeface="Courier New" pitchFamily="2"/>
              </a:rPr>
              <a:t>obj</a:t>
            </a:r>
            <a:r>
              <a:rPr lang="en-US" sz="1800" dirty="0">
                <a:latin typeface="Courier New" pitchFamily="18"/>
                <a:cs typeface="Courier New" pitchFamily="2"/>
              </a:rPr>
              <a:t>=...;</a:t>
            </a:r>
          </a:p>
          <a:p>
            <a:pPr marL="372960" lvl="0" indent="-336600">
              <a:lnSpc>
                <a:spcPct val="90000"/>
              </a:lnSpc>
              <a:spcBef>
                <a:spcPts val="697"/>
              </a:spcBef>
            </a:pPr>
            <a:r>
              <a:rPr lang="en-US" sz="1800" dirty="0">
                <a:latin typeface="Courier New" pitchFamily="18"/>
                <a:cs typeface="Courier New" pitchFamily="2"/>
              </a:rPr>
              <a:t>  return </a:t>
            </a:r>
            <a:r>
              <a:rPr lang="en-US" sz="1800" dirty="0" err="1">
                <a:latin typeface="Courier New" pitchFamily="18"/>
                <a:cs typeface="Courier New" pitchFamily="2"/>
              </a:rPr>
              <a:t>obj</a:t>
            </a:r>
            <a:r>
              <a:rPr lang="en-US" sz="1800" dirty="0">
                <a:latin typeface="Courier New" pitchFamily="18"/>
                <a:cs typeface="Courier New" pitchFamily="2"/>
              </a:rPr>
              <a:t>-&gt;</a:t>
            </a:r>
            <a:r>
              <a:rPr lang="en-US" sz="1800" dirty="0" err="1">
                <a:latin typeface="Courier New" pitchFamily="18"/>
                <a:cs typeface="Courier New" pitchFamily="2"/>
              </a:rPr>
              <a:t>fooRequest</a:t>
            </a:r>
            <a:r>
              <a:rPr lang="en-US" sz="1800" dirty="0">
                <a:latin typeface="Courier New" pitchFamily="18"/>
                <a:cs typeface="Courier New" pitchFamily="2"/>
              </a:rPr>
              <a:t>(</a:t>
            </a:r>
            <a:r>
              <a:rPr lang="en-US" sz="1800" dirty="0" err="1">
                <a:latin typeface="Courier New" pitchFamily="18"/>
                <a:cs typeface="Courier New" pitchFamily="2"/>
              </a:rPr>
              <a:t>src</a:t>
            </a:r>
            <a:r>
              <a:rPr lang="en-US" sz="1800" dirty="0">
                <a:latin typeface="Courier New" pitchFamily="18"/>
                <a:cs typeface="Courier New" pitchFamily="2"/>
              </a:rPr>
              <a:t>)‏</a:t>
            </a:r>
          </a:p>
          <a:p>
            <a:pPr marL="372960" lvl="0" indent="-336600">
              <a:lnSpc>
                <a:spcPct val="90000"/>
              </a:lnSpc>
              <a:spcBef>
                <a:spcPts val="697"/>
              </a:spcBef>
            </a:pPr>
            <a:r>
              <a:rPr lang="en-US" sz="1800" dirty="0">
                <a:latin typeface="Courier New" pitchFamily="18"/>
                <a:cs typeface="Courier New" pitchFamily="2"/>
              </a:rPr>
              <a:t>}</a:t>
            </a:r>
          </a:p>
          <a:p>
            <a:pPr marL="0" lvl="0" indent="0">
              <a:lnSpc>
                <a:spcPct val="9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Send request and suspend</a:t>
            </a:r>
          </a:p>
          <a:p>
            <a:pPr marL="372960" lvl="0" indent="-336600">
              <a:lnSpc>
                <a:spcPct val="90000"/>
              </a:lnSpc>
              <a:spcBef>
                <a:spcPts val="697"/>
              </a:spcBef>
            </a:pPr>
            <a:r>
              <a:rPr lang="en-US" sz="1800" dirty="0" err="1">
                <a:latin typeface="Courier New" pitchFamily="18"/>
                <a:cs typeface="Courier New" pitchFamily="2"/>
              </a:rPr>
              <a:t>int</a:t>
            </a:r>
            <a:r>
              <a:rPr lang="en-US" sz="1800" dirty="0">
                <a:latin typeface="Courier New" pitchFamily="18"/>
                <a:cs typeface="Courier New" pitchFamily="2"/>
              </a:rPr>
              <a:t> </a:t>
            </a:r>
            <a:r>
              <a:rPr lang="en-US" sz="1800" dirty="0" err="1">
                <a:latin typeface="Courier New" pitchFamily="18"/>
                <a:cs typeface="Courier New" pitchFamily="2"/>
              </a:rPr>
              <a:t>myObject</a:t>
            </a:r>
            <a:r>
              <a:rPr lang="en-US" sz="1800" dirty="0">
                <a:latin typeface="Courier New" pitchFamily="18"/>
                <a:cs typeface="Courier New" pitchFamily="2"/>
              </a:rPr>
              <a:t>::</a:t>
            </a:r>
            <a:r>
              <a:rPr lang="en-US" sz="1800" dirty="0" err="1">
                <a:latin typeface="Courier New" pitchFamily="18"/>
                <a:cs typeface="Courier New" pitchFamily="2"/>
              </a:rPr>
              <a:t>fooRequest</a:t>
            </a:r>
            <a:r>
              <a:rPr lang="en-US" sz="1800" dirty="0">
                <a:latin typeface="Courier New" pitchFamily="18"/>
                <a:cs typeface="Courier New" pitchFamily="2"/>
              </a:rPr>
              <a:t>(</a:t>
            </a:r>
            <a:r>
              <a:rPr lang="en-US" sz="1800" dirty="0" err="1">
                <a:latin typeface="Courier New" pitchFamily="18"/>
                <a:cs typeface="Courier New" pitchFamily="2"/>
              </a:rPr>
              <a:t>int</a:t>
            </a:r>
            <a:r>
              <a:rPr lang="en-US" sz="1800" dirty="0">
                <a:latin typeface="Courier New" pitchFamily="18"/>
                <a:cs typeface="Courier New" pitchFamily="2"/>
              </a:rPr>
              <a:t> </a:t>
            </a:r>
            <a:r>
              <a:rPr lang="en-US" sz="1800" dirty="0" err="1">
                <a:latin typeface="Courier New" pitchFamily="18"/>
                <a:cs typeface="Courier New" pitchFamily="2"/>
              </a:rPr>
              <a:t>src</a:t>
            </a:r>
            <a:r>
              <a:rPr lang="en-US" sz="1800" dirty="0">
                <a:latin typeface="Courier New" pitchFamily="18"/>
                <a:cs typeface="Courier New" pitchFamily="2"/>
              </a:rPr>
              <a:t>) {</a:t>
            </a:r>
          </a:p>
          <a:p>
            <a:pPr marL="372960" lvl="0" indent="-336600">
              <a:lnSpc>
                <a:spcPct val="90000"/>
              </a:lnSpc>
              <a:spcBef>
                <a:spcPts val="697"/>
              </a:spcBef>
            </a:pPr>
            <a:r>
              <a:rPr lang="en-US" sz="1800" dirty="0">
                <a:latin typeface="Courier New" pitchFamily="18"/>
                <a:cs typeface="Courier New" pitchFamily="2"/>
              </a:rPr>
              <a:t>  proxy[</a:t>
            </a:r>
            <a:r>
              <a:rPr lang="en-US" sz="1800" dirty="0" err="1">
                <a:latin typeface="Courier New" pitchFamily="18"/>
                <a:cs typeface="Courier New" pitchFamily="2"/>
              </a:rPr>
              <a:t>dest</a:t>
            </a:r>
            <a:r>
              <a:rPr lang="en-US" sz="1800" dirty="0">
                <a:latin typeface="Courier New" pitchFamily="18"/>
                <a:cs typeface="Courier New" pitchFamily="2"/>
              </a:rPr>
              <a:t>].</a:t>
            </a:r>
            <a:r>
              <a:rPr lang="en-US" sz="1800" dirty="0" err="1">
                <a:latin typeface="Courier New" pitchFamily="18"/>
                <a:cs typeface="Courier New" pitchFamily="2"/>
              </a:rPr>
              <a:t>fooNetworkRequest</a:t>
            </a:r>
            <a:r>
              <a:rPr lang="en-US" sz="1800" dirty="0">
                <a:latin typeface="Courier New" pitchFamily="18"/>
                <a:cs typeface="Courier New" pitchFamily="2"/>
              </a:rPr>
              <a:t>(</a:t>
            </a:r>
            <a:r>
              <a:rPr lang="en-US" sz="1800" dirty="0" err="1">
                <a:latin typeface="Courier New" pitchFamily="18"/>
                <a:cs typeface="Courier New" pitchFamily="2"/>
              </a:rPr>
              <a:t>thisIndex</a:t>
            </a:r>
            <a:r>
              <a:rPr lang="en-US" sz="1800" dirty="0">
                <a:latin typeface="Courier New" pitchFamily="18"/>
                <a:cs typeface="Courier New" pitchFamily="2"/>
              </a:rPr>
              <a:t>);</a:t>
            </a:r>
          </a:p>
          <a:p>
            <a:pPr marL="372960" lvl="0" indent="-336600">
              <a:lnSpc>
                <a:spcPct val="90000"/>
              </a:lnSpc>
              <a:spcBef>
                <a:spcPts val="697"/>
              </a:spcBef>
            </a:pPr>
            <a:r>
              <a:rPr lang="en-US" sz="1800" dirty="0">
                <a:latin typeface="Courier New" pitchFamily="18"/>
                <a:cs typeface="Courier New" pitchFamily="2"/>
              </a:rPr>
              <a:t>  </a:t>
            </a:r>
            <a:r>
              <a:rPr lang="en-US" sz="1800" dirty="0" err="1">
                <a:latin typeface="Courier New" pitchFamily="18"/>
                <a:cs typeface="Courier New" pitchFamily="2"/>
              </a:rPr>
              <a:t>stashed_thread</a:t>
            </a:r>
            <a:r>
              <a:rPr lang="en-US" sz="1800" dirty="0">
                <a:latin typeface="Courier New" pitchFamily="18"/>
                <a:cs typeface="Courier New" pitchFamily="2"/>
              </a:rPr>
              <a:t>=</a:t>
            </a:r>
            <a:r>
              <a:rPr lang="en-US" sz="1800" dirty="0" err="1">
                <a:latin typeface="Courier New" pitchFamily="18"/>
                <a:cs typeface="Courier New" pitchFamily="2"/>
              </a:rPr>
              <a:t>CthSelf</a:t>
            </a:r>
            <a:r>
              <a:rPr lang="en-US" sz="1800" dirty="0">
                <a:latin typeface="Courier New" pitchFamily="18"/>
                <a:cs typeface="Courier New" pitchFamily="2"/>
              </a:rPr>
              <a:t>();</a:t>
            </a:r>
          </a:p>
          <a:p>
            <a:pPr marL="372960" lvl="0" indent="-336600">
              <a:lnSpc>
                <a:spcPct val="90000"/>
              </a:lnSpc>
              <a:spcBef>
                <a:spcPts val="697"/>
              </a:spcBef>
            </a:pPr>
            <a:r>
              <a:rPr lang="en-US" sz="1800" dirty="0">
                <a:latin typeface="Courier New" pitchFamily="18"/>
                <a:cs typeface="Courier New" pitchFamily="2"/>
              </a:rPr>
              <a:t>  </a:t>
            </a:r>
            <a:r>
              <a:rPr lang="en-US" sz="1800" dirty="0" err="1">
                <a:latin typeface="Courier New" pitchFamily="18"/>
                <a:cs typeface="Courier New" pitchFamily="2"/>
              </a:rPr>
              <a:t>CthSuspend</a:t>
            </a:r>
            <a:r>
              <a:rPr lang="en-US" sz="1800" dirty="0">
                <a:latin typeface="Courier New" pitchFamily="18"/>
                <a:cs typeface="Courier New" pitchFamily="2"/>
              </a:rPr>
              <a:t>();   // -- blocks until awaken call --</a:t>
            </a:r>
          </a:p>
          <a:p>
            <a:pPr marL="372960" lvl="0" indent="-336600">
              <a:lnSpc>
                <a:spcPct val="90000"/>
              </a:lnSpc>
              <a:spcBef>
                <a:spcPts val="697"/>
              </a:spcBef>
            </a:pPr>
            <a:r>
              <a:rPr lang="en-US" sz="1800" dirty="0">
                <a:latin typeface="Courier New" pitchFamily="18"/>
                <a:cs typeface="Courier New" pitchFamily="2"/>
              </a:rPr>
              <a:t>  return </a:t>
            </a:r>
            <a:r>
              <a:rPr lang="en-US" sz="1800" dirty="0" err="1">
                <a:latin typeface="Courier New" pitchFamily="18"/>
                <a:cs typeface="Courier New" pitchFamily="2"/>
              </a:rPr>
              <a:t>stashed_return</a:t>
            </a:r>
            <a:r>
              <a:rPr lang="en-US" sz="1800" dirty="0">
                <a:latin typeface="Courier New" pitchFamily="18"/>
                <a:cs typeface="Courier New" pitchFamily="2"/>
              </a:rPr>
              <a:t>;</a:t>
            </a:r>
          </a:p>
          <a:p>
            <a:pPr marL="372960" lvl="0" indent="-336600">
              <a:lnSpc>
                <a:spcPct val="90000"/>
              </a:lnSpc>
              <a:spcBef>
                <a:spcPts val="697"/>
              </a:spcBef>
            </a:pPr>
            <a:r>
              <a:rPr lang="en-US" sz="1800" dirty="0">
                <a:latin typeface="Courier New" pitchFamily="18"/>
                <a:cs typeface="Courier New" pitchFamily="2"/>
              </a:rPr>
              <a:t>}</a:t>
            </a:r>
          </a:p>
          <a:p>
            <a:pPr marL="0" lvl="0" indent="0">
              <a:lnSpc>
                <a:spcPct val="9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Awaken thread when data arrives</a:t>
            </a:r>
          </a:p>
          <a:p>
            <a:pPr marL="372960" lvl="0" indent="-336600">
              <a:lnSpc>
                <a:spcPct val="90000"/>
              </a:lnSpc>
              <a:spcBef>
                <a:spcPts val="697"/>
              </a:spcBef>
            </a:pPr>
            <a:r>
              <a:rPr lang="en-US" sz="1800" dirty="0">
                <a:latin typeface="Courier New" pitchFamily="18"/>
                <a:cs typeface="Courier New" pitchFamily="2"/>
              </a:rPr>
              <a:t>void </a:t>
            </a:r>
            <a:r>
              <a:rPr lang="en-US" sz="1800" dirty="0" err="1">
                <a:latin typeface="Courier New" pitchFamily="18"/>
                <a:cs typeface="Courier New" pitchFamily="2"/>
              </a:rPr>
              <a:t>myObject</a:t>
            </a:r>
            <a:r>
              <a:rPr lang="en-US" sz="1800" dirty="0">
                <a:latin typeface="Courier New" pitchFamily="18"/>
                <a:cs typeface="Courier New" pitchFamily="2"/>
              </a:rPr>
              <a:t>::</a:t>
            </a:r>
            <a:r>
              <a:rPr lang="en-US" sz="1800" dirty="0" err="1">
                <a:latin typeface="Courier New" pitchFamily="18"/>
                <a:cs typeface="Courier New" pitchFamily="2"/>
              </a:rPr>
              <a:t>fooNetworkResponse</a:t>
            </a:r>
            <a:r>
              <a:rPr lang="en-US" sz="1800" dirty="0">
                <a:latin typeface="Courier New" pitchFamily="18"/>
                <a:cs typeface="Courier New" pitchFamily="2"/>
              </a:rPr>
              <a:t>(</a:t>
            </a:r>
            <a:r>
              <a:rPr lang="en-US" sz="1800" dirty="0" err="1">
                <a:latin typeface="Courier New" pitchFamily="18"/>
                <a:cs typeface="Courier New" pitchFamily="2"/>
              </a:rPr>
              <a:t>int</a:t>
            </a:r>
            <a:r>
              <a:rPr lang="en-US" sz="1800" dirty="0">
                <a:latin typeface="Courier New" pitchFamily="18"/>
                <a:cs typeface="Courier New" pitchFamily="2"/>
              </a:rPr>
              <a:t> ret) {</a:t>
            </a:r>
          </a:p>
          <a:p>
            <a:pPr marL="372960" lvl="0" indent="-336600">
              <a:lnSpc>
                <a:spcPct val="90000"/>
              </a:lnSpc>
              <a:spcBef>
                <a:spcPts val="697"/>
              </a:spcBef>
            </a:pPr>
            <a:r>
              <a:rPr lang="en-US" sz="1800" dirty="0">
                <a:latin typeface="Courier New" pitchFamily="18"/>
                <a:cs typeface="Courier New" pitchFamily="2"/>
              </a:rPr>
              <a:t>  </a:t>
            </a:r>
            <a:r>
              <a:rPr lang="en-US" sz="1800" dirty="0" err="1">
                <a:latin typeface="Courier New" pitchFamily="18"/>
                <a:cs typeface="Courier New" pitchFamily="2"/>
              </a:rPr>
              <a:t>stashed_return</a:t>
            </a:r>
            <a:r>
              <a:rPr lang="en-US" sz="1800" dirty="0">
                <a:latin typeface="Courier New" pitchFamily="18"/>
                <a:cs typeface="Courier New" pitchFamily="2"/>
              </a:rPr>
              <a:t>=ret;</a:t>
            </a:r>
          </a:p>
          <a:p>
            <a:pPr marL="372960" lvl="0" indent="-336600">
              <a:lnSpc>
                <a:spcPct val="90000"/>
              </a:lnSpc>
              <a:spcBef>
                <a:spcPts val="697"/>
              </a:spcBef>
            </a:pPr>
            <a:r>
              <a:rPr lang="en-US" sz="1800" dirty="0">
                <a:latin typeface="Courier New" pitchFamily="18"/>
                <a:cs typeface="Courier New" pitchFamily="2"/>
              </a:rPr>
              <a:t>  </a:t>
            </a:r>
            <a:r>
              <a:rPr lang="en-US" sz="1800" dirty="0" err="1">
                <a:latin typeface="Courier New" pitchFamily="18"/>
                <a:cs typeface="Courier New" pitchFamily="2"/>
              </a:rPr>
              <a:t>CthAwaken</a:t>
            </a:r>
            <a:r>
              <a:rPr lang="en-US" sz="1800" dirty="0">
                <a:latin typeface="Courier New" pitchFamily="18"/>
                <a:cs typeface="Courier New" pitchFamily="2"/>
              </a:rPr>
              <a:t>(</a:t>
            </a:r>
            <a:r>
              <a:rPr lang="en-US" sz="1800" dirty="0" err="1">
                <a:latin typeface="Courier New" pitchFamily="18"/>
                <a:cs typeface="Courier New" pitchFamily="2"/>
              </a:rPr>
              <a:t>stashed_thread</a:t>
            </a:r>
            <a:r>
              <a:rPr lang="en-US" sz="1800" dirty="0">
                <a:latin typeface="Courier New" pitchFamily="18"/>
                <a:cs typeface="Courier New" pitchFamily="2"/>
              </a:rPr>
              <a:t>);</a:t>
            </a:r>
          </a:p>
          <a:p>
            <a:pPr marL="372960" lvl="0" indent="-336600">
              <a:lnSpc>
                <a:spcPct val="90000"/>
              </a:lnSpc>
              <a:spcBef>
                <a:spcPts val="697"/>
              </a:spcBef>
            </a:pPr>
            <a:r>
              <a:rPr lang="en-US" sz="1800" dirty="0">
                <a:latin typeface="Courier New" pitchFamily="18"/>
                <a:cs typeface="Courier New" pitchFamily="2"/>
              </a:rPr>
              <a:t>}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E9992B-336A-43FA-8DD2-16156AB08EA0}" type="slidenum">
              <a:rPr/>
              <a:pPr lvl="0"/>
              <a:t>69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View vs. System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191000"/>
            <a:ext cx="6096000" cy="2184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231900"/>
            <a:ext cx="6340475" cy="28321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" name="Rectangle 8"/>
          <p:cNvSpPr>
            <a:spLocks/>
          </p:cNvSpPr>
          <p:nvPr/>
        </p:nvSpPr>
        <p:spPr bwMode="auto">
          <a:xfrm>
            <a:off x="533400" y="2438400"/>
            <a:ext cx="1247775" cy="342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User View: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457200" y="5029200"/>
            <a:ext cx="1536700" cy="342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System View: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4114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1062258"/>
            <a:ext cx="8229600" cy="784830"/>
          </a:xfrm>
        </p:spPr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sz="4800" dirty="0"/>
              <a:t>How do I use Threads (example)‏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>
            <a:normAutofit fontScale="92500" lnSpcReduction="1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374400" lvl="0" indent="-334800">
              <a:lnSpc>
                <a:spcPct val="90000"/>
              </a:lnSpc>
            </a:pPr>
            <a:endParaRPr lang="en-US" sz="2400" dirty="0">
              <a:latin typeface="" pitchFamily="16"/>
            </a:endParaRPr>
          </a:p>
          <a:p>
            <a:pPr marL="374400" lvl="0" indent="-334800">
              <a:lnSpc>
                <a:spcPct val="90000"/>
              </a:lnSpc>
            </a:pPr>
            <a:endParaRPr lang="en-US" sz="2400" dirty="0">
              <a:latin typeface="" pitchFamily="16"/>
            </a:endParaRPr>
          </a:p>
          <a:p>
            <a:pPr marL="0" lvl="0" indent="0">
              <a:lnSpc>
                <a:spcPct val="9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400" dirty="0" smtClean="0">
                <a:latin typeface="" pitchFamily="16"/>
              </a:rPr>
              <a:t>Send </a:t>
            </a:r>
            <a:r>
              <a:rPr lang="en-US" sz="2400" dirty="0">
                <a:latin typeface="" pitchFamily="16"/>
              </a:rPr>
              <a:t>request, suspend, </a:t>
            </a:r>
            <a:r>
              <a:rPr lang="en-US" sz="2400" dirty="0" err="1">
                <a:latin typeface="" pitchFamily="16"/>
              </a:rPr>
              <a:t>recv</a:t>
            </a:r>
            <a:r>
              <a:rPr lang="en-US" sz="2400" dirty="0">
                <a:latin typeface="" pitchFamily="16"/>
              </a:rPr>
              <a:t>, awaken, return</a:t>
            </a:r>
          </a:p>
          <a:p>
            <a:pPr marL="374400" lvl="0" indent="-334800">
              <a:lnSpc>
                <a:spcPct val="90000"/>
              </a:lnSpc>
              <a:spcBef>
                <a:spcPts val="697"/>
              </a:spcBef>
            </a:pPr>
            <a:r>
              <a:rPr lang="en-US" sz="1800" dirty="0" err="1">
                <a:latin typeface="Courier New" pitchFamily="18"/>
                <a:cs typeface="Courier New" pitchFamily="2"/>
              </a:rPr>
              <a:t>int</a:t>
            </a:r>
            <a:r>
              <a:rPr lang="en-US" sz="1800" dirty="0">
                <a:latin typeface="Courier New" pitchFamily="18"/>
                <a:cs typeface="Courier New" pitchFamily="2"/>
              </a:rPr>
              <a:t> </a:t>
            </a:r>
            <a:r>
              <a:rPr lang="en-US" sz="1800" dirty="0" err="1">
                <a:latin typeface="Courier New" pitchFamily="18"/>
                <a:cs typeface="Courier New" pitchFamily="2"/>
              </a:rPr>
              <a:t>myObject</a:t>
            </a:r>
            <a:r>
              <a:rPr lang="en-US" sz="1800" dirty="0">
                <a:latin typeface="Courier New" pitchFamily="18"/>
                <a:cs typeface="Courier New" pitchFamily="2"/>
              </a:rPr>
              <a:t>::</a:t>
            </a:r>
            <a:r>
              <a:rPr lang="en-US" sz="1800" dirty="0" err="1">
                <a:latin typeface="Courier New" pitchFamily="18"/>
                <a:cs typeface="Courier New" pitchFamily="2"/>
              </a:rPr>
              <a:t>fooRequest</a:t>
            </a:r>
            <a:r>
              <a:rPr lang="en-US" sz="1800" dirty="0">
                <a:latin typeface="Courier New" pitchFamily="18"/>
                <a:cs typeface="Courier New" pitchFamily="2"/>
              </a:rPr>
              <a:t>(</a:t>
            </a:r>
            <a:r>
              <a:rPr lang="en-US" sz="1800" dirty="0" err="1">
                <a:latin typeface="Courier New" pitchFamily="18"/>
                <a:cs typeface="Courier New" pitchFamily="2"/>
              </a:rPr>
              <a:t>int</a:t>
            </a:r>
            <a:r>
              <a:rPr lang="en-US" sz="1800" dirty="0">
                <a:latin typeface="Courier New" pitchFamily="18"/>
                <a:cs typeface="Courier New" pitchFamily="2"/>
              </a:rPr>
              <a:t> </a:t>
            </a:r>
            <a:r>
              <a:rPr lang="en-US" sz="1800" dirty="0" err="1">
                <a:latin typeface="Courier New" pitchFamily="18"/>
                <a:cs typeface="Courier New" pitchFamily="2"/>
              </a:rPr>
              <a:t>src</a:t>
            </a:r>
            <a:r>
              <a:rPr lang="en-US" sz="1800" dirty="0">
                <a:latin typeface="Courier New" pitchFamily="18"/>
                <a:cs typeface="Courier New" pitchFamily="2"/>
              </a:rPr>
              <a:t>) {</a:t>
            </a:r>
          </a:p>
          <a:p>
            <a:pPr marL="374400" lvl="0" indent="-334800">
              <a:lnSpc>
                <a:spcPct val="90000"/>
              </a:lnSpc>
              <a:spcBef>
                <a:spcPts val="697"/>
              </a:spcBef>
            </a:pPr>
            <a:r>
              <a:rPr lang="en-US" sz="1800" dirty="0">
                <a:latin typeface="Courier New" pitchFamily="18"/>
                <a:cs typeface="Courier New" pitchFamily="2"/>
              </a:rPr>
              <a:t>  proxy[</a:t>
            </a:r>
            <a:r>
              <a:rPr lang="en-US" sz="1800" dirty="0" err="1">
                <a:latin typeface="Courier New" pitchFamily="18"/>
                <a:cs typeface="Courier New" pitchFamily="2"/>
              </a:rPr>
              <a:t>dest</a:t>
            </a:r>
            <a:r>
              <a:rPr lang="en-US" sz="1800" dirty="0">
                <a:latin typeface="Courier New" pitchFamily="18"/>
                <a:cs typeface="Courier New" pitchFamily="2"/>
              </a:rPr>
              <a:t>].</a:t>
            </a:r>
            <a:r>
              <a:rPr lang="en-US" sz="1800" dirty="0" err="1">
                <a:latin typeface="Courier New" pitchFamily="18"/>
                <a:cs typeface="Courier New" pitchFamily="2"/>
              </a:rPr>
              <a:t>fooNetworkRequest</a:t>
            </a:r>
            <a:r>
              <a:rPr lang="en-US" sz="1800" dirty="0">
                <a:latin typeface="Courier New" pitchFamily="18"/>
                <a:cs typeface="Courier New" pitchFamily="2"/>
              </a:rPr>
              <a:t>(</a:t>
            </a:r>
            <a:r>
              <a:rPr lang="en-US" sz="1800" dirty="0" err="1">
                <a:latin typeface="Courier New" pitchFamily="18"/>
                <a:cs typeface="Courier New" pitchFamily="2"/>
              </a:rPr>
              <a:t>thisIndex</a:t>
            </a:r>
            <a:r>
              <a:rPr lang="en-US" sz="1800" dirty="0">
                <a:latin typeface="Courier New" pitchFamily="18"/>
                <a:cs typeface="Courier New" pitchFamily="2"/>
              </a:rPr>
              <a:t>);</a:t>
            </a:r>
          </a:p>
          <a:p>
            <a:pPr marL="374400" lvl="0" indent="-334800">
              <a:lnSpc>
                <a:spcPct val="90000"/>
              </a:lnSpc>
              <a:spcBef>
                <a:spcPts val="697"/>
              </a:spcBef>
            </a:pPr>
            <a:r>
              <a:rPr lang="en-US" sz="1800" dirty="0">
                <a:latin typeface="Courier New" pitchFamily="18"/>
                <a:cs typeface="Courier New" pitchFamily="2"/>
              </a:rPr>
              <a:t>  </a:t>
            </a:r>
            <a:r>
              <a:rPr lang="en-US" sz="1800" dirty="0" err="1">
                <a:latin typeface="Courier New" pitchFamily="18"/>
                <a:cs typeface="Courier New" pitchFamily="2"/>
              </a:rPr>
              <a:t>stashed_thread</a:t>
            </a:r>
            <a:r>
              <a:rPr lang="en-US" sz="1800" dirty="0">
                <a:latin typeface="Courier New" pitchFamily="18"/>
                <a:cs typeface="Courier New" pitchFamily="2"/>
              </a:rPr>
              <a:t>=</a:t>
            </a:r>
            <a:r>
              <a:rPr lang="en-US" sz="1800" dirty="0" err="1">
                <a:latin typeface="Courier New" pitchFamily="18"/>
                <a:cs typeface="Courier New" pitchFamily="2"/>
              </a:rPr>
              <a:t>CthSelf</a:t>
            </a:r>
            <a:r>
              <a:rPr lang="en-US" sz="1800" dirty="0">
                <a:latin typeface="Courier New" pitchFamily="18"/>
                <a:cs typeface="Courier New" pitchFamily="2"/>
              </a:rPr>
              <a:t>();</a:t>
            </a:r>
          </a:p>
          <a:p>
            <a:pPr marL="374400" lvl="0" indent="-334800">
              <a:lnSpc>
                <a:spcPct val="90000"/>
              </a:lnSpc>
              <a:spcBef>
                <a:spcPts val="697"/>
              </a:spcBef>
            </a:pPr>
            <a:r>
              <a:rPr lang="en-US" sz="1800" dirty="0">
                <a:latin typeface="Courier New" pitchFamily="18"/>
                <a:cs typeface="Courier New" pitchFamily="2"/>
              </a:rPr>
              <a:t>  </a:t>
            </a:r>
            <a:r>
              <a:rPr lang="en-US" sz="1800" dirty="0" err="1">
                <a:latin typeface="Courier New" pitchFamily="18"/>
                <a:cs typeface="Courier New" pitchFamily="2"/>
              </a:rPr>
              <a:t>CthSuspend</a:t>
            </a:r>
            <a:r>
              <a:rPr lang="en-US" sz="1800" dirty="0">
                <a:latin typeface="Courier New" pitchFamily="18"/>
                <a:cs typeface="Courier New" pitchFamily="2"/>
              </a:rPr>
              <a:t>();   </a:t>
            </a:r>
          </a:p>
          <a:p>
            <a:pPr marL="374400" lvl="0" indent="-334800">
              <a:lnSpc>
                <a:spcPct val="90000"/>
              </a:lnSpc>
              <a:spcBef>
                <a:spcPts val="697"/>
              </a:spcBef>
            </a:pPr>
            <a:endParaRPr lang="en-US" sz="1800" dirty="0">
              <a:latin typeface="Courier New" pitchFamily="18"/>
            </a:endParaRPr>
          </a:p>
          <a:p>
            <a:pPr marL="374400" lvl="0" indent="-334800">
              <a:lnSpc>
                <a:spcPct val="90000"/>
              </a:lnSpc>
              <a:spcBef>
                <a:spcPts val="697"/>
              </a:spcBef>
            </a:pPr>
            <a:endParaRPr lang="en-US" sz="1800" dirty="0">
              <a:latin typeface="Courier New" pitchFamily="18"/>
            </a:endParaRPr>
          </a:p>
          <a:p>
            <a:pPr marL="374400" lvl="0" indent="-334800">
              <a:lnSpc>
                <a:spcPct val="90000"/>
              </a:lnSpc>
              <a:spcBef>
                <a:spcPts val="697"/>
              </a:spcBef>
            </a:pPr>
            <a:endParaRPr lang="en-US" sz="1800" dirty="0">
              <a:latin typeface="Courier New" pitchFamily="18"/>
            </a:endParaRPr>
          </a:p>
          <a:p>
            <a:pPr marL="374400" lvl="0" indent="-334800">
              <a:lnSpc>
                <a:spcPct val="90000"/>
              </a:lnSpc>
              <a:spcBef>
                <a:spcPts val="697"/>
              </a:spcBef>
            </a:pPr>
            <a:endParaRPr lang="en-US" sz="1800" dirty="0">
              <a:latin typeface="Courier New" pitchFamily="18"/>
            </a:endParaRPr>
          </a:p>
          <a:p>
            <a:pPr marL="374400" lvl="0" indent="-334800">
              <a:lnSpc>
                <a:spcPct val="90000"/>
              </a:lnSpc>
              <a:spcBef>
                <a:spcPts val="697"/>
              </a:spcBef>
            </a:pPr>
            <a:endParaRPr lang="en-US" sz="1800" dirty="0">
              <a:latin typeface="Courier New" pitchFamily="18"/>
            </a:endParaRPr>
          </a:p>
          <a:p>
            <a:pPr marL="374400" lvl="0" indent="-334800">
              <a:lnSpc>
                <a:spcPct val="90000"/>
              </a:lnSpc>
              <a:spcBef>
                <a:spcPts val="697"/>
              </a:spcBef>
            </a:pPr>
            <a:r>
              <a:rPr lang="en-US" sz="1800" dirty="0">
                <a:latin typeface="Courier New" pitchFamily="18"/>
                <a:cs typeface="Courier New" pitchFamily="2"/>
              </a:rPr>
              <a:t>  return </a:t>
            </a:r>
            <a:r>
              <a:rPr lang="en-US" sz="1800" dirty="0" err="1">
                <a:latin typeface="Courier New" pitchFamily="18"/>
                <a:cs typeface="Courier New" pitchFamily="2"/>
              </a:rPr>
              <a:t>stashed_return</a:t>
            </a:r>
            <a:r>
              <a:rPr lang="en-US" sz="1800" dirty="0">
                <a:latin typeface="Courier New" pitchFamily="18"/>
                <a:cs typeface="Courier New" pitchFamily="2"/>
              </a:rPr>
              <a:t>;</a:t>
            </a:r>
          </a:p>
          <a:p>
            <a:pPr marL="374400" lvl="0" indent="-334800">
              <a:lnSpc>
                <a:spcPct val="90000"/>
              </a:lnSpc>
              <a:spcBef>
                <a:spcPts val="697"/>
              </a:spcBef>
            </a:pPr>
            <a:r>
              <a:rPr lang="en-US" sz="1800" dirty="0">
                <a:latin typeface="Courier New" pitchFamily="18"/>
                <a:cs typeface="Courier New" pitchFamily="2"/>
              </a:rPr>
              <a:t>}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295D6A-1CAF-48F6-9A3A-7D0720A40B21}" type="slidenum">
              <a:rPr/>
              <a:pPr lvl="0"/>
              <a:t>70</a:t>
            </a:fld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981080" y="4267200"/>
            <a:ext cx="6705720" cy="142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None/>
              <a:tabLst/>
            </a:pPr>
            <a:r>
              <a:rPr lang="en-US" sz="1800" b="1" dirty="0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void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myObject</a:t>
            </a:r>
            <a:r>
              <a:rPr lang="en-US" sz="1800" b="1" dirty="0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::</a:t>
            </a:r>
            <a:r>
              <a:rPr lang="en-US" sz="1800" b="1" dirty="0" err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fooNetworkResponse</a:t>
            </a:r>
            <a:r>
              <a:rPr lang="en-US" sz="1800" b="1" dirty="0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ret) {</a:t>
            </a:r>
          </a:p>
          <a:p>
            <a:pPr marL="0" marR="0" lvl="0" indent="0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None/>
              <a:tabLst/>
            </a:pPr>
            <a:r>
              <a:rPr lang="en-US" sz="1800" b="1" dirty="0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stashed_return</a:t>
            </a:r>
            <a:r>
              <a:rPr lang="en-US" sz="1800" b="1" dirty="0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=ret;</a:t>
            </a:r>
          </a:p>
          <a:p>
            <a:pPr marL="0" marR="0" lvl="0" indent="0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None/>
              <a:tabLst/>
            </a:pPr>
            <a:r>
              <a:rPr lang="en-US" sz="1800" b="1" dirty="0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CthAwaken</a:t>
            </a:r>
            <a:r>
              <a:rPr lang="en-US" sz="1800" b="1" dirty="0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stashed_thread</a:t>
            </a:r>
            <a:r>
              <a:rPr lang="en-US" sz="1800" b="1" dirty="0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);</a:t>
            </a:r>
          </a:p>
          <a:p>
            <a:pPr marL="0" marR="0" lvl="0" indent="0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None/>
              <a:tabLst/>
            </a:pPr>
            <a:r>
              <a:rPr lang="en-US" sz="1800" b="1" dirty="0">
                <a:solidFill>
                  <a:srgbClr val="000000"/>
                </a:solidFill>
                <a:latin typeface="Courier New" pitchFamily="18"/>
                <a:ea typeface="Courier New" pitchFamily="2"/>
                <a:cs typeface="Courier New" pitchFamily="2"/>
              </a:rPr>
              <a:t>}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1828800" y="4191120"/>
            <a:ext cx="1439" cy="14475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3A28-290D-4844-A12C-F5D22E1C6C42}" type="datetime1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Beijing Tutorial 2010</a:t>
            </a:r>
            <a:endParaRPr kumimoji="0" lang="en-US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4D79CF-81AB-4556-AB1F-7EC277E6FE23}" type="slidenum">
              <a:rPr/>
              <a:pPr lvl="0"/>
              <a:t>71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435225"/>
            <a:ext cx="7772400" cy="1225550"/>
          </a:xfrm>
        </p:spPr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Thread Migration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Stack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The stack is used by the compiler to track function calls and provide temporary storage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Local Variables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Subroutine Parameters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C “</a:t>
            </a:r>
            <a:r>
              <a:rPr lang="en-US" sz="2000" dirty="0" err="1">
                <a:latin typeface="" pitchFamily="16"/>
              </a:rPr>
              <a:t>alloca</a:t>
            </a:r>
            <a:r>
              <a:rPr lang="en-US" sz="2000" dirty="0">
                <a:latin typeface="" pitchFamily="16"/>
              </a:rPr>
              <a:t>” storage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Most of the variables in a typical application are stack data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Stack is allocated by Charm run-time as heap memory (+</a:t>
            </a:r>
            <a:r>
              <a:rPr lang="en-US" sz="2800" dirty="0" err="1">
                <a:latin typeface="" pitchFamily="16"/>
              </a:rPr>
              <a:t>stacksize</a:t>
            </a:r>
            <a:r>
              <a:rPr lang="en-US" sz="2800" dirty="0">
                <a:latin typeface="" pitchFamily="16"/>
              </a:rPr>
              <a:t>)‏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93960C-6CA9-42B6-90B4-C248C20093A4}" type="slidenum">
              <a:rPr/>
              <a:pPr lvl="0"/>
              <a:t>72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sz="4000" dirty="0"/>
              <a:t>Migrate Stack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>
            <a:normAutofit lnSpcReduction="1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Without compiler support, cannot change stack’s address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Because we can’t change stack’s interior pointers (return frame pointer, function arguments, etc.)‏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Existing pointers to addresses in original stack become invalid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Solution: “</a:t>
            </a:r>
            <a:r>
              <a:rPr lang="en-US" sz="2800" dirty="0" err="1">
                <a:latin typeface="" pitchFamily="16"/>
              </a:rPr>
              <a:t>isomalloc</a:t>
            </a:r>
            <a:r>
              <a:rPr lang="en-US" sz="2800" dirty="0">
                <a:latin typeface="" pitchFamily="16"/>
              </a:rPr>
              <a:t>” addresses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Reserve address space on every processor for every thread stack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Use </a:t>
            </a:r>
            <a:r>
              <a:rPr lang="en-US" sz="2000" i="1" dirty="0" err="1">
                <a:latin typeface="" pitchFamily="16"/>
              </a:rPr>
              <a:t>mmap</a:t>
            </a:r>
            <a:r>
              <a:rPr lang="en-US" sz="2000" dirty="0">
                <a:latin typeface="" pitchFamily="16"/>
              </a:rPr>
              <a:t> to scatter stacks in virtual memory efficiently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Idea comes from PM</a:t>
            </a:r>
            <a:r>
              <a:rPr lang="en-US" sz="2000" baseline="30000" dirty="0">
                <a:latin typeface="" pitchFamily="16"/>
              </a:rPr>
              <a:t>2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F7E64E-C053-44E6-B9DD-A6E42BCDFC7E}" type="slidenum">
              <a:rPr/>
              <a:pPr lvl="0"/>
              <a:t>73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457200" y="-457200"/>
            <a:ext cx="8229600" cy="1143000"/>
          </a:xfrm>
        </p:spPr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sz="4000" dirty="0"/>
              <a:t>Migrate Stack Data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6E47F6-3356-4174-A911-7F24AF49652D}" type="slidenum">
              <a:rPr/>
              <a:pPr lvl="0"/>
              <a:t>74</a:t>
            </a:fld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217519" y="1523880"/>
            <a:ext cx="2668680" cy="4953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7519" y="2362320"/>
            <a:ext cx="2668680" cy="380880"/>
            <a:chOff x="1217519" y="2362320"/>
            <a:chExt cx="2668680" cy="380880"/>
          </a:xfrm>
        </p:grpSpPr>
        <p:sp>
          <p:nvSpPr>
            <p:cNvPr id="5" name="Freeform 4"/>
            <p:cNvSpPr/>
            <p:nvPr/>
          </p:nvSpPr>
          <p:spPr>
            <a:xfrm>
              <a:off x="1217519" y="236232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1391759" y="2370240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2 stack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17519" y="2743199"/>
            <a:ext cx="2668680" cy="380880"/>
            <a:chOff x="1217519" y="2743199"/>
            <a:chExt cx="2668680" cy="380880"/>
          </a:xfrm>
        </p:grpSpPr>
        <p:sp>
          <p:nvSpPr>
            <p:cNvPr id="8" name="Freeform 7"/>
            <p:cNvSpPr/>
            <p:nvPr/>
          </p:nvSpPr>
          <p:spPr>
            <a:xfrm>
              <a:off x="1217519" y="2743199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1391759" y="2751480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3 stack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17519" y="3124079"/>
            <a:ext cx="2668680" cy="381240"/>
            <a:chOff x="1217519" y="3124079"/>
            <a:chExt cx="2668680" cy="381240"/>
          </a:xfrm>
        </p:grpSpPr>
        <p:sp>
          <p:nvSpPr>
            <p:cNvPr id="11" name="Freeform 10"/>
            <p:cNvSpPr/>
            <p:nvPr/>
          </p:nvSpPr>
          <p:spPr>
            <a:xfrm>
              <a:off x="1217519" y="3124079"/>
              <a:ext cx="2668680" cy="381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391759" y="3132359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4 stack</a:t>
              </a:r>
            </a:p>
          </p:txBody>
        </p:sp>
      </p:grpSp>
      <p:sp>
        <p:nvSpPr>
          <p:cNvPr id="13" name="Freeform 12"/>
          <p:cNvSpPr/>
          <p:nvPr/>
        </p:nvSpPr>
        <p:spPr>
          <a:xfrm>
            <a:off x="1111320" y="838080"/>
            <a:ext cx="3403440" cy="366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4068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Processor A’s Memory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217519" y="5943600"/>
            <a:ext cx="2668680" cy="380880"/>
            <a:chOff x="1217519" y="5943600"/>
            <a:chExt cx="2668680" cy="380880"/>
          </a:xfrm>
        </p:grpSpPr>
        <p:sp>
          <p:nvSpPr>
            <p:cNvPr id="15" name="Freeform 14"/>
            <p:cNvSpPr/>
            <p:nvPr/>
          </p:nvSpPr>
          <p:spPr>
            <a:xfrm>
              <a:off x="1217519" y="594360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46320" y="5951880"/>
              <a:ext cx="81108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Code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17519" y="5410079"/>
            <a:ext cx="2668680" cy="457200"/>
            <a:chOff x="1217519" y="5410079"/>
            <a:chExt cx="2668680" cy="457200"/>
          </a:xfrm>
        </p:grpSpPr>
        <p:sp>
          <p:nvSpPr>
            <p:cNvPr id="18" name="Freeform 17"/>
            <p:cNvSpPr/>
            <p:nvPr/>
          </p:nvSpPr>
          <p:spPr>
            <a:xfrm>
              <a:off x="1217519" y="5410079"/>
              <a:ext cx="266868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971720" y="5456520"/>
              <a:ext cx="1161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Globals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17519" y="4267080"/>
            <a:ext cx="2668680" cy="1067040"/>
            <a:chOff x="1217519" y="4267080"/>
            <a:chExt cx="2668680" cy="1067040"/>
          </a:xfrm>
        </p:grpSpPr>
        <p:sp>
          <p:nvSpPr>
            <p:cNvPr id="21" name="Freeform 20"/>
            <p:cNvSpPr/>
            <p:nvPr/>
          </p:nvSpPr>
          <p:spPr>
            <a:xfrm>
              <a:off x="1217519" y="4267080"/>
              <a:ext cx="2668680" cy="1067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2136960" y="4618440"/>
              <a:ext cx="82476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Heap</a:t>
              </a:r>
            </a:p>
          </p:txBody>
        </p:sp>
      </p:grpSp>
      <p:sp>
        <p:nvSpPr>
          <p:cNvPr id="23" name="Freeform 22"/>
          <p:cNvSpPr/>
          <p:nvPr/>
        </p:nvSpPr>
        <p:spPr>
          <a:xfrm>
            <a:off x="1752479" y="6477119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0x00000000</a:t>
            </a:r>
          </a:p>
        </p:txBody>
      </p:sp>
      <p:sp>
        <p:nvSpPr>
          <p:cNvPr id="24" name="Freeform 23"/>
          <p:cNvSpPr/>
          <p:nvPr/>
        </p:nvSpPr>
        <p:spPr>
          <a:xfrm>
            <a:off x="1828800" y="1219320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0xFFFFFFFF</a:t>
            </a:r>
          </a:p>
        </p:txBody>
      </p:sp>
      <p:sp>
        <p:nvSpPr>
          <p:cNvPr id="25" name="Freeform 24"/>
          <p:cNvSpPr/>
          <p:nvPr/>
        </p:nvSpPr>
        <p:spPr>
          <a:xfrm>
            <a:off x="6095880" y="1523880"/>
            <a:ext cx="2667240" cy="4953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095880" y="1981080"/>
            <a:ext cx="2667240" cy="381240"/>
            <a:chOff x="6095880" y="1981080"/>
            <a:chExt cx="2667240" cy="381240"/>
          </a:xfrm>
        </p:grpSpPr>
        <p:sp>
          <p:nvSpPr>
            <p:cNvPr id="27" name="Freeform 26"/>
            <p:cNvSpPr/>
            <p:nvPr/>
          </p:nvSpPr>
          <p:spPr>
            <a:xfrm>
              <a:off x="6095880" y="1981080"/>
              <a:ext cx="2667240" cy="381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6268680" y="1989360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1 stack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95880" y="5943600"/>
            <a:ext cx="2667240" cy="380880"/>
            <a:chOff x="6095880" y="5943600"/>
            <a:chExt cx="2667240" cy="380880"/>
          </a:xfrm>
        </p:grpSpPr>
        <p:sp>
          <p:nvSpPr>
            <p:cNvPr id="30" name="Freeform 29"/>
            <p:cNvSpPr/>
            <p:nvPr/>
          </p:nvSpPr>
          <p:spPr>
            <a:xfrm>
              <a:off x="6095880" y="5943600"/>
              <a:ext cx="266724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7024680" y="5951880"/>
              <a:ext cx="81108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Code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95880" y="5410079"/>
            <a:ext cx="2667240" cy="457200"/>
            <a:chOff x="6095880" y="5410079"/>
            <a:chExt cx="2667240" cy="457200"/>
          </a:xfrm>
        </p:grpSpPr>
        <p:sp>
          <p:nvSpPr>
            <p:cNvPr id="33" name="Freeform 32"/>
            <p:cNvSpPr/>
            <p:nvPr/>
          </p:nvSpPr>
          <p:spPr>
            <a:xfrm>
              <a:off x="6095880" y="5410079"/>
              <a:ext cx="266724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6850079" y="5456520"/>
              <a:ext cx="1161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Globals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95880" y="4648320"/>
            <a:ext cx="2667240" cy="685799"/>
            <a:chOff x="6095880" y="4648320"/>
            <a:chExt cx="2667240" cy="685799"/>
          </a:xfrm>
        </p:grpSpPr>
        <p:sp>
          <p:nvSpPr>
            <p:cNvPr id="36" name="Freeform 35"/>
            <p:cNvSpPr/>
            <p:nvPr/>
          </p:nvSpPr>
          <p:spPr>
            <a:xfrm>
              <a:off x="6095880" y="4648320"/>
              <a:ext cx="2667240" cy="6857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7013879" y="4808880"/>
              <a:ext cx="82476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Heap</a:t>
              </a:r>
            </a:p>
          </p:txBody>
        </p:sp>
      </p:grpSp>
      <p:sp>
        <p:nvSpPr>
          <p:cNvPr id="38" name="Freeform 37"/>
          <p:cNvSpPr/>
          <p:nvPr/>
        </p:nvSpPr>
        <p:spPr>
          <a:xfrm>
            <a:off x="6629400" y="6477119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0x00000000</a:t>
            </a:r>
          </a:p>
        </p:txBody>
      </p:sp>
      <p:sp>
        <p:nvSpPr>
          <p:cNvPr id="39" name="Freeform 38"/>
          <p:cNvSpPr/>
          <p:nvPr/>
        </p:nvSpPr>
        <p:spPr>
          <a:xfrm>
            <a:off x="6705720" y="1219320"/>
            <a:ext cx="144756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0xFFFFFFFF</a:t>
            </a:r>
          </a:p>
        </p:txBody>
      </p:sp>
      <p:sp>
        <p:nvSpPr>
          <p:cNvPr id="40" name="Freeform 39"/>
          <p:cNvSpPr/>
          <p:nvPr/>
        </p:nvSpPr>
        <p:spPr>
          <a:xfrm>
            <a:off x="5415120" y="838080"/>
            <a:ext cx="3403440" cy="366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4068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Processor B’s Memory</a:t>
            </a:r>
          </a:p>
        </p:txBody>
      </p:sp>
      <p:sp>
        <p:nvSpPr>
          <p:cNvPr id="41" name="Straight Connector 40"/>
          <p:cNvSpPr/>
          <p:nvPr/>
        </p:nvSpPr>
        <p:spPr>
          <a:xfrm>
            <a:off x="3886200" y="2971800"/>
            <a:ext cx="2209680" cy="1440"/>
          </a:xfrm>
          <a:prstGeom prst="line">
            <a:avLst/>
          </a:prstGeom>
          <a:noFill/>
          <a:ln w="381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4192559" y="2590919"/>
            <a:ext cx="1689119" cy="838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Migrate Thread 3</a:t>
            </a:r>
          </a:p>
        </p:txBody>
      </p:sp>
      <p:sp>
        <p:nvSpPr>
          <p:cNvPr id="43" name="Straight Connector 42"/>
          <p:cNvSpPr/>
          <p:nvPr/>
        </p:nvSpPr>
        <p:spPr>
          <a:xfrm>
            <a:off x="6095880" y="3505319"/>
            <a:ext cx="2667240" cy="14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4" name="Straight Connector 43"/>
          <p:cNvSpPr/>
          <p:nvPr/>
        </p:nvSpPr>
        <p:spPr>
          <a:xfrm>
            <a:off x="1219320" y="1981080"/>
            <a:ext cx="266688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5" name="Straight Connector 44"/>
          <p:cNvSpPr/>
          <p:nvPr/>
        </p:nvSpPr>
        <p:spPr>
          <a:xfrm>
            <a:off x="6095880" y="3124079"/>
            <a:ext cx="2667240" cy="180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6" name="Straight Connector 45"/>
          <p:cNvSpPr/>
          <p:nvPr/>
        </p:nvSpPr>
        <p:spPr>
          <a:xfrm>
            <a:off x="6095880" y="2743199"/>
            <a:ext cx="2667240" cy="14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457200" y="-457200"/>
            <a:ext cx="8229600" cy="1143000"/>
          </a:xfrm>
        </p:spPr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sz="4000" dirty="0"/>
              <a:t>Migrate Stack Data: </a:t>
            </a:r>
            <a:r>
              <a:rPr lang="en-US" sz="4000" dirty="0" err="1"/>
              <a:t>Isomalloc</a:t>
            </a:r>
            <a:endParaRPr lang="en-US" sz="4000" dirty="0"/>
          </a:p>
        </p:txBody>
      </p: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21A9CC-6783-4DDD-81B1-C400D616FEB5}" type="slidenum">
              <a:rPr/>
              <a:pPr lvl="0"/>
              <a:t>75</a:t>
            </a:fld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217519" y="1523880"/>
            <a:ext cx="2668680" cy="4953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7519" y="2362320"/>
            <a:ext cx="2668680" cy="380880"/>
            <a:chOff x="1217519" y="2362320"/>
            <a:chExt cx="2668680" cy="380880"/>
          </a:xfrm>
        </p:grpSpPr>
        <p:sp>
          <p:nvSpPr>
            <p:cNvPr id="5" name="Freeform 4"/>
            <p:cNvSpPr/>
            <p:nvPr/>
          </p:nvSpPr>
          <p:spPr>
            <a:xfrm>
              <a:off x="1217519" y="236232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1391759" y="2370240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2 stack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17519" y="3124079"/>
            <a:ext cx="2668680" cy="381240"/>
            <a:chOff x="1217519" y="3124079"/>
            <a:chExt cx="2668680" cy="381240"/>
          </a:xfrm>
        </p:grpSpPr>
        <p:sp>
          <p:nvSpPr>
            <p:cNvPr id="8" name="Freeform 7"/>
            <p:cNvSpPr/>
            <p:nvPr/>
          </p:nvSpPr>
          <p:spPr>
            <a:xfrm>
              <a:off x="1217519" y="3124079"/>
              <a:ext cx="2668680" cy="381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1391759" y="3132359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4 stack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111320" y="838080"/>
            <a:ext cx="3403440" cy="366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4068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Processor A’s Memory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17519" y="5943600"/>
            <a:ext cx="2668680" cy="380880"/>
            <a:chOff x="1217519" y="5943600"/>
            <a:chExt cx="2668680" cy="380880"/>
          </a:xfrm>
        </p:grpSpPr>
        <p:sp>
          <p:nvSpPr>
            <p:cNvPr id="12" name="Freeform 11"/>
            <p:cNvSpPr/>
            <p:nvPr/>
          </p:nvSpPr>
          <p:spPr>
            <a:xfrm>
              <a:off x="1217519" y="594360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146320" y="5951880"/>
              <a:ext cx="81108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Code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17519" y="5410079"/>
            <a:ext cx="2668680" cy="457200"/>
            <a:chOff x="1217519" y="5410079"/>
            <a:chExt cx="2668680" cy="457200"/>
          </a:xfrm>
        </p:grpSpPr>
        <p:sp>
          <p:nvSpPr>
            <p:cNvPr id="15" name="Freeform 14"/>
            <p:cNvSpPr/>
            <p:nvPr/>
          </p:nvSpPr>
          <p:spPr>
            <a:xfrm>
              <a:off x="1217519" y="5410079"/>
              <a:ext cx="266868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971720" y="5456520"/>
              <a:ext cx="1161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Globals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17519" y="4267080"/>
            <a:ext cx="2668680" cy="1067040"/>
            <a:chOff x="1217519" y="4267080"/>
            <a:chExt cx="2668680" cy="1067040"/>
          </a:xfrm>
        </p:grpSpPr>
        <p:sp>
          <p:nvSpPr>
            <p:cNvPr id="18" name="Freeform 17"/>
            <p:cNvSpPr/>
            <p:nvPr/>
          </p:nvSpPr>
          <p:spPr>
            <a:xfrm>
              <a:off x="1217519" y="4267080"/>
              <a:ext cx="2668680" cy="1067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36960" y="4618440"/>
              <a:ext cx="82476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Heap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1752479" y="6477119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0x00000000</a:t>
            </a:r>
          </a:p>
        </p:txBody>
      </p:sp>
      <p:sp>
        <p:nvSpPr>
          <p:cNvPr id="21" name="Freeform 20"/>
          <p:cNvSpPr/>
          <p:nvPr/>
        </p:nvSpPr>
        <p:spPr>
          <a:xfrm>
            <a:off x="1828800" y="1219320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0xFFFFFFFF</a:t>
            </a:r>
          </a:p>
        </p:txBody>
      </p:sp>
      <p:sp>
        <p:nvSpPr>
          <p:cNvPr id="22" name="Freeform 21"/>
          <p:cNvSpPr/>
          <p:nvPr/>
        </p:nvSpPr>
        <p:spPr>
          <a:xfrm>
            <a:off x="6095880" y="1523880"/>
            <a:ext cx="2667240" cy="4953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095880" y="1981080"/>
            <a:ext cx="2667240" cy="381240"/>
            <a:chOff x="6095880" y="1981080"/>
            <a:chExt cx="2667240" cy="381240"/>
          </a:xfrm>
        </p:grpSpPr>
        <p:sp>
          <p:nvSpPr>
            <p:cNvPr id="24" name="Freeform 23"/>
            <p:cNvSpPr/>
            <p:nvPr/>
          </p:nvSpPr>
          <p:spPr>
            <a:xfrm>
              <a:off x="6095880" y="1981080"/>
              <a:ext cx="2667240" cy="381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6268680" y="1989360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1 stack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095880" y="5943600"/>
            <a:ext cx="2667240" cy="380880"/>
            <a:chOff x="6095880" y="5943600"/>
            <a:chExt cx="2667240" cy="380880"/>
          </a:xfrm>
        </p:grpSpPr>
        <p:sp>
          <p:nvSpPr>
            <p:cNvPr id="27" name="Freeform 26"/>
            <p:cNvSpPr/>
            <p:nvPr/>
          </p:nvSpPr>
          <p:spPr>
            <a:xfrm>
              <a:off x="6095880" y="5943600"/>
              <a:ext cx="266724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7024680" y="5951880"/>
              <a:ext cx="81108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Code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95880" y="5410079"/>
            <a:ext cx="2667240" cy="457200"/>
            <a:chOff x="6095880" y="5410079"/>
            <a:chExt cx="2667240" cy="457200"/>
          </a:xfrm>
        </p:grpSpPr>
        <p:sp>
          <p:nvSpPr>
            <p:cNvPr id="30" name="Freeform 29"/>
            <p:cNvSpPr/>
            <p:nvPr/>
          </p:nvSpPr>
          <p:spPr>
            <a:xfrm>
              <a:off x="6095880" y="5410079"/>
              <a:ext cx="266724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6850079" y="5456520"/>
              <a:ext cx="1161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Globals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95880" y="4648320"/>
            <a:ext cx="2667240" cy="685799"/>
            <a:chOff x="6095880" y="4648320"/>
            <a:chExt cx="2667240" cy="685799"/>
          </a:xfrm>
        </p:grpSpPr>
        <p:sp>
          <p:nvSpPr>
            <p:cNvPr id="33" name="Freeform 32"/>
            <p:cNvSpPr/>
            <p:nvPr/>
          </p:nvSpPr>
          <p:spPr>
            <a:xfrm>
              <a:off x="6095880" y="4648320"/>
              <a:ext cx="2667240" cy="6857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013879" y="4808880"/>
              <a:ext cx="82476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Heap</a:t>
              </a:r>
            </a:p>
          </p:txBody>
        </p:sp>
      </p:grpSp>
      <p:sp>
        <p:nvSpPr>
          <p:cNvPr id="35" name="Freeform 34"/>
          <p:cNvSpPr/>
          <p:nvPr/>
        </p:nvSpPr>
        <p:spPr>
          <a:xfrm>
            <a:off x="6629400" y="6477119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0x00000000</a:t>
            </a:r>
          </a:p>
        </p:txBody>
      </p:sp>
      <p:sp>
        <p:nvSpPr>
          <p:cNvPr id="36" name="Freeform 35"/>
          <p:cNvSpPr/>
          <p:nvPr/>
        </p:nvSpPr>
        <p:spPr>
          <a:xfrm>
            <a:off x="6705720" y="1219320"/>
            <a:ext cx="144756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0xFFFFFFFF</a:t>
            </a:r>
          </a:p>
        </p:txBody>
      </p:sp>
      <p:sp>
        <p:nvSpPr>
          <p:cNvPr id="37" name="Freeform 36"/>
          <p:cNvSpPr/>
          <p:nvPr/>
        </p:nvSpPr>
        <p:spPr>
          <a:xfrm>
            <a:off x="5415120" y="838080"/>
            <a:ext cx="3403440" cy="366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4068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Processor B’s Memory</a:t>
            </a:r>
          </a:p>
        </p:txBody>
      </p:sp>
      <p:sp>
        <p:nvSpPr>
          <p:cNvPr id="38" name="Straight Connector 37"/>
          <p:cNvSpPr/>
          <p:nvPr/>
        </p:nvSpPr>
        <p:spPr>
          <a:xfrm>
            <a:off x="3886200" y="2971800"/>
            <a:ext cx="2209680" cy="1440"/>
          </a:xfrm>
          <a:prstGeom prst="line">
            <a:avLst/>
          </a:prstGeom>
          <a:noFill/>
          <a:ln w="381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4192559" y="2590919"/>
            <a:ext cx="1689119" cy="838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Migrate Thread 3</a:t>
            </a:r>
          </a:p>
        </p:txBody>
      </p:sp>
      <p:sp>
        <p:nvSpPr>
          <p:cNvPr id="40" name="Straight Connector 39"/>
          <p:cNvSpPr/>
          <p:nvPr/>
        </p:nvSpPr>
        <p:spPr>
          <a:xfrm>
            <a:off x="6095880" y="3505319"/>
            <a:ext cx="2667240" cy="14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1" name="Straight Connector 40"/>
          <p:cNvSpPr/>
          <p:nvPr/>
        </p:nvSpPr>
        <p:spPr>
          <a:xfrm>
            <a:off x="1219320" y="1981080"/>
            <a:ext cx="266688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2" name="Straight Connector 41"/>
          <p:cNvSpPr/>
          <p:nvPr/>
        </p:nvSpPr>
        <p:spPr>
          <a:xfrm>
            <a:off x="6095880" y="3124079"/>
            <a:ext cx="2667240" cy="180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3" name="Straight Connector 42"/>
          <p:cNvSpPr/>
          <p:nvPr/>
        </p:nvSpPr>
        <p:spPr>
          <a:xfrm>
            <a:off x="6095880" y="2743199"/>
            <a:ext cx="2667240" cy="14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095880" y="2743199"/>
            <a:ext cx="2667240" cy="380880"/>
            <a:chOff x="6095880" y="2743199"/>
            <a:chExt cx="2667240" cy="380880"/>
          </a:xfrm>
        </p:grpSpPr>
        <p:sp>
          <p:nvSpPr>
            <p:cNvPr id="45" name="Freeform 44"/>
            <p:cNvSpPr/>
            <p:nvPr/>
          </p:nvSpPr>
          <p:spPr>
            <a:xfrm>
              <a:off x="6095880" y="2743199"/>
              <a:ext cx="266724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6268680" y="2751480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3 stack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sz="4000" dirty="0"/>
              <a:t>Migrate Stack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>
            <a:norm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 err="1">
                <a:latin typeface="" pitchFamily="16"/>
              </a:rPr>
              <a:t>Isomalloc</a:t>
            </a:r>
            <a:r>
              <a:rPr lang="en-US" sz="2800" dirty="0">
                <a:latin typeface="" pitchFamily="16"/>
              </a:rPr>
              <a:t> is a completely automatic solution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No changes needed in application or compilers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Just like a software shared-memory system, but with proactive paging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But has a few limitations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Depends on having large quantities of virtual address space (best on 64-bit)</a:t>
            </a:r>
            <a:r>
              <a:rPr lang="en-US" sz="2000" dirty="0" smtClean="0">
                <a:latin typeface="" pitchFamily="16"/>
              </a:rPr>
              <a:t>‏</a:t>
            </a:r>
          </a:p>
          <a:p>
            <a:pPr marL="857519" lvl="3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1200" dirty="0" smtClean="0">
                <a:latin typeface="" pitchFamily="16"/>
              </a:rPr>
              <a:t>32-bit </a:t>
            </a:r>
            <a:r>
              <a:rPr lang="en-US" sz="1200" dirty="0">
                <a:latin typeface="" pitchFamily="16"/>
              </a:rPr>
              <a:t>machines can only have a few gigs of </a:t>
            </a:r>
            <a:r>
              <a:rPr lang="en-US" sz="1200" dirty="0" err="1">
                <a:latin typeface="" pitchFamily="16"/>
              </a:rPr>
              <a:t>isomalloc</a:t>
            </a:r>
            <a:r>
              <a:rPr lang="en-US" sz="1200" dirty="0">
                <a:latin typeface="" pitchFamily="16"/>
              </a:rPr>
              <a:t> stacks across the whole machine</a:t>
            </a:r>
          </a:p>
          <a:p>
            <a:pPr marL="400320" lvl="2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000" dirty="0">
                <a:latin typeface="" pitchFamily="16"/>
              </a:rPr>
              <a:t>Depends on </a:t>
            </a:r>
            <a:r>
              <a:rPr lang="en-US" sz="2000" dirty="0" err="1">
                <a:latin typeface="" pitchFamily="16"/>
              </a:rPr>
              <a:t>unportable</a:t>
            </a:r>
            <a:r>
              <a:rPr lang="en-US" sz="2000" dirty="0">
                <a:latin typeface="" pitchFamily="16"/>
              </a:rPr>
              <a:t> </a:t>
            </a:r>
            <a:r>
              <a:rPr lang="en-US" sz="2000" i="1" dirty="0" err="1">
                <a:latin typeface="" pitchFamily="16"/>
              </a:rPr>
              <a:t>mmap</a:t>
            </a:r>
            <a:endParaRPr lang="en-US" sz="2000" i="1" dirty="0">
              <a:latin typeface="" pitchFamily="16"/>
            </a:endParaRPr>
          </a:p>
          <a:p>
            <a:pPr marL="457199" lvl="3" indent="0">
              <a:buClr>
                <a:srgbClr val="003268"/>
              </a:buClr>
              <a:buFont typeface="Verdana" pitchFamily="34"/>
            </a:pPr>
            <a:r>
              <a:rPr lang="en-US" sz="1600" dirty="0">
                <a:latin typeface="" pitchFamily="16"/>
              </a:rPr>
              <a:t>Which addresses are safe? (We must guess!)‏</a:t>
            </a:r>
          </a:p>
          <a:p>
            <a:pPr marL="457199" lvl="3" indent="0">
              <a:buClr>
                <a:srgbClr val="003268"/>
              </a:buClr>
              <a:buFont typeface="Verdana" pitchFamily="34"/>
            </a:pPr>
            <a:r>
              <a:rPr lang="en-US" sz="1600" dirty="0">
                <a:latin typeface="" pitchFamily="16"/>
              </a:rPr>
              <a:t>What about Windows? Or Blue Gene?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622D0E-B947-40E1-B1E6-82FCE6DDE6E7}" type="slidenum">
              <a:rPr/>
              <a:pPr lvl="0"/>
              <a:t>76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1D1B1F3-9A89-477B-94E9-CF8179A4A284}" type="slidenum">
              <a:rPr/>
              <a:pPr lvl="0"/>
              <a:t>77</a:t>
            </a:fld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217519" y="1523880"/>
            <a:ext cx="2668680" cy="4953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066680" y="-720"/>
            <a:ext cx="8010720" cy="762480"/>
          </a:xfrm>
        </p:spPr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sz="4000" dirty="0"/>
              <a:t>Aliasing Stack Data</a:t>
            </a:r>
          </a:p>
        </p:txBody>
      </p:sp>
      <p:sp>
        <p:nvSpPr>
          <p:cNvPr id="4" name="Freeform 3"/>
          <p:cNvSpPr/>
          <p:nvPr/>
        </p:nvSpPr>
        <p:spPr>
          <a:xfrm>
            <a:off x="1111320" y="838080"/>
            <a:ext cx="3403440" cy="366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4068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Processor A’s Memory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17519" y="5943600"/>
            <a:ext cx="2668680" cy="380880"/>
            <a:chOff x="1217519" y="5943600"/>
            <a:chExt cx="2668680" cy="380880"/>
          </a:xfrm>
        </p:grpSpPr>
        <p:sp>
          <p:nvSpPr>
            <p:cNvPr id="6" name="Freeform 5"/>
            <p:cNvSpPr/>
            <p:nvPr/>
          </p:nvSpPr>
          <p:spPr>
            <a:xfrm>
              <a:off x="1217519" y="594360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46320" y="5951880"/>
              <a:ext cx="81108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Code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17519" y="5410079"/>
            <a:ext cx="2668680" cy="457200"/>
            <a:chOff x="1217519" y="5410079"/>
            <a:chExt cx="2668680" cy="457200"/>
          </a:xfrm>
        </p:grpSpPr>
        <p:sp>
          <p:nvSpPr>
            <p:cNvPr id="9" name="Freeform 8"/>
            <p:cNvSpPr/>
            <p:nvPr/>
          </p:nvSpPr>
          <p:spPr>
            <a:xfrm>
              <a:off x="1217519" y="5410079"/>
              <a:ext cx="266868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71720" y="5456520"/>
              <a:ext cx="1161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Globals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17519" y="3124079"/>
            <a:ext cx="2668680" cy="2210040"/>
            <a:chOff x="1217519" y="3124079"/>
            <a:chExt cx="2668680" cy="2210040"/>
          </a:xfrm>
        </p:grpSpPr>
        <p:sp>
          <p:nvSpPr>
            <p:cNvPr id="12" name="Freeform 11"/>
            <p:cNvSpPr/>
            <p:nvPr/>
          </p:nvSpPr>
          <p:spPr>
            <a:xfrm>
              <a:off x="1217519" y="3124079"/>
              <a:ext cx="2668680" cy="2210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136960" y="4046759"/>
              <a:ext cx="82476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Heap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1752479" y="6477119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0x00000000</a:t>
            </a:r>
          </a:p>
        </p:txBody>
      </p:sp>
      <p:sp>
        <p:nvSpPr>
          <p:cNvPr id="15" name="Freeform 14"/>
          <p:cNvSpPr/>
          <p:nvPr/>
        </p:nvSpPr>
        <p:spPr>
          <a:xfrm>
            <a:off x="1828800" y="1219320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0xFFFFFFFF</a:t>
            </a:r>
          </a:p>
        </p:txBody>
      </p:sp>
      <p:sp>
        <p:nvSpPr>
          <p:cNvPr id="16" name="Freeform 15"/>
          <p:cNvSpPr/>
          <p:nvPr/>
        </p:nvSpPr>
        <p:spPr>
          <a:xfrm>
            <a:off x="6095880" y="1523880"/>
            <a:ext cx="2667240" cy="4953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95880" y="5943600"/>
            <a:ext cx="2667240" cy="380880"/>
            <a:chOff x="6095880" y="5943600"/>
            <a:chExt cx="2667240" cy="380880"/>
          </a:xfrm>
        </p:grpSpPr>
        <p:sp>
          <p:nvSpPr>
            <p:cNvPr id="18" name="Freeform 17"/>
            <p:cNvSpPr/>
            <p:nvPr/>
          </p:nvSpPr>
          <p:spPr>
            <a:xfrm>
              <a:off x="6095880" y="5943600"/>
              <a:ext cx="266724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024680" y="5951880"/>
              <a:ext cx="81108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Code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95880" y="5410079"/>
            <a:ext cx="2667240" cy="457200"/>
            <a:chOff x="6095880" y="5410079"/>
            <a:chExt cx="2667240" cy="457200"/>
          </a:xfrm>
        </p:grpSpPr>
        <p:sp>
          <p:nvSpPr>
            <p:cNvPr id="21" name="Freeform 20"/>
            <p:cNvSpPr/>
            <p:nvPr/>
          </p:nvSpPr>
          <p:spPr>
            <a:xfrm>
              <a:off x="6095880" y="5410079"/>
              <a:ext cx="266724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6850079" y="5456520"/>
              <a:ext cx="1161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Globals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95880" y="4419720"/>
            <a:ext cx="2667240" cy="914400"/>
            <a:chOff x="6095880" y="4419720"/>
            <a:chExt cx="2667240" cy="914400"/>
          </a:xfrm>
        </p:grpSpPr>
        <p:sp>
          <p:nvSpPr>
            <p:cNvPr id="24" name="Freeform 23"/>
            <p:cNvSpPr/>
            <p:nvPr/>
          </p:nvSpPr>
          <p:spPr>
            <a:xfrm>
              <a:off x="6095880" y="4419720"/>
              <a:ext cx="2667240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013879" y="4694400"/>
              <a:ext cx="82476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Heap</a:t>
              </a:r>
            </a:p>
          </p:txBody>
        </p:sp>
      </p:grpSp>
      <p:sp>
        <p:nvSpPr>
          <p:cNvPr id="26" name="Freeform 25"/>
          <p:cNvSpPr/>
          <p:nvPr/>
        </p:nvSpPr>
        <p:spPr>
          <a:xfrm>
            <a:off x="6629400" y="6477119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0x00000000</a:t>
            </a:r>
          </a:p>
        </p:txBody>
      </p:sp>
      <p:sp>
        <p:nvSpPr>
          <p:cNvPr id="27" name="Freeform 26"/>
          <p:cNvSpPr/>
          <p:nvPr/>
        </p:nvSpPr>
        <p:spPr>
          <a:xfrm>
            <a:off x="6705720" y="1219320"/>
            <a:ext cx="144756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0xFFFFFFFF</a:t>
            </a:r>
          </a:p>
        </p:txBody>
      </p:sp>
      <p:sp>
        <p:nvSpPr>
          <p:cNvPr id="28" name="Freeform 27"/>
          <p:cNvSpPr/>
          <p:nvPr/>
        </p:nvSpPr>
        <p:spPr>
          <a:xfrm>
            <a:off x="5415120" y="838080"/>
            <a:ext cx="3403440" cy="366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4068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Processor B’s Memory</a:t>
            </a:r>
          </a:p>
        </p:txBody>
      </p:sp>
      <p:sp>
        <p:nvSpPr>
          <p:cNvPr id="29" name="Straight Connector 28"/>
          <p:cNvSpPr/>
          <p:nvPr/>
        </p:nvSpPr>
        <p:spPr>
          <a:xfrm>
            <a:off x="1219320" y="1981080"/>
            <a:ext cx="266688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217519" y="4800600"/>
            <a:ext cx="2668680" cy="380880"/>
            <a:chOff x="1217519" y="4800600"/>
            <a:chExt cx="2668680" cy="380880"/>
          </a:xfrm>
        </p:grpSpPr>
        <p:sp>
          <p:nvSpPr>
            <p:cNvPr id="31" name="Freeform 30"/>
            <p:cNvSpPr/>
            <p:nvPr/>
          </p:nvSpPr>
          <p:spPr>
            <a:xfrm>
              <a:off x="1217519" y="480060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391759" y="4808880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2 stack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17519" y="3429000"/>
            <a:ext cx="2668680" cy="380880"/>
            <a:chOff x="1217519" y="3429000"/>
            <a:chExt cx="2668680" cy="380880"/>
          </a:xfrm>
        </p:grpSpPr>
        <p:sp>
          <p:nvSpPr>
            <p:cNvPr id="34" name="Freeform 33"/>
            <p:cNvSpPr/>
            <p:nvPr/>
          </p:nvSpPr>
          <p:spPr>
            <a:xfrm>
              <a:off x="1217519" y="342900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1391759" y="3437279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3 stack</a:t>
              </a:r>
            </a:p>
          </p:txBody>
        </p:sp>
      </p:grpSp>
      <p:sp>
        <p:nvSpPr>
          <p:cNvPr id="36" name="Straight Connector 35"/>
          <p:cNvSpPr/>
          <p:nvPr/>
        </p:nvSpPr>
        <p:spPr>
          <a:xfrm>
            <a:off x="1219320" y="1981080"/>
            <a:ext cx="266688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7" name="Straight Connector 36"/>
          <p:cNvSpPr/>
          <p:nvPr/>
        </p:nvSpPr>
        <p:spPr>
          <a:xfrm>
            <a:off x="1219320" y="2362320"/>
            <a:ext cx="2666880" cy="14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8" name="Straight Connector 37"/>
          <p:cNvSpPr/>
          <p:nvPr/>
        </p:nvSpPr>
        <p:spPr>
          <a:xfrm>
            <a:off x="6095880" y="1981080"/>
            <a:ext cx="266724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9" name="Straight Connector 38"/>
          <p:cNvSpPr/>
          <p:nvPr/>
        </p:nvSpPr>
        <p:spPr>
          <a:xfrm>
            <a:off x="6095880" y="2362320"/>
            <a:ext cx="2667240" cy="14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66BB5AC-4E06-44DC-A466-1CF7AB0C1C12}" type="slidenum">
              <a:rPr/>
              <a:pPr lvl="0"/>
              <a:t>78</a:t>
            </a:fld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217519" y="1523880"/>
            <a:ext cx="2668680" cy="4953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066680" y="-720"/>
            <a:ext cx="8010720" cy="762480"/>
          </a:xfrm>
        </p:spPr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sz="4000" dirty="0"/>
              <a:t>Aliasing Stack Data: Run Thread 2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17519" y="1981080"/>
            <a:ext cx="2668680" cy="381240"/>
            <a:chOff x="1217519" y="1981080"/>
            <a:chExt cx="2668680" cy="381240"/>
          </a:xfrm>
        </p:grpSpPr>
        <p:sp>
          <p:nvSpPr>
            <p:cNvPr id="5" name="Freeform 4"/>
            <p:cNvSpPr/>
            <p:nvPr/>
          </p:nvSpPr>
          <p:spPr>
            <a:xfrm>
              <a:off x="1217519" y="1981080"/>
              <a:ext cx="2668680" cy="381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1391759" y="1989360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2 stack</a:t>
              </a:r>
            </a:p>
          </p:txBody>
        </p:sp>
      </p:grpSp>
      <p:sp>
        <p:nvSpPr>
          <p:cNvPr id="7" name="Freeform 6"/>
          <p:cNvSpPr/>
          <p:nvPr/>
        </p:nvSpPr>
        <p:spPr>
          <a:xfrm>
            <a:off x="1111320" y="838080"/>
            <a:ext cx="3403440" cy="366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4068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Processor A’s Memory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17519" y="5943600"/>
            <a:ext cx="2668680" cy="380880"/>
            <a:chOff x="1217519" y="5943600"/>
            <a:chExt cx="2668680" cy="380880"/>
          </a:xfrm>
        </p:grpSpPr>
        <p:sp>
          <p:nvSpPr>
            <p:cNvPr id="9" name="Freeform 8"/>
            <p:cNvSpPr/>
            <p:nvPr/>
          </p:nvSpPr>
          <p:spPr>
            <a:xfrm>
              <a:off x="1217519" y="594360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46320" y="5951880"/>
              <a:ext cx="81108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Code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17519" y="5410079"/>
            <a:ext cx="2668680" cy="457200"/>
            <a:chOff x="1217519" y="5410079"/>
            <a:chExt cx="2668680" cy="457200"/>
          </a:xfrm>
        </p:grpSpPr>
        <p:sp>
          <p:nvSpPr>
            <p:cNvPr id="12" name="Freeform 11"/>
            <p:cNvSpPr/>
            <p:nvPr/>
          </p:nvSpPr>
          <p:spPr>
            <a:xfrm>
              <a:off x="1217519" y="5410079"/>
              <a:ext cx="266868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971720" y="5456520"/>
              <a:ext cx="1161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Globals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17519" y="3124079"/>
            <a:ext cx="2668680" cy="2210040"/>
            <a:chOff x="1217519" y="3124079"/>
            <a:chExt cx="2668680" cy="2210040"/>
          </a:xfrm>
        </p:grpSpPr>
        <p:sp>
          <p:nvSpPr>
            <p:cNvPr id="15" name="Freeform 14"/>
            <p:cNvSpPr/>
            <p:nvPr/>
          </p:nvSpPr>
          <p:spPr>
            <a:xfrm>
              <a:off x="1217519" y="3124079"/>
              <a:ext cx="2668680" cy="2210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36960" y="4046759"/>
              <a:ext cx="82476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Heap</a:t>
              </a:r>
            </a:p>
          </p:txBody>
        </p:sp>
      </p:grpSp>
      <p:sp>
        <p:nvSpPr>
          <p:cNvPr id="17" name="Freeform 16"/>
          <p:cNvSpPr/>
          <p:nvPr/>
        </p:nvSpPr>
        <p:spPr>
          <a:xfrm>
            <a:off x="1752479" y="6477119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0x00000000</a:t>
            </a:r>
          </a:p>
        </p:txBody>
      </p:sp>
      <p:sp>
        <p:nvSpPr>
          <p:cNvPr id="18" name="Freeform 17"/>
          <p:cNvSpPr/>
          <p:nvPr/>
        </p:nvSpPr>
        <p:spPr>
          <a:xfrm>
            <a:off x="1828800" y="1219320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0xFFFFFFFF</a:t>
            </a:r>
          </a:p>
        </p:txBody>
      </p:sp>
      <p:sp>
        <p:nvSpPr>
          <p:cNvPr id="19" name="Freeform 18"/>
          <p:cNvSpPr/>
          <p:nvPr/>
        </p:nvSpPr>
        <p:spPr>
          <a:xfrm>
            <a:off x="6095880" y="1523880"/>
            <a:ext cx="2667240" cy="4953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095880" y="5943600"/>
            <a:ext cx="2667240" cy="380880"/>
            <a:chOff x="6095880" y="5943600"/>
            <a:chExt cx="2667240" cy="380880"/>
          </a:xfrm>
        </p:grpSpPr>
        <p:sp>
          <p:nvSpPr>
            <p:cNvPr id="21" name="Freeform 20"/>
            <p:cNvSpPr/>
            <p:nvPr/>
          </p:nvSpPr>
          <p:spPr>
            <a:xfrm>
              <a:off x="6095880" y="5943600"/>
              <a:ext cx="266724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024680" y="5951880"/>
              <a:ext cx="81108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Code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95880" y="5410079"/>
            <a:ext cx="2667240" cy="457200"/>
            <a:chOff x="6095880" y="5410079"/>
            <a:chExt cx="2667240" cy="457200"/>
          </a:xfrm>
        </p:grpSpPr>
        <p:sp>
          <p:nvSpPr>
            <p:cNvPr id="24" name="Freeform 23"/>
            <p:cNvSpPr/>
            <p:nvPr/>
          </p:nvSpPr>
          <p:spPr>
            <a:xfrm>
              <a:off x="6095880" y="5410079"/>
              <a:ext cx="266724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6850079" y="5456520"/>
              <a:ext cx="1161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Globals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095880" y="4419720"/>
            <a:ext cx="2667240" cy="914400"/>
            <a:chOff x="6095880" y="4419720"/>
            <a:chExt cx="2667240" cy="914400"/>
          </a:xfrm>
        </p:grpSpPr>
        <p:sp>
          <p:nvSpPr>
            <p:cNvPr id="27" name="Freeform 26"/>
            <p:cNvSpPr/>
            <p:nvPr/>
          </p:nvSpPr>
          <p:spPr>
            <a:xfrm>
              <a:off x="6095880" y="4419720"/>
              <a:ext cx="2667240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7013879" y="4694400"/>
              <a:ext cx="82476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Heap</a:t>
              </a:r>
            </a:p>
          </p:txBody>
        </p:sp>
      </p:grpSp>
      <p:sp>
        <p:nvSpPr>
          <p:cNvPr id="29" name="Freeform 28"/>
          <p:cNvSpPr/>
          <p:nvPr/>
        </p:nvSpPr>
        <p:spPr>
          <a:xfrm>
            <a:off x="6629400" y="6477119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0x00000000</a:t>
            </a:r>
          </a:p>
        </p:txBody>
      </p:sp>
      <p:sp>
        <p:nvSpPr>
          <p:cNvPr id="30" name="Freeform 29"/>
          <p:cNvSpPr/>
          <p:nvPr/>
        </p:nvSpPr>
        <p:spPr>
          <a:xfrm>
            <a:off x="6705720" y="1219320"/>
            <a:ext cx="144756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0xFFFFFFFF</a:t>
            </a:r>
          </a:p>
        </p:txBody>
      </p:sp>
      <p:sp>
        <p:nvSpPr>
          <p:cNvPr id="31" name="Freeform 30"/>
          <p:cNvSpPr/>
          <p:nvPr/>
        </p:nvSpPr>
        <p:spPr>
          <a:xfrm>
            <a:off x="5415120" y="838080"/>
            <a:ext cx="3403440" cy="366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4068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Processor B’s Memory</a:t>
            </a:r>
          </a:p>
        </p:txBody>
      </p:sp>
      <p:sp>
        <p:nvSpPr>
          <p:cNvPr id="32" name="Straight Connector 31"/>
          <p:cNvSpPr/>
          <p:nvPr/>
        </p:nvSpPr>
        <p:spPr>
          <a:xfrm>
            <a:off x="1219320" y="1981080"/>
            <a:ext cx="266688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17519" y="4800600"/>
            <a:ext cx="2668680" cy="380880"/>
            <a:chOff x="1217519" y="4800600"/>
            <a:chExt cx="2668680" cy="380880"/>
          </a:xfrm>
        </p:grpSpPr>
        <p:sp>
          <p:nvSpPr>
            <p:cNvPr id="34" name="Freeform 33"/>
            <p:cNvSpPr/>
            <p:nvPr/>
          </p:nvSpPr>
          <p:spPr>
            <a:xfrm>
              <a:off x="1217519" y="480060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1391759" y="4808880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2 stack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17519" y="3429000"/>
            <a:ext cx="2668680" cy="380880"/>
            <a:chOff x="1217519" y="3429000"/>
            <a:chExt cx="2668680" cy="380880"/>
          </a:xfrm>
        </p:grpSpPr>
        <p:sp>
          <p:nvSpPr>
            <p:cNvPr id="37" name="Freeform 36"/>
            <p:cNvSpPr/>
            <p:nvPr/>
          </p:nvSpPr>
          <p:spPr>
            <a:xfrm>
              <a:off x="1217519" y="342900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1391759" y="3437279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3 stack</a:t>
              </a:r>
            </a:p>
          </p:txBody>
        </p:sp>
      </p:grpSp>
      <p:sp>
        <p:nvSpPr>
          <p:cNvPr id="39" name="Straight Connector 38"/>
          <p:cNvSpPr/>
          <p:nvPr/>
        </p:nvSpPr>
        <p:spPr>
          <a:xfrm>
            <a:off x="1219320" y="1981080"/>
            <a:ext cx="266688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0" name="Straight Connector 39"/>
          <p:cNvSpPr/>
          <p:nvPr/>
        </p:nvSpPr>
        <p:spPr>
          <a:xfrm>
            <a:off x="1219320" y="2362320"/>
            <a:ext cx="2666880" cy="14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1" name="Straight Connector 40"/>
          <p:cNvSpPr/>
          <p:nvPr/>
        </p:nvSpPr>
        <p:spPr>
          <a:xfrm>
            <a:off x="6095880" y="1981080"/>
            <a:ext cx="266724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2" name="Straight Connector 41"/>
          <p:cNvSpPr/>
          <p:nvPr/>
        </p:nvSpPr>
        <p:spPr>
          <a:xfrm>
            <a:off x="6095880" y="2362320"/>
            <a:ext cx="2667240" cy="14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4040279" y="1981080"/>
            <a:ext cx="173988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Execution Copy</a:t>
            </a:r>
          </a:p>
        </p:txBody>
      </p:sp>
      <p:sp>
        <p:nvSpPr>
          <p:cNvPr id="44" name="Freeform 43"/>
          <p:cNvSpPr/>
          <p:nvPr/>
        </p:nvSpPr>
        <p:spPr>
          <a:xfrm>
            <a:off x="3886200" y="2171880"/>
            <a:ext cx="228600" cy="2819160"/>
          </a:xfrm>
          <a:custGeom>
            <a:avLst/>
            <a:gdLst>
              <a:gd name="f0" fmla="val 0"/>
              <a:gd name="f1" fmla="val 21600"/>
              <a:gd name="f2" fmla="val 10800"/>
              <a:gd name="f3" fmla="val 5400"/>
              <a:gd name="f4" fmla="val 16200"/>
              <a:gd name="f5" fmla="val 10875"/>
              <a:gd name="f6" fmla="val 15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cubicBezTo>
                  <a:pt x="f2" y="f0"/>
                  <a:pt x="f1" y="f3"/>
                  <a:pt x="f1" y="f2"/>
                </a:cubicBezTo>
                <a:cubicBezTo>
                  <a:pt x="f1" y="f4"/>
                  <a:pt x="f5" y="f1"/>
                  <a:pt x="f6" y="f1"/>
                </a:cubicBez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  <a:headEnd type="arrow"/>
            <a:tailEnd type="arrow"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395FD41-006C-43D2-B36F-3C66D2FBE947}" type="slidenum">
              <a:rPr/>
              <a:pPr lvl="0"/>
              <a:t>79</a:t>
            </a:fld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217519" y="1523880"/>
            <a:ext cx="2668680" cy="4953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066680" y="-720"/>
            <a:ext cx="8010720" cy="762480"/>
          </a:xfrm>
        </p:spPr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sz="4000" dirty="0"/>
              <a:t>Aliasing Stack Data</a:t>
            </a:r>
          </a:p>
        </p:txBody>
      </p:sp>
      <p:sp>
        <p:nvSpPr>
          <p:cNvPr id="4" name="Freeform 3"/>
          <p:cNvSpPr/>
          <p:nvPr/>
        </p:nvSpPr>
        <p:spPr>
          <a:xfrm>
            <a:off x="1111320" y="838080"/>
            <a:ext cx="3403440" cy="366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4068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Processor A’s Memory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17519" y="5943600"/>
            <a:ext cx="2668680" cy="380880"/>
            <a:chOff x="1217519" y="5943600"/>
            <a:chExt cx="2668680" cy="380880"/>
          </a:xfrm>
        </p:grpSpPr>
        <p:sp>
          <p:nvSpPr>
            <p:cNvPr id="6" name="Freeform 5"/>
            <p:cNvSpPr/>
            <p:nvPr/>
          </p:nvSpPr>
          <p:spPr>
            <a:xfrm>
              <a:off x="1217519" y="594360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46320" y="5951880"/>
              <a:ext cx="81108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Code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17519" y="5410079"/>
            <a:ext cx="2668680" cy="457200"/>
            <a:chOff x="1217519" y="5410079"/>
            <a:chExt cx="2668680" cy="457200"/>
          </a:xfrm>
        </p:grpSpPr>
        <p:sp>
          <p:nvSpPr>
            <p:cNvPr id="9" name="Freeform 8"/>
            <p:cNvSpPr/>
            <p:nvPr/>
          </p:nvSpPr>
          <p:spPr>
            <a:xfrm>
              <a:off x="1217519" y="5410079"/>
              <a:ext cx="266868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71720" y="5456520"/>
              <a:ext cx="1161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Globals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17519" y="3124079"/>
            <a:ext cx="2668680" cy="2210040"/>
            <a:chOff x="1217519" y="3124079"/>
            <a:chExt cx="2668680" cy="2210040"/>
          </a:xfrm>
        </p:grpSpPr>
        <p:sp>
          <p:nvSpPr>
            <p:cNvPr id="12" name="Freeform 11"/>
            <p:cNvSpPr/>
            <p:nvPr/>
          </p:nvSpPr>
          <p:spPr>
            <a:xfrm>
              <a:off x="1217519" y="3124079"/>
              <a:ext cx="2668680" cy="2210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136960" y="4046759"/>
              <a:ext cx="82476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Heap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1752479" y="6477119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0x00000000</a:t>
            </a:r>
          </a:p>
        </p:txBody>
      </p:sp>
      <p:sp>
        <p:nvSpPr>
          <p:cNvPr id="15" name="Freeform 14"/>
          <p:cNvSpPr/>
          <p:nvPr/>
        </p:nvSpPr>
        <p:spPr>
          <a:xfrm>
            <a:off x="1828800" y="1219320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0xFFFFFFFF</a:t>
            </a:r>
          </a:p>
        </p:txBody>
      </p:sp>
      <p:sp>
        <p:nvSpPr>
          <p:cNvPr id="16" name="Freeform 15"/>
          <p:cNvSpPr/>
          <p:nvPr/>
        </p:nvSpPr>
        <p:spPr>
          <a:xfrm>
            <a:off x="6095880" y="1523880"/>
            <a:ext cx="2667240" cy="4953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95880" y="5943600"/>
            <a:ext cx="2667240" cy="380880"/>
            <a:chOff x="6095880" y="5943600"/>
            <a:chExt cx="2667240" cy="380880"/>
          </a:xfrm>
        </p:grpSpPr>
        <p:sp>
          <p:nvSpPr>
            <p:cNvPr id="18" name="Freeform 17"/>
            <p:cNvSpPr/>
            <p:nvPr/>
          </p:nvSpPr>
          <p:spPr>
            <a:xfrm>
              <a:off x="6095880" y="5943600"/>
              <a:ext cx="266724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024680" y="5951880"/>
              <a:ext cx="81108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Code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95880" y="5410079"/>
            <a:ext cx="2667240" cy="457200"/>
            <a:chOff x="6095880" y="5410079"/>
            <a:chExt cx="2667240" cy="457200"/>
          </a:xfrm>
        </p:grpSpPr>
        <p:sp>
          <p:nvSpPr>
            <p:cNvPr id="21" name="Freeform 20"/>
            <p:cNvSpPr/>
            <p:nvPr/>
          </p:nvSpPr>
          <p:spPr>
            <a:xfrm>
              <a:off x="6095880" y="5410079"/>
              <a:ext cx="266724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6850079" y="5456520"/>
              <a:ext cx="1161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Globals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95880" y="4419720"/>
            <a:ext cx="2667240" cy="914400"/>
            <a:chOff x="6095880" y="4419720"/>
            <a:chExt cx="2667240" cy="914400"/>
          </a:xfrm>
        </p:grpSpPr>
        <p:sp>
          <p:nvSpPr>
            <p:cNvPr id="24" name="Freeform 23"/>
            <p:cNvSpPr/>
            <p:nvPr/>
          </p:nvSpPr>
          <p:spPr>
            <a:xfrm>
              <a:off x="6095880" y="4419720"/>
              <a:ext cx="2667240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013879" y="4694400"/>
              <a:ext cx="82476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Heap</a:t>
              </a:r>
            </a:p>
          </p:txBody>
        </p:sp>
      </p:grpSp>
      <p:sp>
        <p:nvSpPr>
          <p:cNvPr id="26" name="Freeform 25"/>
          <p:cNvSpPr/>
          <p:nvPr/>
        </p:nvSpPr>
        <p:spPr>
          <a:xfrm>
            <a:off x="6629400" y="6477119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0x00000000</a:t>
            </a:r>
          </a:p>
        </p:txBody>
      </p:sp>
      <p:sp>
        <p:nvSpPr>
          <p:cNvPr id="27" name="Freeform 26"/>
          <p:cNvSpPr/>
          <p:nvPr/>
        </p:nvSpPr>
        <p:spPr>
          <a:xfrm>
            <a:off x="6705720" y="1219320"/>
            <a:ext cx="144756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0xFFFFFFFF</a:t>
            </a:r>
          </a:p>
        </p:txBody>
      </p:sp>
      <p:sp>
        <p:nvSpPr>
          <p:cNvPr id="28" name="Freeform 27"/>
          <p:cNvSpPr/>
          <p:nvPr/>
        </p:nvSpPr>
        <p:spPr>
          <a:xfrm>
            <a:off x="5415120" y="838080"/>
            <a:ext cx="3403440" cy="366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4068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Processor B’s Memory</a:t>
            </a:r>
          </a:p>
        </p:txBody>
      </p:sp>
      <p:sp>
        <p:nvSpPr>
          <p:cNvPr id="29" name="Straight Connector 28"/>
          <p:cNvSpPr/>
          <p:nvPr/>
        </p:nvSpPr>
        <p:spPr>
          <a:xfrm>
            <a:off x="1219320" y="1981080"/>
            <a:ext cx="266688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217519" y="4800600"/>
            <a:ext cx="2668680" cy="380880"/>
            <a:chOff x="1217519" y="4800600"/>
            <a:chExt cx="2668680" cy="380880"/>
          </a:xfrm>
        </p:grpSpPr>
        <p:sp>
          <p:nvSpPr>
            <p:cNvPr id="31" name="Freeform 30"/>
            <p:cNvSpPr/>
            <p:nvPr/>
          </p:nvSpPr>
          <p:spPr>
            <a:xfrm>
              <a:off x="1217519" y="480060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391759" y="4808880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2 stack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17519" y="3429000"/>
            <a:ext cx="2668680" cy="380880"/>
            <a:chOff x="1217519" y="3429000"/>
            <a:chExt cx="2668680" cy="380880"/>
          </a:xfrm>
        </p:grpSpPr>
        <p:sp>
          <p:nvSpPr>
            <p:cNvPr id="34" name="Freeform 33"/>
            <p:cNvSpPr/>
            <p:nvPr/>
          </p:nvSpPr>
          <p:spPr>
            <a:xfrm>
              <a:off x="1217519" y="342900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1391759" y="3437279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3 stack</a:t>
              </a:r>
            </a:p>
          </p:txBody>
        </p:sp>
      </p:grpSp>
      <p:sp>
        <p:nvSpPr>
          <p:cNvPr id="36" name="Straight Connector 35"/>
          <p:cNvSpPr/>
          <p:nvPr/>
        </p:nvSpPr>
        <p:spPr>
          <a:xfrm>
            <a:off x="1219320" y="1981080"/>
            <a:ext cx="266688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7" name="Straight Connector 36"/>
          <p:cNvSpPr/>
          <p:nvPr/>
        </p:nvSpPr>
        <p:spPr>
          <a:xfrm>
            <a:off x="1219320" y="2362320"/>
            <a:ext cx="2666880" cy="14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8" name="Straight Connector 37"/>
          <p:cNvSpPr/>
          <p:nvPr/>
        </p:nvSpPr>
        <p:spPr>
          <a:xfrm>
            <a:off x="6095880" y="1981080"/>
            <a:ext cx="266724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9" name="Straight Connector 38"/>
          <p:cNvSpPr/>
          <p:nvPr/>
        </p:nvSpPr>
        <p:spPr>
          <a:xfrm>
            <a:off x="6095880" y="2362320"/>
            <a:ext cx="2667240" cy="14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Architecures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Runs on:</a:t>
            </a:r>
          </a:p>
          <a:p>
            <a:pPr lvl="1"/>
            <a:r>
              <a:rPr lang="en-US" dirty="0" smtClean="0"/>
              <a:t>Any machine with MPI installation</a:t>
            </a:r>
          </a:p>
          <a:p>
            <a:pPr lvl="1"/>
            <a:r>
              <a:rPr lang="en-US" dirty="0" smtClean="0"/>
              <a:t>Clusters with Ethernet (UDP/TCP)</a:t>
            </a:r>
          </a:p>
          <a:p>
            <a:pPr lvl="1"/>
            <a:r>
              <a:rPr lang="en-US" dirty="0" smtClean="0"/>
              <a:t>Clusters with </a:t>
            </a:r>
            <a:r>
              <a:rPr lang="en-US" dirty="0" err="1" smtClean="0"/>
              <a:t>Infiniband</a:t>
            </a:r>
            <a:endParaRPr lang="en-US" dirty="0" smtClean="0"/>
          </a:p>
          <a:p>
            <a:pPr lvl="1"/>
            <a:r>
              <a:rPr lang="en-US" dirty="0" smtClean="0"/>
              <a:t>Clusters with accelerators (GPU/CELL)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To install</a:t>
            </a:r>
          </a:p>
          <a:p>
            <a:pPr lvl="1"/>
            <a:r>
              <a:rPr lang="en-US" dirty="0" smtClean="0"/>
              <a:t>“./build”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AF4CAD2-B4E7-4234-8200-88071609A704}" type="slidenum">
              <a:rPr/>
              <a:pPr lvl="0"/>
              <a:t>80</a:t>
            </a:fld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217519" y="1523880"/>
            <a:ext cx="2668680" cy="4953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066680" y="-720"/>
            <a:ext cx="8010720" cy="762480"/>
          </a:xfrm>
        </p:spPr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sz="4000" dirty="0"/>
              <a:t>Aliasing Stack Data: Run Thread 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17519" y="1981080"/>
            <a:ext cx="2668680" cy="381240"/>
            <a:chOff x="1217519" y="1981080"/>
            <a:chExt cx="2668680" cy="381240"/>
          </a:xfrm>
        </p:grpSpPr>
        <p:sp>
          <p:nvSpPr>
            <p:cNvPr id="5" name="Freeform 4"/>
            <p:cNvSpPr/>
            <p:nvPr/>
          </p:nvSpPr>
          <p:spPr>
            <a:xfrm>
              <a:off x="1217519" y="1981080"/>
              <a:ext cx="2668680" cy="381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1391759" y="1989360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3 stack</a:t>
              </a:r>
            </a:p>
          </p:txBody>
        </p:sp>
      </p:grpSp>
      <p:sp>
        <p:nvSpPr>
          <p:cNvPr id="7" name="Freeform 6"/>
          <p:cNvSpPr/>
          <p:nvPr/>
        </p:nvSpPr>
        <p:spPr>
          <a:xfrm>
            <a:off x="1111320" y="838080"/>
            <a:ext cx="3403440" cy="366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4068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Processor A’s Memory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17519" y="5943600"/>
            <a:ext cx="2668680" cy="380880"/>
            <a:chOff x="1217519" y="5943600"/>
            <a:chExt cx="2668680" cy="380880"/>
          </a:xfrm>
        </p:grpSpPr>
        <p:sp>
          <p:nvSpPr>
            <p:cNvPr id="9" name="Freeform 8"/>
            <p:cNvSpPr/>
            <p:nvPr/>
          </p:nvSpPr>
          <p:spPr>
            <a:xfrm>
              <a:off x="1217519" y="594360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46320" y="5951880"/>
              <a:ext cx="81108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Code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17519" y="5410079"/>
            <a:ext cx="2668680" cy="457200"/>
            <a:chOff x="1217519" y="5410079"/>
            <a:chExt cx="2668680" cy="457200"/>
          </a:xfrm>
        </p:grpSpPr>
        <p:sp>
          <p:nvSpPr>
            <p:cNvPr id="12" name="Freeform 11"/>
            <p:cNvSpPr/>
            <p:nvPr/>
          </p:nvSpPr>
          <p:spPr>
            <a:xfrm>
              <a:off x="1217519" y="5410079"/>
              <a:ext cx="266868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971720" y="5456520"/>
              <a:ext cx="1161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Globals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17519" y="3124079"/>
            <a:ext cx="2668680" cy="2210040"/>
            <a:chOff x="1217519" y="3124079"/>
            <a:chExt cx="2668680" cy="2210040"/>
          </a:xfrm>
        </p:grpSpPr>
        <p:sp>
          <p:nvSpPr>
            <p:cNvPr id="15" name="Freeform 14"/>
            <p:cNvSpPr/>
            <p:nvPr/>
          </p:nvSpPr>
          <p:spPr>
            <a:xfrm>
              <a:off x="1217519" y="3124079"/>
              <a:ext cx="2668680" cy="2210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36960" y="4046759"/>
              <a:ext cx="82476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Heap</a:t>
              </a:r>
            </a:p>
          </p:txBody>
        </p:sp>
      </p:grpSp>
      <p:sp>
        <p:nvSpPr>
          <p:cNvPr id="17" name="Freeform 16"/>
          <p:cNvSpPr/>
          <p:nvPr/>
        </p:nvSpPr>
        <p:spPr>
          <a:xfrm>
            <a:off x="1752479" y="6477119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0x00000000</a:t>
            </a:r>
          </a:p>
        </p:txBody>
      </p:sp>
      <p:sp>
        <p:nvSpPr>
          <p:cNvPr id="18" name="Freeform 17"/>
          <p:cNvSpPr/>
          <p:nvPr/>
        </p:nvSpPr>
        <p:spPr>
          <a:xfrm>
            <a:off x="1828800" y="1219320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0xFFFFFFFF</a:t>
            </a:r>
          </a:p>
        </p:txBody>
      </p:sp>
      <p:sp>
        <p:nvSpPr>
          <p:cNvPr id="19" name="Freeform 18"/>
          <p:cNvSpPr/>
          <p:nvPr/>
        </p:nvSpPr>
        <p:spPr>
          <a:xfrm>
            <a:off x="6095880" y="1523880"/>
            <a:ext cx="2667240" cy="4953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095880" y="5943600"/>
            <a:ext cx="2667240" cy="380880"/>
            <a:chOff x="6095880" y="5943600"/>
            <a:chExt cx="2667240" cy="380880"/>
          </a:xfrm>
        </p:grpSpPr>
        <p:sp>
          <p:nvSpPr>
            <p:cNvPr id="21" name="Freeform 20"/>
            <p:cNvSpPr/>
            <p:nvPr/>
          </p:nvSpPr>
          <p:spPr>
            <a:xfrm>
              <a:off x="6095880" y="5943600"/>
              <a:ext cx="266724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024680" y="5951880"/>
              <a:ext cx="81108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Code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95880" y="5410079"/>
            <a:ext cx="2667240" cy="457200"/>
            <a:chOff x="6095880" y="5410079"/>
            <a:chExt cx="2667240" cy="457200"/>
          </a:xfrm>
        </p:grpSpPr>
        <p:sp>
          <p:nvSpPr>
            <p:cNvPr id="24" name="Freeform 23"/>
            <p:cNvSpPr/>
            <p:nvPr/>
          </p:nvSpPr>
          <p:spPr>
            <a:xfrm>
              <a:off x="6095880" y="5410079"/>
              <a:ext cx="266724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6850079" y="5456520"/>
              <a:ext cx="1161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Globals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095880" y="4419720"/>
            <a:ext cx="2667240" cy="914400"/>
            <a:chOff x="6095880" y="4419720"/>
            <a:chExt cx="2667240" cy="914400"/>
          </a:xfrm>
        </p:grpSpPr>
        <p:sp>
          <p:nvSpPr>
            <p:cNvPr id="27" name="Freeform 26"/>
            <p:cNvSpPr/>
            <p:nvPr/>
          </p:nvSpPr>
          <p:spPr>
            <a:xfrm>
              <a:off x="6095880" y="4419720"/>
              <a:ext cx="2667240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7013879" y="4694400"/>
              <a:ext cx="82476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Heap</a:t>
              </a:r>
            </a:p>
          </p:txBody>
        </p:sp>
      </p:grpSp>
      <p:sp>
        <p:nvSpPr>
          <p:cNvPr id="29" name="Freeform 28"/>
          <p:cNvSpPr/>
          <p:nvPr/>
        </p:nvSpPr>
        <p:spPr>
          <a:xfrm>
            <a:off x="6629400" y="6477119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0x00000000</a:t>
            </a:r>
          </a:p>
        </p:txBody>
      </p:sp>
      <p:sp>
        <p:nvSpPr>
          <p:cNvPr id="30" name="Freeform 29"/>
          <p:cNvSpPr/>
          <p:nvPr/>
        </p:nvSpPr>
        <p:spPr>
          <a:xfrm>
            <a:off x="6705720" y="1219320"/>
            <a:ext cx="144756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0xFFFFFFFF</a:t>
            </a:r>
          </a:p>
        </p:txBody>
      </p:sp>
      <p:sp>
        <p:nvSpPr>
          <p:cNvPr id="31" name="Freeform 30"/>
          <p:cNvSpPr/>
          <p:nvPr/>
        </p:nvSpPr>
        <p:spPr>
          <a:xfrm>
            <a:off x="5415120" y="838080"/>
            <a:ext cx="3403440" cy="366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4068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Processor B’s Memory</a:t>
            </a:r>
          </a:p>
        </p:txBody>
      </p:sp>
      <p:sp>
        <p:nvSpPr>
          <p:cNvPr id="32" name="Straight Connector 31"/>
          <p:cNvSpPr/>
          <p:nvPr/>
        </p:nvSpPr>
        <p:spPr>
          <a:xfrm>
            <a:off x="1219320" y="1981080"/>
            <a:ext cx="266688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17519" y="4800600"/>
            <a:ext cx="2668680" cy="380880"/>
            <a:chOff x="1217519" y="4800600"/>
            <a:chExt cx="2668680" cy="380880"/>
          </a:xfrm>
        </p:grpSpPr>
        <p:sp>
          <p:nvSpPr>
            <p:cNvPr id="34" name="Freeform 33"/>
            <p:cNvSpPr/>
            <p:nvPr/>
          </p:nvSpPr>
          <p:spPr>
            <a:xfrm>
              <a:off x="1217519" y="480060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1391759" y="4808880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2 stack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17519" y="3429000"/>
            <a:ext cx="2668680" cy="380880"/>
            <a:chOff x="1217519" y="3429000"/>
            <a:chExt cx="2668680" cy="380880"/>
          </a:xfrm>
        </p:grpSpPr>
        <p:sp>
          <p:nvSpPr>
            <p:cNvPr id="37" name="Freeform 36"/>
            <p:cNvSpPr/>
            <p:nvPr/>
          </p:nvSpPr>
          <p:spPr>
            <a:xfrm>
              <a:off x="1217519" y="342900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1391759" y="3437279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3 stack</a:t>
              </a:r>
            </a:p>
          </p:txBody>
        </p:sp>
      </p:grpSp>
      <p:sp>
        <p:nvSpPr>
          <p:cNvPr id="39" name="Straight Connector 38"/>
          <p:cNvSpPr/>
          <p:nvPr/>
        </p:nvSpPr>
        <p:spPr>
          <a:xfrm>
            <a:off x="1219320" y="1981080"/>
            <a:ext cx="266688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0" name="Straight Connector 39"/>
          <p:cNvSpPr/>
          <p:nvPr/>
        </p:nvSpPr>
        <p:spPr>
          <a:xfrm>
            <a:off x="1219320" y="2362320"/>
            <a:ext cx="2666880" cy="14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1" name="Straight Connector 40"/>
          <p:cNvSpPr/>
          <p:nvPr/>
        </p:nvSpPr>
        <p:spPr>
          <a:xfrm>
            <a:off x="6095880" y="1981080"/>
            <a:ext cx="266724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2" name="Straight Connector 41"/>
          <p:cNvSpPr/>
          <p:nvPr/>
        </p:nvSpPr>
        <p:spPr>
          <a:xfrm>
            <a:off x="6095880" y="2362320"/>
            <a:ext cx="2667240" cy="14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4040279" y="1981080"/>
            <a:ext cx="173988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Execution Copy</a:t>
            </a:r>
          </a:p>
        </p:txBody>
      </p:sp>
      <p:sp>
        <p:nvSpPr>
          <p:cNvPr id="44" name="Freeform 43"/>
          <p:cNvSpPr/>
          <p:nvPr/>
        </p:nvSpPr>
        <p:spPr>
          <a:xfrm>
            <a:off x="3886200" y="2171880"/>
            <a:ext cx="228600" cy="1447560"/>
          </a:xfrm>
          <a:custGeom>
            <a:avLst/>
            <a:gdLst>
              <a:gd name="f0" fmla="val 0"/>
              <a:gd name="f1" fmla="val 21600"/>
              <a:gd name="f2" fmla="val 10800"/>
              <a:gd name="f3" fmla="val 5400"/>
              <a:gd name="f4" fmla="val 16200"/>
              <a:gd name="f5" fmla="val 10875"/>
              <a:gd name="f6" fmla="val 15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cubicBezTo>
                  <a:pt x="f2" y="f0"/>
                  <a:pt x="f1" y="f3"/>
                  <a:pt x="f1" y="f2"/>
                </a:cubicBezTo>
                <a:cubicBezTo>
                  <a:pt x="f1" y="f4"/>
                  <a:pt x="f5" y="f1"/>
                  <a:pt x="f6" y="f1"/>
                </a:cubicBez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  <a:headEnd type="arrow"/>
            <a:tailEnd type="arrow"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872293-01AE-48F7-91C2-C50CFB6FB6C8}" type="slidenum">
              <a:rPr/>
              <a:pPr lvl="0"/>
              <a:t>81</a:t>
            </a:fld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217519" y="1523880"/>
            <a:ext cx="2668680" cy="4953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066680" y="-720"/>
            <a:ext cx="8010720" cy="762480"/>
          </a:xfrm>
        </p:spPr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sz="4000" dirty="0"/>
              <a:t>Aliasing Stack Data</a:t>
            </a:r>
          </a:p>
        </p:txBody>
      </p:sp>
      <p:sp>
        <p:nvSpPr>
          <p:cNvPr id="4" name="Freeform 3"/>
          <p:cNvSpPr/>
          <p:nvPr/>
        </p:nvSpPr>
        <p:spPr>
          <a:xfrm>
            <a:off x="1111320" y="838080"/>
            <a:ext cx="3403440" cy="366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4068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Processor A’s Memory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17519" y="5943600"/>
            <a:ext cx="2668680" cy="380880"/>
            <a:chOff x="1217519" y="5943600"/>
            <a:chExt cx="2668680" cy="380880"/>
          </a:xfrm>
        </p:grpSpPr>
        <p:sp>
          <p:nvSpPr>
            <p:cNvPr id="6" name="Freeform 5"/>
            <p:cNvSpPr/>
            <p:nvPr/>
          </p:nvSpPr>
          <p:spPr>
            <a:xfrm>
              <a:off x="1217519" y="594360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46320" y="5951880"/>
              <a:ext cx="81108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Code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17519" y="5410079"/>
            <a:ext cx="2668680" cy="457200"/>
            <a:chOff x="1217519" y="5410079"/>
            <a:chExt cx="2668680" cy="457200"/>
          </a:xfrm>
        </p:grpSpPr>
        <p:sp>
          <p:nvSpPr>
            <p:cNvPr id="9" name="Freeform 8"/>
            <p:cNvSpPr/>
            <p:nvPr/>
          </p:nvSpPr>
          <p:spPr>
            <a:xfrm>
              <a:off x="1217519" y="5410079"/>
              <a:ext cx="266868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71720" y="5456520"/>
              <a:ext cx="1161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Globals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17519" y="3124079"/>
            <a:ext cx="2668680" cy="2210040"/>
            <a:chOff x="1217519" y="3124079"/>
            <a:chExt cx="2668680" cy="2210040"/>
          </a:xfrm>
        </p:grpSpPr>
        <p:sp>
          <p:nvSpPr>
            <p:cNvPr id="12" name="Freeform 11"/>
            <p:cNvSpPr/>
            <p:nvPr/>
          </p:nvSpPr>
          <p:spPr>
            <a:xfrm>
              <a:off x="1217519" y="3124079"/>
              <a:ext cx="2668680" cy="2210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136960" y="4046759"/>
              <a:ext cx="82476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Heap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1752479" y="6477119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0x00000000</a:t>
            </a:r>
          </a:p>
        </p:txBody>
      </p:sp>
      <p:sp>
        <p:nvSpPr>
          <p:cNvPr id="15" name="Freeform 14"/>
          <p:cNvSpPr/>
          <p:nvPr/>
        </p:nvSpPr>
        <p:spPr>
          <a:xfrm>
            <a:off x="1828800" y="1219320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0xFFFFFFFF</a:t>
            </a:r>
          </a:p>
        </p:txBody>
      </p:sp>
      <p:sp>
        <p:nvSpPr>
          <p:cNvPr id="16" name="Freeform 15"/>
          <p:cNvSpPr/>
          <p:nvPr/>
        </p:nvSpPr>
        <p:spPr>
          <a:xfrm>
            <a:off x="6095880" y="1523880"/>
            <a:ext cx="2667240" cy="4953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95880" y="5943600"/>
            <a:ext cx="2667240" cy="380880"/>
            <a:chOff x="6095880" y="5943600"/>
            <a:chExt cx="2667240" cy="380880"/>
          </a:xfrm>
        </p:grpSpPr>
        <p:sp>
          <p:nvSpPr>
            <p:cNvPr id="18" name="Freeform 17"/>
            <p:cNvSpPr/>
            <p:nvPr/>
          </p:nvSpPr>
          <p:spPr>
            <a:xfrm>
              <a:off x="6095880" y="5943600"/>
              <a:ext cx="266724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024680" y="5951880"/>
              <a:ext cx="81108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Code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95880" y="5410079"/>
            <a:ext cx="2667240" cy="457200"/>
            <a:chOff x="6095880" y="5410079"/>
            <a:chExt cx="2667240" cy="457200"/>
          </a:xfrm>
        </p:grpSpPr>
        <p:sp>
          <p:nvSpPr>
            <p:cNvPr id="21" name="Freeform 20"/>
            <p:cNvSpPr/>
            <p:nvPr/>
          </p:nvSpPr>
          <p:spPr>
            <a:xfrm>
              <a:off x="6095880" y="5410079"/>
              <a:ext cx="266724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6850079" y="5456520"/>
              <a:ext cx="1161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Globals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95880" y="4114800"/>
            <a:ext cx="2667240" cy="1219320"/>
            <a:chOff x="6095880" y="4114800"/>
            <a:chExt cx="2667240" cy="1219320"/>
          </a:xfrm>
        </p:grpSpPr>
        <p:sp>
          <p:nvSpPr>
            <p:cNvPr id="24" name="Freeform 23"/>
            <p:cNvSpPr/>
            <p:nvPr/>
          </p:nvSpPr>
          <p:spPr>
            <a:xfrm>
              <a:off x="6095880" y="4114800"/>
              <a:ext cx="2667240" cy="1219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013879" y="4542120"/>
              <a:ext cx="82476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Heap</a:t>
              </a:r>
            </a:p>
          </p:txBody>
        </p:sp>
      </p:grpSp>
      <p:sp>
        <p:nvSpPr>
          <p:cNvPr id="26" name="Freeform 25"/>
          <p:cNvSpPr/>
          <p:nvPr/>
        </p:nvSpPr>
        <p:spPr>
          <a:xfrm>
            <a:off x="6629400" y="6477119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0x00000000</a:t>
            </a:r>
          </a:p>
        </p:txBody>
      </p:sp>
      <p:sp>
        <p:nvSpPr>
          <p:cNvPr id="27" name="Freeform 26"/>
          <p:cNvSpPr/>
          <p:nvPr/>
        </p:nvSpPr>
        <p:spPr>
          <a:xfrm>
            <a:off x="6705720" y="1219320"/>
            <a:ext cx="144756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0xFFFFFFFF</a:t>
            </a:r>
          </a:p>
        </p:txBody>
      </p:sp>
      <p:sp>
        <p:nvSpPr>
          <p:cNvPr id="28" name="Freeform 27"/>
          <p:cNvSpPr/>
          <p:nvPr/>
        </p:nvSpPr>
        <p:spPr>
          <a:xfrm>
            <a:off x="5415120" y="838080"/>
            <a:ext cx="3403440" cy="366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4068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Processor B’s Memory</a:t>
            </a:r>
          </a:p>
        </p:txBody>
      </p:sp>
      <p:sp>
        <p:nvSpPr>
          <p:cNvPr id="29" name="Straight Connector 28"/>
          <p:cNvSpPr/>
          <p:nvPr/>
        </p:nvSpPr>
        <p:spPr>
          <a:xfrm>
            <a:off x="1219320" y="1981080"/>
            <a:ext cx="266688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217519" y="4800600"/>
            <a:ext cx="2668680" cy="380880"/>
            <a:chOff x="1217519" y="4800600"/>
            <a:chExt cx="2668680" cy="380880"/>
          </a:xfrm>
        </p:grpSpPr>
        <p:sp>
          <p:nvSpPr>
            <p:cNvPr id="31" name="Freeform 30"/>
            <p:cNvSpPr/>
            <p:nvPr/>
          </p:nvSpPr>
          <p:spPr>
            <a:xfrm>
              <a:off x="1217519" y="480060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391759" y="4808880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2 stack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17519" y="3429000"/>
            <a:ext cx="2668680" cy="380880"/>
            <a:chOff x="1217519" y="3429000"/>
            <a:chExt cx="2668680" cy="380880"/>
          </a:xfrm>
        </p:grpSpPr>
        <p:sp>
          <p:nvSpPr>
            <p:cNvPr id="34" name="Freeform 33"/>
            <p:cNvSpPr/>
            <p:nvPr/>
          </p:nvSpPr>
          <p:spPr>
            <a:xfrm>
              <a:off x="1217519" y="342900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1391759" y="3437279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3 stack</a:t>
              </a:r>
            </a:p>
          </p:txBody>
        </p:sp>
      </p:grpSp>
      <p:sp>
        <p:nvSpPr>
          <p:cNvPr id="36" name="Straight Connector 35"/>
          <p:cNvSpPr/>
          <p:nvPr/>
        </p:nvSpPr>
        <p:spPr>
          <a:xfrm>
            <a:off x="1219320" y="1981080"/>
            <a:ext cx="266688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7" name="Straight Connector 36"/>
          <p:cNvSpPr/>
          <p:nvPr/>
        </p:nvSpPr>
        <p:spPr>
          <a:xfrm>
            <a:off x="1219320" y="2362320"/>
            <a:ext cx="2666880" cy="14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8" name="Straight Connector 37"/>
          <p:cNvSpPr/>
          <p:nvPr/>
        </p:nvSpPr>
        <p:spPr>
          <a:xfrm>
            <a:off x="6095880" y="1981080"/>
            <a:ext cx="266724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9" name="Straight Connector 38"/>
          <p:cNvSpPr/>
          <p:nvPr/>
        </p:nvSpPr>
        <p:spPr>
          <a:xfrm>
            <a:off x="6095880" y="2362320"/>
            <a:ext cx="2667240" cy="14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095880" y="4191120"/>
            <a:ext cx="2667240" cy="380880"/>
            <a:chOff x="6095880" y="4191120"/>
            <a:chExt cx="2667240" cy="380880"/>
          </a:xfrm>
        </p:grpSpPr>
        <p:sp>
          <p:nvSpPr>
            <p:cNvPr id="41" name="Freeform 40"/>
            <p:cNvSpPr/>
            <p:nvPr/>
          </p:nvSpPr>
          <p:spPr>
            <a:xfrm>
              <a:off x="6095880" y="4191120"/>
              <a:ext cx="266724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6268680" y="4199040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3 stack</a:t>
              </a:r>
            </a:p>
          </p:txBody>
        </p:sp>
      </p:grpSp>
      <p:sp>
        <p:nvSpPr>
          <p:cNvPr id="43" name="Freeform 42"/>
          <p:cNvSpPr/>
          <p:nvPr/>
        </p:nvSpPr>
        <p:spPr>
          <a:xfrm>
            <a:off x="3886200" y="3619440"/>
            <a:ext cx="2209680" cy="762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1"/>
                </a:lnTo>
              </a:path>
            </a:pathLst>
          </a:custGeom>
          <a:noFill/>
          <a:ln w="255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4116239" y="2895479"/>
            <a:ext cx="1689119" cy="8384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Migrate Thread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A179A43-240A-40B8-9288-45272D802D1C}" type="slidenum">
              <a:rPr/>
              <a:pPr lvl="0"/>
              <a:t>82</a:t>
            </a:fld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217519" y="1523880"/>
            <a:ext cx="2668680" cy="4953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066680" y="-720"/>
            <a:ext cx="8010720" cy="762480"/>
          </a:xfrm>
        </p:spPr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sz="4000" dirty="0"/>
              <a:t>Aliasing Stack Data</a:t>
            </a:r>
          </a:p>
        </p:txBody>
      </p:sp>
      <p:sp>
        <p:nvSpPr>
          <p:cNvPr id="4" name="Freeform 3"/>
          <p:cNvSpPr/>
          <p:nvPr/>
        </p:nvSpPr>
        <p:spPr>
          <a:xfrm>
            <a:off x="1111320" y="838080"/>
            <a:ext cx="3403440" cy="366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4068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Processor A’s Memory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17519" y="5943600"/>
            <a:ext cx="2668680" cy="380880"/>
            <a:chOff x="1217519" y="5943600"/>
            <a:chExt cx="2668680" cy="380880"/>
          </a:xfrm>
        </p:grpSpPr>
        <p:sp>
          <p:nvSpPr>
            <p:cNvPr id="6" name="Freeform 5"/>
            <p:cNvSpPr/>
            <p:nvPr/>
          </p:nvSpPr>
          <p:spPr>
            <a:xfrm>
              <a:off x="1217519" y="594360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46320" y="5951880"/>
              <a:ext cx="81108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Code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17519" y="5410079"/>
            <a:ext cx="2668680" cy="457200"/>
            <a:chOff x="1217519" y="5410079"/>
            <a:chExt cx="2668680" cy="457200"/>
          </a:xfrm>
        </p:grpSpPr>
        <p:sp>
          <p:nvSpPr>
            <p:cNvPr id="9" name="Freeform 8"/>
            <p:cNvSpPr/>
            <p:nvPr/>
          </p:nvSpPr>
          <p:spPr>
            <a:xfrm>
              <a:off x="1217519" y="5410079"/>
              <a:ext cx="266868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71720" y="5456520"/>
              <a:ext cx="1161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Globals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17519" y="3124079"/>
            <a:ext cx="2668680" cy="2210040"/>
            <a:chOff x="1217519" y="3124079"/>
            <a:chExt cx="2668680" cy="2210040"/>
          </a:xfrm>
        </p:grpSpPr>
        <p:sp>
          <p:nvSpPr>
            <p:cNvPr id="12" name="Freeform 11"/>
            <p:cNvSpPr/>
            <p:nvPr/>
          </p:nvSpPr>
          <p:spPr>
            <a:xfrm>
              <a:off x="1217519" y="3124079"/>
              <a:ext cx="2668680" cy="2210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136960" y="4046759"/>
              <a:ext cx="82476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Heap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1752479" y="6477119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0x00000000</a:t>
            </a:r>
          </a:p>
        </p:txBody>
      </p:sp>
      <p:sp>
        <p:nvSpPr>
          <p:cNvPr id="15" name="Freeform 14"/>
          <p:cNvSpPr/>
          <p:nvPr/>
        </p:nvSpPr>
        <p:spPr>
          <a:xfrm>
            <a:off x="1828800" y="1219320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0xFFFFFFFF</a:t>
            </a:r>
          </a:p>
        </p:txBody>
      </p:sp>
      <p:sp>
        <p:nvSpPr>
          <p:cNvPr id="16" name="Freeform 15"/>
          <p:cNvSpPr/>
          <p:nvPr/>
        </p:nvSpPr>
        <p:spPr>
          <a:xfrm>
            <a:off x="6095880" y="1523880"/>
            <a:ext cx="2667240" cy="4953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95880" y="5943600"/>
            <a:ext cx="2667240" cy="380880"/>
            <a:chOff x="6095880" y="5943600"/>
            <a:chExt cx="2667240" cy="380880"/>
          </a:xfrm>
        </p:grpSpPr>
        <p:sp>
          <p:nvSpPr>
            <p:cNvPr id="18" name="Freeform 17"/>
            <p:cNvSpPr/>
            <p:nvPr/>
          </p:nvSpPr>
          <p:spPr>
            <a:xfrm>
              <a:off x="6095880" y="5943600"/>
              <a:ext cx="266724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024680" y="5951880"/>
              <a:ext cx="81108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Code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95880" y="5410079"/>
            <a:ext cx="2667240" cy="457200"/>
            <a:chOff x="6095880" y="5410079"/>
            <a:chExt cx="2667240" cy="457200"/>
          </a:xfrm>
        </p:grpSpPr>
        <p:sp>
          <p:nvSpPr>
            <p:cNvPr id="21" name="Freeform 20"/>
            <p:cNvSpPr/>
            <p:nvPr/>
          </p:nvSpPr>
          <p:spPr>
            <a:xfrm>
              <a:off x="6095880" y="5410079"/>
              <a:ext cx="266724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6850079" y="5456520"/>
              <a:ext cx="1161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Globals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95880" y="4114800"/>
            <a:ext cx="2667240" cy="1219320"/>
            <a:chOff x="6095880" y="4114800"/>
            <a:chExt cx="2667240" cy="1219320"/>
          </a:xfrm>
        </p:grpSpPr>
        <p:sp>
          <p:nvSpPr>
            <p:cNvPr id="24" name="Freeform 23"/>
            <p:cNvSpPr/>
            <p:nvPr/>
          </p:nvSpPr>
          <p:spPr>
            <a:xfrm>
              <a:off x="6095880" y="4114800"/>
              <a:ext cx="2667240" cy="1219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013879" y="4542120"/>
              <a:ext cx="82476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Heap</a:t>
              </a:r>
            </a:p>
          </p:txBody>
        </p:sp>
      </p:grpSp>
      <p:sp>
        <p:nvSpPr>
          <p:cNvPr id="26" name="Freeform 25"/>
          <p:cNvSpPr/>
          <p:nvPr/>
        </p:nvSpPr>
        <p:spPr>
          <a:xfrm>
            <a:off x="6629400" y="6477119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0x00000000</a:t>
            </a:r>
          </a:p>
        </p:txBody>
      </p:sp>
      <p:sp>
        <p:nvSpPr>
          <p:cNvPr id="27" name="Freeform 26"/>
          <p:cNvSpPr/>
          <p:nvPr/>
        </p:nvSpPr>
        <p:spPr>
          <a:xfrm>
            <a:off x="6705720" y="1219320"/>
            <a:ext cx="144756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0xFFFFFFFF</a:t>
            </a:r>
          </a:p>
        </p:txBody>
      </p:sp>
      <p:sp>
        <p:nvSpPr>
          <p:cNvPr id="28" name="Freeform 27"/>
          <p:cNvSpPr/>
          <p:nvPr/>
        </p:nvSpPr>
        <p:spPr>
          <a:xfrm>
            <a:off x="5415120" y="838080"/>
            <a:ext cx="3403440" cy="366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4068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Processor B’s Memory</a:t>
            </a:r>
          </a:p>
        </p:txBody>
      </p:sp>
      <p:sp>
        <p:nvSpPr>
          <p:cNvPr id="29" name="Straight Connector 28"/>
          <p:cNvSpPr/>
          <p:nvPr/>
        </p:nvSpPr>
        <p:spPr>
          <a:xfrm>
            <a:off x="1219320" y="1981080"/>
            <a:ext cx="266688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217519" y="4800600"/>
            <a:ext cx="2668680" cy="380880"/>
            <a:chOff x="1217519" y="4800600"/>
            <a:chExt cx="2668680" cy="380880"/>
          </a:xfrm>
        </p:grpSpPr>
        <p:sp>
          <p:nvSpPr>
            <p:cNvPr id="31" name="Freeform 30"/>
            <p:cNvSpPr/>
            <p:nvPr/>
          </p:nvSpPr>
          <p:spPr>
            <a:xfrm>
              <a:off x="1217519" y="480060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391759" y="4808880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2 stack</a:t>
              </a:r>
            </a:p>
          </p:txBody>
        </p:sp>
      </p:grpSp>
      <p:sp>
        <p:nvSpPr>
          <p:cNvPr id="33" name="Straight Connector 32"/>
          <p:cNvSpPr/>
          <p:nvPr/>
        </p:nvSpPr>
        <p:spPr>
          <a:xfrm>
            <a:off x="1219320" y="1981080"/>
            <a:ext cx="266688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4" name="Straight Connector 33"/>
          <p:cNvSpPr/>
          <p:nvPr/>
        </p:nvSpPr>
        <p:spPr>
          <a:xfrm>
            <a:off x="1219320" y="2362320"/>
            <a:ext cx="2666880" cy="14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5" name="Straight Connector 34"/>
          <p:cNvSpPr/>
          <p:nvPr/>
        </p:nvSpPr>
        <p:spPr>
          <a:xfrm>
            <a:off x="6095880" y="1981080"/>
            <a:ext cx="266724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6" name="Straight Connector 35"/>
          <p:cNvSpPr/>
          <p:nvPr/>
        </p:nvSpPr>
        <p:spPr>
          <a:xfrm>
            <a:off x="6095880" y="2362320"/>
            <a:ext cx="2667240" cy="14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095880" y="4191120"/>
            <a:ext cx="2667240" cy="380880"/>
            <a:chOff x="6095880" y="4191120"/>
            <a:chExt cx="2667240" cy="380880"/>
          </a:xfrm>
        </p:grpSpPr>
        <p:sp>
          <p:nvSpPr>
            <p:cNvPr id="38" name="Freeform 37"/>
            <p:cNvSpPr/>
            <p:nvPr/>
          </p:nvSpPr>
          <p:spPr>
            <a:xfrm>
              <a:off x="6095880" y="4191120"/>
              <a:ext cx="266724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6268680" y="4199040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3 stack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8044596-5A53-4204-B738-B6C76A360037}" type="slidenum">
              <a:rPr/>
              <a:pPr lvl="0"/>
              <a:t>83</a:t>
            </a:fld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217519" y="1523880"/>
            <a:ext cx="2668680" cy="4953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066680" y="-720"/>
            <a:ext cx="8010720" cy="762480"/>
          </a:xfrm>
        </p:spPr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sz="4000" dirty="0"/>
              <a:t>Aliasing Stack Data</a:t>
            </a:r>
          </a:p>
        </p:txBody>
      </p:sp>
      <p:sp>
        <p:nvSpPr>
          <p:cNvPr id="4" name="Freeform 3"/>
          <p:cNvSpPr/>
          <p:nvPr/>
        </p:nvSpPr>
        <p:spPr>
          <a:xfrm>
            <a:off x="1111320" y="838080"/>
            <a:ext cx="3403440" cy="366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4068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Processor A’s Memory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17519" y="5943600"/>
            <a:ext cx="2668680" cy="380880"/>
            <a:chOff x="1217519" y="5943600"/>
            <a:chExt cx="2668680" cy="380880"/>
          </a:xfrm>
        </p:grpSpPr>
        <p:sp>
          <p:nvSpPr>
            <p:cNvPr id="6" name="Freeform 5"/>
            <p:cNvSpPr/>
            <p:nvPr/>
          </p:nvSpPr>
          <p:spPr>
            <a:xfrm>
              <a:off x="1217519" y="594360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46320" y="5951880"/>
              <a:ext cx="81108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Code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17519" y="5410079"/>
            <a:ext cx="2668680" cy="457200"/>
            <a:chOff x="1217519" y="5410079"/>
            <a:chExt cx="2668680" cy="457200"/>
          </a:xfrm>
        </p:grpSpPr>
        <p:sp>
          <p:nvSpPr>
            <p:cNvPr id="9" name="Freeform 8"/>
            <p:cNvSpPr/>
            <p:nvPr/>
          </p:nvSpPr>
          <p:spPr>
            <a:xfrm>
              <a:off x="1217519" y="5410079"/>
              <a:ext cx="266868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71720" y="5456520"/>
              <a:ext cx="1161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Globals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17519" y="3124079"/>
            <a:ext cx="2668680" cy="2210040"/>
            <a:chOff x="1217519" y="3124079"/>
            <a:chExt cx="2668680" cy="2210040"/>
          </a:xfrm>
        </p:grpSpPr>
        <p:sp>
          <p:nvSpPr>
            <p:cNvPr id="12" name="Freeform 11"/>
            <p:cNvSpPr/>
            <p:nvPr/>
          </p:nvSpPr>
          <p:spPr>
            <a:xfrm>
              <a:off x="1217519" y="3124079"/>
              <a:ext cx="2668680" cy="2210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136960" y="4046759"/>
              <a:ext cx="82476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Heap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1752479" y="6477119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0x00000000</a:t>
            </a:r>
          </a:p>
        </p:txBody>
      </p:sp>
      <p:sp>
        <p:nvSpPr>
          <p:cNvPr id="15" name="Freeform 14"/>
          <p:cNvSpPr/>
          <p:nvPr/>
        </p:nvSpPr>
        <p:spPr>
          <a:xfrm>
            <a:off x="1828800" y="1219320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0xFFFFFFFF</a:t>
            </a:r>
          </a:p>
        </p:txBody>
      </p:sp>
      <p:sp>
        <p:nvSpPr>
          <p:cNvPr id="16" name="Freeform 15"/>
          <p:cNvSpPr/>
          <p:nvPr/>
        </p:nvSpPr>
        <p:spPr>
          <a:xfrm>
            <a:off x="6095880" y="1523880"/>
            <a:ext cx="2667240" cy="4953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3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95880" y="5943600"/>
            <a:ext cx="2667240" cy="380880"/>
            <a:chOff x="6095880" y="5943600"/>
            <a:chExt cx="2667240" cy="380880"/>
          </a:xfrm>
        </p:grpSpPr>
        <p:sp>
          <p:nvSpPr>
            <p:cNvPr id="18" name="Freeform 17"/>
            <p:cNvSpPr/>
            <p:nvPr/>
          </p:nvSpPr>
          <p:spPr>
            <a:xfrm>
              <a:off x="6095880" y="5943600"/>
              <a:ext cx="266724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024680" y="5951880"/>
              <a:ext cx="81108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Code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95880" y="5410079"/>
            <a:ext cx="2667240" cy="457200"/>
            <a:chOff x="6095880" y="5410079"/>
            <a:chExt cx="2667240" cy="457200"/>
          </a:xfrm>
        </p:grpSpPr>
        <p:sp>
          <p:nvSpPr>
            <p:cNvPr id="21" name="Freeform 20"/>
            <p:cNvSpPr/>
            <p:nvPr/>
          </p:nvSpPr>
          <p:spPr>
            <a:xfrm>
              <a:off x="6095880" y="5410079"/>
              <a:ext cx="266724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6850079" y="5456520"/>
              <a:ext cx="1161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Globals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95880" y="4114800"/>
            <a:ext cx="2667240" cy="1219320"/>
            <a:chOff x="6095880" y="4114800"/>
            <a:chExt cx="2667240" cy="1219320"/>
          </a:xfrm>
        </p:grpSpPr>
        <p:sp>
          <p:nvSpPr>
            <p:cNvPr id="24" name="Freeform 23"/>
            <p:cNvSpPr/>
            <p:nvPr/>
          </p:nvSpPr>
          <p:spPr>
            <a:xfrm>
              <a:off x="6095880" y="4114800"/>
              <a:ext cx="2667240" cy="1219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013879" y="4542120"/>
              <a:ext cx="82476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Heap</a:t>
              </a:r>
            </a:p>
          </p:txBody>
        </p:sp>
      </p:grpSp>
      <p:sp>
        <p:nvSpPr>
          <p:cNvPr id="26" name="Freeform 25"/>
          <p:cNvSpPr/>
          <p:nvPr/>
        </p:nvSpPr>
        <p:spPr>
          <a:xfrm>
            <a:off x="6629400" y="6477119"/>
            <a:ext cx="1447919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0x00000000</a:t>
            </a:r>
          </a:p>
        </p:txBody>
      </p:sp>
      <p:sp>
        <p:nvSpPr>
          <p:cNvPr id="27" name="Freeform 26"/>
          <p:cNvSpPr/>
          <p:nvPr/>
        </p:nvSpPr>
        <p:spPr>
          <a:xfrm>
            <a:off x="6705720" y="1219320"/>
            <a:ext cx="144756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0xFFFFFFFF</a:t>
            </a:r>
          </a:p>
        </p:txBody>
      </p:sp>
      <p:sp>
        <p:nvSpPr>
          <p:cNvPr id="28" name="Freeform 27"/>
          <p:cNvSpPr/>
          <p:nvPr/>
        </p:nvSpPr>
        <p:spPr>
          <a:xfrm>
            <a:off x="5415120" y="838080"/>
            <a:ext cx="3403440" cy="366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4068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Processor B’s Memory</a:t>
            </a:r>
          </a:p>
        </p:txBody>
      </p:sp>
      <p:sp>
        <p:nvSpPr>
          <p:cNvPr id="29" name="Straight Connector 28"/>
          <p:cNvSpPr/>
          <p:nvPr/>
        </p:nvSpPr>
        <p:spPr>
          <a:xfrm>
            <a:off x="1219320" y="1981080"/>
            <a:ext cx="266688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217519" y="4800600"/>
            <a:ext cx="2668680" cy="380880"/>
            <a:chOff x="1217519" y="4800600"/>
            <a:chExt cx="2668680" cy="380880"/>
          </a:xfrm>
        </p:grpSpPr>
        <p:sp>
          <p:nvSpPr>
            <p:cNvPr id="31" name="Freeform 30"/>
            <p:cNvSpPr/>
            <p:nvPr/>
          </p:nvSpPr>
          <p:spPr>
            <a:xfrm>
              <a:off x="1217519" y="4800600"/>
              <a:ext cx="26686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391759" y="4808880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2 stack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95880" y="1981080"/>
            <a:ext cx="2667240" cy="381240"/>
            <a:chOff x="6095880" y="1981080"/>
            <a:chExt cx="2667240" cy="381240"/>
          </a:xfrm>
        </p:grpSpPr>
        <p:sp>
          <p:nvSpPr>
            <p:cNvPr id="34" name="Freeform 33"/>
            <p:cNvSpPr/>
            <p:nvPr/>
          </p:nvSpPr>
          <p:spPr>
            <a:xfrm>
              <a:off x="6095880" y="1981080"/>
              <a:ext cx="2667240" cy="381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268680" y="1989360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3 stack</a:t>
              </a:r>
            </a:p>
          </p:txBody>
        </p:sp>
      </p:grpSp>
      <p:sp>
        <p:nvSpPr>
          <p:cNvPr id="36" name="Straight Connector 35"/>
          <p:cNvSpPr/>
          <p:nvPr/>
        </p:nvSpPr>
        <p:spPr>
          <a:xfrm>
            <a:off x="1219320" y="1981080"/>
            <a:ext cx="266688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7" name="Straight Connector 36"/>
          <p:cNvSpPr/>
          <p:nvPr/>
        </p:nvSpPr>
        <p:spPr>
          <a:xfrm>
            <a:off x="1219320" y="2362320"/>
            <a:ext cx="2666880" cy="14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8" name="Straight Connector 37"/>
          <p:cNvSpPr/>
          <p:nvPr/>
        </p:nvSpPr>
        <p:spPr>
          <a:xfrm>
            <a:off x="6095880" y="1981080"/>
            <a:ext cx="266724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9" name="Straight Connector 38"/>
          <p:cNvSpPr/>
          <p:nvPr/>
        </p:nvSpPr>
        <p:spPr>
          <a:xfrm>
            <a:off x="6095880" y="2362320"/>
            <a:ext cx="2667240" cy="14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4040279" y="1981080"/>
            <a:ext cx="173988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40680" bIns="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>
                <a:solidFill>
                  <a:srgbClr val="000000"/>
                </a:solidFill>
                <a:latin typeface="Verdana" pitchFamily="18"/>
                <a:ea typeface="Verdana" pitchFamily="2"/>
                <a:cs typeface="Verdana" pitchFamily="2"/>
              </a:rPr>
              <a:t>Execution Copy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6095880" y="4191120"/>
            <a:ext cx="2667240" cy="380880"/>
            <a:chOff x="6095880" y="4191120"/>
            <a:chExt cx="2667240" cy="380880"/>
          </a:xfrm>
        </p:grpSpPr>
        <p:sp>
          <p:nvSpPr>
            <p:cNvPr id="42" name="Freeform 41"/>
            <p:cNvSpPr/>
            <p:nvPr/>
          </p:nvSpPr>
          <p:spPr>
            <a:xfrm>
              <a:off x="6095880" y="4191120"/>
              <a:ext cx="266724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/>
            <a:p>
              <a:pPr lvl="0" rtl="0" hangingPunct="0">
                <a:buNone/>
                <a:tabLst/>
              </a:pPr>
              <a:endParaRPr lang="en-US" sz="2400">
                <a:latin typeface="Times New Roman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6268680" y="4199040"/>
              <a:ext cx="2313720" cy="366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0" tIns="0" rIns="40680" bIns="0" anchor="ctr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>
                  <a:solidFill>
                    <a:srgbClr val="000000"/>
                  </a:solidFill>
                  <a:latin typeface="Verdana" pitchFamily="18"/>
                  <a:ea typeface="Verdana" pitchFamily="2"/>
                  <a:cs typeface="Verdana" pitchFamily="2"/>
                </a:rPr>
                <a:t>Thread 3 stack</a:t>
              </a:r>
            </a:p>
          </p:txBody>
        </p:sp>
      </p:grpSp>
      <p:sp>
        <p:nvSpPr>
          <p:cNvPr id="44" name="Freeform 43"/>
          <p:cNvSpPr/>
          <p:nvPr/>
        </p:nvSpPr>
        <p:spPr>
          <a:xfrm>
            <a:off x="5867279" y="2171880"/>
            <a:ext cx="230400" cy="2209680"/>
          </a:xfrm>
          <a:custGeom>
            <a:avLst/>
            <a:gdLst>
              <a:gd name="f0" fmla="val 0"/>
              <a:gd name="f1" fmla="val 21600"/>
              <a:gd name="f2" fmla="val 21451"/>
              <a:gd name="f3" fmla="val 10726"/>
              <a:gd name="f4" fmla="val 5400"/>
              <a:gd name="f5" fmla="val 10800"/>
              <a:gd name="f6" fmla="val 162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2" y="f0"/>
                </a:moveTo>
                <a:cubicBezTo>
                  <a:pt x="f3" y="f0"/>
                  <a:pt x="f0" y="f4"/>
                  <a:pt x="f0" y="f5"/>
                </a:cubicBezTo>
                <a:cubicBezTo>
                  <a:pt x="f0" y="f6"/>
                  <a:pt x="f5" y="f1"/>
                  <a:pt x="f1" y="f1"/>
                </a:cubicBez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  <a:headEnd type="arrow"/>
            <a:tailEnd type="arrow"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93793B6-7765-44B9-AC43-354E83FD1AB7}" type="slidenum">
              <a:rPr/>
              <a:pPr lvl="0"/>
              <a:t>84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66680" y="-18000"/>
            <a:ext cx="8010720" cy="772200"/>
          </a:xfrm>
        </p:spPr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Aliasing Stack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2599" y="990719"/>
            <a:ext cx="8110440" cy="5867279"/>
          </a:xfrm>
        </p:spPr>
        <p:txBody>
          <a:bodyPr wrap="square" rIns="132120"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lnSpc>
                <a:spcPct val="8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Does not depend on having large quantities of virtual address space</a:t>
            </a:r>
          </a:p>
          <a:p>
            <a:pPr marL="0" lvl="1" indent="0">
              <a:lnSpc>
                <a:spcPct val="8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Works well on 32-bit machines</a:t>
            </a:r>
          </a:p>
          <a:p>
            <a:pPr marL="0" lvl="0" indent="0">
              <a:lnSpc>
                <a:spcPct val="8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Requires only one </a:t>
            </a:r>
            <a:r>
              <a:rPr lang="en-US" sz="2800" dirty="0" err="1">
                <a:latin typeface="" pitchFamily="16"/>
              </a:rPr>
              <a:t>mmap’d</a:t>
            </a:r>
            <a:r>
              <a:rPr lang="en-US" sz="2800" dirty="0">
                <a:latin typeface="" pitchFamily="16"/>
              </a:rPr>
              <a:t> region at a time</a:t>
            </a:r>
          </a:p>
          <a:p>
            <a:pPr marL="0" lvl="1" indent="0">
              <a:lnSpc>
                <a:spcPct val="8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Works even on Blue Gene!</a:t>
            </a:r>
          </a:p>
          <a:p>
            <a:pPr marL="0" lvl="0" indent="0">
              <a:lnSpc>
                <a:spcPct val="8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Downsides:</a:t>
            </a:r>
          </a:p>
          <a:p>
            <a:pPr marL="0" lvl="1" indent="0">
              <a:lnSpc>
                <a:spcPct val="8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Thread context switch requires </a:t>
            </a:r>
            <a:r>
              <a:rPr lang="en-US" sz="2400" dirty="0" err="1">
                <a:latin typeface="" pitchFamily="16"/>
              </a:rPr>
              <a:t>munmap</a:t>
            </a:r>
            <a:r>
              <a:rPr lang="en-US" sz="2400" dirty="0">
                <a:latin typeface="" pitchFamily="16"/>
              </a:rPr>
              <a:t>/</a:t>
            </a:r>
            <a:r>
              <a:rPr lang="en-US" sz="2400" dirty="0" err="1">
                <a:latin typeface="" pitchFamily="16"/>
              </a:rPr>
              <a:t>mmap</a:t>
            </a:r>
            <a:r>
              <a:rPr lang="en-US" sz="2400" dirty="0">
                <a:latin typeface="" pitchFamily="16"/>
              </a:rPr>
              <a:t> (3us)‏</a:t>
            </a:r>
          </a:p>
          <a:p>
            <a:pPr marL="0" lvl="1" indent="0">
              <a:lnSpc>
                <a:spcPct val="80000"/>
              </a:lnSpc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Can only have one thread running at a time (so no SMP’s!)‏</a:t>
            </a:r>
          </a:p>
          <a:p>
            <a:pPr marL="0" lvl="0" indent="0">
              <a:lnSpc>
                <a:spcPct val="80000"/>
              </a:lnSpc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“-thread </a:t>
            </a:r>
            <a:r>
              <a:rPr lang="en-US" sz="2800" dirty="0" err="1">
                <a:latin typeface="" pitchFamily="16"/>
              </a:rPr>
              <a:t>memoryalias</a:t>
            </a:r>
            <a:r>
              <a:rPr lang="en-US" sz="2800" dirty="0">
                <a:latin typeface="" pitchFamily="16"/>
              </a:rPr>
              <a:t>” link time option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DE6EC94-7A71-43BA-A894-4F62FE06623B}" type="slidenum">
              <a:rPr/>
              <a:pPr lvl="0"/>
              <a:t>85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66680" y="-720"/>
            <a:ext cx="8010720" cy="762480"/>
          </a:xfrm>
        </p:spPr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sz="4000" dirty="0"/>
              <a:t>Heap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2959" y="990719"/>
            <a:ext cx="8231040" cy="5867279"/>
          </a:xfrm>
        </p:spPr>
        <p:txBody>
          <a:bodyPr wrap="square" rIns="132120"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Heap data is any dynamically allocated data</a:t>
            </a:r>
          </a:p>
          <a:p>
            <a:pPr marL="0" lvl="1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C “</a:t>
            </a:r>
            <a:r>
              <a:rPr lang="en-US" dirty="0" err="1">
                <a:latin typeface="" pitchFamily="16"/>
              </a:rPr>
              <a:t>malloc</a:t>
            </a:r>
            <a:r>
              <a:rPr lang="en-US" dirty="0">
                <a:latin typeface="" pitchFamily="16"/>
              </a:rPr>
              <a:t>” and “free”</a:t>
            </a:r>
          </a:p>
          <a:p>
            <a:pPr marL="0" lvl="1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C++ “new” and “delete”</a:t>
            </a:r>
          </a:p>
          <a:p>
            <a:pPr marL="0" lvl="1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F90 “ALLOCATE” and “DEALLOCATE”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dirty="0">
                <a:latin typeface="" pitchFamily="16"/>
              </a:rPr>
              <a:t>Arrays and linked data structures are almost always heap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8D47B13-85C8-4560-802D-774E03383A97}" type="slidenum">
              <a:rPr/>
              <a:pPr lvl="0"/>
              <a:t>86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66680" y="-720"/>
            <a:ext cx="8010720" cy="762480"/>
          </a:xfrm>
        </p:spPr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sz="4000" dirty="0"/>
              <a:t>Migrate Heap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2959" y="990719"/>
            <a:ext cx="8231040" cy="5867279"/>
          </a:xfrm>
        </p:spPr>
        <p:txBody>
          <a:bodyPr wrap="square" rIns="132120"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Automatic solution: </a:t>
            </a:r>
            <a:r>
              <a:rPr lang="en-US" sz="2800" dirty="0" err="1">
                <a:latin typeface="" pitchFamily="16"/>
              </a:rPr>
              <a:t>isomalloc</a:t>
            </a:r>
            <a:r>
              <a:rPr lang="en-US" sz="2800" dirty="0">
                <a:latin typeface="" pitchFamily="16"/>
              </a:rPr>
              <a:t> all heap data just like stacks!</a:t>
            </a:r>
          </a:p>
          <a:p>
            <a:pPr marL="0" lvl="1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“-memory </a:t>
            </a:r>
            <a:r>
              <a:rPr lang="en-US" sz="2400" dirty="0" err="1">
                <a:latin typeface="" pitchFamily="16"/>
              </a:rPr>
              <a:t>isomalloc</a:t>
            </a:r>
            <a:r>
              <a:rPr lang="en-US" sz="2400" dirty="0">
                <a:latin typeface="" pitchFamily="16"/>
              </a:rPr>
              <a:t>” link option</a:t>
            </a:r>
          </a:p>
          <a:p>
            <a:pPr marL="0" lvl="1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Overrides </a:t>
            </a:r>
            <a:r>
              <a:rPr lang="en-US" sz="2400" i="1" dirty="0" err="1">
                <a:latin typeface="" pitchFamily="16"/>
              </a:rPr>
              <a:t>malloc</a:t>
            </a:r>
            <a:r>
              <a:rPr lang="en-US" sz="2400" i="1" dirty="0">
                <a:latin typeface="" pitchFamily="16"/>
              </a:rPr>
              <a:t>/free</a:t>
            </a:r>
          </a:p>
          <a:p>
            <a:pPr marL="0" lvl="1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No new application code needed</a:t>
            </a:r>
          </a:p>
          <a:p>
            <a:pPr marL="0" lvl="1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Same limitations as </a:t>
            </a:r>
            <a:r>
              <a:rPr lang="en-US" sz="2400" dirty="0" err="1">
                <a:latin typeface="" pitchFamily="16"/>
              </a:rPr>
              <a:t>isomalloc</a:t>
            </a:r>
            <a:r>
              <a:rPr lang="en-US" sz="2400" dirty="0">
                <a:latin typeface="" pitchFamily="16"/>
              </a:rPr>
              <a:t>; page allocation granularity (huge!)‏</a:t>
            </a:r>
          </a:p>
          <a:p>
            <a:pPr marL="0" lvl="0" indent="0">
              <a:buClr>
                <a:srgbClr val="B40000"/>
              </a:buClr>
              <a:buSzPct val="75000"/>
              <a:buFont typeface="Wingdings" pitchFamily="2"/>
              <a:buChar char=""/>
            </a:pPr>
            <a:r>
              <a:rPr lang="en-US" sz="2800" dirty="0">
                <a:latin typeface="" pitchFamily="16"/>
              </a:rPr>
              <a:t>Manual solution: application moves its heap data</a:t>
            </a:r>
          </a:p>
          <a:p>
            <a:pPr marL="0" lvl="1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Need to be able to </a:t>
            </a:r>
            <a:r>
              <a:rPr lang="en-US" sz="2400" u="sng" dirty="0">
                <a:latin typeface="" pitchFamily="16"/>
              </a:rPr>
              <a:t>size</a:t>
            </a:r>
            <a:r>
              <a:rPr lang="en-US" sz="2400" dirty="0">
                <a:latin typeface="" pitchFamily="16"/>
              </a:rPr>
              <a:t> message buffer, </a:t>
            </a:r>
            <a:r>
              <a:rPr lang="en-US" sz="2400" u="sng" dirty="0">
                <a:latin typeface="" pitchFamily="16"/>
              </a:rPr>
              <a:t>pack</a:t>
            </a:r>
            <a:r>
              <a:rPr lang="en-US" sz="2400" dirty="0">
                <a:latin typeface="" pitchFamily="16"/>
              </a:rPr>
              <a:t> data into message, and </a:t>
            </a:r>
            <a:r>
              <a:rPr lang="en-US" sz="2400" u="sng" dirty="0">
                <a:latin typeface="" pitchFamily="16"/>
              </a:rPr>
              <a:t>unpack</a:t>
            </a:r>
            <a:r>
              <a:rPr lang="en-US" sz="2400" dirty="0">
                <a:latin typeface="" pitchFamily="16"/>
              </a:rPr>
              <a:t> on other side</a:t>
            </a:r>
          </a:p>
          <a:p>
            <a:pPr marL="0" lvl="1" indent="0">
              <a:buClr>
                <a:srgbClr val="B40000"/>
              </a:buClr>
              <a:buSzPct val="69000"/>
              <a:buFont typeface="Wingdings" pitchFamily="2"/>
              <a:buChar char=""/>
            </a:pPr>
            <a:r>
              <a:rPr lang="en-US" sz="2400" dirty="0">
                <a:latin typeface="" pitchFamily="16"/>
              </a:rPr>
              <a:t>“pup” abstraction does all three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rIns="132120">
            <a:spAutoFit/>
          </a:bodyPr>
          <a:lstStyle>
            <a:defPPr lvl="0">
              <a:buNone/>
            </a:defPPr>
            <a:lvl1pPr lvl="0">
              <a:buNone/>
            </a:lvl1pPr>
          </a:lstStyle>
          <a:p>
            <a:pPr lvl="0"/>
            <a:r>
              <a:rPr lang="en-US" dirty="0"/>
              <a:t>Thank You!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rIns="132120"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1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2"/>
                <a:ea typeface="ヒラギノ角ゴ Pro W6" pitchFamily="2"/>
                <a:cs typeface="ヒラギノ角ゴ Pro W6" pitchFamily="2"/>
              </a:defRPr>
            </a:lvl9pPr>
          </a:lstStyle>
          <a:p>
            <a:pPr lvl="0" indent="-341280" algn="ctr"/>
            <a:r>
              <a:rPr lang="en-US" dirty="0">
                <a:latin typeface="" pitchFamily="16"/>
              </a:rPr>
              <a:t>Free source, binaries, manuals, and more information at:</a:t>
            </a:r>
            <a:br>
              <a:rPr lang="en-US" dirty="0">
                <a:latin typeface="" pitchFamily="16"/>
              </a:rPr>
            </a:br>
            <a:r>
              <a:rPr lang="en-US" u="sng" dirty="0">
                <a:solidFill>
                  <a:srgbClr val="CCCCFF"/>
                </a:solidFill>
                <a:latin typeface="" pitchFamily="16"/>
                <a:hlinkClick r:id="rId3"/>
              </a:rPr>
              <a:t>http://charm.cs.uiuc.edu/</a:t>
            </a:r>
          </a:p>
          <a:p>
            <a:pPr lvl="0" indent="-341280" algn="ctr"/>
            <a:r>
              <a:rPr lang="en-US" dirty="0">
                <a:latin typeface="" pitchFamily="16"/>
              </a:rPr>
              <a:t>Parallel Programming Lab </a:t>
            </a:r>
            <a:br>
              <a:rPr lang="en-US" dirty="0">
                <a:latin typeface="" pitchFamily="16"/>
              </a:rPr>
            </a:br>
            <a:r>
              <a:rPr lang="en-US" dirty="0">
                <a:latin typeface="" pitchFamily="16"/>
              </a:rPr>
              <a:t>at University of Illinois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F5BB67-6CA3-487A-AC42-6B8923B18121}" type="slidenum">
              <a:rPr/>
              <a:pPr lvl="0"/>
              <a:t>87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1600200" y="5243400"/>
            <a:ext cx="6477119" cy="1576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-201613"/>
            <a:ext cx="8534400" cy="1470026"/>
          </a:xfrm>
          <a:ln/>
        </p:spPr>
        <p:txBody>
          <a:bodyPr lIns="0" tIns="31752" rIns="0" bIns="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600">
                <a:solidFill>
                  <a:srgbClr val="5C8526"/>
                </a:solidFill>
              </a:rPr>
              <a:t>Portability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4275138" cy="5486400"/>
          </a:xfrm>
          <a:ln/>
        </p:spPr>
        <p:txBody>
          <a:bodyPr lIns="0" tIns="28224" rIns="0" bIns="0"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/>
              <a:t>Cray XT (3|4|5)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/>
              <a:t>Cray XT6 in development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/>
              <a:t>BlueGene (L|P)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/>
              <a:t>BG/Q in development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/>
              <a:t>BlueWaters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/>
              <a:t>LAPI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/>
              <a:t>PAMI in development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/>
              <a:t>SGI/Altix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18050" y="914400"/>
            <a:ext cx="4275138" cy="5486400"/>
          </a:xfrm>
          <a:ln/>
        </p:spPr>
        <p:txBody>
          <a:bodyPr lIns="0" tIns="28224" rIns="0" bIns="0"/>
          <a:lstStyle/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/>
              <a:t>Clusters</a:t>
            </a:r>
          </a:p>
          <a:p>
            <a:pPr marL="863600" lvl="1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/>
              <a:t>X86, X86_64, Itanium</a:t>
            </a:r>
          </a:p>
          <a:p>
            <a:pPr marL="863600" lvl="1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/>
              <a:t>MPI, UDP, TCP, LAPI, Infiniband, Myrinet, Elan, SHMEM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/>
              <a:t>Accelerators</a:t>
            </a:r>
          </a:p>
          <a:p>
            <a:pPr marL="863600" lvl="1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/>
              <a:t>Cell</a:t>
            </a:r>
          </a:p>
          <a:p>
            <a:pPr marL="863600" lvl="1" indent="-323850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/>
              <a:t>GPGPU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3912</Words>
  <Application>Microsoft Office PowerPoint</Application>
  <PresentationFormat>On-screen Show (4:3)</PresentationFormat>
  <Paragraphs>935</Paragraphs>
  <Slides>87</Slides>
  <Notes>50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9" baseType="lpstr">
      <vt:lpstr>Office Theme</vt:lpstr>
      <vt:lpstr>OpenDocument Spreadsheet</vt:lpstr>
      <vt:lpstr>Charm++ Tutorial</vt:lpstr>
      <vt:lpstr>Outline</vt:lpstr>
      <vt:lpstr>Expectations</vt:lpstr>
      <vt:lpstr>What Charm++ Is Not</vt:lpstr>
      <vt:lpstr>Charm++ Runtime System</vt:lpstr>
      <vt:lpstr>The Charm++ Model</vt:lpstr>
      <vt:lpstr>User View vs. System View</vt:lpstr>
      <vt:lpstr>Architecures</vt:lpstr>
      <vt:lpstr>Portability</vt:lpstr>
      <vt:lpstr>Charm++ Objects</vt:lpstr>
      <vt:lpstr>Charm++ File Structure</vt:lpstr>
      <vt:lpstr>Hello World: .ci file</vt:lpstr>
      <vt:lpstr>Hello World: the code</vt:lpstr>
      <vt:lpstr>CkArgMsg in the Main::Main Method</vt:lpstr>
      <vt:lpstr>Compilation Process</vt:lpstr>
      <vt:lpstr>Execution</vt:lpstr>
      <vt:lpstr>How to Communicate?</vt:lpstr>
      <vt:lpstr>The Proxy</vt:lpstr>
      <vt:lpstr>A Slightly More Complex Hello World</vt:lpstr>
      <vt:lpstr>Code</vt:lpstr>
      <vt:lpstr>“readonly” Variables</vt:lpstr>
      <vt:lpstr>Workflow of Hello World</vt:lpstr>
      <vt:lpstr>Limitations of Plain Proxies</vt:lpstr>
      <vt:lpstr>Chare Arrays</vt:lpstr>
      <vt:lpstr>Array Dimensions</vt:lpstr>
      <vt:lpstr>Array Elements Mapping</vt:lpstr>
      <vt:lpstr>Broadcasts</vt:lpstr>
      <vt:lpstr>Hello World: Array Version</vt:lpstr>
      <vt:lpstr>Hello World: Main Code</vt:lpstr>
      <vt:lpstr>Hello World: Array Code</vt:lpstr>
      <vt:lpstr>Result</vt:lpstr>
      <vt:lpstr>Reduction (1)</vt:lpstr>
      <vt:lpstr>Reduction (2)</vt:lpstr>
      <vt:lpstr>Reduction in Charm++</vt:lpstr>
      <vt:lpstr>Reduction Ops (CkReduction::reducerType)</vt:lpstr>
      <vt:lpstr>Callback: where reductions go?</vt:lpstr>
      <vt:lpstr>Example</vt:lpstr>
      <vt:lpstr>SDAG JACOBI Example</vt:lpstr>
      <vt:lpstr>Example: Jacobi 2D</vt:lpstr>
      <vt:lpstr>Jacobi in parallel</vt:lpstr>
      <vt:lpstr>Jacobi: the code</vt:lpstr>
      <vt:lpstr>Remove Barrier</vt:lpstr>
      <vt:lpstr>We can do better using SDAG</vt:lpstr>
      <vt:lpstr>Structured Dagger Constructs</vt:lpstr>
      <vt:lpstr>Reinvent Jacob2d in SDAG</vt:lpstr>
      <vt:lpstr>Jacob2d to 3d in SDAG</vt:lpstr>
      <vt:lpstr>Intermission</vt:lpstr>
      <vt:lpstr>Advanced Messaging</vt:lpstr>
      <vt:lpstr>Prioritized Execution</vt:lpstr>
      <vt:lpstr>Priority Classes</vt:lpstr>
      <vt:lpstr>Prioritized Messages</vt:lpstr>
      <vt:lpstr>Prioritized Marshalled Messages</vt:lpstr>
      <vt:lpstr>Advanced Message Features</vt:lpstr>
      <vt:lpstr>Read-Only, Expedited, Immediate</vt:lpstr>
      <vt:lpstr>Interface File Example</vt:lpstr>
      <vt:lpstr>Include and Initcall</vt:lpstr>
      <vt:lpstr>Entry Attributes</vt:lpstr>
      <vt:lpstr>Entry Attributes 2</vt:lpstr>
      <vt:lpstr>Groups/Node Groups</vt:lpstr>
      <vt:lpstr>Groups and Node Groups</vt:lpstr>
      <vt:lpstr>Declarations</vt:lpstr>
      <vt:lpstr>Creating and Calling Groups</vt:lpstr>
      <vt:lpstr>Threads in Charm++</vt:lpstr>
      <vt:lpstr>Why use Threads?</vt:lpstr>
      <vt:lpstr>Why not use Threads?</vt:lpstr>
      <vt:lpstr>Context Switch Cost</vt:lpstr>
      <vt:lpstr>What are (Converse) Threads?</vt:lpstr>
      <vt:lpstr>How do I use Threads?</vt:lpstr>
      <vt:lpstr>How do I use Threads (example)‏</vt:lpstr>
      <vt:lpstr>How do I use Threads (example)‏</vt:lpstr>
      <vt:lpstr>Thread Migration</vt:lpstr>
      <vt:lpstr>Stack Data</vt:lpstr>
      <vt:lpstr>Migrate Stack Data</vt:lpstr>
      <vt:lpstr>Migrate Stack Data</vt:lpstr>
      <vt:lpstr>Migrate Stack Data: Isomalloc</vt:lpstr>
      <vt:lpstr>Migrate Stack Data</vt:lpstr>
      <vt:lpstr>Aliasing Stack Data</vt:lpstr>
      <vt:lpstr>Aliasing Stack Data: Run Thread 2</vt:lpstr>
      <vt:lpstr>Aliasing Stack Data</vt:lpstr>
      <vt:lpstr>Aliasing Stack Data: Run Thread 3</vt:lpstr>
      <vt:lpstr>Aliasing Stack Data</vt:lpstr>
      <vt:lpstr>Aliasing Stack Data</vt:lpstr>
      <vt:lpstr>Aliasing Stack Data</vt:lpstr>
      <vt:lpstr>Aliasing Stack Data</vt:lpstr>
      <vt:lpstr>Heap Data</vt:lpstr>
      <vt:lpstr>Migrate Heap Data</vt:lpstr>
      <vt:lpstr>Thank You!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Tutorial</dc:title>
  <dc:creator> </dc:creator>
  <cp:lastModifiedBy> </cp:lastModifiedBy>
  <cp:revision>33</cp:revision>
  <dcterms:created xsi:type="dcterms:W3CDTF">2011-04-19T15:22:20Z</dcterms:created>
  <dcterms:modified xsi:type="dcterms:W3CDTF">2011-04-20T13:57:32Z</dcterms:modified>
</cp:coreProperties>
</file>