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36"/>
  </p:notesMasterIdLst>
  <p:handoutMasterIdLst>
    <p:handoutMasterId r:id="rId37"/>
  </p:handoutMasterIdLst>
  <p:sldIdLst>
    <p:sldId id="345" r:id="rId2"/>
    <p:sldId id="33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0" d="100"/>
          <a:sy n="90" d="100"/>
        </p:scale>
        <p:origin x="-120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smtClean="0"/>
              <a:t>Overdecomposition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smtClean="0"/>
              <a:t>Migratability</a:t>
            </a:r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Checkpointing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B7C0-00B4-3F4D-A690-E12D330195D4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98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8529"/>
            <a:ext cx="8229600" cy="3040529"/>
          </a:xfrm>
        </p:spPr>
        <p:txBody>
          <a:bodyPr/>
          <a:lstStyle/>
          <a:p>
            <a:pPr marL="12700" marR="62865">
              <a:spcBef>
                <a:spcPts val="0"/>
              </a:spcBef>
            </a:pP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entry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meth</a:t>
            </a:r>
            <a:r>
              <a:rPr lang="en-US" spc="4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(exc</a:t>
            </a:r>
            <a:r>
              <a:rPr lang="en-US" spc="30" dirty="0">
                <a:latin typeface="Times New Roman"/>
                <a:cs typeface="Times New Roman"/>
              </a:rPr>
              <a:t>ept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 construct</a:t>
            </a:r>
            <a:r>
              <a:rPr lang="en-US" spc="-10" dirty="0">
                <a:latin typeface="Times New Roman"/>
                <a:cs typeface="Times New Roman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r)</a:t>
            </a:r>
            <a:endParaRPr lang="en-US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b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used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mainchare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array</a:t>
            </a:r>
            <a:endParaRPr lang="en-US" sz="18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endParaRPr lang="en-US" sz="800" dirty="0"/>
          </a:p>
          <a:p>
            <a:pPr marL="12700" marR="12700">
              <a:spcBef>
                <a:spcPts val="0"/>
              </a:spcBef>
            </a:pPr>
            <a:r>
              <a:rPr lang="en-US" spc="-30" dirty="0">
                <a:latin typeface="Times New Roman"/>
                <a:cs typeface="Times New Roman"/>
              </a:rPr>
              <a:t>F</a:t>
            </a:r>
            <a:r>
              <a:rPr lang="en-US" spc="-4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class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has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it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85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ou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insert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spc="-95" dirty="0">
                <a:latin typeface="Times New Roman"/>
                <a:cs typeface="Times New Roman"/>
              </a:rPr>
              <a:t>w</a:t>
            </a:r>
            <a:r>
              <a:rPr lang="en-US" spc="-10" dirty="0">
                <a:latin typeface="Times New Roman"/>
                <a:cs typeface="Times New Roman"/>
              </a:rPr>
              <a:t>o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calls:</a:t>
            </a:r>
            <a:endParaRPr lang="en-US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Structured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Dagger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macro:  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[</a:t>
            </a:r>
            <a:r>
              <a:rPr lang="en-US" sz="1800" spc="-80" dirty="0" err="1">
                <a:latin typeface="Lucida Console"/>
                <a:cs typeface="Lucida Console"/>
              </a:rPr>
              <a:t>ClassName</a:t>
            </a:r>
            <a:r>
              <a:rPr lang="en-US" sz="1800" spc="-80" dirty="0" smtClean="0">
                <a:latin typeface="Lucida Console"/>
                <a:cs typeface="Lucida Console"/>
              </a:rPr>
              <a:t>]</a:t>
            </a:r>
            <a:r>
              <a:rPr lang="en-US" sz="1800" spc="-225" dirty="0" smtClean="0">
                <a:latin typeface="Lucida Console"/>
                <a:cs typeface="Lucida Console"/>
              </a:rPr>
              <a:t>_</a:t>
            </a:r>
            <a:r>
              <a:rPr lang="en-US" sz="1800" spc="-80" dirty="0" smtClean="0">
                <a:latin typeface="Lucida Console"/>
                <a:cs typeface="Lucida Console"/>
              </a:rPr>
              <a:t>SDAG</a:t>
            </a:r>
            <a:r>
              <a:rPr lang="en-US" sz="1800" spc="-225" dirty="0" smtClean="0">
                <a:latin typeface="Lucida Console"/>
                <a:cs typeface="Lucida Console"/>
              </a:rPr>
              <a:t>_</a:t>
            </a:r>
            <a:r>
              <a:rPr lang="en-US" sz="1800" spc="-80" dirty="0" smtClean="0">
                <a:latin typeface="Lucida Console"/>
                <a:cs typeface="Lucida Console"/>
              </a:rPr>
              <a:t>CODE</a:t>
            </a:r>
            <a:endParaRPr lang="en-US" sz="1800" dirty="0">
              <a:latin typeface="Lucida Console"/>
              <a:cs typeface="Lucida Console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-25" dirty="0">
                <a:latin typeface="Times New Roman"/>
                <a:cs typeface="Times New Roman"/>
              </a:rPr>
              <a:t>F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later: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call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 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-50" dirty="0" smtClean="0">
                <a:latin typeface="Lucida Console"/>
                <a:cs typeface="Lucida Console"/>
              </a:rPr>
              <a:t>__</a:t>
            </a:r>
            <a:r>
              <a:rPr lang="en-US" sz="1800" spc="-80" dirty="0" err="1" smtClean="0">
                <a:latin typeface="Lucida Console"/>
                <a:cs typeface="Lucida Console"/>
              </a:rPr>
              <a:t>sdag</a:t>
            </a:r>
            <a:r>
              <a:rPr lang="en-US" sz="1800" spc="-225" dirty="0" err="1">
                <a:latin typeface="Lucida Console"/>
                <a:cs typeface="Lucida Console"/>
              </a:rPr>
              <a:t>_</a:t>
            </a:r>
            <a:r>
              <a:rPr lang="en-US" sz="1800" spc="-80" dirty="0" err="1" smtClean="0">
                <a:latin typeface="Lucida Console"/>
                <a:cs typeface="Lucida Console"/>
              </a:rPr>
              <a:t>pup</a:t>
            </a:r>
            <a:r>
              <a:rPr lang="en-US" sz="1800" spc="-80" dirty="0">
                <a:latin typeface="Lucida Console"/>
                <a:cs typeface="Lucida Console"/>
              </a:rPr>
              <a:t>()</a:t>
            </a:r>
            <a:r>
              <a:rPr lang="en-US" sz="1800" spc="30" dirty="0">
                <a:latin typeface="Lucida Console"/>
                <a:cs typeface="Lucida Console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pup</a:t>
            </a:r>
            <a:r>
              <a:rPr lang="en-US" sz="1800" spc="30" dirty="0">
                <a:latin typeface="Courier"/>
                <a:cs typeface="Courier"/>
              </a:rPr>
              <a:t> </a:t>
            </a:r>
            <a:r>
              <a:rPr lang="en-US" sz="1800" spc="20" dirty="0" smtClean="0">
                <a:latin typeface="Times New Roman"/>
                <a:cs typeface="Times New Roman"/>
              </a:rPr>
              <a:t>meth</a:t>
            </a:r>
            <a:r>
              <a:rPr lang="en-US" sz="1800" spc="45" dirty="0" smtClean="0">
                <a:latin typeface="Times New Roman"/>
                <a:cs typeface="Times New Roman"/>
              </a:rPr>
              <a:t>o</a:t>
            </a:r>
            <a:r>
              <a:rPr lang="en-US" sz="1800" spc="10" dirty="0" smtClean="0">
                <a:latin typeface="Times New Roman"/>
                <a:cs typeface="Times New Roman"/>
              </a:rPr>
              <a:t>d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CD19-9E52-0D48-98E0-B971752DA02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Structured Dagger</a:t>
            </a:r>
            <a:br>
              <a:rPr lang="en-US" sz="3600" dirty="0"/>
            </a:br>
            <a:r>
              <a:rPr lang="en-US" sz="2200" dirty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</a:t>
            </a:r>
            <a:r>
              <a:rPr lang="en-US" sz="2800" spc="20" dirty="0" smtClean="0">
                <a:latin typeface="Consolas"/>
                <a:cs typeface="Consolas"/>
              </a:rPr>
              <a:t>.ci </a:t>
            </a:r>
            <a:r>
              <a:rPr lang="en-US" sz="2800" spc="20" dirty="0" smtClean="0">
                <a:latin typeface="Times New Roman"/>
                <a:cs typeface="Times New Roman"/>
              </a:rPr>
              <a:t>file: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</a:t>
            </a:r>
            <a:r>
              <a:rPr lang="en-US" sz="2800" spc="20" dirty="0" smtClean="0">
                <a:latin typeface="Consolas"/>
                <a:cs typeface="Consolas"/>
              </a:rPr>
              <a:t>.cpp </a:t>
            </a:r>
            <a:r>
              <a:rPr lang="en-US" sz="2800" spc="20" dirty="0" smtClean="0">
                <a:latin typeface="Times New Roman"/>
                <a:cs typeface="Times New Roman"/>
              </a:rPr>
              <a:t>file: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991C-AA20-0F44-988F-6F19415B10C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502218"/>
            <a:ext cx="8615360" cy="208603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    </a:t>
            </a:r>
            <a:r>
              <a:rPr lang="en-US" spc="10" dirty="0" smtClean="0">
                <a:latin typeface="Consolas"/>
                <a:cs typeface="Consolas"/>
              </a:rPr>
              <a:t>[</a:t>
            </a:r>
            <a:r>
              <a:rPr lang="en-US" b="1" spc="10" dirty="0" smtClean="0">
                <a:latin typeface="Consolas"/>
                <a:cs typeface="Consolas"/>
              </a:rPr>
              <a:t>mainchare</a:t>
            </a:r>
            <a:r>
              <a:rPr lang="en-US" spc="10" dirty="0" smtClean="0">
                <a:latin typeface="Consolas"/>
                <a:cs typeface="Consolas"/>
              </a:rPr>
              <a:t>,</a:t>
            </a:r>
            <a:r>
              <a:rPr lang="en-US" b="1" spc="10" dirty="0" smtClean="0">
                <a:latin typeface="Consolas"/>
                <a:cs typeface="Consolas"/>
              </a:rPr>
              <a:t>chare</a:t>
            </a:r>
            <a:r>
              <a:rPr lang="en-US" spc="10" dirty="0" smtClean="0">
                <a:latin typeface="Consolas"/>
                <a:cs typeface="Consolas"/>
              </a:rPr>
              <a:t>,</a:t>
            </a:r>
            <a:r>
              <a:rPr lang="en-US" b="1" spc="10" dirty="0" smtClean="0">
                <a:latin typeface="Consolas"/>
                <a:cs typeface="Consolas"/>
              </a:rPr>
              <a:t>array</a:t>
            </a:r>
            <a:r>
              <a:rPr lang="en-US" spc="10" dirty="0" smtClean="0">
                <a:latin typeface="Consolas"/>
                <a:cs typeface="Consolas"/>
              </a:rPr>
              <a:t>] MyFoo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</a:t>
            </a:r>
            <a:r>
              <a:rPr lang="en-US" b="1" spc="10" dirty="0" smtClean="0">
                <a:latin typeface="Consolas"/>
                <a:cs typeface="Consolas"/>
              </a:rPr>
              <a:t>entry void</a:t>
            </a:r>
            <a:r>
              <a:rPr lang="en-US" spc="10" dirty="0" smtClean="0">
                <a:latin typeface="Consolas"/>
                <a:cs typeface="Consolas"/>
              </a:rPr>
              <a:t> method(parameters)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    // … </a:t>
            </a:r>
            <a:r>
              <a:rPr lang="en-US" i="1" spc="10" dirty="0" smtClean="0">
                <a:latin typeface="Consolas"/>
                <a:cs typeface="Consolas"/>
              </a:rPr>
              <a:t>structured dagger code here </a:t>
            </a:r>
            <a:r>
              <a:rPr lang="en-US" spc="10" dirty="0" smtClean="0">
                <a:latin typeface="Consolas"/>
                <a:cs typeface="Consolas"/>
              </a:rPr>
              <a:t>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};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}</a:t>
            </a:r>
            <a:endParaRPr lang="en-US" dirty="0" smtClean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3931906"/>
            <a:ext cx="8615360" cy="190375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    class</a:t>
            </a:r>
            <a:r>
              <a:rPr lang="en-US" spc="10" dirty="0" smtClean="0">
                <a:latin typeface="Consolas"/>
                <a:cs typeface="Consolas"/>
              </a:rPr>
              <a:t> MyFoo : </a:t>
            </a:r>
            <a:r>
              <a:rPr lang="en-US" b="1" spc="10" dirty="0" smtClean="0">
                <a:latin typeface="Consolas"/>
                <a:cs typeface="Consolas"/>
              </a:rPr>
              <a:t>public</a:t>
            </a:r>
            <a:r>
              <a:rPr lang="en-US" spc="10" dirty="0" smtClean="0">
                <a:latin typeface="Consolas"/>
                <a:cs typeface="Consolas"/>
              </a:rPr>
              <a:t> CBase</a:t>
            </a:r>
            <a:r>
              <a:rPr lang="en-US" spc="10" dirty="0">
                <a:latin typeface="Consolas"/>
                <a:cs typeface="Consolas"/>
              </a:rPr>
              <a:t>_</a:t>
            </a:r>
            <a:r>
              <a:rPr lang="en-US" spc="10" dirty="0" smtClean="0">
                <a:latin typeface="Consolas"/>
                <a:cs typeface="Consolas"/>
              </a:rPr>
              <a:t>MyFoo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>
                <a:latin typeface="Consolas"/>
                <a:cs typeface="Consolas"/>
              </a:rPr>
              <a:t> </a:t>
            </a:r>
            <a:r>
              <a:rPr lang="en-US" b="1" spc="10" dirty="0" smtClean="0">
                <a:latin typeface="Consolas"/>
                <a:cs typeface="Consolas"/>
              </a:rPr>
              <a:t>       </a:t>
            </a:r>
            <a:r>
              <a:rPr lang="en-US" spc="10" dirty="0" smtClean="0">
                <a:latin typeface="Consolas"/>
                <a:cs typeface="Consolas"/>
              </a:rPr>
              <a:t>MyFoo</a:t>
            </a:r>
            <a:r>
              <a:rPr lang="en-US" spc="10" dirty="0">
                <a:latin typeface="Consolas"/>
                <a:cs typeface="Consolas"/>
              </a:rPr>
              <a:t>_</a:t>
            </a:r>
            <a:r>
              <a:rPr lang="en-US" spc="10" dirty="0" smtClean="0">
                <a:latin typeface="Consolas"/>
                <a:cs typeface="Consolas"/>
              </a:rPr>
              <a:t>SDAG_Code/* </a:t>
            </a:r>
            <a:r>
              <a:rPr lang="en-US" i="1" spc="10" dirty="0" smtClean="0">
                <a:latin typeface="Consolas"/>
                <a:cs typeface="Consolas"/>
              </a:rPr>
              <a:t>insert</a:t>
            </a:r>
            <a:r>
              <a:rPr lang="en-US" spc="10" dirty="0" smtClean="0">
                <a:latin typeface="Consolas"/>
                <a:cs typeface="Consolas"/>
              </a:rPr>
              <a:t> </a:t>
            </a:r>
            <a:r>
              <a:rPr lang="en-US" i="1" spc="10" dirty="0" smtClean="0">
                <a:latin typeface="Consolas"/>
                <a:cs typeface="Consolas"/>
              </a:rPr>
              <a:t>SDAG macro */</a:t>
            </a:r>
            <a:endParaRPr lang="en-US" spc="10" dirty="0" smtClean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</a:t>
            </a:r>
            <a:r>
              <a:rPr lang="en-US" b="1" spc="10" dirty="0" smtClean="0">
                <a:latin typeface="Consolas"/>
                <a:cs typeface="Consolas"/>
              </a:rPr>
              <a:t>public</a:t>
            </a:r>
            <a:r>
              <a:rPr lang="en-US" spc="10" dirty="0" smtClean="0">
                <a:latin typeface="Consolas"/>
                <a:cs typeface="Consolas"/>
              </a:rPr>
              <a:t>: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MyFoo() { }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};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9369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mainmodule </a:t>
            </a:r>
            <a:r>
              <a:rPr lang="en-US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mainchare </a:t>
            </a:r>
            <a:r>
              <a:rPr lang="en-US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Main(CkArgMsg∗  m);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chare </a:t>
            </a:r>
            <a:r>
              <a:rPr lang="en-US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Fib(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n, 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isRoot, </a:t>
            </a:r>
            <a:r>
              <a:rPr lang="en-US" dirty="0" smtClean="0">
                <a:latin typeface="Consolas"/>
                <a:cs typeface="Consolas"/>
              </a:rPr>
              <a:t>CProxy_Fib </a:t>
            </a:r>
            <a:r>
              <a:rPr lang="en-US" dirty="0">
                <a:latin typeface="Consolas"/>
                <a:cs typeface="Consolas"/>
              </a:rPr>
              <a:t>parent);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b="1" dirty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calc(int n)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(n &lt; THRESHOLD)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respond(seqFib(n));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else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 CProxy_Fib</a:t>
            </a:r>
            <a:r>
              <a:rPr lang="en-US" dirty="0">
                <a:latin typeface="Consolas"/>
                <a:cs typeface="Consolas"/>
              </a:rPr>
              <a:t>::ckNew(n − 1, </a:t>
            </a:r>
            <a:r>
              <a:rPr lang="en-US" b="1" dirty="0">
                <a:latin typeface="Consolas"/>
                <a:cs typeface="Consolas"/>
              </a:rPr>
              <a:t>false</a:t>
            </a:r>
            <a:r>
              <a:rPr lang="en-US" dirty="0">
                <a:latin typeface="Consolas"/>
                <a:cs typeface="Consolas"/>
              </a:rPr>
              <a:t>, thisProxy);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         CProxy_Fib</a:t>
            </a:r>
            <a:r>
              <a:rPr lang="en-US" dirty="0">
                <a:latin typeface="Consolas"/>
                <a:cs typeface="Consolas"/>
              </a:rPr>
              <a:t>::ckNew(n − 2, </a:t>
            </a:r>
            <a:r>
              <a:rPr lang="en-US" b="1" dirty="0">
                <a:latin typeface="Consolas"/>
                <a:cs typeface="Consolas"/>
              </a:rPr>
              <a:t>false</a:t>
            </a:r>
            <a:r>
              <a:rPr lang="en-US" dirty="0">
                <a:latin typeface="Consolas"/>
                <a:cs typeface="Consolas"/>
              </a:rPr>
              <a:t>, thisProxy);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val2)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respond(val + val2);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</a:t>
            </a:r>
            <a:r>
              <a:rPr lang="en-US" b="1" dirty="0">
                <a:latin typeface="Consolas"/>
                <a:cs typeface="Consolas"/>
              </a:rPr>
              <a:t>e</a:t>
            </a:r>
            <a:r>
              <a:rPr lang="en-US" b="1" dirty="0" smtClean="0">
                <a:latin typeface="Consolas"/>
                <a:cs typeface="Consolas"/>
              </a:rPr>
              <a:t>ntry void </a:t>
            </a:r>
            <a:r>
              <a:rPr lang="en-US" dirty="0" smtClean="0">
                <a:latin typeface="Consolas"/>
                <a:cs typeface="Consolas"/>
              </a:rPr>
              <a:t>response(</a:t>
            </a:r>
            <a:r>
              <a:rPr lang="en-US" b="1" dirty="0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A2B2-2E5A-EA46-98F7-94DEAC9D332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7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fib.decl.h</a:t>
            </a:r>
            <a:r>
              <a:rPr lang="en-US" dirty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#define </a:t>
            </a:r>
            <a:r>
              <a:rPr lang="en-US" dirty="0">
                <a:latin typeface="Consolas"/>
                <a:cs typeface="Consolas"/>
              </a:rPr>
              <a:t>THRESHOLD 10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 </a:t>
            </a:r>
            <a:r>
              <a:rPr lang="en-US" dirty="0">
                <a:latin typeface="Consolas"/>
                <a:cs typeface="Consolas"/>
              </a:rPr>
              <a:t>Main : </a:t>
            </a:r>
            <a:r>
              <a:rPr lang="en-US" b="1" dirty="0">
                <a:latin typeface="Consolas"/>
                <a:cs typeface="Consolas"/>
              </a:rPr>
              <a:t>public </a:t>
            </a:r>
            <a:r>
              <a:rPr lang="en-US" dirty="0" smtClean="0">
                <a:latin typeface="Consolas"/>
                <a:cs typeface="Consolas"/>
              </a:rPr>
              <a:t>CBase_Main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Main(CkArgMsg∗  m) { </a:t>
            </a:r>
            <a:r>
              <a:rPr lang="en-US" dirty="0" smtClean="0">
                <a:latin typeface="Consolas"/>
                <a:cs typeface="Consolas"/>
              </a:rPr>
              <a:t>CProxy_Fib</a:t>
            </a:r>
            <a:r>
              <a:rPr lang="en-US" dirty="0">
                <a:latin typeface="Consolas"/>
                <a:cs typeface="Consolas"/>
              </a:rPr>
              <a:t>::ckNew(atoi(m−&gt;argv[1]), </a:t>
            </a:r>
            <a:r>
              <a:rPr lang="en-US" b="1" dirty="0">
                <a:latin typeface="Consolas"/>
                <a:cs typeface="Consolas"/>
              </a:rPr>
              <a:t>true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smtClean="0">
                <a:latin typeface="Consolas"/>
                <a:cs typeface="Consolas"/>
              </a:rPr>
              <a:t>CProxy_Fib</a:t>
            </a:r>
            <a:r>
              <a:rPr lang="en-US" dirty="0">
                <a:latin typeface="Consolas"/>
                <a:cs typeface="Consolas"/>
              </a:rPr>
              <a:t>());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 </a:t>
            </a:r>
            <a:r>
              <a:rPr lang="en-US" dirty="0">
                <a:latin typeface="Consolas"/>
                <a:cs typeface="Consolas"/>
              </a:rPr>
              <a:t>Fib : </a:t>
            </a:r>
            <a:r>
              <a:rPr lang="en-US" b="1" dirty="0">
                <a:latin typeface="Consolas"/>
                <a:cs typeface="Consolas"/>
              </a:rPr>
              <a:t>public </a:t>
            </a:r>
            <a:r>
              <a:rPr lang="en-US" dirty="0" smtClean="0">
                <a:latin typeface="Consolas"/>
                <a:cs typeface="Consolas"/>
              </a:rPr>
              <a:t>CBase_Fib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Fib_SDAG</a:t>
            </a:r>
            <a:r>
              <a:rPr lang="en-US" dirty="0" err="1">
                <a:latin typeface="Consolas"/>
                <a:cs typeface="Consolas"/>
              </a:rPr>
              <a:t>_</a:t>
            </a:r>
            <a:r>
              <a:rPr lang="en-US" dirty="0" err="1" smtClean="0">
                <a:latin typeface="Consolas"/>
                <a:cs typeface="Consolas"/>
              </a:rPr>
              <a:t>CODE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CProxy_Fib </a:t>
            </a:r>
            <a:r>
              <a:rPr lang="en-US" dirty="0">
                <a:latin typeface="Consolas"/>
                <a:cs typeface="Consolas"/>
              </a:rPr>
              <a:t>parent; 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isRoot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Fib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n, 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 smtClean="0">
                <a:latin typeface="Consolas"/>
                <a:cs typeface="Consolas"/>
              </a:rPr>
              <a:t>isRoot_, CProxy_Fib parent_</a:t>
            </a:r>
            <a:r>
              <a:rPr lang="en-US" dirty="0" smtClean="0">
                <a:latin typeface="Consolas"/>
                <a:cs typeface="Consolas"/>
              </a:rPr>
              <a:t>)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: </a:t>
            </a:r>
            <a:r>
              <a:rPr lang="en-US" dirty="0">
                <a:latin typeface="Consolas"/>
                <a:cs typeface="Consolas"/>
              </a:rPr>
              <a:t>parent(</a:t>
            </a:r>
            <a:r>
              <a:rPr lang="en-US" dirty="0" smtClean="0">
                <a:latin typeface="Consolas"/>
                <a:cs typeface="Consolas"/>
              </a:rPr>
              <a:t>parent_)</a:t>
            </a:r>
            <a:r>
              <a:rPr lang="en-US" dirty="0">
                <a:latin typeface="Consolas"/>
                <a:cs typeface="Consolas"/>
              </a:rPr>
              <a:t>, isRoot(</a:t>
            </a:r>
            <a:r>
              <a:rPr lang="en-US" dirty="0" smtClean="0">
                <a:latin typeface="Consolas"/>
                <a:cs typeface="Consolas"/>
              </a:rPr>
              <a:t>isRoot_)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calc</a:t>
            </a:r>
            <a:r>
              <a:rPr lang="en-US" dirty="0">
                <a:latin typeface="Consolas"/>
                <a:cs typeface="Consolas"/>
              </a:rPr>
              <a:t>(n);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seqFib(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n) { </a:t>
            </a:r>
            <a:r>
              <a:rPr lang="en-US" b="1" dirty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(n &lt; 2) ? n : seqFib(n − 1) + seqFib(n − 2); 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respond(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(!isRoot)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{ </a:t>
            </a:r>
            <a:r>
              <a:rPr lang="en-US" dirty="0">
                <a:latin typeface="Consolas"/>
                <a:cs typeface="Consolas"/>
              </a:rPr>
              <a:t>parent.response(val);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</a:t>
            </a:r>
            <a:r>
              <a:rPr lang="en-US" b="1" dirty="0" smtClean="0">
                <a:latin typeface="Consolas"/>
                <a:cs typeface="Consolas"/>
              </a:rPr>
              <a:t>delete </a:t>
            </a:r>
            <a:r>
              <a:rPr lang="en-US" b="1" dirty="0">
                <a:latin typeface="Consolas"/>
                <a:cs typeface="Consolas"/>
              </a:rPr>
              <a:t>this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 </a:t>
            </a:r>
            <a:r>
              <a:rPr lang="en-US" b="1" dirty="0">
                <a:latin typeface="Consolas"/>
                <a:cs typeface="Consolas"/>
              </a:rPr>
              <a:t>else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CkPrintf</a:t>
            </a:r>
            <a:r>
              <a:rPr lang="en-US" dirty="0">
                <a:latin typeface="Consolas"/>
                <a:cs typeface="Consolas"/>
              </a:rPr>
              <a:t>(”Fibonacci number is: %d\n”, val);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CkExit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#include </a:t>
            </a:r>
            <a:r>
              <a:rPr lang="en-US" dirty="0" smtClean="0">
                <a:latin typeface="Consolas"/>
                <a:cs typeface="Consolas"/>
              </a:rPr>
              <a:t>“fib.def.h”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170F-54D2-5E48-BEB2-3AD0D2B9BD4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78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 smtClean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 smtClean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 smtClean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5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3343661"/>
            <a:ext cx="8615359" cy="2733439"/>
          </a:xfrm>
        </p:spPr>
        <p:txBody>
          <a:bodyPr>
            <a:normAutofit lnSpcReduction="10000"/>
          </a:bodyPr>
          <a:lstStyle/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imes New Roman"/>
                <a:cs typeface="Times New Roman"/>
              </a:rPr>
              <a:t>Sequence:</a:t>
            </a: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myMethod1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25" dirty="0">
                <a:latin typeface="Times New Roman"/>
                <a:cs typeface="Times New Roman"/>
              </a:rPr>
              <a:t>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0" dirty="0">
                <a:latin typeface="Times New Roman"/>
                <a:cs typeface="Times New Roman"/>
              </a:rPr>
              <a:t>o</a:t>
            </a:r>
            <a:r>
              <a:rPr lang="en-US" sz="2000" spc="-15" dirty="0">
                <a:latin typeface="Times New Roman"/>
                <a:cs typeface="Times New Roman"/>
              </a:rPr>
              <a:t>dy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of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myMethod1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myMethod2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and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myMethod3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ar</a:t>
            </a:r>
            <a:r>
              <a:rPr lang="en-US" sz="2000" spc="-20" dirty="0">
                <a:latin typeface="Times New Roman"/>
                <a:cs typeface="Times New Roman"/>
              </a:rPr>
              <a:t>rival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of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5" dirty="0">
                <a:latin typeface="Times New Roman"/>
                <a:cs typeface="Times New Roman"/>
              </a:rPr>
              <a:t>oth,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execute </a:t>
            </a:r>
            <a:r>
              <a:rPr lang="en-US" sz="2000" spc="-80" dirty="0">
                <a:latin typeface="Lucida Console"/>
                <a:cs typeface="Lucida Console"/>
              </a:rPr>
              <a:t>/* sdag block1 */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myMethod4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25" dirty="0">
                <a:latin typeface="Times New Roman"/>
                <a:cs typeface="Times New Roman"/>
              </a:rPr>
              <a:t>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sdag block2 */</a:t>
            </a:r>
            <a:endParaRPr lang="en-US" sz="2000" dirty="0">
              <a:latin typeface="Lucida Console"/>
              <a:cs typeface="Lucida Console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800" dirty="0"/>
          </a:p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imes New Roman"/>
                <a:cs typeface="Times New Roman"/>
              </a:rPr>
              <a:t>Question: </a:t>
            </a:r>
            <a:r>
              <a:rPr lang="en-US" sz="2800" spc="-65" dirty="0">
                <a:latin typeface="Times New Roman"/>
                <a:cs typeface="Times New Roman"/>
              </a:rPr>
              <a:t> </a:t>
            </a:r>
            <a:r>
              <a:rPr lang="en-US" sz="2800" spc="-45" dirty="0">
                <a:latin typeface="Times New Roman"/>
                <a:cs typeface="Times New Roman"/>
              </a:rPr>
              <a:t>if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>
                <a:latin typeface="Lucida Console"/>
                <a:cs typeface="Lucida Console"/>
              </a:rPr>
              <a:t>myMethod4</a:t>
            </a:r>
            <a:r>
              <a:rPr lang="en-US" sz="2800" spc="-95" dirty="0">
                <a:latin typeface="Courier"/>
                <a:cs typeface="Courier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20" dirty="0">
                <a:latin typeface="Times New Roman"/>
                <a:cs typeface="Times New Roman"/>
              </a:rPr>
              <a:t>rrives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first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20" dirty="0">
                <a:latin typeface="Times New Roman"/>
                <a:cs typeface="Times New Roman"/>
              </a:rPr>
              <a:t>what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50" dirty="0">
                <a:latin typeface="Times New Roman"/>
                <a:cs typeface="Times New Roman"/>
              </a:rPr>
              <a:t>will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h</a:t>
            </a:r>
            <a:r>
              <a:rPr lang="en-US" sz="2800" spc="15" dirty="0">
                <a:latin typeface="Times New Roman"/>
                <a:cs typeface="Times New Roman"/>
              </a:rPr>
              <a:t>ap</a:t>
            </a:r>
            <a:r>
              <a:rPr lang="en-US" sz="2800" spc="45" dirty="0">
                <a:latin typeface="Times New Roman"/>
                <a:cs typeface="Times New Roman"/>
              </a:rPr>
              <a:t>p</a:t>
            </a:r>
            <a:r>
              <a:rPr lang="en-US" sz="2800" spc="10" dirty="0">
                <a:latin typeface="Times New Roman"/>
                <a:cs typeface="Times New Roman"/>
              </a:rPr>
              <a:t>en?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2DED-CA11-874A-AADE-C9EEBF212C9B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725267"/>
            <a:ext cx="8615359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myMethod1(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param1, 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param2)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myMethod2(</a:t>
            </a:r>
            <a:r>
              <a:rPr lang="en-US" b="1" spc="10" dirty="0">
                <a:latin typeface="Consolas"/>
                <a:cs typeface="Consolas"/>
              </a:rPr>
              <a:t>bool </a:t>
            </a:r>
            <a:r>
              <a:rPr lang="en-US" spc="10" dirty="0">
                <a:latin typeface="Consolas"/>
                <a:cs typeface="Consolas"/>
              </a:rPr>
              <a:t>param3),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      myMethod3</a:t>
            </a:r>
            <a:r>
              <a:rPr lang="en-US" spc="10" dirty="0">
                <a:latin typeface="Consolas"/>
                <a:cs typeface="Consolas"/>
              </a:rPr>
              <a:t>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size, 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arr[size]) </a:t>
            </a:r>
            <a:r>
              <a:rPr lang="en-US" i="1" spc="10" dirty="0">
                <a:latin typeface="Consolas"/>
                <a:cs typeface="Consolas"/>
              </a:rPr>
              <a:t>/∗ sdag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myMethod4(bool param4) </a:t>
            </a:r>
            <a:r>
              <a:rPr lang="en-US" i="1" spc="10" dirty="0" smtClean="0">
                <a:latin typeface="Consolas"/>
                <a:cs typeface="Consolas"/>
              </a:rPr>
              <a:t>/∗ sdag block2 ∗/</a:t>
            </a:r>
            <a:endParaRPr lang="en-US" i="1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}</a:t>
            </a:r>
            <a:endParaRPr lang="en-US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207114"/>
            <a:ext cx="8615360" cy="5181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sz="2800" spc="20" dirty="0" smtClean="0">
                <a:latin typeface="Times New Roman"/>
                <a:cs typeface="Times New Roman"/>
              </a:rPr>
              <a:t>What is the sequence?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788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2114176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2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Times New Roman"/>
                <a:cs typeface="Times New Roman"/>
              </a:rPr>
              <a:t>w</a:t>
            </a:r>
            <a:r>
              <a:rPr lang="en-US" spc="25" dirty="0">
                <a:latin typeface="Times New Roman"/>
                <a:cs typeface="Times New Roman"/>
              </a:rPr>
              <a:t>ait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certain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700" indent="0">
              <a:lnSpc>
                <a:spcPct val="102600"/>
              </a:lnSpc>
              <a:spcBef>
                <a:spcPts val="300"/>
              </a:spcBef>
            </a:pPr>
            <a:r>
              <a:rPr lang="en-US" spc="-55" dirty="0" smtClean="0">
                <a:latin typeface="Times New Roman"/>
                <a:cs typeface="Times New Roman"/>
              </a:rPr>
              <a:t> If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-25" dirty="0">
                <a:latin typeface="Times New Roman"/>
                <a:cs typeface="Times New Roman"/>
              </a:rPr>
              <a:t>ecified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36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first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rameter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t</a:t>
            </a:r>
            <a:r>
              <a:rPr lang="en-US" spc="5" dirty="0">
                <a:latin typeface="Times New Roman"/>
                <a:cs typeface="Times New Roman"/>
              </a:rPr>
              <a:t>h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0650" indent="0">
              <a:lnSpc>
                <a:spcPct val="102600"/>
              </a:lnSpc>
              <a:spcBef>
                <a:spcPts val="300"/>
              </a:spcBef>
            </a:pPr>
            <a:r>
              <a:rPr lang="en-US" spc="5" dirty="0" smtClean="0">
                <a:latin typeface="Times New Roman"/>
                <a:cs typeface="Times New Roman"/>
              </a:rPr>
              <a:t> Semantic</a:t>
            </a:r>
            <a:r>
              <a:rPr lang="en-US" spc="5" dirty="0">
                <a:latin typeface="Times New Roman"/>
                <a:cs typeface="Times New Roman"/>
              </a:rPr>
              <a:t>: 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will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“bl</a:t>
            </a:r>
            <a:r>
              <a:rPr lang="en-US" spc="3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ck”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until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message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20" dirty="0">
                <a:latin typeface="Times New Roman"/>
                <a:cs typeface="Times New Roman"/>
              </a:rPr>
              <a:t>rrives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with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74C7-BB42-AD47-9DFE-C2F15F5B505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257175"/>
            <a:ext cx="8615360" cy="2704353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method1[100](</a:t>
            </a:r>
            <a:r>
              <a:rPr lang="en-US" sz="1600" b="1" spc="10" dirty="0">
                <a:latin typeface="Consolas"/>
                <a:cs typeface="Consolas"/>
              </a:rPr>
              <a:t>int </a:t>
            </a:r>
            <a:r>
              <a:rPr lang="en-US" sz="1600" spc="10" dirty="0">
                <a:latin typeface="Consolas"/>
                <a:cs typeface="Consolas"/>
              </a:rPr>
              <a:t>ref, </a:t>
            </a:r>
            <a:r>
              <a:rPr lang="en-US" sz="1600" b="1" spc="10" dirty="0">
                <a:latin typeface="Consolas"/>
                <a:cs typeface="Consolas"/>
              </a:rPr>
              <a:t>bool </a:t>
            </a:r>
            <a:r>
              <a:rPr lang="en-US" sz="1600" spc="10" dirty="0">
                <a:latin typeface="Consolas"/>
                <a:cs typeface="Consolas"/>
              </a:rPr>
              <a:t>param1)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 </a:t>
            </a:r>
            <a:r>
              <a:rPr lang="en-US" sz="1600" i="1" spc="10" dirty="0" smtClean="0">
                <a:latin typeface="Consolas"/>
                <a:cs typeface="Consolas"/>
              </a:rPr>
              <a:t>/</a:t>
            </a:r>
            <a:r>
              <a:rPr lang="en-US" sz="1600" i="1" spc="10" dirty="0">
                <a:latin typeface="Consolas"/>
                <a:cs typeface="Consolas"/>
              </a:rPr>
              <a:t>∗ sdag block ∗/</a:t>
            </a:r>
          </a:p>
          <a:p>
            <a:pPr marL="0" indent="0">
              <a:spcBef>
                <a:spcPts val="484"/>
              </a:spcBef>
              <a:buNone/>
            </a:pPr>
            <a:endParaRPr lang="en-US" sz="16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serial </a:t>
            </a:r>
            <a:r>
              <a:rPr lang="en-US" sz="16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proxy.method1</a:t>
            </a:r>
            <a:r>
              <a:rPr lang="en-US" sz="1600" spc="10" dirty="0">
                <a:latin typeface="Consolas"/>
                <a:cs typeface="Consolas"/>
              </a:rPr>
              <a:t>(200, </a:t>
            </a:r>
            <a:r>
              <a:rPr lang="en-US" sz="1600" b="1" spc="10" dirty="0">
                <a:latin typeface="Consolas"/>
                <a:cs typeface="Consolas"/>
              </a:rPr>
              <a:t>false</a:t>
            </a:r>
            <a:r>
              <a:rPr lang="en-US" sz="1600" spc="10" dirty="0">
                <a:latin typeface="Consolas"/>
                <a:cs typeface="Consolas"/>
              </a:rPr>
              <a:t>); </a:t>
            </a:r>
            <a:r>
              <a:rPr lang="en-US" sz="1600" i="1" spc="10" dirty="0">
                <a:latin typeface="Consolas"/>
                <a:cs typeface="Consolas"/>
              </a:rPr>
              <a:t>/∗ will not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proxy.method1</a:t>
            </a:r>
            <a:r>
              <a:rPr lang="en-US" sz="1600" spc="10" dirty="0">
                <a:latin typeface="Consolas"/>
                <a:cs typeface="Consolas"/>
              </a:rPr>
              <a:t>(100, </a:t>
            </a:r>
            <a:r>
              <a:rPr lang="en-US" sz="1600" b="1" spc="10" dirty="0">
                <a:latin typeface="Consolas"/>
                <a:cs typeface="Consolas"/>
              </a:rPr>
              <a:t>true</a:t>
            </a:r>
            <a:r>
              <a:rPr lang="en-US" sz="1600" spc="10" dirty="0">
                <a:latin typeface="Consolas"/>
                <a:cs typeface="Consolas"/>
              </a:rPr>
              <a:t>); </a:t>
            </a:r>
            <a:r>
              <a:rPr lang="en-US" sz="1600" i="1" spc="10" dirty="0">
                <a:latin typeface="Consolas"/>
                <a:cs typeface="Consolas"/>
              </a:rPr>
              <a:t>/∗ will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4698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if-then-else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C6E8-BD3C-E24F-ABCE-A0069012B33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940050"/>
            <a:ext cx="8615360" cy="246043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if </a:t>
            </a:r>
            <a:r>
              <a:rPr lang="en-US" sz="1600" spc="10" dirty="0">
                <a:latin typeface="Consolas"/>
                <a:cs typeface="Consolas"/>
              </a:rPr>
              <a:t>(thisIndex.x == 10)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method1[block](int ref, bool someVal) </a:t>
            </a:r>
            <a:r>
              <a:rPr lang="en-US" sz="1600" i="1" spc="10" dirty="0">
                <a:latin typeface="Consolas"/>
                <a:cs typeface="Consolas"/>
              </a:rPr>
              <a:t>/∗ code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 </a:t>
            </a:r>
            <a:r>
              <a:rPr lang="en-US" sz="1600" spc="10" dirty="0">
                <a:latin typeface="Consolas"/>
                <a:cs typeface="Consolas"/>
              </a:rPr>
              <a:t>else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method2(</a:t>
            </a:r>
            <a:r>
              <a:rPr lang="en-US" sz="1600" b="1" spc="10" dirty="0">
                <a:latin typeface="Consolas"/>
                <a:cs typeface="Consolas"/>
              </a:rPr>
              <a:t>int </a:t>
            </a:r>
            <a:r>
              <a:rPr lang="en-US" sz="1600" spc="10" dirty="0">
                <a:latin typeface="Consolas"/>
                <a:cs typeface="Consolas"/>
              </a:rPr>
              <a:t>payload) </a:t>
            </a:r>
            <a:r>
              <a:rPr lang="en-US" sz="1600" b="1" spc="10" dirty="0">
                <a:latin typeface="Consolas"/>
                <a:cs typeface="Consolas"/>
              </a:rPr>
              <a:t>serial </a:t>
            </a:r>
            <a:r>
              <a:rPr lang="en-US" sz="16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     </a:t>
            </a:r>
            <a:r>
              <a:rPr lang="en-US" sz="1600" i="1" spc="10" dirty="0" smtClean="0">
                <a:latin typeface="Consolas"/>
                <a:cs typeface="Consolas"/>
              </a:rPr>
              <a:t>/</a:t>
            </a:r>
            <a:r>
              <a:rPr lang="en-US" sz="1600" i="1" spc="10" dirty="0">
                <a:latin typeface="Consolas"/>
                <a:cs typeface="Consolas"/>
              </a:rPr>
              <a:t>/... some C++ code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}</a:t>
            </a:r>
            <a:endParaRPr lang="en-US" sz="16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4" y="1713422"/>
            <a:ext cx="8615361" cy="1222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>
                <a:latin typeface="Lucida Console"/>
                <a:cs typeface="Lucida Console"/>
              </a:rPr>
              <a:t>if-then-else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>
                <a:latin typeface="Times New Roman"/>
                <a:cs typeface="Times New Roman"/>
              </a:rPr>
              <a:t>Same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as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spc="-15" dirty="0">
                <a:latin typeface="Times New Roman"/>
                <a:cs typeface="Times New Roman"/>
              </a:rPr>
              <a:t>ypical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if-then-else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semantics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and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42249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Lucida Console"/>
                <a:cs typeface="Lucida Console"/>
              </a:rPr>
              <a:t>for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EF0-2EB2-654F-80FC-FFD486F49012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486958"/>
            <a:ext cx="8615359" cy="207330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</a:t>
            </a:r>
            <a:r>
              <a:rPr lang="en-US" sz="1700" b="1" spc="10" dirty="0" smtClean="0">
                <a:latin typeface="Consolas"/>
                <a:cs typeface="Consolas"/>
              </a:rPr>
              <a:t>for </a:t>
            </a:r>
            <a:r>
              <a:rPr lang="en-US" sz="1700" spc="10" dirty="0">
                <a:latin typeface="Consolas"/>
                <a:cs typeface="Consolas"/>
              </a:rPr>
              <a:t>(iter = 0; iter &lt; maxIter; ++iter)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when </a:t>
            </a:r>
            <a:r>
              <a:rPr lang="en-US" sz="1700" spc="10" dirty="0">
                <a:latin typeface="Consolas"/>
                <a:cs typeface="Consolas"/>
              </a:rPr>
              <a:t>recvLeft[iter](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num,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len, </a:t>
            </a:r>
            <a:r>
              <a:rPr lang="en-US" sz="1700" b="1" spc="10" dirty="0">
                <a:latin typeface="Consolas"/>
                <a:cs typeface="Consolas"/>
              </a:rPr>
              <a:t>double </a:t>
            </a:r>
            <a:r>
              <a:rPr lang="en-US" sz="1700" spc="10" dirty="0">
                <a:latin typeface="Consolas"/>
                <a:cs typeface="Consolas"/>
              </a:rPr>
              <a:t>data[len])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    </a:t>
            </a:r>
            <a:r>
              <a:rPr lang="en-US" sz="1700" b="1" spc="10" dirty="0" smtClean="0">
                <a:latin typeface="Consolas"/>
                <a:cs typeface="Consolas"/>
              </a:rPr>
              <a:t>serial </a:t>
            </a:r>
            <a:r>
              <a:rPr lang="en-US" sz="1700" spc="10" dirty="0">
                <a:latin typeface="Consolas"/>
                <a:cs typeface="Consolas"/>
              </a:rPr>
              <a:t>{ computeKernel(LEFT,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when </a:t>
            </a:r>
            <a:r>
              <a:rPr lang="en-US" sz="1700" spc="10" dirty="0">
                <a:latin typeface="Consolas"/>
                <a:cs typeface="Consolas"/>
              </a:rPr>
              <a:t>recvRight[iter](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num,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len, </a:t>
            </a:r>
            <a:r>
              <a:rPr lang="en-US" sz="1700" b="1" spc="10" dirty="0">
                <a:latin typeface="Consolas"/>
                <a:cs typeface="Consolas"/>
              </a:rPr>
              <a:t>double </a:t>
            </a:r>
            <a:r>
              <a:rPr lang="en-US" sz="1700" spc="10" dirty="0">
                <a:latin typeface="Consolas"/>
                <a:cs typeface="Consolas"/>
              </a:rPr>
              <a:t>data[len])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    </a:t>
            </a:r>
            <a:r>
              <a:rPr lang="en-US" sz="1700" b="1" spc="10" dirty="0" smtClean="0">
                <a:latin typeface="Consolas"/>
                <a:cs typeface="Consolas"/>
              </a:rPr>
              <a:t>serial </a:t>
            </a:r>
            <a:r>
              <a:rPr lang="en-US" sz="1700" spc="10" dirty="0">
                <a:latin typeface="Consolas"/>
                <a:cs typeface="Consolas"/>
              </a:rPr>
              <a:t>{ computeKernel(RIGHT,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}</a:t>
            </a:r>
            <a:endParaRPr lang="en-US" sz="17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252298"/>
            <a:ext cx="8615359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 smtClean="0">
                <a:latin typeface="Lucida Console"/>
                <a:cs typeface="Lucida Console"/>
              </a:rPr>
              <a:t>for</a:t>
            </a:r>
            <a:r>
              <a:rPr lang="en-US" sz="3200" i="1" spc="-95" dirty="0" smtClean="0">
                <a:latin typeface="Courier"/>
                <a:cs typeface="Courier"/>
              </a:rPr>
              <a:t> </a:t>
            </a:r>
            <a:r>
              <a:rPr lang="en-US" sz="3200" spc="15" dirty="0" smtClean="0">
                <a:latin typeface="Times New Roman"/>
                <a:cs typeface="Times New Roman"/>
              </a:rPr>
              <a:t>construct</a:t>
            </a:r>
            <a:r>
              <a:rPr lang="en-US" sz="3200" spc="15" dirty="0">
                <a:latin typeface="Times New Roman"/>
                <a:cs typeface="Times New Roman"/>
              </a:rPr>
              <a:t>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Defines a sequenced </a:t>
            </a:r>
            <a:r>
              <a:rPr lang="en-US" spc="10" dirty="0" smtClean="0">
                <a:latin typeface="Lucida Console"/>
                <a:cs typeface="Lucida Console"/>
              </a:rPr>
              <a:t>for</a:t>
            </a:r>
            <a:r>
              <a:rPr lang="en-US" spc="10" dirty="0" smtClean="0">
                <a:latin typeface="Times New Roman"/>
                <a:cs typeface="Times New Roman"/>
              </a:rPr>
              <a:t> loop (like a sequential C for loop)</a:t>
            </a: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Once the body for the </a:t>
            </a:r>
            <a:r>
              <a:rPr lang="en-US" i="1" spc="10" dirty="0" smtClean="0">
                <a:latin typeface="Times New Roman"/>
                <a:cs typeface="Times New Roman"/>
              </a:rPr>
              <a:t>i</a:t>
            </a:r>
            <a:r>
              <a:rPr lang="en-US" spc="10" dirty="0" smtClean="0">
                <a:latin typeface="Times New Roman"/>
                <a:cs typeface="Times New Roman"/>
              </a:rPr>
              <a:t>th iteration completes, the </a:t>
            </a:r>
            <a:r>
              <a:rPr lang="en-US" i="1" spc="10" dirty="0" smtClean="0">
                <a:latin typeface="Times New Roman"/>
                <a:cs typeface="Times New Roman"/>
              </a:rPr>
              <a:t>i</a:t>
            </a:r>
            <a:r>
              <a:rPr lang="en-US" spc="10" dirty="0" smtClean="0">
                <a:latin typeface="Times New Roman"/>
                <a:cs typeface="Times New Roman"/>
              </a:rPr>
              <a:t> + 1 iteration is started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4560265"/>
            <a:ext cx="8615359" cy="66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2800" spc="20" dirty="0" smtClean="0">
                <a:latin typeface="Lucida Console"/>
                <a:cs typeface="Lucida Console"/>
              </a:rPr>
              <a:t>iter</a:t>
            </a:r>
            <a:r>
              <a:rPr lang="en-US" sz="2800" spc="20" dirty="0" smtClean="0">
                <a:latin typeface="Times New Roman"/>
                <a:cs typeface="Times New Roman"/>
              </a:rPr>
              <a:t> must be defined in the class as a member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65" y="5197425"/>
            <a:ext cx="8615360" cy="1059551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</a:t>
            </a:r>
            <a:r>
              <a:rPr lang="en-US" sz="1700" b="1" spc="10" dirty="0" smtClean="0">
                <a:latin typeface="Consolas"/>
                <a:cs typeface="Consolas"/>
              </a:rPr>
              <a:t>class </a:t>
            </a:r>
            <a:r>
              <a:rPr lang="en-US" sz="1700" spc="10" dirty="0">
                <a:latin typeface="Consolas"/>
                <a:cs typeface="Consolas"/>
              </a:rPr>
              <a:t>Foo : </a:t>
            </a:r>
            <a:r>
              <a:rPr lang="en-US" sz="1700" b="1" spc="10" dirty="0">
                <a:latin typeface="Consolas"/>
                <a:cs typeface="Consolas"/>
              </a:rPr>
              <a:t>public </a:t>
            </a:r>
            <a:r>
              <a:rPr lang="en-US" sz="1700" spc="10" dirty="0" smtClean="0">
                <a:latin typeface="Consolas"/>
                <a:cs typeface="Consolas"/>
              </a:rPr>
              <a:t>CBase_Foo </a:t>
            </a:r>
            <a:r>
              <a:rPr lang="en-US" sz="17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public</a:t>
            </a:r>
            <a:r>
              <a:rPr lang="en-US" sz="1700" spc="10" dirty="0">
                <a:latin typeface="Consolas"/>
                <a:cs typeface="Consolas"/>
              </a:rPr>
              <a:t>: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iter;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}</a:t>
            </a:r>
            <a:r>
              <a:rPr lang="en-US" sz="1700" spc="10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59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 </a:t>
            </a:r>
            <a:r>
              <a:rPr lang="en-US" sz="2200" dirty="0" smtClean="0">
                <a:latin typeface="Lucida Console"/>
                <a:cs typeface="Lucida Console"/>
              </a:rPr>
              <a:t>while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1C86-5730-9A4F-8DFF-6C11A2568F8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421117"/>
            <a:ext cx="8615360" cy="3752221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</a:t>
            </a:r>
            <a:r>
              <a:rPr lang="en-US" sz="2000" b="1" spc="10" dirty="0" smtClean="0">
                <a:latin typeface="Consolas"/>
                <a:cs typeface="Consolas"/>
              </a:rPr>
              <a:t>while </a:t>
            </a:r>
            <a:r>
              <a:rPr lang="en-US" sz="2000" spc="10" dirty="0">
                <a:latin typeface="Consolas"/>
                <a:cs typeface="Consolas"/>
              </a:rPr>
              <a:t>(i &lt; numNeighbors)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recvData(</a:t>
            </a:r>
            <a:r>
              <a:rPr lang="en-US" sz="2000" b="1" spc="10" dirty="0">
                <a:latin typeface="Consolas"/>
                <a:cs typeface="Consolas"/>
              </a:rPr>
              <a:t>int </a:t>
            </a:r>
            <a:r>
              <a:rPr lang="en-US" sz="2000" spc="10" dirty="0">
                <a:latin typeface="Consolas"/>
                <a:cs typeface="Consolas"/>
              </a:rPr>
              <a:t>len, </a:t>
            </a:r>
            <a:r>
              <a:rPr lang="en-US" sz="2000" b="1" spc="10" dirty="0">
                <a:latin typeface="Consolas"/>
                <a:cs typeface="Consolas"/>
              </a:rPr>
              <a:t>double </a:t>
            </a:r>
            <a:r>
              <a:rPr lang="en-US" sz="2000" spc="10" dirty="0">
                <a:latin typeface="Consolas"/>
                <a:cs typeface="Consolas"/>
              </a:rPr>
              <a:t>data[len])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serial </a:t>
            </a:r>
            <a:r>
              <a:rPr lang="en-US" sz="20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     </a:t>
            </a:r>
            <a:r>
              <a:rPr lang="en-US" sz="2000" i="1" spc="10" dirty="0" smtClean="0">
                <a:latin typeface="Consolas"/>
                <a:cs typeface="Consolas"/>
              </a:rPr>
              <a:t>/</a:t>
            </a:r>
            <a:r>
              <a:rPr lang="en-US" sz="2000" i="1" spc="10" dirty="0">
                <a:latin typeface="Consolas"/>
                <a:cs typeface="Consolas"/>
              </a:rPr>
              <a:t>∗ do something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}</a:t>
            </a:r>
            <a:endParaRPr lang="en-US" sz="20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method1() </a:t>
            </a:r>
            <a:r>
              <a:rPr lang="en-US" sz="2000" i="1" spc="10" dirty="0">
                <a:latin typeface="Consolas"/>
                <a:cs typeface="Consolas"/>
              </a:rPr>
              <a:t>/∗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method2() </a:t>
            </a:r>
            <a:r>
              <a:rPr lang="en-US" sz="2000" i="1" spc="10" dirty="0">
                <a:latin typeface="Consolas"/>
                <a:cs typeface="Consolas"/>
              </a:rPr>
              <a:t>/∗ block2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}</a:t>
            </a:r>
            <a:endParaRPr lang="en-US" sz="20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</a:t>
            </a:r>
            <a:r>
              <a:rPr lang="en-US" sz="2000" b="1" spc="10" dirty="0" smtClean="0">
                <a:latin typeface="Consolas"/>
                <a:cs typeface="Consolas"/>
              </a:rPr>
              <a:t>serial </a:t>
            </a:r>
            <a:r>
              <a:rPr lang="en-US" sz="2000" spc="10" dirty="0">
                <a:latin typeface="Consolas"/>
                <a:cs typeface="Consolas"/>
              </a:rPr>
              <a:t>{ i++;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}</a:t>
            </a:r>
            <a:endParaRPr lang="en-US" sz="20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198823"/>
            <a:ext cx="8615360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 smtClean="0">
                <a:latin typeface="Lucida Console"/>
                <a:cs typeface="Lucida Console"/>
              </a:rPr>
              <a:t>while</a:t>
            </a:r>
            <a:r>
              <a:rPr lang="en-US" sz="3200" i="1" spc="-95" dirty="0" smtClean="0">
                <a:latin typeface="Courier"/>
                <a:cs typeface="Courier"/>
              </a:rPr>
              <a:t>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285"/>
              </a:spcBef>
              <a:buFont typeface="Wingdings" charset="2"/>
              <a:buChar char="Ø"/>
            </a:pPr>
            <a:r>
              <a:rPr lang="en-US" spc="-15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sequenced  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while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5" dirty="0">
                <a:latin typeface="Times New Roman"/>
                <a:cs typeface="Times New Roman"/>
              </a:rPr>
              <a:t>op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(li</a:t>
            </a:r>
            <a:r>
              <a:rPr lang="en-US" spc="-40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sequential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while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op)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94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overlap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917222"/>
            <a:ext cx="8615360" cy="3565131"/>
          </a:xfrm>
        </p:spPr>
        <p:txBody>
          <a:bodyPr>
            <a:normAutofit fontScale="92500" lnSpcReduction="20000"/>
          </a:bodyPr>
          <a:lstStyle/>
          <a:p>
            <a:pPr marL="320040">
              <a:spcBef>
                <a:spcPts val="0"/>
              </a:spcBef>
            </a:pPr>
            <a:r>
              <a:rPr lang="en-US" sz="3000" spc="20" dirty="0">
                <a:latin typeface="Times New Roman"/>
                <a:cs typeface="Times New Roman"/>
              </a:rPr>
              <a:t>The </a:t>
            </a:r>
            <a:r>
              <a:rPr lang="en-US" sz="3000" spc="110" dirty="0">
                <a:latin typeface="Times New Roman"/>
                <a:cs typeface="Times New Roman"/>
              </a:rPr>
              <a:t> </a:t>
            </a:r>
            <a:r>
              <a:rPr lang="en-US" sz="3000" spc="-95" dirty="0">
                <a:latin typeface="Lucida Console"/>
                <a:cs typeface="Lucida Console"/>
              </a:rPr>
              <a:t>overlap</a:t>
            </a:r>
            <a:r>
              <a:rPr lang="en-US" sz="3000" spc="-95" dirty="0">
                <a:latin typeface="Courier"/>
                <a:cs typeface="Courier"/>
              </a:rPr>
              <a:t> </a:t>
            </a:r>
            <a:r>
              <a:rPr lang="en-US" sz="3000" spc="15" dirty="0">
                <a:latin typeface="Times New Roman"/>
                <a:cs typeface="Times New Roman"/>
              </a:rPr>
              <a:t>construct:</a:t>
            </a:r>
            <a:endParaRPr lang="en-US" sz="3000" dirty="0">
              <a:latin typeface="Times New Roman"/>
              <a:cs typeface="Times New Roman"/>
            </a:endParaRP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25" dirty="0">
                <a:latin typeface="Times New Roman"/>
                <a:cs typeface="Times New Roman"/>
              </a:rPr>
              <a:t>By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default,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Structured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foll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spc="-75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ed </a:t>
            </a:r>
            <a:r>
              <a:rPr lang="en-US" spc="-5" dirty="0" smtClean="0">
                <a:latin typeface="Times New Roman"/>
                <a:cs typeface="Times New Roman"/>
              </a:rPr>
              <a:t>sequentially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80" dirty="0">
                <a:latin typeface="Lucida Console"/>
                <a:cs typeface="Lucida Console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all</a:t>
            </a:r>
            <a:r>
              <a:rPr lang="en-US" spc="-50" dirty="0">
                <a:latin typeface="Times New Roman"/>
                <a:cs typeface="Times New Roman"/>
              </a:rPr>
              <a:t>o</a:t>
            </a:r>
            <a:r>
              <a:rPr lang="en-US" spc="-30" dirty="0">
                <a:latin typeface="Times New Roman"/>
                <a:cs typeface="Times New Roman"/>
              </a:rPr>
              <a:t>ws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multiple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inde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15" dirty="0">
                <a:latin typeface="Times New Roman"/>
                <a:cs typeface="Times New Roman"/>
              </a:rPr>
              <a:t>endent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execute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an</a:t>
            </a:r>
            <a:r>
              <a:rPr lang="en-US" spc="-45" dirty="0">
                <a:latin typeface="Times New Roman"/>
                <a:cs typeface="Times New Roman"/>
              </a:rPr>
              <a:t>y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rder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30" dirty="0" smtClean="0">
                <a:latin typeface="Times New Roman"/>
                <a:cs typeface="Times New Roman"/>
              </a:rPr>
              <a:t>Any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5" dirty="0" smtClean="0">
                <a:latin typeface="Times New Roman"/>
                <a:cs typeface="Times New Roman"/>
              </a:rPr>
              <a:t>constructs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latin typeface="Times New Roman"/>
                <a:cs typeface="Times New Roman"/>
              </a:rPr>
              <a:t>the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35" dirty="0" smtClean="0">
                <a:latin typeface="Times New Roman"/>
                <a:cs typeface="Times New Roman"/>
              </a:rPr>
              <a:t>b</a:t>
            </a:r>
            <a:r>
              <a:rPr lang="en-US" spc="20" dirty="0" smtClean="0">
                <a:latin typeface="Times New Roman"/>
                <a:cs typeface="Times New Roman"/>
              </a:rPr>
              <a:t>o</a:t>
            </a:r>
            <a:r>
              <a:rPr lang="en-US" spc="-15" dirty="0" smtClean="0">
                <a:latin typeface="Times New Roman"/>
                <a:cs typeface="Times New Roman"/>
              </a:rPr>
              <a:t>dy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of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  </a:t>
            </a:r>
            <a:r>
              <a:rPr lang="en-US" spc="-120" dirty="0" smtClean="0">
                <a:latin typeface="Times New Roman"/>
                <a:cs typeface="Times New Roman"/>
              </a:rPr>
              <a:t> </a:t>
            </a:r>
            <a:r>
              <a:rPr lang="en-US" spc="-80" dirty="0" smtClean="0">
                <a:latin typeface="Lucida Console"/>
                <a:cs typeface="Lucida Console"/>
              </a:rPr>
              <a:t>overlap</a:t>
            </a:r>
            <a:r>
              <a:rPr lang="en-US" spc="30" dirty="0" smtClean="0">
                <a:latin typeface="Courier"/>
                <a:cs typeface="Courier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can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hap</a:t>
            </a:r>
            <a:r>
              <a:rPr lang="en-US" spc="45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en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</a:t>
            </a:r>
            <a:r>
              <a:rPr lang="en-US" spc="-45" dirty="0" smtClean="0">
                <a:latin typeface="Times New Roman"/>
                <a:cs typeface="Times New Roman"/>
              </a:rPr>
              <a:t>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35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rder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25" dirty="0">
                <a:latin typeface="Times New Roman"/>
                <a:cs typeface="Times New Roman"/>
              </a:rPr>
              <a:t>An  </a:t>
            </a:r>
            <a:r>
              <a:rPr lang="en-US" spc="-120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finishes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when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a</a:t>
            </a:r>
            <a:r>
              <a:rPr lang="en-US" spc="-45" dirty="0">
                <a:latin typeface="Times New Roman"/>
                <a:cs typeface="Times New Roman"/>
              </a:rPr>
              <a:t>ll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statements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it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 executed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dirty="0" smtClean="0">
                <a:latin typeface="Times New Roman"/>
                <a:cs typeface="Times New Roman"/>
              </a:rPr>
              <a:t>Syntax: </a:t>
            </a:r>
            <a:r>
              <a:rPr lang="en-US" spc="-80" dirty="0">
                <a:latin typeface="Lucida Console"/>
                <a:cs typeface="Lucida Console"/>
              </a:rPr>
              <a:t>overlap </a:t>
            </a:r>
            <a:r>
              <a:rPr lang="en-US" spc="95" dirty="0">
                <a:latin typeface="Lucida Console"/>
                <a:cs typeface="Lucida Console"/>
              </a:rPr>
              <a:t>{</a:t>
            </a:r>
            <a:r>
              <a:rPr lang="en-US" i="1" spc="95" dirty="0">
                <a:latin typeface="Lucida Console"/>
                <a:cs typeface="Lucida Console"/>
              </a:rPr>
              <a:t> </a:t>
            </a:r>
            <a:r>
              <a:rPr lang="en-US" i="1" spc="20" dirty="0">
                <a:latin typeface="Lucida Console"/>
                <a:cs typeface="Lucida Console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/* sdag constructs */ </a:t>
            </a:r>
            <a:r>
              <a:rPr lang="en-US" spc="95" dirty="0" smtClean="0">
                <a:latin typeface="Lucida Console"/>
                <a:cs typeface="Lucida Console"/>
              </a:rPr>
              <a:t>}</a:t>
            </a:r>
          </a:p>
          <a:p>
            <a:pPr marL="459740" marR="12700" indent="0">
              <a:spcBef>
                <a:spcPts val="0"/>
              </a:spcBef>
              <a:buNone/>
            </a:pPr>
            <a:endParaRPr lang="en-US" dirty="0" smtClean="0">
              <a:latin typeface="Lucida Console"/>
              <a:cs typeface="Lucida Console"/>
            </a:endParaRPr>
          </a:p>
          <a:p>
            <a:pPr marL="0" marR="12700" indent="0">
              <a:spcBef>
                <a:spcPts val="0"/>
              </a:spcBef>
              <a:buNone/>
            </a:pPr>
            <a:r>
              <a:rPr lang="en-US" sz="2600" dirty="0" smtClean="0">
                <a:latin typeface="Times New Roman"/>
                <a:cs typeface="Times New Roman"/>
              </a:rPr>
              <a:t>What are the possible execution sequences?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79A4-7AED-7F42-8FDB-9C60F0C27FD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332942"/>
            <a:ext cx="8615359" cy="203200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block1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overlap </a:t>
            </a:r>
            <a:r>
              <a:rPr lang="en-US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block2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entryMethod1[100](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 smtClean="0">
                <a:latin typeface="Consolas"/>
                <a:cs typeface="Consolas"/>
              </a:rPr>
              <a:t>ref_num</a:t>
            </a:r>
            <a:r>
              <a:rPr lang="en-US" spc="10" dirty="0">
                <a:latin typeface="Consolas"/>
                <a:cs typeface="Consolas"/>
              </a:rPr>
              <a:t>, </a:t>
            </a:r>
            <a:r>
              <a:rPr lang="en-US" b="1" spc="10" dirty="0">
                <a:latin typeface="Consolas"/>
                <a:cs typeface="Consolas"/>
              </a:rPr>
              <a:t>bool </a:t>
            </a:r>
            <a:r>
              <a:rPr lang="en-US" spc="10" dirty="0">
                <a:latin typeface="Consolas"/>
                <a:cs typeface="Consolas"/>
              </a:rPr>
              <a:t>param1) </a:t>
            </a:r>
            <a:r>
              <a:rPr lang="en-US" i="1" spc="10" dirty="0">
                <a:latin typeface="Consolas"/>
                <a:cs typeface="Consolas"/>
              </a:rPr>
              <a:t>/∗ block3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entryMethod2(</a:t>
            </a:r>
            <a:r>
              <a:rPr lang="en-US" b="1" spc="10" dirty="0">
                <a:latin typeface="Consolas"/>
                <a:cs typeface="Consolas"/>
              </a:rPr>
              <a:t>char </a:t>
            </a:r>
            <a:r>
              <a:rPr lang="en-US" spc="10" dirty="0">
                <a:latin typeface="Consolas"/>
                <a:cs typeface="Consolas"/>
              </a:rPr>
              <a:t>myChar) </a:t>
            </a:r>
            <a:r>
              <a:rPr lang="en-US" i="1" spc="10" dirty="0">
                <a:latin typeface="Consolas"/>
                <a:cs typeface="Consolas"/>
              </a:rPr>
              <a:t>/∗ block4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}</a:t>
            </a:r>
            <a:endParaRPr lang="en-US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block5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179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Chares are reactive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way we described Charm++ so far, a chare is a reactive entity:</a:t>
            </a:r>
          </a:p>
          <a:p>
            <a:pPr lvl="1"/>
            <a:r>
              <a:rPr lang="en-US" dirty="0"/>
              <a:t>If it gets this method invocation, it does this action,</a:t>
            </a:r>
          </a:p>
          <a:p>
            <a:pPr lvl="1"/>
            <a:r>
              <a:rPr lang="en-US" dirty="0"/>
              <a:t>If it gets that method invocation then it does that action</a:t>
            </a:r>
          </a:p>
          <a:p>
            <a:pPr lvl="1"/>
            <a:r>
              <a:rPr lang="en-US" dirty="0"/>
              <a:t>But what does it do?</a:t>
            </a:r>
          </a:p>
          <a:p>
            <a:pPr lvl="1"/>
            <a:r>
              <a:rPr lang="en-US" dirty="0"/>
              <a:t>In typical programs, chares have a life-cycle</a:t>
            </a:r>
          </a:p>
          <a:p>
            <a:r>
              <a:rPr lang="en-US" dirty="0"/>
              <a:t>How to express the life-cycle of a chare in code?</a:t>
            </a:r>
          </a:p>
          <a:p>
            <a:pPr lvl="1"/>
            <a:r>
              <a:rPr lang="en-US" dirty="0"/>
              <a:t>Only when it exists</a:t>
            </a:r>
          </a:p>
          <a:p>
            <a:pPr lvl="2"/>
            <a:r>
              <a:rPr lang="en-US" dirty="0"/>
              <a:t>i.e</a:t>
            </a:r>
            <a:r>
              <a:rPr lang="en-US" dirty="0" smtClean="0"/>
              <a:t>. </a:t>
            </a:r>
            <a:r>
              <a:rPr lang="en-US" dirty="0"/>
              <a:t>some chars may be truly reactive, and the programmer does not know the life cycle</a:t>
            </a:r>
          </a:p>
          <a:p>
            <a:pPr lvl="1"/>
            <a:r>
              <a:rPr lang="en-US" dirty="0"/>
              <a:t>But when it exists, its form is:</a:t>
            </a:r>
          </a:p>
          <a:p>
            <a:pPr lvl="2"/>
            <a:r>
              <a:rPr lang="en-US" dirty="0"/>
              <a:t>Computations depend on remote method invocations, and completion of other local computations</a:t>
            </a:r>
          </a:p>
          <a:p>
            <a:pPr lvl="2"/>
            <a:r>
              <a:rPr lang="en-US" dirty="0"/>
              <a:t>A DAG (Directed Acyclic Graph)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AECD-5D39-0A4F-A1B6-D58D5BE387E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8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Illustration of a long “overlap”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2474928"/>
            <a:ext cx="4967547" cy="1923283"/>
          </a:xfrm>
        </p:spPr>
        <p:txBody>
          <a:bodyPr>
            <a:normAutofit/>
          </a:bodyPr>
          <a:lstStyle/>
          <a:p>
            <a:pPr marL="12700" marR="12700">
              <a:spcBef>
                <a:spcPts val="0"/>
              </a:spcBef>
            </a:pPr>
            <a:r>
              <a:rPr lang="en-US" sz="2300" spc="-5" dirty="0">
                <a:latin typeface="Times New Roman"/>
                <a:cs typeface="Times New Roman"/>
              </a:rPr>
              <a:t>Overlap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15" dirty="0">
                <a:latin typeface="Times New Roman"/>
                <a:cs typeface="Times New Roman"/>
              </a:rPr>
              <a:t>can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40" dirty="0">
                <a:latin typeface="Times New Roman"/>
                <a:cs typeface="Times New Roman"/>
              </a:rPr>
              <a:t>b</a:t>
            </a:r>
            <a:r>
              <a:rPr lang="en-US" sz="2300" spc="-5" dirty="0">
                <a:latin typeface="Times New Roman"/>
                <a:cs typeface="Times New Roman"/>
              </a:rPr>
              <a:t>e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dirty="0">
                <a:latin typeface="Times New Roman"/>
                <a:cs typeface="Times New Roman"/>
              </a:rPr>
              <a:t>used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35" dirty="0">
                <a:latin typeface="Times New Roman"/>
                <a:cs typeface="Times New Roman"/>
              </a:rPr>
              <a:t>to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25" dirty="0">
                <a:latin typeface="Times New Roman"/>
                <a:cs typeface="Times New Roman"/>
              </a:rPr>
              <a:t>get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5" dirty="0">
                <a:latin typeface="Times New Roman"/>
                <a:cs typeface="Times New Roman"/>
              </a:rPr>
              <a:t>back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10" dirty="0">
                <a:latin typeface="Times New Roman"/>
                <a:cs typeface="Times New Roman"/>
              </a:rPr>
              <a:t>some</a:t>
            </a:r>
            <a:r>
              <a:rPr lang="en-US" sz="2300" spc="-5" dirty="0">
                <a:latin typeface="Times New Roman"/>
                <a:cs typeface="Times New Roman"/>
              </a:rPr>
              <a:t> </a:t>
            </a:r>
            <a:r>
              <a:rPr lang="en-US" sz="2300" spc="-25" dirty="0">
                <a:latin typeface="Times New Roman"/>
                <a:cs typeface="Times New Roman"/>
              </a:rPr>
              <a:t>of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30" dirty="0">
                <a:latin typeface="Times New Roman"/>
                <a:cs typeface="Times New Roman"/>
              </a:rPr>
              <a:t>the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asynchrony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within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30" dirty="0">
                <a:latin typeface="Times New Roman"/>
                <a:cs typeface="Times New Roman"/>
              </a:rPr>
              <a:t>a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c</a:t>
            </a:r>
            <a:r>
              <a:rPr lang="en-US" sz="2300" spc="20" dirty="0">
                <a:latin typeface="Times New Roman"/>
                <a:cs typeface="Times New Roman"/>
              </a:rPr>
              <a:t>h</a:t>
            </a:r>
            <a:r>
              <a:rPr lang="en-US" sz="2300" spc="-15" dirty="0">
                <a:latin typeface="Times New Roman"/>
                <a:cs typeface="Times New Roman"/>
              </a:rPr>
              <a:t>a</a:t>
            </a:r>
            <a:r>
              <a:rPr lang="en-US" sz="2300" dirty="0">
                <a:latin typeface="Times New Roman"/>
                <a:cs typeface="Times New Roman"/>
              </a:rPr>
              <a:t>re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But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30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constrained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55562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dirty="0">
                <a:latin typeface="Times New Roman"/>
                <a:cs typeface="Times New Roman"/>
              </a:rPr>
              <a:t>Ma</a:t>
            </a:r>
            <a:r>
              <a:rPr lang="en-US" sz="1800" spc="-30" dirty="0">
                <a:latin typeface="Times New Roman"/>
                <a:cs typeface="Times New Roman"/>
              </a:rPr>
              <a:t>k</a:t>
            </a:r>
            <a:r>
              <a:rPr lang="en-US" sz="1800" spc="-5" dirty="0">
                <a:latin typeface="Times New Roman"/>
                <a:cs typeface="Times New Roman"/>
              </a:rPr>
              <a:t>es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f</a:t>
            </a:r>
            <a:r>
              <a:rPr lang="en-US" sz="1800" spc="-50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</a:t>
            </a:r>
            <a:r>
              <a:rPr lang="en-US" sz="1800" spc="-30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disciplined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rogramming,</a:t>
            </a:r>
          </a:p>
          <a:p>
            <a:pPr marL="525779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600" spc="10" dirty="0" smtClean="0">
                <a:latin typeface="Times New Roman"/>
                <a:cs typeface="Times New Roman"/>
              </a:rPr>
              <a:t>with</a:t>
            </a:r>
            <a:r>
              <a:rPr lang="en-US" sz="1600" spc="80" dirty="0" smtClean="0">
                <a:latin typeface="Times New Roman"/>
                <a:cs typeface="Times New Roman"/>
              </a:rPr>
              <a:t> </a:t>
            </a:r>
            <a:r>
              <a:rPr lang="en-US" sz="1600" spc="-15" dirty="0">
                <a:latin typeface="Times New Roman"/>
                <a:cs typeface="Times New Roman"/>
              </a:rPr>
              <a:t>fe</a:t>
            </a:r>
            <a:r>
              <a:rPr lang="en-US" sz="1600" spc="-50" dirty="0">
                <a:latin typeface="Times New Roman"/>
                <a:cs typeface="Times New Roman"/>
              </a:rPr>
              <a:t>w</a:t>
            </a:r>
            <a:r>
              <a:rPr lang="en-US" sz="1600" spc="10" dirty="0">
                <a:latin typeface="Times New Roman"/>
                <a:cs typeface="Times New Roman"/>
              </a:rPr>
              <a:t>er</a:t>
            </a:r>
            <a:r>
              <a:rPr lang="en-US" sz="1600" spc="80" dirty="0">
                <a:latin typeface="Times New Roman"/>
                <a:cs typeface="Times New Roman"/>
              </a:rPr>
              <a:t> </a:t>
            </a:r>
            <a:r>
              <a:rPr lang="en-US" sz="1600" spc="15" dirty="0">
                <a:latin typeface="Times New Roman"/>
                <a:cs typeface="Times New Roman"/>
              </a:rPr>
              <a:t>race</a:t>
            </a:r>
            <a:r>
              <a:rPr lang="en-US" sz="1600" spc="80" dirty="0">
                <a:latin typeface="Times New Roman"/>
                <a:cs typeface="Times New Roman"/>
              </a:rPr>
              <a:t> </a:t>
            </a:r>
            <a:r>
              <a:rPr lang="en-US" sz="1600" spc="10" dirty="0" smtClean="0">
                <a:latin typeface="Times New Roman"/>
                <a:cs typeface="Times New Roman"/>
              </a:rPr>
              <a:t>conditions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6CF4-0FD8-484C-93EC-0AF340E9BF60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 descr="overlap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146" y="797089"/>
            <a:ext cx="3536079" cy="528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3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forall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1688352"/>
            <a:ext cx="8615360" cy="1942354"/>
          </a:xfrm>
        </p:spPr>
        <p:txBody>
          <a:bodyPr>
            <a:normAutofit/>
          </a:bodyPr>
          <a:lstStyle/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000" spc="20" dirty="0">
                <a:latin typeface="Times New Roman"/>
                <a:cs typeface="Times New Roman"/>
              </a:rPr>
              <a:t>The </a:t>
            </a:r>
            <a:r>
              <a:rPr lang="en-US" sz="2000" spc="110" dirty="0">
                <a:latin typeface="Times New Roman"/>
                <a:cs typeface="Times New Roman"/>
              </a:rPr>
              <a:t> </a:t>
            </a:r>
            <a:r>
              <a:rPr lang="en-US" sz="2000" spc="-95" dirty="0">
                <a:latin typeface="Lucida Console"/>
                <a:cs typeface="Lucida Console"/>
              </a:rPr>
              <a:t>forall</a:t>
            </a:r>
            <a:r>
              <a:rPr lang="en-US" sz="2000" spc="-95" dirty="0">
                <a:latin typeface="Courier"/>
                <a:cs typeface="Courier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construct: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“do-all”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semantics: </a:t>
            </a:r>
            <a:r>
              <a:rPr lang="en-US" sz="2000" spc="-55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iterations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m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45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20" dirty="0">
                <a:latin typeface="Times New Roman"/>
                <a:cs typeface="Times New Roman"/>
              </a:rPr>
              <a:t>an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any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5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rder</a:t>
            </a: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Syntax: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  <a:tabLst>
                <a:tab pos="1841500" algn="l"/>
              </a:tabLst>
            </a:pPr>
            <a:r>
              <a:rPr lang="en-US" sz="2000" spc="-80" dirty="0" smtClean="0">
                <a:latin typeface="Lucida Console"/>
                <a:cs typeface="Lucida Console"/>
              </a:rPr>
              <a:t>  forall </a:t>
            </a:r>
            <a:r>
              <a:rPr lang="en-US" sz="2000" spc="-80" dirty="0">
                <a:latin typeface="Lucida Console"/>
                <a:cs typeface="Lucida Console"/>
              </a:rPr>
              <a:t>[&lt;ident&gt;] (&lt;min&gt; </a:t>
            </a:r>
            <a:r>
              <a:rPr lang="en-US" sz="2000" spc="-80" dirty="0" smtClean="0">
                <a:latin typeface="Lucida Console"/>
                <a:cs typeface="Lucida Console"/>
              </a:rPr>
              <a:t>: &lt;</a:t>
            </a:r>
            <a:r>
              <a:rPr lang="en-US" sz="2000" spc="-80" dirty="0">
                <a:latin typeface="Lucida Console"/>
                <a:cs typeface="Lucida Console"/>
              </a:rPr>
              <a:t>max&gt;, &lt;stride&gt;) &lt;body&gt;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range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from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&lt;min&gt;</a:t>
            </a:r>
            <a:r>
              <a:rPr lang="en-US" sz="2000" spc="30" dirty="0">
                <a:latin typeface="Lucida Console"/>
                <a:cs typeface="Lucida Console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&lt;max&gt;</a:t>
            </a:r>
            <a:r>
              <a:rPr lang="en-US" sz="2000" spc="30" dirty="0">
                <a:latin typeface="Lucida Console"/>
                <a:cs typeface="Lucida Console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inclusive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BB59-B693-1146-BFCE-B6F69337C5D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660588"/>
            <a:ext cx="8615360" cy="118035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b="1" spc="10" dirty="0" smtClean="0">
                <a:latin typeface="Consolas"/>
                <a:cs typeface="Consolas"/>
              </a:rPr>
              <a:t>    forall</a:t>
            </a:r>
            <a:r>
              <a:rPr lang="en-US" sz="1600" spc="10" dirty="0" smtClean="0">
                <a:latin typeface="Consolas"/>
                <a:cs typeface="Consolas"/>
              </a:rPr>
              <a:t> </a:t>
            </a:r>
            <a:r>
              <a:rPr lang="en-US" sz="1600" spc="10" dirty="0">
                <a:latin typeface="Consolas"/>
                <a:cs typeface="Consolas"/>
              </a:rPr>
              <a:t>[block] (0 : numBlocks − 1, 1)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b="1" spc="10" dirty="0" smtClean="0">
                <a:latin typeface="Consolas"/>
                <a:cs typeface="Consolas"/>
              </a:rPr>
              <a:t>        when</a:t>
            </a:r>
            <a:r>
              <a:rPr lang="en-US" sz="1600" spc="10" dirty="0" smtClean="0">
                <a:latin typeface="Consolas"/>
                <a:cs typeface="Consolas"/>
              </a:rPr>
              <a:t> </a:t>
            </a:r>
            <a:r>
              <a:rPr lang="en-US" sz="1600" spc="10" dirty="0">
                <a:latin typeface="Consolas"/>
                <a:cs typeface="Consolas"/>
              </a:rPr>
              <a:t>method1[block](</a:t>
            </a:r>
            <a:r>
              <a:rPr lang="en-US" sz="1600" b="1" spc="10" dirty="0">
                <a:latin typeface="Consolas"/>
                <a:cs typeface="Consolas"/>
              </a:rPr>
              <a:t>int</a:t>
            </a:r>
            <a:r>
              <a:rPr lang="en-US" sz="1600" spc="10" dirty="0">
                <a:latin typeface="Consolas"/>
                <a:cs typeface="Consolas"/>
              </a:rPr>
              <a:t> ref, </a:t>
            </a:r>
            <a:r>
              <a:rPr lang="en-US" sz="1600" b="1" spc="10" dirty="0">
                <a:latin typeface="Consolas"/>
                <a:cs typeface="Consolas"/>
              </a:rPr>
              <a:t>bool</a:t>
            </a:r>
            <a:r>
              <a:rPr lang="en-US" sz="1600" spc="10" dirty="0">
                <a:latin typeface="Consolas"/>
                <a:cs typeface="Consolas"/>
              </a:rPr>
              <a:t> someVal) </a:t>
            </a:r>
            <a:r>
              <a:rPr lang="en-US" sz="1600" i="1" spc="10" dirty="0">
                <a:latin typeface="Consolas"/>
                <a:cs typeface="Consolas"/>
              </a:rPr>
              <a:t>/∗ code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61865" y="4982879"/>
            <a:ext cx="8615359" cy="620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3175635" algn="l"/>
              </a:tabLst>
            </a:pPr>
            <a:r>
              <a:rPr lang="en-US" sz="4000" spc="-15" dirty="0">
                <a:latin typeface="Times New Roman"/>
                <a:cs typeface="Times New Roman"/>
              </a:rPr>
              <a:t>Assume </a:t>
            </a:r>
            <a:r>
              <a:rPr lang="en-US" sz="4000" spc="114" dirty="0">
                <a:latin typeface="Times New Roman"/>
                <a:cs typeface="Times New Roman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block</a:t>
            </a:r>
            <a:r>
              <a:rPr lang="en-US" sz="4000" spc="-95" dirty="0">
                <a:latin typeface="Courier"/>
                <a:cs typeface="Courier"/>
              </a:rPr>
              <a:t> </a:t>
            </a:r>
            <a:r>
              <a:rPr lang="en-US" sz="4000" spc="-30" dirty="0">
                <a:latin typeface="Times New Roman"/>
                <a:cs typeface="Times New Roman"/>
              </a:rPr>
              <a:t>is</a:t>
            </a:r>
            <a:r>
              <a:rPr lang="en-US" sz="4000" spc="85" dirty="0">
                <a:latin typeface="Times New Roman"/>
                <a:cs typeface="Times New Roman"/>
              </a:rPr>
              <a:t> </a:t>
            </a:r>
            <a:r>
              <a:rPr lang="en-US" sz="4000" spc="-5" dirty="0">
                <a:latin typeface="Times New Roman"/>
                <a:cs typeface="Times New Roman"/>
              </a:rPr>
              <a:t>decl</a:t>
            </a:r>
            <a:r>
              <a:rPr lang="en-US" sz="4000" spc="-35" dirty="0">
                <a:latin typeface="Times New Roman"/>
                <a:cs typeface="Times New Roman"/>
              </a:rPr>
              <a:t>a</a:t>
            </a:r>
            <a:r>
              <a:rPr lang="en-US" sz="4000" dirty="0">
                <a:latin typeface="Times New Roman"/>
                <a:cs typeface="Times New Roman"/>
              </a:rPr>
              <a:t>red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20" dirty="0">
                <a:latin typeface="Times New Roman"/>
                <a:cs typeface="Times New Roman"/>
              </a:rPr>
              <a:t>in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30" dirty="0">
                <a:latin typeface="Times New Roman"/>
                <a:cs typeface="Times New Roman"/>
              </a:rPr>
              <a:t>the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10" dirty="0">
                <a:latin typeface="Times New Roman"/>
                <a:cs typeface="Times New Roman"/>
              </a:rPr>
              <a:t>class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5" dirty="0">
                <a:latin typeface="Times New Roman"/>
                <a:cs typeface="Times New Roman"/>
              </a:rPr>
              <a:t>as </a:t>
            </a:r>
            <a:r>
              <a:rPr lang="en-US" sz="4000" spc="110" dirty="0">
                <a:latin typeface="Times New Roman"/>
                <a:cs typeface="Times New Roman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public:	int</a:t>
            </a:r>
            <a:r>
              <a:rPr lang="en-US" sz="4000" spc="-90" dirty="0">
                <a:latin typeface="Lucida Console"/>
                <a:cs typeface="Lucida Console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block;</a:t>
            </a:r>
            <a:endParaRPr lang="en-US" sz="4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559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mainmodule </a:t>
            </a:r>
            <a:r>
              <a:rPr lang="en-US" sz="2000" dirty="0">
                <a:latin typeface="Consolas"/>
                <a:cs typeface="Consolas"/>
              </a:rPr>
              <a:t>prefix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b="1" dirty="0" smtClean="0">
                <a:latin typeface="Consolas"/>
                <a:cs typeface="Consolas"/>
              </a:rPr>
              <a:t>mainchare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Main(CkArgMsg∗ msg);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[reductiontarget] </a:t>
            </a: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checkIn();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smtClean="0">
                <a:latin typeface="Consolas"/>
                <a:cs typeface="Consolas"/>
              </a:rPr>
              <a:t>array </a:t>
            </a:r>
            <a:r>
              <a:rPr lang="en-US" sz="2000" dirty="0">
                <a:latin typeface="Consolas"/>
                <a:cs typeface="Consolas"/>
              </a:rPr>
              <a:t>[1D] Prefix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Prefix(</a:t>
            </a:r>
            <a:r>
              <a:rPr lang="en-US" sz="2000" b="1" dirty="0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n, </a:t>
            </a:r>
            <a:r>
              <a:rPr lang="en-US" sz="2000" dirty="0" smtClean="0">
                <a:latin typeface="Consolas"/>
                <a:cs typeface="Consolas"/>
              </a:rPr>
              <a:t>CProxy_Main </a:t>
            </a:r>
            <a:r>
              <a:rPr lang="en-US" sz="2000" dirty="0">
                <a:latin typeface="Consolas"/>
                <a:cs typeface="Consolas"/>
              </a:rPr>
              <a:t>m);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1800" b="1" dirty="0" smtClean="0">
                <a:latin typeface="Consolas"/>
                <a:cs typeface="Consolas"/>
              </a:rPr>
              <a:t>entry </a:t>
            </a:r>
            <a:r>
              <a:rPr lang="en-US" sz="1800" b="1" dirty="0">
                <a:latin typeface="Consolas"/>
                <a:cs typeface="Consolas"/>
              </a:rPr>
              <a:t>void </a:t>
            </a:r>
            <a:r>
              <a:rPr lang="en-US" sz="1800" dirty="0">
                <a:latin typeface="Consolas"/>
                <a:cs typeface="Consolas"/>
              </a:rPr>
              <a:t>passValue(</a:t>
            </a:r>
            <a:r>
              <a:rPr lang="en-US" sz="1800" b="1" dirty="0">
                <a:latin typeface="Consolas"/>
                <a:cs typeface="Consolas"/>
              </a:rPr>
              <a:t>int </a:t>
            </a:r>
            <a:r>
              <a:rPr lang="en-US" sz="1800" dirty="0">
                <a:latin typeface="Consolas"/>
                <a:cs typeface="Consolas"/>
              </a:rPr>
              <a:t>step, </a:t>
            </a:r>
            <a:r>
              <a:rPr lang="en-US" sz="1800" b="1" dirty="0">
                <a:latin typeface="Consolas"/>
                <a:cs typeface="Consolas"/>
              </a:rPr>
              <a:t>unsigned int </a:t>
            </a:r>
            <a:r>
              <a:rPr lang="en-US" sz="1800" dirty="0">
                <a:latin typeface="Consolas"/>
                <a:cs typeface="Consolas"/>
              </a:rPr>
              <a:t>incomingValue);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6E96-1509-BA4A-BD5E-23E11A1BB98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 smtClean="0">
                <a:solidFill>
                  <a:srgbClr val="CC0000"/>
                </a:solidFill>
                <a:latin typeface="Times New Roman"/>
                <a:cs typeface="Times New Roman"/>
              </a:rPr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</a:t>
            </a:r>
            <a:r>
              <a:rPr lang="en-US" sz="1500" b="1" dirty="0" smtClean="0">
                <a:latin typeface="Consolas"/>
                <a:cs typeface="Consolas"/>
              </a:rPr>
              <a:t>entry </a:t>
            </a:r>
            <a:r>
              <a:rPr lang="en-US" sz="1500" b="1" dirty="0">
                <a:latin typeface="Consolas"/>
                <a:cs typeface="Consolas"/>
              </a:rPr>
              <a:t>void </a:t>
            </a:r>
            <a:r>
              <a:rPr lang="en-US" sz="1500" dirty="0">
                <a:latin typeface="Consolas"/>
                <a:cs typeface="Consolas"/>
              </a:rPr>
              <a:t>startPrefixCalculation() 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</a:t>
            </a:r>
            <a:r>
              <a:rPr lang="en-US" sz="1500" b="1" dirty="0" smtClean="0">
                <a:latin typeface="Consolas"/>
                <a:cs typeface="Consolas"/>
              </a:rPr>
              <a:t>for</a:t>
            </a:r>
            <a:r>
              <a:rPr lang="en-US" sz="1500" dirty="0">
                <a:latin typeface="Consolas"/>
                <a:cs typeface="Consolas"/>
              </a:rPr>
              <a:t>(stage = 0; (1 &lt;&lt; stage) &lt; numElements; stage++) 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b="1" dirty="0" smtClean="0">
                <a:latin typeface="Consolas"/>
                <a:cs typeface="Consolas"/>
              </a:rPr>
              <a:t>serial </a:t>
            </a:r>
            <a:r>
              <a:rPr lang="en-US" sz="1500" dirty="0" smtClean="0">
                <a:latin typeface="Consolas"/>
                <a:cs typeface="Consolas"/>
              </a:rPr>
              <a:t>“</a:t>
            </a:r>
            <a:r>
              <a:rPr lang="en-US" sz="1500" dirty="0" err="1" smtClean="0">
                <a:latin typeface="Consolas"/>
                <a:cs typeface="Consolas"/>
              </a:rPr>
              <a:t>send_value</a:t>
            </a:r>
            <a:r>
              <a:rPr lang="en-US" sz="1500" dirty="0">
                <a:latin typeface="Consolas"/>
                <a:cs typeface="Consolas"/>
              </a:rPr>
              <a:t>” 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 err="1" smtClean="0">
                <a:latin typeface="Consolas"/>
                <a:cs typeface="Consolas"/>
              </a:rPr>
              <a:t>targetIndex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>
                <a:latin typeface="Consolas"/>
                <a:cs typeface="Consolas"/>
              </a:rPr>
              <a:t>= thisIndex + (1&lt;&lt;stage);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  </a:t>
            </a:r>
            <a:r>
              <a:rPr lang="en-US" sz="1500" b="1" dirty="0" smtClean="0">
                <a:latin typeface="Consolas"/>
                <a:cs typeface="Consolas"/>
              </a:rPr>
              <a:t>if </a:t>
            </a:r>
            <a:r>
              <a:rPr lang="en-US" sz="1500" dirty="0">
                <a:latin typeface="Consolas"/>
                <a:cs typeface="Consolas"/>
              </a:rPr>
              <a:t>(targetIndex &lt; numElements) </a:t>
            </a: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  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 err="1" smtClean="0">
                <a:latin typeface="Consolas"/>
                <a:cs typeface="Consolas"/>
              </a:rPr>
              <a:t>thisProxy</a:t>
            </a:r>
            <a:r>
              <a:rPr lang="en-US" sz="1500" dirty="0" smtClean="0">
                <a:latin typeface="Consolas"/>
                <a:cs typeface="Consolas"/>
              </a:rPr>
              <a:t>[targetIndex].passValue(stage, value);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dirty="0" smtClean="0">
                <a:latin typeface="Consolas"/>
                <a:cs typeface="Consolas"/>
              </a:rPr>
              <a:t>}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b="1" dirty="0" smtClean="0">
                <a:latin typeface="Consolas"/>
                <a:cs typeface="Consolas"/>
              </a:rPr>
              <a:t>if </a:t>
            </a:r>
            <a:r>
              <a:rPr lang="en-US" sz="1500" dirty="0">
                <a:latin typeface="Consolas"/>
                <a:cs typeface="Consolas"/>
              </a:rPr>
              <a:t>(thisIndex &gt;= (1&lt;&lt;stage))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dirty="0" smtClean="0">
                <a:latin typeface="Consolas"/>
                <a:cs typeface="Consolas"/>
              </a:rPr>
              <a:t>  </a:t>
            </a:r>
            <a:r>
              <a:rPr lang="en-US" sz="1500" b="1" dirty="0" smtClean="0">
                <a:latin typeface="Consolas"/>
                <a:cs typeface="Consolas"/>
              </a:rPr>
              <a:t>when </a:t>
            </a:r>
            <a:r>
              <a:rPr lang="en-US" sz="1500" dirty="0">
                <a:latin typeface="Consolas"/>
                <a:cs typeface="Consolas"/>
              </a:rPr>
              <a:t>passValue[stage</a:t>
            </a:r>
            <a:r>
              <a:rPr lang="en-US" sz="1500" dirty="0" smtClean="0">
                <a:latin typeface="Consolas"/>
                <a:cs typeface="Consolas"/>
              </a:rPr>
              <a:t>](</a:t>
            </a:r>
            <a:r>
              <a:rPr lang="en-US" sz="1500" b="1" dirty="0">
                <a:latin typeface="Consolas"/>
                <a:cs typeface="Consolas"/>
              </a:rPr>
              <a:t>int </a:t>
            </a:r>
            <a:r>
              <a:rPr lang="en-US" sz="1500" dirty="0" smtClean="0">
                <a:latin typeface="Consolas"/>
                <a:cs typeface="Consolas"/>
              </a:rPr>
              <a:t>incoming_stage</a:t>
            </a:r>
            <a:r>
              <a:rPr lang="en-US" sz="1500" dirty="0">
                <a:latin typeface="Consolas"/>
                <a:cs typeface="Consolas"/>
              </a:rPr>
              <a:t>, </a:t>
            </a:r>
            <a:r>
              <a:rPr lang="en-US" sz="1500" b="1" dirty="0">
                <a:latin typeface="Consolas"/>
                <a:cs typeface="Consolas"/>
              </a:rPr>
              <a:t>unsigned int </a:t>
            </a:r>
            <a:r>
              <a:rPr lang="en-US" sz="1500" dirty="0" smtClean="0">
                <a:latin typeface="Consolas"/>
                <a:cs typeface="Consolas"/>
              </a:rPr>
              <a:t>incoming_value</a:t>
            </a:r>
            <a:r>
              <a:rPr lang="en-US" sz="1500" dirty="0">
                <a:latin typeface="Consolas"/>
                <a:cs typeface="Consolas"/>
              </a:rPr>
              <a:t>) </a:t>
            </a: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	 </a:t>
            </a:r>
            <a:r>
              <a:rPr lang="en-US" sz="1500" b="1" dirty="0" smtClean="0">
                <a:latin typeface="Consolas"/>
                <a:cs typeface="Consolas"/>
              </a:rPr>
              <a:t>serial</a:t>
            </a:r>
            <a:r>
              <a:rPr lang="en-US" sz="1500" b="1" dirty="0" smtClean="0">
                <a:latin typeface="Consolas"/>
                <a:cs typeface="Consolas"/>
              </a:rPr>
              <a:t> {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value </a:t>
            </a:r>
            <a:r>
              <a:rPr lang="en-US" sz="1500" dirty="0">
                <a:latin typeface="Consolas"/>
                <a:cs typeface="Consolas"/>
              </a:rPr>
              <a:t>+= </a:t>
            </a:r>
            <a:r>
              <a:rPr lang="en-US" sz="1500" dirty="0" err="1" smtClean="0">
                <a:latin typeface="Consolas"/>
                <a:cs typeface="Consolas"/>
              </a:rPr>
              <a:t>incoming_value</a:t>
            </a:r>
            <a:r>
              <a:rPr lang="en-US" sz="1500" dirty="0" smtClean="0">
                <a:latin typeface="Consolas"/>
                <a:cs typeface="Consolas"/>
              </a:rPr>
              <a:t>; }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dirty="0" smtClean="0">
                <a:latin typeface="Consolas"/>
                <a:cs typeface="Consolas"/>
              </a:rPr>
              <a:t>}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b="1" dirty="0" smtClean="0">
                <a:latin typeface="Consolas"/>
                <a:cs typeface="Consolas"/>
              </a:rPr>
              <a:t>serial </a:t>
            </a:r>
            <a:r>
              <a:rPr lang="en-US" sz="1500" dirty="0" smtClean="0">
                <a:latin typeface="Consolas"/>
                <a:cs typeface="Consolas"/>
              </a:rPr>
              <a:t>“</a:t>
            </a:r>
            <a:r>
              <a:rPr lang="en-US" sz="1500" dirty="0" smtClean="0">
                <a:latin typeface="Consolas"/>
                <a:cs typeface="Consolas"/>
              </a:rPr>
              <a:t>done</a:t>
            </a:r>
            <a:r>
              <a:rPr lang="en-US" sz="1500" dirty="0">
                <a:latin typeface="Consolas"/>
                <a:cs typeface="Consolas"/>
              </a:rPr>
              <a:t>” 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  </a:t>
            </a:r>
            <a:r>
              <a:rPr lang="en-US" sz="1500" dirty="0" smtClean="0">
                <a:latin typeface="Consolas"/>
                <a:cs typeface="Consolas"/>
              </a:rPr>
              <a:t>contribute</a:t>
            </a:r>
            <a:r>
              <a:rPr lang="en-US" sz="1500" dirty="0">
                <a:latin typeface="Consolas"/>
                <a:cs typeface="Consolas"/>
              </a:rPr>
              <a:t>(CkCallback(CkReductionTarget(Main, checkIn), mainProxy)</a:t>
            </a:r>
            <a:r>
              <a:rPr lang="en-US" sz="15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dirty="0" smtClean="0">
                <a:latin typeface="Consolas"/>
                <a:cs typeface="Consolas"/>
              </a:rPr>
              <a:t>}</a:t>
            </a: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</a:t>
            </a:r>
            <a:r>
              <a:rPr lang="en-US" sz="1500" dirty="0" smtClean="0">
                <a:latin typeface="Consolas"/>
                <a:cs typeface="Consolas"/>
              </a:rPr>
              <a:t>}</a:t>
            </a:r>
            <a:r>
              <a:rPr lang="en-US" sz="1500" dirty="0">
                <a:latin typeface="Consolas"/>
                <a:cs typeface="Consolas"/>
              </a:rPr>
              <a:t>;</a:t>
            </a: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</a:t>
            </a:r>
            <a:r>
              <a:rPr lang="en-US" sz="1500" dirty="0" smtClean="0">
                <a:latin typeface="Consolas"/>
                <a:cs typeface="Consolas"/>
              </a:rPr>
              <a:t>}</a:t>
            </a:r>
            <a:r>
              <a:rPr lang="en-US" sz="15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};</a:t>
            </a: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AFB5-36D4-A04A-902D-17C72C17DF1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lang="en-US" spc="-10" dirty="0">
                <a:solidFill>
                  <a:srgbClr val="CC0000"/>
                </a:solidFill>
              </a:rPr>
              <a:t>C</a:t>
            </a:r>
            <a:r>
              <a:rPr lang="en-US" spc="114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#include </a:t>
            </a:r>
            <a:r>
              <a:rPr lang="en-US" sz="1400" dirty="0" smtClean="0">
                <a:latin typeface="Consolas"/>
                <a:cs typeface="Consolas"/>
              </a:rPr>
              <a:t>“</a:t>
            </a:r>
            <a:r>
              <a:rPr lang="en-US" sz="1400" dirty="0" err="1" smtClean="0">
                <a:latin typeface="Consolas"/>
                <a:cs typeface="Consolas"/>
              </a:rPr>
              <a:t>prefix.decl.h</a:t>
            </a:r>
            <a:r>
              <a:rPr lang="en-US" sz="1400" dirty="0">
                <a:latin typeface="Consolas"/>
                <a:cs typeface="Consolas"/>
              </a:rPr>
              <a:t>”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#</a:t>
            </a:r>
            <a:r>
              <a:rPr lang="en-US" sz="1400" b="1" dirty="0">
                <a:latin typeface="Consolas"/>
                <a:cs typeface="Consolas"/>
              </a:rPr>
              <a:t>include </a:t>
            </a:r>
            <a:r>
              <a:rPr lang="en-US" sz="1400" dirty="0">
                <a:latin typeface="Consolas"/>
                <a:cs typeface="Consolas"/>
              </a:rPr>
              <a:t>&lt;stdlib.h&gt;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class </a:t>
            </a:r>
            <a:r>
              <a:rPr lang="en-US" sz="1400" dirty="0">
                <a:latin typeface="Consolas"/>
                <a:cs typeface="Consolas"/>
              </a:rPr>
              <a:t>Main : </a:t>
            </a:r>
            <a:r>
              <a:rPr lang="en-US" sz="1400" b="1" dirty="0">
                <a:latin typeface="Consolas"/>
                <a:cs typeface="Consolas"/>
              </a:rPr>
              <a:t>public </a:t>
            </a:r>
            <a:r>
              <a:rPr lang="en-US" sz="1400" dirty="0" smtClean="0">
                <a:latin typeface="Consolas"/>
                <a:cs typeface="Consolas"/>
              </a:rPr>
              <a:t>CBase</a:t>
            </a:r>
            <a:r>
              <a:rPr lang="en-US" sz="1400" dirty="0">
                <a:latin typeface="Consolas"/>
                <a:cs typeface="Consolas"/>
              </a:rPr>
              <a:t>_</a:t>
            </a:r>
            <a:r>
              <a:rPr lang="en-US" sz="1400" dirty="0" smtClean="0">
                <a:latin typeface="Consolas"/>
                <a:cs typeface="Consolas"/>
              </a:rPr>
              <a:t>Main </a:t>
            </a:r>
            <a:r>
              <a:rPr lang="en-US" sz="1400" dirty="0">
                <a:latin typeface="Consolas"/>
                <a:cs typeface="Consolas"/>
              </a:rPr>
              <a:t>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b="1" dirty="0" smtClean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: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CProxy_Prefix </a:t>
            </a:r>
            <a:r>
              <a:rPr lang="en-US" sz="1400" dirty="0">
                <a:latin typeface="Consolas"/>
                <a:cs typeface="Consolas"/>
              </a:rPr>
              <a:t>prefixArray; 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Main</a:t>
            </a:r>
            <a:r>
              <a:rPr lang="en-US" sz="1400" dirty="0">
                <a:latin typeface="Consolas"/>
                <a:cs typeface="Consolas"/>
              </a:rPr>
              <a:t>(CkArgMsg∗ msg) 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numElements = 10;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if 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msg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>
                <a:latin typeface="Consolas"/>
                <a:cs typeface="Consolas"/>
              </a:rPr>
              <a:t>argc &gt; 1)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numElements </a:t>
            </a:r>
            <a:r>
              <a:rPr lang="en-US" sz="1400" dirty="0">
                <a:latin typeface="Consolas"/>
                <a:cs typeface="Consolas"/>
              </a:rPr>
              <a:t>= atoi(</a:t>
            </a:r>
            <a:r>
              <a:rPr lang="en-US" sz="1400" dirty="0" err="1" smtClean="0">
                <a:latin typeface="Consolas"/>
                <a:cs typeface="Consolas"/>
              </a:rPr>
              <a:t>msg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>
                <a:latin typeface="Consolas"/>
                <a:cs typeface="Consolas"/>
              </a:rPr>
              <a:t>argv[1]);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 smtClean="0">
                <a:latin typeface="Consolas"/>
                <a:cs typeface="Consolas"/>
              </a:rPr>
              <a:t>      prefixArray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smtClean="0">
                <a:latin typeface="Consolas"/>
                <a:cs typeface="Consolas"/>
              </a:rPr>
              <a:t>CProxy_Prefix</a:t>
            </a:r>
            <a:r>
              <a:rPr lang="en-US" sz="1400" dirty="0">
                <a:latin typeface="Consolas"/>
                <a:cs typeface="Consolas"/>
              </a:rPr>
              <a:t>::ckNew(numElements, thisProxy, numElements);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prefixArray.startPrefixCalculation</a:t>
            </a:r>
            <a:r>
              <a:rPr lang="en-US" sz="14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}</a:t>
            </a:r>
            <a:r>
              <a:rPr lang="en-US" sz="1400" dirty="0">
                <a:latin typeface="Consolas"/>
                <a:cs typeface="Consolas"/>
              </a:rPr>
              <a:t/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 smtClean="0">
                <a:latin typeface="Consolas"/>
                <a:cs typeface="Consolas"/>
              </a:rPr>
              <a:t>   Main</a:t>
            </a:r>
            <a:r>
              <a:rPr lang="en-US" sz="1400" dirty="0">
                <a:latin typeface="Consolas"/>
                <a:cs typeface="Consolas"/>
              </a:rPr>
              <a:t>(CkMigrateMessage∗ msg) { } 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void </a:t>
            </a:r>
            <a:r>
              <a:rPr lang="en-US" sz="1400" dirty="0">
                <a:latin typeface="Consolas"/>
                <a:cs typeface="Consolas"/>
              </a:rPr>
              <a:t>checkIn() 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CkExit</a:t>
            </a:r>
            <a:r>
              <a:rPr lang="en-US" sz="14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}</a:t>
            </a:r>
            <a:r>
              <a:rPr lang="en-US" sz="1400" dirty="0">
                <a:latin typeface="Consolas"/>
                <a:cs typeface="Consolas"/>
              </a:rPr>
              <a:t>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effectLst/>
                <a:latin typeface="Consolas"/>
                <a:cs typeface="Consolas"/>
              </a:rPr>
              <a:t>};</a:t>
            </a:r>
            <a:endParaRPr lang="en-US" sz="1400" dirty="0">
              <a:effectLst/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4E02-CF77-8840-B883-42349F8423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8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lang="en-US" spc="-10" dirty="0">
                <a:solidFill>
                  <a:srgbClr val="CC0000"/>
                </a:solidFill>
              </a:rPr>
              <a:t>C</a:t>
            </a:r>
            <a:r>
              <a:rPr lang="en-US" spc="114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 smtClean="0">
                <a:solidFill>
                  <a:srgbClr val="CC0000"/>
                </a:solidFill>
                <a:latin typeface="Times New Roman"/>
                <a:cs typeface="Times New Roman"/>
              </a:rPr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class </a:t>
            </a:r>
            <a:r>
              <a:rPr lang="en-US" sz="1600" dirty="0">
                <a:latin typeface="Consolas"/>
                <a:cs typeface="Consolas"/>
              </a:rPr>
              <a:t>Prefix : </a:t>
            </a:r>
            <a:r>
              <a:rPr lang="en-US" sz="1600" b="1" dirty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CBase_Prefix </a:t>
            </a:r>
            <a:r>
              <a:rPr lang="en-US" sz="1600" dirty="0">
                <a:latin typeface="Consolas"/>
                <a:cs typeface="Consolas"/>
              </a:rPr>
              <a:t>{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Prefix_SDAG_CODE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stage, targetIndex, value, numElements;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CProxy_Main </a:t>
            </a:r>
            <a:r>
              <a:rPr lang="en-US" sz="1600" dirty="0">
                <a:latin typeface="Consolas"/>
                <a:cs typeface="Consolas"/>
              </a:rPr>
              <a:t>mainProxy;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Prefix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n, </a:t>
            </a:r>
            <a:r>
              <a:rPr lang="en-US" sz="1600" dirty="0" smtClean="0">
                <a:latin typeface="Consolas"/>
                <a:cs typeface="Consolas"/>
              </a:rPr>
              <a:t>CProxy_Main </a:t>
            </a:r>
            <a:r>
              <a:rPr lang="en-US" sz="1600" dirty="0">
                <a:latin typeface="Consolas"/>
                <a:cs typeface="Consolas"/>
              </a:rPr>
              <a:t>p) : numElements(n), mainProxy(p) {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srand</a:t>
            </a:r>
            <a:r>
              <a:rPr lang="en-US" sz="1600" dirty="0">
                <a:latin typeface="Consolas"/>
                <a:cs typeface="Consolas"/>
              </a:rPr>
              <a:t>(thisIndex)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i="1" dirty="0">
                <a:latin typeface="Consolas"/>
                <a:cs typeface="Consolas"/>
              </a:rPr>
              <a:t>// Random positive </a:t>
            </a:r>
            <a:r>
              <a:rPr lang="en-US" sz="1600" i="1" dirty="0" err="1">
                <a:latin typeface="Consolas"/>
                <a:cs typeface="Consolas"/>
              </a:rPr>
              <a:t>int</a:t>
            </a:r>
            <a:r>
              <a:rPr lang="en-US" sz="1600" i="1" dirty="0">
                <a:latin typeface="Consolas"/>
                <a:cs typeface="Consolas"/>
              </a:rPr>
              <a:t> between 0 and 9 (inclusive)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value </a:t>
            </a:r>
            <a:r>
              <a:rPr lang="en-US" sz="1600" dirty="0">
                <a:latin typeface="Consolas"/>
                <a:cs typeface="Consolas"/>
              </a:rPr>
              <a:t>= rand() % 10; </a:t>
            </a:r>
            <a:endParaRPr lang="en-US" sz="1600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Prefix</a:t>
            </a:r>
            <a:r>
              <a:rPr lang="en-US" sz="1600" dirty="0">
                <a:latin typeface="Consolas"/>
                <a:cs typeface="Consolas"/>
              </a:rPr>
              <a:t>(CkMigrateMessage ∗msg) { 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#include </a:t>
            </a:r>
            <a:r>
              <a:rPr lang="en-US" sz="1600" dirty="0" smtClean="0">
                <a:latin typeface="Consolas"/>
                <a:cs typeface="Consolas"/>
              </a:rPr>
              <a:t>“</a:t>
            </a:r>
            <a:r>
              <a:rPr lang="en-US" sz="1600" dirty="0" err="1" smtClean="0">
                <a:latin typeface="Consolas"/>
                <a:cs typeface="Consolas"/>
              </a:rPr>
              <a:t>prefix.def.h</a:t>
            </a:r>
            <a:r>
              <a:rPr lang="en-US" sz="1600" dirty="0">
                <a:latin typeface="Consolas"/>
                <a:cs typeface="Consolas"/>
              </a:rPr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39AC-D3FB-8A42-81BB-E581AF3F8A6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Stencil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245" marR="12700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Iterative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where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10" dirty="0">
                <a:latin typeface="Times New Roman"/>
                <a:cs typeface="Times New Roman"/>
              </a:rPr>
              <a:t>rr</a:t>
            </a:r>
            <a:r>
              <a:rPr lang="en-US" spc="-20" dirty="0">
                <a:latin typeface="Times New Roman"/>
                <a:cs typeface="Times New Roman"/>
              </a:rPr>
              <a:t>a</a:t>
            </a:r>
            <a:r>
              <a:rPr lang="en-US" spc="-50" dirty="0">
                <a:latin typeface="Times New Roman"/>
                <a:cs typeface="Times New Roman"/>
              </a:rPr>
              <a:t>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elements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u</a:t>
            </a:r>
            <a:r>
              <a:rPr lang="en-US" spc="40" dirty="0">
                <a:latin typeface="Times New Roman"/>
                <a:cs typeface="Times New Roman"/>
              </a:rPr>
              <a:t>p</a:t>
            </a:r>
            <a:r>
              <a:rPr lang="en-US" spc="25" dirty="0">
                <a:latin typeface="Times New Roman"/>
                <a:cs typeface="Times New Roman"/>
              </a:rPr>
              <a:t>dated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acc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5" dirty="0">
                <a:latin typeface="Times New Roman"/>
                <a:cs typeface="Times New Roman"/>
              </a:rPr>
              <a:t>rding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some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fixed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pattern.</a:t>
            </a:r>
            <a:endParaRPr lang="en-US" dirty="0">
              <a:latin typeface="Times New Roman"/>
              <a:cs typeface="Times New Roman"/>
            </a:endParaRPr>
          </a:p>
          <a:p>
            <a:pPr marL="182245" marR="274320">
              <a:spcBef>
                <a:spcPts val="0"/>
              </a:spcBef>
            </a:pPr>
            <a:r>
              <a:rPr lang="en-US" spc="-15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computational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simulations,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solving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5" dirty="0">
                <a:latin typeface="Times New Roman"/>
                <a:cs typeface="Times New Roman"/>
              </a:rPr>
              <a:t>rtial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differential </a:t>
            </a:r>
            <a:r>
              <a:rPr lang="en-US" spc="5" dirty="0">
                <a:latin typeface="Times New Roman"/>
                <a:cs typeface="Times New Roman"/>
              </a:rPr>
              <a:t>equations,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Jacobi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5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ernel,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GaussSeidel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</a:t>
            </a:r>
            <a:r>
              <a:rPr lang="en-US" spc="30" dirty="0">
                <a:latin typeface="Times New Roman"/>
                <a:cs typeface="Times New Roman"/>
              </a:rPr>
              <a:t>t</a:t>
            </a:r>
            <a:r>
              <a:rPr lang="en-US" spc="55" dirty="0">
                <a:latin typeface="Times New Roman"/>
                <a:cs typeface="Times New Roman"/>
              </a:rPr>
              <a:t>h</a:t>
            </a:r>
            <a:r>
              <a:rPr lang="en-US" spc="20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d,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image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30" dirty="0">
                <a:latin typeface="Times New Roman"/>
                <a:cs typeface="Times New Roman"/>
              </a:rPr>
              <a:t>o</a:t>
            </a:r>
            <a:r>
              <a:rPr lang="en-US" spc="-10" dirty="0">
                <a:latin typeface="Times New Roman"/>
                <a:cs typeface="Times New Roman"/>
              </a:rPr>
              <a:t>cessing 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etc.</a:t>
            </a:r>
            <a:endParaRPr lang="en-US" dirty="0">
              <a:latin typeface="Times New Roman"/>
              <a:cs typeface="Times New Roman"/>
            </a:endParaRPr>
          </a:p>
          <a:p>
            <a:pPr marL="182245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Can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2D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3D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22F6-CD8B-B049-9D5F-9F5099186C9C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2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44412" b="-44412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A94A-B5C1-EE44-93C9-13CA56F2FBD4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0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29437" r="-29437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CAD5-4F01-7142-8CA3-A59F28CD6DA4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7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6133" b="-6133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F011-31A4-1949-A425-D7F6E11E722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9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mainmodule</a:t>
            </a:r>
            <a:r>
              <a:rPr lang="en-US" sz="2000" dirty="0">
                <a:latin typeface="Consolas"/>
                <a:cs typeface="Consolas"/>
              </a:rPr>
              <a:t> fib {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</a:t>
            </a:r>
            <a:r>
              <a:rPr lang="en-US" sz="2000" b="1" dirty="0" smtClean="0">
                <a:latin typeface="Consolas"/>
                <a:cs typeface="Consolas"/>
              </a:rPr>
              <a:t>   mainchare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Main(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 smtClean="0">
                <a:latin typeface="Consolas"/>
                <a:cs typeface="Consolas"/>
              </a:rPr>
              <a:t>∗ </a:t>
            </a:r>
            <a:r>
              <a:rPr lang="en-US" sz="2000" dirty="0">
                <a:latin typeface="Consolas"/>
                <a:cs typeface="Consolas"/>
              </a:rPr>
              <a:t>m);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b="1" dirty="0" smtClean="0">
                <a:latin typeface="Consolas"/>
                <a:cs typeface="Consolas"/>
              </a:rPr>
              <a:t>chare </a:t>
            </a:r>
            <a:r>
              <a:rPr lang="en-US" sz="2000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Fib(</a:t>
            </a:r>
            <a:r>
              <a:rPr lang="en-US" sz="2000" b="1" dirty="0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n, </a:t>
            </a:r>
            <a:r>
              <a:rPr lang="en-US" sz="2000" b="1" dirty="0">
                <a:latin typeface="Consolas"/>
                <a:cs typeface="Consolas"/>
              </a:rPr>
              <a:t>bool</a:t>
            </a:r>
            <a:r>
              <a:rPr lang="en-US" sz="2000" dirty="0">
                <a:latin typeface="Consolas"/>
                <a:cs typeface="Consolas"/>
              </a:rPr>
              <a:t> isRoot, </a:t>
            </a:r>
            <a:r>
              <a:rPr lang="en-US" sz="2000" dirty="0" smtClean="0">
                <a:latin typeface="Consolas"/>
                <a:cs typeface="Consolas"/>
              </a:rPr>
              <a:t>CProxy_Fib </a:t>
            </a:r>
            <a:r>
              <a:rPr lang="en-US" sz="2000" dirty="0">
                <a:latin typeface="Consolas"/>
                <a:cs typeface="Consolas"/>
              </a:rPr>
              <a:t>parent);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b="1" dirty="0">
                <a:latin typeface="Consolas"/>
                <a:cs typeface="Consolas"/>
              </a:rPr>
              <a:t>void </a:t>
            </a:r>
            <a:r>
              <a:rPr lang="en-US" sz="2000" dirty="0">
                <a:latin typeface="Consolas"/>
                <a:cs typeface="Consolas"/>
              </a:rPr>
              <a:t>respond(</a:t>
            </a:r>
            <a:r>
              <a:rPr lang="en-US" sz="2000" b="1" dirty="0">
                <a:latin typeface="Consolas"/>
                <a:cs typeface="Consolas"/>
              </a:rPr>
              <a:t>int </a:t>
            </a:r>
            <a:r>
              <a:rPr lang="en-US" sz="2000" dirty="0">
                <a:latin typeface="Consolas"/>
                <a:cs typeface="Consolas"/>
              </a:rPr>
              <a:t>value);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8D6F-3227-5A4B-9318-4BD6B284E2F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6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mainmodule </a:t>
            </a:r>
            <a:r>
              <a:rPr lang="en-US" sz="1600" dirty="0">
                <a:latin typeface="Consolas"/>
                <a:cs typeface="Consolas"/>
              </a:rPr>
              <a:t>jacobi3d {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mainchare </a:t>
            </a:r>
            <a:r>
              <a:rPr lang="en-US" sz="16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Main(CkArgMsg ∗m);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done(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iterations);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}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array </a:t>
            </a:r>
            <a:r>
              <a:rPr lang="en-US" sz="1600" dirty="0">
                <a:latin typeface="Consolas"/>
                <a:cs typeface="Consolas"/>
              </a:rPr>
              <a:t>[3D] Jacobi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Jacobi(</a:t>
            </a:r>
            <a:r>
              <a:rPr lang="en-US" sz="1600" dirty="0" smtClean="0">
                <a:latin typeface="Consolas"/>
                <a:cs typeface="Consolas"/>
              </a:rPr>
              <a:t>CProxy_Main</a:t>
            </a:r>
            <a:r>
              <a:rPr lang="en-US" sz="16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updateGhosts(</a:t>
            </a:r>
            <a:r>
              <a:rPr lang="en-US" sz="1500" b="1" dirty="0">
                <a:latin typeface="Consolas"/>
                <a:cs typeface="Consolas"/>
              </a:rPr>
              <a:t>int </a:t>
            </a:r>
            <a:r>
              <a:rPr lang="en-US" sz="1500" dirty="0">
                <a:latin typeface="Consolas"/>
                <a:cs typeface="Consolas"/>
              </a:rPr>
              <a:t>ref, </a:t>
            </a:r>
            <a:r>
              <a:rPr lang="en-US" sz="1500" b="1" dirty="0">
                <a:latin typeface="Consolas"/>
                <a:cs typeface="Consolas"/>
              </a:rPr>
              <a:t>int </a:t>
            </a:r>
            <a:r>
              <a:rPr lang="en-US" sz="1500" dirty="0">
                <a:latin typeface="Consolas"/>
                <a:cs typeface="Consolas"/>
              </a:rPr>
              <a:t>dir, </a:t>
            </a:r>
            <a:r>
              <a:rPr lang="en-US" sz="1500" b="1" dirty="0">
                <a:latin typeface="Consolas"/>
                <a:cs typeface="Consolas"/>
              </a:rPr>
              <a:t>int </a:t>
            </a:r>
            <a:r>
              <a:rPr lang="en-US" sz="1500" dirty="0">
                <a:latin typeface="Consolas"/>
                <a:cs typeface="Consolas"/>
              </a:rPr>
              <a:t>w, </a:t>
            </a:r>
            <a:r>
              <a:rPr lang="en-US" sz="1500" b="1" dirty="0">
                <a:latin typeface="Consolas"/>
                <a:cs typeface="Consolas"/>
              </a:rPr>
              <a:t>int </a:t>
            </a:r>
            <a:r>
              <a:rPr lang="en-US" sz="1500" dirty="0">
                <a:latin typeface="Consolas"/>
                <a:cs typeface="Consolas"/>
              </a:rPr>
              <a:t>h, </a:t>
            </a:r>
            <a:r>
              <a:rPr lang="en-US" sz="1500" b="1" dirty="0">
                <a:latin typeface="Consolas"/>
                <a:cs typeface="Consolas"/>
              </a:rPr>
              <a:t>double </a:t>
            </a:r>
            <a:r>
              <a:rPr lang="en-US" sz="1500" dirty="0">
                <a:latin typeface="Consolas"/>
                <a:cs typeface="Consolas"/>
              </a:rPr>
              <a:t>gh[w∗h]</a:t>
            </a:r>
            <a:r>
              <a:rPr lang="en-US" sz="1600" dirty="0">
                <a:latin typeface="Consolas"/>
                <a:cs typeface="Consolas"/>
              </a:rPr>
              <a:t>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[reductiontarget]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checkConverged(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>
                <a:latin typeface="Consolas"/>
                <a:cs typeface="Consolas"/>
              </a:rPr>
              <a:t>result);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run()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</a:t>
            </a:r>
            <a:r>
              <a:rPr lang="en-US" sz="1600" i="1" dirty="0" smtClean="0">
                <a:latin typeface="Consolas"/>
                <a:cs typeface="Consolas"/>
              </a:rPr>
              <a:t>/</a:t>
            </a:r>
            <a:r>
              <a:rPr lang="en-US" sz="1600" i="1" dirty="0">
                <a:latin typeface="Consolas"/>
                <a:cs typeface="Consolas"/>
              </a:rPr>
              <a:t>/ ... main loop (next slide) ...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};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B2BA-3D10-B748-A37C-B75011CAA70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1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while </a:t>
            </a:r>
            <a:r>
              <a:rPr lang="en-US" dirty="0">
                <a:latin typeface="Consolas"/>
                <a:cs typeface="Consolas"/>
              </a:rPr>
              <a:t>(!converged)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copyToBoundaries</a:t>
            </a:r>
            <a:r>
              <a:rPr lang="en-US" dirty="0">
                <a:latin typeface="Consolas"/>
                <a:cs typeface="Consolas"/>
              </a:rPr>
              <a:t>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x = thisIndex.x, y = thisIndex.y, z = thisIndex.z;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bdX = blockDimX, bdY = blockDimY, bdZ = blockDimZ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(wrapX(</a:t>
            </a:r>
            <a:r>
              <a:rPr lang="en-US" dirty="0" smtClean="0">
                <a:latin typeface="Consolas"/>
                <a:cs typeface="Consolas"/>
              </a:rPr>
              <a:t>x-1</a:t>
            </a:r>
            <a:r>
              <a:rPr lang="en-US" dirty="0">
                <a:latin typeface="Consolas"/>
                <a:cs typeface="Consolas"/>
              </a:rPr>
              <a:t>),y,z).updateGhosts(iter, RIGHT, bdY, bdZ, rightGhost);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(wrapX(x+1),y,z).updateGhosts(iter, LEFT, bdY, bdZ, leftGhost);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(x,wrapY(</a:t>
            </a:r>
            <a:r>
              <a:rPr lang="en-US" dirty="0" smtClean="0">
                <a:latin typeface="Consolas"/>
                <a:cs typeface="Consolas"/>
              </a:rPr>
              <a:t>y-1</a:t>
            </a:r>
            <a:r>
              <a:rPr lang="en-US" dirty="0">
                <a:latin typeface="Consolas"/>
                <a:cs typeface="Consolas"/>
              </a:rPr>
              <a:t>),z).updateGhosts(iter, TOP, bdX, bdZ, topGhost);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(x,wrapY(y+1),z).updateGhosts(iter, BOTTOM, bdX, bdZ, bottomGhost);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(x,y,wrapZ(</a:t>
            </a:r>
            <a:r>
              <a:rPr lang="en-US" dirty="0" smtClean="0">
                <a:latin typeface="Consolas"/>
                <a:cs typeface="Consolas"/>
              </a:rPr>
              <a:t>z-1</a:t>
            </a:r>
            <a:r>
              <a:rPr lang="en-US" dirty="0">
                <a:latin typeface="Consolas"/>
                <a:cs typeface="Consolas"/>
              </a:rPr>
              <a:t>)).updateGhosts(iter, BACK, bdX, bdY, backGhost);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(x,y,wrapZ(z+1)).updateGhosts(iter, FRONT, bdX, bdY, frontGhost);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freeBoundaries</a:t>
            </a:r>
            <a:r>
              <a:rPr lang="en-US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(remoteCount = 0; remoteCount &lt; 6; remoteCount++)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updateGhosts[iter](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ref,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dir,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w,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h, </a:t>
            </a:r>
            <a:r>
              <a:rPr lang="en-US" b="1" dirty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buf[w∗h])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updateBoundary</a:t>
            </a:r>
            <a:r>
              <a:rPr lang="en-US" dirty="0">
                <a:latin typeface="Consolas"/>
                <a:cs typeface="Consolas"/>
              </a:rPr>
              <a:t>(dir, w, h, buf);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}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error = computeKernel();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conv = error &lt; DELTA;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CkCallback </a:t>
            </a:r>
            <a:r>
              <a:rPr lang="en-US" dirty="0">
                <a:latin typeface="Consolas"/>
                <a:cs typeface="Consolas"/>
              </a:rPr>
              <a:t>cb(CkReductionTarget(Jacobi, checkConverged), thisProxy);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contribute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), &amp;conv, CkReduction::</a:t>
            </a:r>
            <a:r>
              <a:rPr lang="en-US" dirty="0" err="1" smtClean="0">
                <a:latin typeface="Consolas"/>
                <a:cs typeface="Consolas"/>
              </a:rPr>
              <a:t>logical_and</a:t>
            </a:r>
            <a:r>
              <a:rPr lang="en-US" dirty="0">
                <a:latin typeface="Consolas"/>
                <a:cs typeface="Consolas"/>
              </a:rPr>
              <a:t>, cb);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checkConverged(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result)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(result)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mainProxy.done(iter); converged = true; }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++iter;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 </a:t>
            </a:r>
            <a:endParaRPr lang="en-US" dirty="0">
              <a:effectLst/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8A4A-5AF3-3B4B-886D-FC7E1CF561DB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6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26889"/>
          </a:xfrm>
        </p:spPr>
        <p:txBody>
          <a:bodyPr>
            <a:normAutofit fontScale="90000"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(with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b="1" spc="30" dirty="0">
                <a:solidFill>
                  <a:srgbClr val="CC0000"/>
                </a:solidFill>
                <a:latin typeface="Times New Roman"/>
                <a:cs typeface="Times New Roman"/>
              </a:rPr>
              <a:t>asynchronous</a:t>
            </a:r>
            <a:r>
              <a:rPr lang="en-US" b="1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reductions)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526889"/>
            <a:ext cx="8615360" cy="597415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b="1" dirty="0">
                <a:latin typeface="Consolas"/>
                <a:cs typeface="Consolas"/>
              </a:rPr>
              <a:t>entry void </a:t>
            </a:r>
            <a:r>
              <a:rPr lang="en-US" sz="1050" dirty="0">
                <a:latin typeface="Consolas"/>
                <a:cs typeface="Consolas"/>
              </a:rPr>
              <a:t>run() 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</a:t>
            </a:r>
            <a:r>
              <a:rPr lang="en-US" sz="1050" b="1" dirty="0" smtClean="0">
                <a:latin typeface="Consolas"/>
                <a:cs typeface="Consolas"/>
              </a:rPr>
              <a:t>while </a:t>
            </a:r>
            <a:r>
              <a:rPr lang="en-US" sz="1050" dirty="0">
                <a:latin typeface="Consolas"/>
                <a:cs typeface="Consolas"/>
              </a:rPr>
              <a:t>(!converged) 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copyToBoundaries</a:t>
            </a:r>
            <a:r>
              <a:rPr lang="en-US" sz="105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x = thisIndex.x, y = thisIndex.y, z = thisIndex.z;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bdX = blockDimX, bdY = blockDimY, bdZ = blockDimZ;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(wrapX(x−1),y,z).updateGhosts(iter, RIGHT, bdY, bdZ, rightGhost);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(wrapX(x+1),y,z).updateGhosts(iter, LEFT, bdY, bdZ, leftGhost);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(x,wrapY(y−1),z).updateGhosts(iter, TOP, bdX, bdZ, topGhost);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(x,wrapY(y+1),z).updateGhosts(iter, BOTTOM, bdX, bdZ, bottomGhost);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(x,y,wrapZ(z−1)).updateGhosts(iter, BACK, bdX, bdY, backGhost);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(x,y,wrapZ(z+1)).updateGhosts(iter, FRONT, bdX, bdY, frontGhost);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freeBoundaries</a:t>
            </a:r>
            <a:r>
              <a:rPr lang="en-US" sz="105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for </a:t>
            </a:r>
            <a:r>
              <a:rPr lang="en-US" sz="1050" dirty="0">
                <a:latin typeface="Consolas"/>
                <a:cs typeface="Consolas"/>
              </a:rPr>
              <a:t>(remoteCount = 0; remoteCount &lt; 6; remoteCount++)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when </a:t>
            </a:r>
            <a:r>
              <a:rPr lang="en-US" sz="1050" dirty="0">
                <a:latin typeface="Consolas"/>
                <a:cs typeface="Consolas"/>
              </a:rPr>
              <a:t>updateGhosts[iter](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ref,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dir,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w,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h, </a:t>
            </a:r>
            <a:r>
              <a:rPr lang="en-US" sz="1050" b="1" dirty="0">
                <a:latin typeface="Consolas"/>
                <a:cs typeface="Consolas"/>
              </a:rPr>
              <a:t>double </a:t>
            </a:r>
            <a:r>
              <a:rPr lang="en-US" sz="1050" dirty="0">
                <a:latin typeface="Consolas"/>
                <a:cs typeface="Consolas"/>
              </a:rPr>
              <a:t>buf[w∗h]) </a:t>
            </a:r>
            <a:r>
              <a:rPr lang="en-US" sz="1050" b="1" dirty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    updateBoundary</a:t>
            </a:r>
            <a:r>
              <a:rPr lang="en-US" sz="1050" dirty="0">
                <a:latin typeface="Consolas"/>
                <a:cs typeface="Consolas"/>
              </a:rPr>
              <a:t>(dir, w, h, buf);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double </a:t>
            </a:r>
            <a:r>
              <a:rPr lang="en-US" sz="1050" dirty="0">
                <a:latin typeface="Consolas"/>
                <a:cs typeface="Consolas"/>
              </a:rPr>
              <a:t>error = computeKernel();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conv = error &lt; DELTA;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(iter % 5 == 1)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contribute</a:t>
            </a:r>
            <a:r>
              <a:rPr lang="en-US" sz="1050" dirty="0">
                <a:latin typeface="Consolas"/>
                <a:cs typeface="Consolas"/>
              </a:rPr>
              <a:t>(</a:t>
            </a:r>
            <a:r>
              <a:rPr lang="en-US" sz="1050" b="1" dirty="0">
                <a:latin typeface="Consolas"/>
                <a:cs typeface="Consolas"/>
              </a:rPr>
              <a:t>sizeof</a:t>
            </a:r>
            <a:r>
              <a:rPr lang="en-US" sz="1050" dirty="0">
                <a:latin typeface="Consolas"/>
                <a:cs typeface="Consolas"/>
              </a:rPr>
              <a:t>(int), &amp;conv, CkReduction::</a:t>
            </a:r>
            <a:r>
              <a:rPr lang="en-US" sz="1050" dirty="0" err="1" smtClean="0">
                <a:latin typeface="Consolas"/>
                <a:cs typeface="Consolas"/>
              </a:rPr>
              <a:t>logical_and</a:t>
            </a:r>
            <a:r>
              <a:rPr lang="en-US" sz="1050" dirty="0">
                <a:latin typeface="Consolas"/>
                <a:cs typeface="Consolas"/>
              </a:rPr>
              <a:t>, CkCallback(CkReductionTarget(Jacobi,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                 checkConverged</a:t>
            </a:r>
            <a:r>
              <a:rPr lang="en-US" sz="1050" dirty="0">
                <a:latin typeface="Consolas"/>
                <a:cs typeface="Consolas"/>
              </a:rPr>
              <a:t>), thisProxy));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(++iter % 5 == 0)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when </a:t>
            </a:r>
            <a:r>
              <a:rPr lang="en-US" sz="1050" dirty="0">
                <a:latin typeface="Consolas"/>
                <a:cs typeface="Consolas"/>
              </a:rPr>
              <a:t>checkConverged(</a:t>
            </a:r>
            <a:r>
              <a:rPr lang="en-US" sz="1050" b="1" dirty="0">
                <a:latin typeface="Consolas"/>
                <a:cs typeface="Consolas"/>
              </a:rPr>
              <a:t>bool </a:t>
            </a:r>
            <a:r>
              <a:rPr lang="en-US" sz="1050" dirty="0">
                <a:latin typeface="Consolas"/>
                <a:cs typeface="Consolas"/>
              </a:rPr>
              <a:t>result)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(result) </a:t>
            </a:r>
            <a:r>
              <a:rPr lang="en-US" sz="1050" b="1" dirty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 mainProxy.done(iter); converged = </a:t>
            </a:r>
            <a:r>
              <a:rPr lang="en-US" sz="1050" b="1" dirty="0">
                <a:latin typeface="Consolas"/>
                <a:cs typeface="Consolas"/>
              </a:rPr>
              <a:t>true</a:t>
            </a:r>
            <a:r>
              <a:rPr lang="en-US" sz="1050" dirty="0">
                <a:latin typeface="Consolas"/>
                <a:cs typeface="Consolas"/>
              </a:rPr>
              <a:t>; }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};</a:t>
            </a:r>
            <a:endParaRPr lang="en-US" sz="105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47E-5888-8046-9690-52F48999632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</a:pPr>
            <a:r>
              <a:rPr lang="en-US" sz="3600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z="3600" spc="-40" dirty="0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r>
              <a:rPr lang="en-US" sz="3600" spc="-105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r>
              <a:rPr lang="en-US" sz="3600" spc="5" dirty="0">
                <a:solidFill>
                  <a:srgbClr val="CC0000"/>
                </a:solidFill>
                <a:latin typeface="Times New Roman"/>
                <a:cs typeface="Times New Roman"/>
              </a:rPr>
              <a:t>er</a:t>
            </a:r>
            <a:r>
              <a:rPr lang="en-US" sz="3600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3600" spc="-25" dirty="0">
                <a:solidFill>
                  <a:srgbClr val="CC0000"/>
                </a:solidFill>
                <a:latin typeface="Times New Roman"/>
                <a:cs typeface="Times New Roman"/>
              </a:rPr>
              <a:t>of</a:t>
            </a:r>
            <a:r>
              <a:rPr lang="en-US" sz="3600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3600" spc="-15" dirty="0">
                <a:solidFill>
                  <a:srgbClr val="CC0000"/>
                </a:solidFill>
                <a:latin typeface="Times New Roman"/>
                <a:cs typeface="Times New Roman"/>
              </a:rPr>
              <a:t>Asynchrony</a:t>
            </a:r>
            <a:r>
              <a:rPr lang="en-US" sz="3600" dirty="0">
                <a:latin typeface="Times New Roman"/>
                <a:cs typeface="Times New Roman"/>
              </a:rPr>
              <a:t/>
            </a:r>
            <a:br>
              <a:rPr lang="en-US" sz="3600" dirty="0">
                <a:latin typeface="Times New Roman"/>
                <a:cs typeface="Times New Roman"/>
              </a:rPr>
            </a:br>
            <a:r>
              <a:rPr lang="en-US" sz="2200" spc="0" dirty="0">
                <a:solidFill>
                  <a:srgbClr val="CC0000"/>
                </a:solidFill>
                <a:latin typeface="Times New Roman"/>
                <a:cs typeface="Times New Roman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12700">
              <a:spcBef>
                <a:spcPts val="0"/>
              </a:spcBef>
            </a:pPr>
            <a:r>
              <a:rPr lang="en-US" spc="-10" dirty="0">
                <a:latin typeface="Times New Roman"/>
                <a:cs typeface="Times New Roman"/>
              </a:rPr>
              <a:t>Consider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foll</a:t>
            </a:r>
            <a:r>
              <a:rPr lang="en-US" spc="-70" dirty="0">
                <a:latin typeface="Times New Roman"/>
                <a:cs typeface="Times New Roman"/>
              </a:rPr>
              <a:t>o</a:t>
            </a:r>
            <a:r>
              <a:rPr lang="en-US" spc="-25" dirty="0">
                <a:latin typeface="Times New Roman"/>
                <a:cs typeface="Times New Roman"/>
              </a:rPr>
              <a:t>wing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</a:t>
            </a:r>
            <a:r>
              <a:rPr lang="en-US" spc="-5" dirty="0">
                <a:latin typeface="Times New Roman"/>
                <a:cs typeface="Times New Roman"/>
              </a:rPr>
              <a:t>roblem:</a:t>
            </a:r>
            <a:endParaRPr lang="en-US" dirty="0">
              <a:latin typeface="Times New Roman"/>
              <a:cs typeface="Times New Roman"/>
            </a:endParaRPr>
          </a:p>
          <a:p>
            <a:pPr marL="323850" marR="5270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-65" dirty="0">
                <a:latin typeface="Times New Roman"/>
                <a:cs typeface="Times New Roman"/>
              </a:rPr>
              <a:t>A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l</a:t>
            </a:r>
            <a:r>
              <a:rPr lang="en-US" sz="1800" spc="-35" dirty="0">
                <a:latin typeface="Times New Roman"/>
                <a:cs typeface="Times New Roman"/>
              </a:rPr>
              <a:t>a</a:t>
            </a:r>
            <a:r>
              <a:rPr lang="en-US" sz="1800" dirty="0">
                <a:latin typeface="Times New Roman"/>
                <a:cs typeface="Times New Roman"/>
              </a:rPr>
              <a:t>rge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num</a:t>
            </a:r>
            <a:r>
              <a:rPr lang="en-US" sz="1800" spc="40" dirty="0">
                <a:latin typeface="Times New Roman"/>
                <a:cs typeface="Times New Roman"/>
              </a:rPr>
              <a:t>b</a:t>
            </a:r>
            <a:r>
              <a:rPr lang="en-US" sz="1800" dirty="0">
                <a:latin typeface="Times New Roman"/>
                <a:cs typeface="Times New Roman"/>
              </a:rPr>
              <a:t>er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45" dirty="0">
                <a:latin typeface="Times New Roman"/>
                <a:cs typeface="Times New Roman"/>
              </a:rPr>
              <a:t>k</a:t>
            </a:r>
            <a:r>
              <a:rPr lang="en-US" sz="1800" spc="-15" dirty="0">
                <a:latin typeface="Times New Roman"/>
                <a:cs typeface="Times New Roman"/>
              </a:rPr>
              <a:t>ey-value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pairs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distribu</a:t>
            </a:r>
            <a:r>
              <a:rPr lang="en-US" sz="1800" spc="35" dirty="0">
                <a:latin typeface="Times New Roman"/>
                <a:cs typeface="Times New Roman"/>
              </a:rPr>
              <a:t>te</a:t>
            </a:r>
            <a:r>
              <a:rPr lang="en-US" sz="1800" spc="10" dirty="0">
                <a:latin typeface="Times New Roman"/>
                <a:cs typeface="Times New Roman"/>
              </a:rPr>
              <a:t>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several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(h</a:t>
            </a:r>
            <a:r>
              <a:rPr lang="en-US" sz="1800" spc="10" dirty="0">
                <a:latin typeface="Times New Roman"/>
                <a:cs typeface="Times New Roman"/>
              </a:rPr>
              <a:t>undred)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</a:t>
            </a:r>
            <a:r>
              <a:rPr lang="en-US" sz="1800" spc="25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cess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rs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(</a:t>
            </a:r>
            <a:r>
              <a:rPr lang="en-US" sz="1800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ch</a:t>
            </a:r>
            <a:r>
              <a:rPr lang="en-US" sz="1800" spc="-20" dirty="0">
                <a:latin typeface="Times New Roman"/>
                <a:cs typeface="Times New Roman"/>
              </a:rPr>
              <a:t>a</a:t>
            </a:r>
            <a:r>
              <a:rPr lang="en-US" sz="1800" spc="10" dirty="0">
                <a:latin typeface="Times New Roman"/>
                <a:cs typeface="Times New Roman"/>
              </a:rPr>
              <a:t>res)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13779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5" dirty="0">
                <a:latin typeface="Times New Roman"/>
                <a:cs typeface="Times New Roman"/>
              </a:rPr>
              <a:t>Each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ch</a:t>
            </a:r>
            <a:r>
              <a:rPr lang="en-US" sz="1800" spc="-20" dirty="0">
                <a:latin typeface="Times New Roman"/>
                <a:cs typeface="Times New Roman"/>
              </a:rPr>
              <a:t>a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needs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to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get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some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subset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these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valu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-10" dirty="0">
                <a:latin typeface="Times New Roman"/>
                <a:cs typeface="Times New Roman"/>
              </a:rPr>
              <a:t>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b</a:t>
            </a:r>
            <a:r>
              <a:rPr lang="en-US" sz="1800" spc="-15" dirty="0">
                <a:latin typeface="Times New Roman"/>
                <a:cs typeface="Times New Roman"/>
              </a:rPr>
              <a:t>ef</a:t>
            </a:r>
            <a:r>
              <a:rPr lang="en-US" sz="1800" spc="-45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they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can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</a:t>
            </a:r>
            <a:r>
              <a:rPr lang="en-US" sz="1800" spc="25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ceed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to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next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phase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computation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set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45" dirty="0">
                <a:latin typeface="Times New Roman"/>
                <a:cs typeface="Times New Roman"/>
              </a:rPr>
              <a:t>k</a:t>
            </a:r>
            <a:r>
              <a:rPr lang="en-US" sz="1800" spc="-20" dirty="0">
                <a:latin typeface="Times New Roman"/>
                <a:cs typeface="Times New Roman"/>
              </a:rPr>
              <a:t>eys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needed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not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kn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-20" dirty="0">
                <a:latin typeface="Times New Roman"/>
                <a:cs typeface="Times New Roman"/>
              </a:rPr>
              <a:t>wn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advance: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they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determined based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input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40" dirty="0" smtClean="0">
                <a:latin typeface="Times New Roman"/>
                <a:cs typeface="Times New Roman"/>
              </a:rPr>
              <a:t>data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E4D4-FE0F-3F4C-9166-90D0BEF5F0C4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1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0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ver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942770"/>
            <a:ext cx="8615360" cy="1840284"/>
          </a:xfrm>
          <a:solidFill>
            <a:srgbClr val="CCD1D9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>
                <a:latin typeface="Consolas"/>
                <a:cs typeface="Consolas"/>
              </a:rPr>
              <a:t>entry void </a:t>
            </a:r>
            <a:r>
              <a:rPr lang="en-US" sz="1700" dirty="0">
                <a:latin typeface="Consolas"/>
                <a:cs typeface="Consolas"/>
              </a:rPr>
              <a:t>retrieveValues 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</a:t>
            </a:r>
            <a:r>
              <a:rPr lang="en-US" sz="1700" b="1" dirty="0" smtClean="0">
                <a:latin typeface="Consolas"/>
                <a:cs typeface="Consolas"/>
              </a:rPr>
              <a:t>for </a:t>
            </a:r>
            <a:r>
              <a:rPr lang="en-US" sz="1700" dirty="0">
                <a:latin typeface="Consolas"/>
                <a:cs typeface="Consolas"/>
              </a:rPr>
              <a:t>(i = 0; i &lt; n; i++) </a:t>
            </a:r>
            <a:r>
              <a:rPr lang="en-US" sz="1700" b="1" dirty="0">
                <a:latin typeface="Consolas"/>
                <a:cs typeface="Consolas"/>
              </a:rPr>
              <a:t>serial </a:t>
            </a:r>
            <a:r>
              <a:rPr lang="en-US" sz="17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    keys</a:t>
            </a:r>
            <a:r>
              <a:rPr lang="en-US" sz="1700" dirty="0">
                <a:latin typeface="Consolas"/>
                <a:cs typeface="Consolas"/>
              </a:rPr>
              <a:t>[i] = </a:t>
            </a:r>
            <a:r>
              <a:rPr lang="en-US" sz="1700" i="1" dirty="0">
                <a:latin typeface="Consolas"/>
                <a:cs typeface="Consolas"/>
              </a:rPr>
              <a:t>// compute i’th key;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    keyValueProxy</a:t>
            </a:r>
            <a:r>
              <a:rPr lang="en-US" sz="1700" dirty="0">
                <a:latin typeface="Consolas"/>
                <a:cs typeface="Consolas"/>
              </a:rPr>
              <a:t>[keys[i] / B].requestValue(keys[i], thisProxy, i);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}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700" dirty="0">
              <a:latin typeface="Consolas"/>
              <a:cs typeface="Consola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27C5-A48F-E643-A81A-C484927AD4E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1865" y="2900948"/>
            <a:ext cx="8615360" cy="1884946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(i = 0; i &lt; n; i++)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i, ValueType value)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values[i] = value; </a:t>
            </a: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next phase of computation thats uses the keys and values.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892842"/>
            <a:ext cx="8615359" cy="1497263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KeyValueClass::requestValue(</a:t>
            </a:r>
            <a:r>
              <a:rPr lang="en-US" sz="1700" b="1" dirty="0">
                <a:latin typeface="Consolas"/>
                <a:cs typeface="Consolas"/>
              </a:rPr>
              <a:t>int </a:t>
            </a:r>
            <a:r>
              <a:rPr lang="en-US" sz="1700" dirty="0">
                <a:latin typeface="Consolas"/>
                <a:cs typeface="Consolas"/>
              </a:rPr>
              <a:t>key, </a:t>
            </a:r>
            <a:r>
              <a:rPr lang="en-US" sz="1700" dirty="0" err="1" smtClean="0">
                <a:latin typeface="Consolas"/>
                <a:cs typeface="Consolas"/>
              </a:rPr>
              <a:t>CProxy_Client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c, </a:t>
            </a:r>
            <a:r>
              <a:rPr lang="en-US" sz="1700" b="1" dirty="0">
                <a:latin typeface="Consolas"/>
                <a:cs typeface="Consolas"/>
              </a:rPr>
              <a:t>int </a:t>
            </a:r>
            <a:r>
              <a:rPr lang="en-US" sz="1700" dirty="0">
                <a:latin typeface="Consolas"/>
                <a:cs typeface="Consolas"/>
              </a:rPr>
              <a:t>ref) 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ValueType </a:t>
            </a:r>
            <a:r>
              <a:rPr lang="en-US" sz="1700" dirty="0">
                <a:latin typeface="Consolas"/>
                <a:cs typeface="Consolas"/>
              </a:rPr>
              <a:t>v = localTable[key]; </a:t>
            </a:r>
            <a:endParaRPr lang="en-US" sz="17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c.response</a:t>
            </a:r>
            <a:r>
              <a:rPr lang="en-US" sz="1700" dirty="0">
                <a:latin typeface="Consolas"/>
                <a:cs typeface="Consolas"/>
              </a:rPr>
              <a:t>(ref, v);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85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97219"/>
          </a:xfrm>
        </p:spPr>
        <p:txBody>
          <a:bodyPr>
            <a:noAutofit/>
          </a:bodyPr>
          <a:lstStyle/>
          <a:p>
            <a:r>
              <a:rPr lang="en-US" sz="2800" spc="-10" dirty="0">
                <a:solidFill>
                  <a:srgbClr val="CC0000"/>
                </a:solidFill>
              </a:rPr>
              <a:t>Fi</a:t>
            </a:r>
            <a:r>
              <a:rPr lang="en-US" sz="2800" spc="25" dirty="0">
                <a:solidFill>
                  <a:srgbClr val="CC0000"/>
                </a:solidFill>
              </a:rPr>
              <a:t>b</a:t>
            </a:r>
            <a:r>
              <a:rPr lang="en-US" sz="2800" spc="0" dirty="0">
                <a:solidFill>
                  <a:srgbClr val="CC0000"/>
                </a:solidFill>
              </a:rPr>
              <a:t>onacci</a:t>
            </a:r>
            <a:r>
              <a:rPr lang="en-US" sz="2800" spc="120" dirty="0">
                <a:solidFill>
                  <a:srgbClr val="CC0000"/>
                </a:solidFill>
              </a:rPr>
              <a:t> </a:t>
            </a:r>
            <a:r>
              <a:rPr lang="en-US" sz="2800" spc="-10" dirty="0">
                <a:solidFill>
                  <a:srgbClr val="CC0000"/>
                </a:solidFill>
              </a:rPr>
              <a:t>Example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65" y="408047"/>
            <a:ext cx="8580958" cy="609299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class </a:t>
            </a:r>
            <a:r>
              <a:rPr lang="en-US" sz="1600" dirty="0" smtClean="0">
                <a:latin typeface="Consolas"/>
                <a:cs typeface="Consolas"/>
              </a:rPr>
              <a:t>Main : </a:t>
            </a:r>
            <a:r>
              <a:rPr lang="en-US" sz="1600" b="1" dirty="0" smtClean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CBase_Main {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 Main(CkArgMsg∗  m)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CProxy_Fib</a:t>
            </a:r>
            <a:r>
              <a:rPr lang="en-US" sz="1600" dirty="0">
                <a:latin typeface="Consolas"/>
                <a:cs typeface="Consolas"/>
              </a:rPr>
              <a:t>::ckNew(atoi(m−&gt;argv[1]), </a:t>
            </a:r>
            <a:r>
              <a:rPr lang="en-US" sz="1600" b="1" dirty="0">
                <a:latin typeface="Consolas"/>
                <a:cs typeface="Consolas"/>
              </a:rPr>
              <a:t>true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smtClean="0">
                <a:latin typeface="Consolas"/>
                <a:cs typeface="Consolas"/>
              </a:rPr>
              <a:t>CProxy_Fib</a:t>
            </a:r>
            <a:r>
              <a:rPr lang="en-US" sz="16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class </a:t>
            </a:r>
            <a:r>
              <a:rPr lang="en-US" sz="1600" dirty="0">
                <a:latin typeface="Consolas"/>
                <a:cs typeface="Consolas"/>
              </a:rPr>
              <a:t>Fib : </a:t>
            </a:r>
            <a:r>
              <a:rPr lang="en-US" sz="1600" b="1" dirty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CBase_Fib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 </a:t>
            </a:r>
            <a:r>
              <a:rPr lang="en-US" sz="1600" dirty="0" smtClean="0">
                <a:latin typeface="Consolas"/>
                <a:cs typeface="Consolas"/>
              </a:rPr>
              <a:t>CProxy_Fib </a:t>
            </a:r>
            <a:r>
              <a:rPr lang="en-US" sz="1600" dirty="0">
                <a:latin typeface="Consolas"/>
                <a:cs typeface="Consolas"/>
              </a:rPr>
              <a:t>parent; 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>
                <a:latin typeface="Consolas"/>
                <a:cs typeface="Consolas"/>
              </a:rPr>
              <a:t>isRoot; 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result, count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Fib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n, 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 smtClean="0">
                <a:latin typeface="Consolas"/>
                <a:cs typeface="Consolas"/>
              </a:rPr>
              <a:t>isRoot_, CProxy_Fib parent_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: parent(parent_), </a:t>
            </a:r>
            <a:r>
              <a:rPr lang="en-US" sz="1600" dirty="0" err="1" smtClean="0">
                <a:latin typeface="Consolas"/>
                <a:cs typeface="Consolas"/>
              </a:rPr>
              <a:t>isRoot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isRoot</a:t>
            </a:r>
            <a:r>
              <a:rPr lang="en-US" sz="1600" dirty="0" smtClean="0">
                <a:latin typeface="Consolas"/>
                <a:cs typeface="Consolas"/>
              </a:rPr>
              <a:t>_), result(0), count(2) {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(n &lt; 2) respond(n);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else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CProxy_Fib</a:t>
            </a:r>
            <a:r>
              <a:rPr lang="en-US" sz="1600" dirty="0">
                <a:latin typeface="Consolas"/>
                <a:cs typeface="Consolas"/>
              </a:rPr>
              <a:t>::ckNew(n − 1, </a:t>
            </a:r>
            <a:r>
              <a:rPr lang="en-US" sz="1600" b="1" dirty="0">
                <a:latin typeface="Consolas"/>
                <a:cs typeface="Consolas"/>
              </a:rPr>
              <a:t>false</a:t>
            </a:r>
            <a:r>
              <a:rPr lang="en-US" sz="1600" dirty="0">
                <a:latin typeface="Consolas"/>
                <a:cs typeface="Consolas"/>
              </a:rPr>
              <a:t>, thisProxy);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CProxy_Fib</a:t>
            </a:r>
            <a:r>
              <a:rPr lang="en-US" sz="1600" dirty="0">
                <a:latin typeface="Consolas"/>
                <a:cs typeface="Consolas"/>
              </a:rPr>
              <a:t>::ckNew(n − 2, </a:t>
            </a:r>
            <a:r>
              <a:rPr lang="en-US" sz="1600" b="1" dirty="0">
                <a:latin typeface="Consolas"/>
                <a:cs typeface="Consolas"/>
              </a:rPr>
              <a:t>false</a:t>
            </a:r>
            <a:r>
              <a:rPr lang="en-US" sz="1600" dirty="0">
                <a:latin typeface="Consolas"/>
                <a:cs typeface="Consolas"/>
              </a:rPr>
              <a:t>, thisProxy)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b="1" dirty="0" smtClean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respond(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val)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result </a:t>
            </a:r>
            <a:r>
              <a:rPr lang="en-US" sz="1600" dirty="0">
                <a:latin typeface="Consolas"/>
                <a:cs typeface="Consolas"/>
              </a:rPr>
              <a:t>+= val;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(−−count == 0 || n &lt; 2)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(isRoot)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    </a:t>
            </a:r>
            <a:r>
              <a:rPr lang="en-US" sz="1600" dirty="0" err="1" smtClean="0">
                <a:latin typeface="Consolas"/>
                <a:cs typeface="Consolas"/>
              </a:rPr>
              <a:t>CkPrintf</a:t>
            </a:r>
            <a:r>
              <a:rPr lang="en-US" sz="1600" dirty="0" smtClean="0">
                <a:latin typeface="Consolas"/>
                <a:cs typeface="Consolas"/>
              </a:rPr>
              <a:t>(“Fibonacci </a:t>
            </a:r>
            <a:r>
              <a:rPr lang="en-US" sz="1600" dirty="0">
                <a:latin typeface="Consolas"/>
                <a:cs typeface="Consolas"/>
              </a:rPr>
              <a:t>number is: %d\n”, result);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   CkExit</a:t>
            </a:r>
            <a:r>
              <a:rPr lang="en-US" sz="16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} </a:t>
            </a:r>
            <a:r>
              <a:rPr lang="en-US" sz="1600" b="1" dirty="0">
                <a:latin typeface="Consolas"/>
                <a:cs typeface="Consolas"/>
              </a:rPr>
              <a:t>else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{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               </a:t>
            </a:r>
            <a:r>
              <a:rPr lang="en-US" sz="1600" dirty="0" err="1" smtClean="0">
                <a:latin typeface="Consolas"/>
                <a:cs typeface="Consolas"/>
              </a:rPr>
              <a:t>parent.respond</a:t>
            </a:r>
            <a:r>
              <a:rPr lang="en-US" sz="1600" dirty="0">
                <a:latin typeface="Consolas"/>
                <a:cs typeface="Consolas"/>
              </a:rPr>
              <a:t>(result);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   </a:t>
            </a:r>
            <a:r>
              <a:rPr lang="en-US" sz="1600" b="1" dirty="0" smtClean="0">
                <a:latin typeface="Consolas"/>
                <a:cs typeface="Consolas"/>
              </a:rPr>
              <a:t>delete </a:t>
            </a:r>
            <a:r>
              <a:rPr lang="en-US" sz="1600" b="1" dirty="0">
                <a:latin typeface="Consolas"/>
                <a:cs typeface="Consolas"/>
              </a:rPr>
              <a:t>this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}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F6FF-9D51-9B4A-8670-1F26E9F25641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Fibonacci 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76403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Fi</a:t>
            </a:r>
            <a:r>
              <a:rPr lang="en-US" sz="2800" spc="15" dirty="0">
                <a:latin typeface="Times New Roman"/>
                <a:cs typeface="Times New Roman"/>
              </a:rPr>
              <a:t>b</a:t>
            </a:r>
            <a:r>
              <a:rPr lang="en-US" sz="2800" spc="-5" dirty="0">
                <a:latin typeface="Times New Roman"/>
                <a:cs typeface="Times New Roman"/>
              </a:rPr>
              <a:t>onacci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ch</a:t>
            </a:r>
            <a:r>
              <a:rPr lang="en-US" sz="2800" spc="-20" dirty="0">
                <a:latin typeface="Times New Roman"/>
                <a:cs typeface="Times New Roman"/>
              </a:rPr>
              <a:t>a</a:t>
            </a:r>
            <a:r>
              <a:rPr lang="en-US" sz="2800" dirty="0">
                <a:latin typeface="Times New Roman"/>
                <a:cs typeface="Times New Roman"/>
              </a:rPr>
              <a:t>re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gets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created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endParaRPr lang="en-US" sz="2800" spc="10" dirty="0" smtClean="0">
              <a:latin typeface="Times New Roman"/>
              <a:cs typeface="Times New Roman"/>
            </a:endParaRPr>
          </a:p>
          <a:p>
            <a:pPr marL="12700" marR="1764030">
              <a:spcBef>
                <a:spcPts val="0"/>
              </a:spcBef>
            </a:pPr>
            <a:r>
              <a:rPr lang="en-US" sz="2800" spc="-55" dirty="0" smtClean="0">
                <a:latin typeface="Times New Roman"/>
                <a:cs typeface="Times New Roman"/>
              </a:rPr>
              <a:t>If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10" dirty="0">
                <a:latin typeface="Times New Roman"/>
                <a:cs typeface="Times New Roman"/>
              </a:rPr>
              <a:t>its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not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30" dirty="0">
                <a:latin typeface="Times New Roman"/>
                <a:cs typeface="Times New Roman"/>
              </a:rPr>
              <a:t>a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leaf,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10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fires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0" dirty="0">
                <a:latin typeface="Times New Roman"/>
                <a:cs typeface="Times New Roman"/>
              </a:rPr>
              <a:t>t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ch</a:t>
            </a:r>
            <a:r>
              <a:rPr lang="en-US" sz="2000" spc="-20" dirty="0">
                <a:latin typeface="Times New Roman"/>
                <a:cs typeface="Times New Roman"/>
              </a:rPr>
              <a:t>a</a:t>
            </a:r>
            <a:r>
              <a:rPr lang="en-US" sz="2000" spc="-5" dirty="0">
                <a:latin typeface="Times New Roman"/>
                <a:cs typeface="Times New Roman"/>
              </a:rPr>
              <a:t>res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5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5" dirty="0">
                <a:latin typeface="Times New Roman"/>
                <a:cs typeface="Times New Roman"/>
              </a:rPr>
              <a:t>oth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children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results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(</a:t>
            </a:r>
            <a:r>
              <a:rPr lang="en-US" sz="2000" spc="10" dirty="0">
                <a:latin typeface="Times New Roman"/>
                <a:cs typeface="Times New Roman"/>
              </a:rPr>
              <a:t>b</a:t>
            </a:r>
            <a:r>
              <a:rPr lang="en-US" sz="2000" spc="-45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calling</a:t>
            </a:r>
            <a:r>
              <a:rPr lang="en-US" sz="2000" spc="-114" dirty="0" smtClean="0">
                <a:latin typeface="Times New Roman"/>
                <a:cs typeface="Times New Roman"/>
              </a:rPr>
              <a:t> </a:t>
            </a:r>
            <a:r>
              <a:rPr lang="en-US" sz="2000" spc="-80" dirty="0" smtClean="0">
                <a:latin typeface="Lucida Console"/>
                <a:cs typeface="Lucida Console"/>
              </a:rPr>
              <a:t>respond</a:t>
            </a:r>
            <a:r>
              <a:rPr lang="en-US" sz="2000" spc="20" dirty="0" smtClean="0">
                <a:latin typeface="Times New Roman"/>
                <a:cs typeface="Times New Roman"/>
              </a:rPr>
              <a:t>)</a:t>
            </a:r>
            <a:r>
              <a:rPr lang="en-US" sz="2000" spc="20" dirty="0">
                <a:latin typeface="Times New Roman"/>
                <a:cs typeface="Times New Roman"/>
              </a:rPr>
              <a:t>:</a:t>
            </a:r>
            <a:endParaRPr lang="en-US" sz="2000" dirty="0">
              <a:latin typeface="Times New Roman"/>
              <a:cs typeface="Times New Roman"/>
            </a:endParaRPr>
          </a:p>
          <a:p>
            <a:pPr marL="895350" lvl="1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800" spc="1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compute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result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and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send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up,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</a:t>
            </a:r>
            <a:r>
              <a:rPr lang="en-US" sz="1800" spc="20" dirty="0">
                <a:latin typeface="Times New Roman"/>
                <a:cs typeface="Times New Roman"/>
              </a:rPr>
              <a:t>rint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it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>
                <a:latin typeface="Times New Roman"/>
                <a:cs typeface="Times New Roman"/>
              </a:rPr>
              <a:t>But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our example</a:t>
            </a:r>
            <a:r>
              <a:rPr lang="en-US" sz="2000" spc="25" dirty="0" smtClean="0">
                <a:latin typeface="Times New Roman"/>
                <a:cs typeface="Times New Roman"/>
              </a:rPr>
              <a:t>,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logic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hidden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flags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and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counters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 marL="895350" lvl="1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800" spc="15" dirty="0">
                <a:latin typeface="Times New Roman"/>
                <a:cs typeface="Times New Roman"/>
              </a:rPr>
              <a:t>This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f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t</a:t>
            </a:r>
            <a:r>
              <a:rPr lang="en-US" sz="1800" spc="20" dirty="0">
                <a:latin typeface="Times New Roman"/>
                <a:cs typeface="Times New Roman"/>
              </a:rPr>
              <a:t>h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ex</a:t>
            </a:r>
            <a:r>
              <a:rPr lang="en-US" sz="1800" spc="30" dirty="0">
                <a:latin typeface="Times New Roman"/>
                <a:cs typeface="Times New Roman"/>
              </a:rPr>
              <a:t>am</a:t>
            </a:r>
            <a:r>
              <a:rPr lang="en-US" sz="1800" spc="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le,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40" dirty="0">
                <a:latin typeface="Times New Roman"/>
                <a:cs typeface="Times New Roman"/>
              </a:rPr>
              <a:t>but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Lets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5" dirty="0">
                <a:latin typeface="Times New Roman"/>
                <a:cs typeface="Times New Roman"/>
              </a:rPr>
              <a:t>at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h</a:t>
            </a:r>
            <a:r>
              <a:rPr lang="en-US" sz="2000" spc="-25" dirty="0">
                <a:latin typeface="Times New Roman"/>
                <a:cs typeface="Times New Roman"/>
              </a:rPr>
              <a:t>o</a:t>
            </a:r>
            <a:r>
              <a:rPr lang="en-US" sz="2000" spc="-45" dirty="0">
                <a:latin typeface="Times New Roman"/>
                <a:cs typeface="Times New Roman"/>
              </a:rPr>
              <a:t>w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ould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little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notational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s</a:t>
            </a:r>
            <a:r>
              <a:rPr lang="en-US" sz="2000" spc="5" dirty="0" smtClean="0">
                <a:latin typeface="Times New Roman"/>
                <a:cs typeface="Times New Roman"/>
              </a:rPr>
              <a:t>u</a:t>
            </a:r>
            <a:r>
              <a:rPr lang="en-US" sz="2000" spc="10" dirty="0" smtClean="0">
                <a:latin typeface="Times New Roman"/>
                <a:cs typeface="Times New Roman"/>
              </a:rPr>
              <a:t>p</a:t>
            </a:r>
            <a:r>
              <a:rPr lang="en-US" sz="2000" spc="35" dirty="0" smtClean="0">
                <a:latin typeface="Times New Roman"/>
                <a:cs typeface="Times New Roman"/>
              </a:rPr>
              <a:t>p</a:t>
            </a:r>
            <a:r>
              <a:rPr lang="en-US" sz="2000" spc="-35" dirty="0" smtClean="0">
                <a:latin typeface="Times New Roman"/>
                <a:cs typeface="Times New Roman"/>
              </a:rPr>
              <a:t>o</a:t>
            </a:r>
            <a:r>
              <a:rPr lang="en-US" sz="2000" spc="40" dirty="0" smtClean="0">
                <a:latin typeface="Times New Roman"/>
                <a:cs typeface="Times New Roman"/>
              </a:rPr>
              <a:t>rt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D200-CB40-C24C-B17E-60D92F636ED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941287"/>
            <a:ext cx="8615360" cy="124884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>
                <a:latin typeface="Lucida Console"/>
                <a:cs typeface="Lucida Console"/>
              </a:rPr>
              <a:t>when</a:t>
            </a:r>
            <a:r>
              <a:rPr lang="en-US" sz="2800" spc="-95" dirty="0">
                <a:latin typeface="Courier"/>
                <a:cs typeface="Courier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construct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Decl</a:t>
            </a:r>
            <a:r>
              <a:rPr lang="en-US" sz="2000" spc="-3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re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actions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-10" dirty="0">
                <a:latin typeface="Times New Roman"/>
                <a:cs typeface="Times New Roman"/>
              </a:rPr>
              <a:t>erf</a:t>
            </a:r>
            <a:r>
              <a:rPr lang="en-US" sz="2000" spc="-4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rm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message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rec</a:t>
            </a:r>
            <a:r>
              <a:rPr lang="en-US" sz="2000" spc="-20" dirty="0">
                <a:latin typeface="Times New Roman"/>
                <a:cs typeface="Times New Roman"/>
              </a:rPr>
              <a:t>eived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ts val="1195"/>
              </a:lnSpc>
              <a:buFont typeface="Wingdings" charset="2"/>
              <a:buChar char="Ø"/>
            </a:pPr>
            <a:r>
              <a:rPr lang="en-US" sz="2000" spc="-25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sequence,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acts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li</a:t>
            </a:r>
            <a:r>
              <a:rPr lang="en-US" sz="2000" spc="-70" dirty="0">
                <a:latin typeface="Times New Roman"/>
                <a:cs typeface="Times New Roman"/>
              </a:rPr>
              <a:t>k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bl</a:t>
            </a:r>
            <a:r>
              <a:rPr lang="en-US" sz="2000" spc="10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cking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receive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7CF8-B7D1-1643-8DF7-97B38AFFEB1C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232791"/>
            <a:ext cx="8615360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entry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5" dirty="0" smtClean="0">
                <a:latin typeface="Consolas"/>
                <a:cs typeface="Consolas"/>
              </a:rPr>
              <a:t>someMeth</a:t>
            </a:r>
            <a:r>
              <a:rPr lang="en-US" spc="35" dirty="0" smtClean="0">
                <a:latin typeface="Consolas"/>
                <a:cs typeface="Consolas"/>
              </a:rPr>
              <a:t>od()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Consolas"/>
                <a:cs typeface="Consolas"/>
              </a:rPr>
              <a:t>when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entryMeth</a:t>
            </a:r>
            <a:r>
              <a:rPr lang="en-US" spc="40" dirty="0" smtClean="0">
                <a:latin typeface="Consolas"/>
                <a:cs typeface="Consolas"/>
              </a:rPr>
              <a:t>o</a:t>
            </a:r>
            <a:r>
              <a:rPr lang="en-US" spc="20" dirty="0" smtClean="0">
                <a:latin typeface="Consolas"/>
                <a:cs typeface="Consolas"/>
              </a:rPr>
              <a:t>d1(p</a:t>
            </a:r>
            <a:r>
              <a:rPr lang="en-US" spc="-15" dirty="0" smtClean="0">
                <a:latin typeface="Consolas"/>
                <a:cs typeface="Consolas"/>
              </a:rPr>
              <a:t>a</a:t>
            </a:r>
            <a:r>
              <a:rPr lang="en-US" spc="15" dirty="0" smtClean="0">
                <a:latin typeface="Consolas"/>
                <a:cs typeface="Consolas"/>
              </a:rPr>
              <a:t>rameters)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-300" dirty="0" smtClean="0">
                <a:latin typeface="Consolas"/>
                <a:cs typeface="Consolas"/>
              </a:rPr>
              <a:t> </a:t>
            </a:r>
            <a:r>
              <a:rPr lang="en-US" i="1" spc="-15" dirty="0" smtClean="0">
                <a:latin typeface="Consolas"/>
                <a:cs typeface="Consolas"/>
              </a:rPr>
              <a:t>bl</a:t>
            </a:r>
            <a:r>
              <a:rPr lang="en-US" i="1" spc="10" dirty="0" smtClean="0">
                <a:latin typeface="Consolas"/>
                <a:cs typeface="Consolas"/>
              </a:rPr>
              <a:t>ock2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Consolas"/>
                <a:cs typeface="Consolas"/>
              </a:rPr>
              <a:t>when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entryMeth</a:t>
            </a:r>
            <a:r>
              <a:rPr lang="en-US" spc="40" dirty="0" smtClean="0">
                <a:latin typeface="Consolas"/>
                <a:cs typeface="Consolas"/>
              </a:rPr>
              <a:t>o</a:t>
            </a:r>
            <a:r>
              <a:rPr lang="en-US" spc="20" dirty="0" smtClean="0">
                <a:latin typeface="Consolas"/>
                <a:cs typeface="Consolas"/>
              </a:rPr>
              <a:t>d2(p</a:t>
            </a:r>
            <a:r>
              <a:rPr lang="en-US" spc="-15" dirty="0" smtClean="0">
                <a:latin typeface="Consolas"/>
                <a:cs typeface="Consolas"/>
              </a:rPr>
              <a:t>a</a:t>
            </a:r>
            <a:r>
              <a:rPr lang="en-US" spc="15" dirty="0" smtClean="0">
                <a:latin typeface="Consolas"/>
                <a:cs typeface="Consolas"/>
              </a:rPr>
              <a:t>rameters)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-300" dirty="0" smtClean="0">
                <a:latin typeface="Consolas"/>
                <a:cs typeface="Consolas"/>
              </a:rPr>
              <a:t> </a:t>
            </a:r>
            <a:r>
              <a:rPr lang="en-US" i="1" spc="-15" dirty="0" smtClean="0">
                <a:latin typeface="Consolas"/>
                <a:cs typeface="Consolas"/>
              </a:rPr>
              <a:t>bl</a:t>
            </a:r>
            <a:r>
              <a:rPr lang="en-US" i="1" spc="10" dirty="0" smtClean="0">
                <a:latin typeface="Consolas"/>
                <a:cs typeface="Consolas"/>
              </a:rPr>
              <a:t>ock3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35"/>
              </a:spcBef>
              <a:buFont typeface="Arial" pitchFamily="34" charset="0"/>
              <a:buNone/>
            </a:pPr>
            <a:r>
              <a:rPr lang="en-US" spc="105" dirty="0" smtClean="0">
                <a:latin typeface="Consolas"/>
                <a:cs typeface="Consolas"/>
              </a:rPr>
              <a:t>}</a:t>
            </a:r>
            <a:r>
              <a:rPr lang="en-US" spc="-5" dirty="0" smtClean="0">
                <a:latin typeface="Consolas"/>
                <a:cs typeface="Consolas"/>
              </a:rPr>
              <a:t>;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971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serial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3156857"/>
          </a:xfrm>
        </p:spPr>
        <p:txBody>
          <a:bodyPr>
            <a:normAutofit/>
          </a:bodyPr>
          <a:lstStyle/>
          <a:p>
            <a:pPr marL="1270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 smtClean="0">
                <a:latin typeface="Lucida Console"/>
                <a:cs typeface="Lucida Console"/>
              </a:rPr>
              <a:t>serial</a:t>
            </a:r>
            <a:r>
              <a:rPr lang="en-US" sz="2800" i="1" spc="-95" dirty="0" smtClean="0">
                <a:latin typeface="Courier"/>
                <a:cs typeface="Courier"/>
              </a:rPr>
              <a:t> </a:t>
            </a:r>
            <a:r>
              <a:rPr lang="en-US" sz="2800" spc="15" dirty="0" smtClean="0">
                <a:latin typeface="Times New Roman"/>
                <a:cs typeface="Times New Roman"/>
              </a:rPr>
              <a:t>construct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5" dirty="0" smtClean="0">
                <a:latin typeface="Times New Roman"/>
                <a:cs typeface="Times New Roman"/>
              </a:rPr>
              <a:t>A sequencial block of C++ code in the .ci file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keyword </a:t>
            </a:r>
            <a:r>
              <a:rPr lang="en-US" sz="2000" spc="-25" dirty="0" smtClean="0">
                <a:latin typeface="Lucida Console"/>
                <a:cs typeface="Lucida Console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means that the code block will be executed without interruption/preemption, like an entry method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Syntax </a:t>
            </a:r>
            <a:r>
              <a:rPr lang="en-US" sz="2000" spc="-25" dirty="0" smtClean="0">
                <a:latin typeface="Lucida Console"/>
                <a:cs typeface="Lucida Console"/>
              </a:rPr>
              <a:t>serial &lt;optionalString&gt; { /* C++ code */ }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</a:t>
            </a:r>
            <a:r>
              <a:rPr lang="en-US" sz="2000" spc="-25" dirty="0" smtClean="0">
                <a:latin typeface="Lucida Console"/>
                <a:cs typeface="Lucida Console"/>
              </a:rPr>
              <a:t>&lt;optionalString&gt; </a:t>
            </a:r>
            <a:r>
              <a:rPr lang="en-US" sz="2000" spc="-25" dirty="0" smtClean="0">
                <a:latin typeface="Times New Roman"/>
                <a:cs typeface="Times New Roman"/>
              </a:rPr>
              <a:t>is used for identifying the </a:t>
            </a:r>
            <a:r>
              <a:rPr lang="en-US" sz="2000" spc="-25" dirty="0" smtClean="0">
                <a:latin typeface="Lucida Console"/>
                <a:cs typeface="Lucida Console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for performance analysis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Serial blocks can access all members of the class they belong to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>
              <a:spcBef>
                <a:spcPts val="0"/>
              </a:spcBef>
            </a:pPr>
            <a:r>
              <a:rPr lang="en-US" sz="2800" spc="15" dirty="0" smtClean="0">
                <a:latin typeface="Times New Roman"/>
                <a:cs typeface="Times New Roman"/>
              </a:rPr>
              <a:t>Examples (.ci file):</a:t>
            </a:r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179-70B7-D24B-898D-EAC2D795AAF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660309"/>
            <a:ext cx="4114799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entry void </a:t>
            </a:r>
            <a:r>
              <a:rPr lang="en-US" spc="10" dirty="0">
                <a:latin typeface="Consolas"/>
                <a:cs typeface="Consolas"/>
              </a:rPr>
              <a:t>method1(parameters)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</a:t>
            </a:r>
            <a:r>
              <a:rPr lang="en-US" spc="10" dirty="0" smtClean="0">
                <a:latin typeface="Consolas"/>
                <a:cs typeface="Consolas"/>
              </a:rPr>
              <a:t> {</a:t>
            </a:r>
            <a:endParaRPr lang="en-US" spc="10" dirty="0" smtClean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 </a:t>
            </a:r>
            <a:r>
              <a:rPr lang="en-US" b="1" spc="10" dirty="0" smtClean="0">
                <a:latin typeface="Consolas"/>
                <a:cs typeface="Consolas"/>
              </a:rPr>
              <a:t>       </a:t>
            </a:r>
            <a:r>
              <a:rPr lang="en-US" spc="10" dirty="0" err="1" smtClean="0">
                <a:latin typeface="Consolas"/>
                <a:cs typeface="Consolas"/>
              </a:rPr>
              <a:t>thisProxy.invokeMethod</a:t>
            </a:r>
            <a:r>
              <a:rPr lang="en-US" spc="10" dirty="0">
                <a:latin typeface="Consolas"/>
                <a:cs typeface="Consolas"/>
              </a:rPr>
              <a:t>(10); </a:t>
            </a:r>
            <a:r>
              <a:rPr lang="en-US" spc="10" dirty="0" smtClean="0">
                <a:latin typeface="Consolas"/>
                <a:cs typeface="Consolas"/>
              </a:rPr>
              <a:t>  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callSomeFunction</a:t>
            </a:r>
            <a:r>
              <a:rPr lang="en-US" spc="10" dirty="0">
                <a:latin typeface="Consolas"/>
                <a:cs typeface="Consolas"/>
              </a:rPr>
              <a:t>();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};</a:t>
            </a:r>
            <a:endParaRPr lang="en-US" spc="1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37100" y="4660309"/>
            <a:ext cx="4140125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500" b="1" spc="10" dirty="0">
                <a:latin typeface="Consolas"/>
                <a:cs typeface="Consolas"/>
              </a:rPr>
              <a:t>entry void </a:t>
            </a:r>
            <a:r>
              <a:rPr lang="en-US" sz="1500" spc="10" dirty="0">
                <a:latin typeface="Consolas"/>
                <a:cs typeface="Consolas"/>
              </a:rPr>
              <a:t>method2(parameters)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b="1" spc="10" dirty="0" smtClean="0">
                <a:latin typeface="Consolas"/>
                <a:cs typeface="Consolas"/>
              </a:rPr>
              <a:t>    serial </a:t>
            </a:r>
            <a:r>
              <a:rPr lang="en-US" sz="1500" spc="10" dirty="0" smtClean="0">
                <a:latin typeface="Consolas"/>
                <a:cs typeface="Consolas"/>
              </a:rPr>
              <a:t>“</a:t>
            </a:r>
            <a:r>
              <a:rPr lang="en-US" sz="1500" spc="10" dirty="0" err="1" smtClean="0">
                <a:latin typeface="Consolas"/>
                <a:cs typeface="Consolas"/>
              </a:rPr>
              <a:t>setValue</a:t>
            </a:r>
            <a:r>
              <a:rPr lang="en-US" sz="1500" spc="10" dirty="0">
                <a:latin typeface="Consolas"/>
                <a:cs typeface="Consolas"/>
              </a:rPr>
              <a:t>”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        value </a:t>
            </a:r>
            <a:r>
              <a:rPr lang="en-US" sz="1500" spc="10" dirty="0">
                <a:latin typeface="Consolas"/>
                <a:cs typeface="Consolas"/>
              </a:rPr>
              <a:t>= 10;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};</a:t>
            </a:r>
            <a:endParaRPr lang="en-US" sz="1500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0484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br>
              <a:rPr lang="en-US" sz="3600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6" y="3488769"/>
            <a:ext cx="8615359" cy="2238263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>
                <a:latin typeface="Times New Roman"/>
                <a:cs typeface="Times New Roman"/>
              </a:rPr>
              <a:t>Sequence</a:t>
            </a:r>
          </a:p>
          <a:p>
            <a:pPr marL="323850" indent="-171450">
              <a:lnSpc>
                <a:spcPct val="100000"/>
              </a:lnSpc>
              <a:spcBef>
                <a:spcPts val="280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Sequentially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block1 */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entryMethod1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block2 */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entryMethod2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block3 */</a:t>
            </a:r>
            <a:endParaRPr lang="en-US" sz="2000" dirty="0">
              <a:latin typeface="Lucida Console"/>
              <a:cs typeface="Lucida Console"/>
            </a:endParaRP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133F-B97A-2E4B-B0BD-B9DEA03C944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464239"/>
            <a:ext cx="8615360" cy="188943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entry void </a:t>
            </a:r>
            <a:r>
              <a:rPr lang="en-US" spc="10" dirty="0">
                <a:latin typeface="Consolas"/>
                <a:cs typeface="Consolas"/>
              </a:rPr>
              <a:t>someMethod()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block1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entryMethod1(parameters) </a:t>
            </a:r>
            <a:r>
              <a:rPr lang="en-US" b="1" spc="10" dirty="0">
                <a:latin typeface="Consolas"/>
                <a:cs typeface="Consolas"/>
              </a:rPr>
              <a:t>serial</a:t>
            </a:r>
            <a:r>
              <a:rPr lang="en-US" spc="10" dirty="0">
                <a:latin typeface="Consolas"/>
                <a:cs typeface="Consolas"/>
              </a:rPr>
              <a:t> {</a:t>
            </a:r>
            <a:r>
              <a:rPr lang="en-US" i="1" spc="10" dirty="0">
                <a:latin typeface="Consolas"/>
                <a:cs typeface="Consolas"/>
              </a:rPr>
              <a:t> /∗ block2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entryMethod2(parameters) </a:t>
            </a:r>
            <a:r>
              <a:rPr lang="en-US" b="1" spc="10" dirty="0">
                <a:latin typeface="Consolas"/>
                <a:cs typeface="Consolas"/>
              </a:rPr>
              <a:t>serial</a:t>
            </a:r>
            <a:r>
              <a:rPr lang="en-US" spc="10" dirty="0">
                <a:latin typeface="Consolas"/>
                <a:cs typeface="Consolas"/>
              </a:rPr>
              <a:t> { </a:t>
            </a:r>
            <a:r>
              <a:rPr lang="en-US" i="1" spc="10" dirty="0">
                <a:latin typeface="Consolas"/>
                <a:cs typeface="Consolas"/>
              </a:rPr>
              <a:t>/∗ block3 ∗/ </a:t>
            </a:r>
            <a:r>
              <a:rPr lang="en-US" spc="10" dirty="0" smtClean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};</a:t>
            </a:r>
            <a:endParaRPr lang="en-US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7928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366399"/>
            <a:ext cx="8615359" cy="639557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dirty="0">
                <a:latin typeface="Times New Roman"/>
                <a:cs typeface="Times New Roman"/>
              </a:rPr>
              <a:t>Which is almost the same as this: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DAD1-5F68-C243-9BC3-AD19DE5ADD4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662364"/>
            <a:ext cx="8615359" cy="82652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200" b="1" dirty="0" smtClean="0">
                <a:latin typeface="Consolas"/>
                <a:cs typeface="Consolas"/>
              </a:rPr>
              <a:t>    when</a:t>
            </a:r>
            <a:r>
              <a:rPr lang="en-US" sz="2200" b="1" spc="80" dirty="0" smtClean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myMeth</a:t>
            </a:r>
            <a:r>
              <a:rPr lang="en-US" sz="2200" spc="25" dirty="0">
                <a:latin typeface="Consolas"/>
                <a:cs typeface="Consolas"/>
              </a:rPr>
              <a:t>o</a:t>
            </a:r>
            <a:r>
              <a:rPr lang="en-US" sz="2200" dirty="0">
                <a:latin typeface="Consolas"/>
                <a:cs typeface="Consolas"/>
              </a:rPr>
              <a:t>d(</a:t>
            </a:r>
            <a:r>
              <a:rPr lang="en-US" sz="2200" b="1" dirty="0">
                <a:latin typeface="Consolas"/>
                <a:cs typeface="Consolas"/>
              </a:rPr>
              <a:t>int</a:t>
            </a:r>
            <a:r>
              <a:rPr lang="en-US" sz="2200" b="1" spc="8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p</a:t>
            </a:r>
            <a:r>
              <a:rPr lang="en-US" sz="2200" spc="-25" dirty="0">
                <a:latin typeface="Consolas"/>
                <a:cs typeface="Consolas"/>
              </a:rPr>
              <a:t>a</a:t>
            </a:r>
            <a:r>
              <a:rPr lang="en-US" sz="2200" dirty="0">
                <a:latin typeface="Consolas"/>
                <a:cs typeface="Consolas"/>
              </a:rPr>
              <a:t>ram1,</a:t>
            </a:r>
            <a:r>
              <a:rPr lang="en-US" sz="2200" spc="80" dirty="0">
                <a:latin typeface="Consolas"/>
                <a:cs typeface="Consolas"/>
              </a:rPr>
              <a:t> </a:t>
            </a:r>
            <a:r>
              <a:rPr lang="en-US" sz="2200" b="1" dirty="0">
                <a:latin typeface="Consolas"/>
                <a:cs typeface="Consolas"/>
              </a:rPr>
              <a:t>int</a:t>
            </a:r>
            <a:r>
              <a:rPr lang="en-US" sz="2200" b="1" spc="8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p</a:t>
            </a:r>
            <a:r>
              <a:rPr lang="en-US" sz="2200" spc="-25" dirty="0">
                <a:latin typeface="Consolas"/>
                <a:cs typeface="Consolas"/>
              </a:rPr>
              <a:t>a</a:t>
            </a:r>
            <a:r>
              <a:rPr lang="en-US" sz="2200" dirty="0">
                <a:latin typeface="Consolas"/>
                <a:cs typeface="Consolas"/>
              </a:rPr>
              <a:t>ra</a:t>
            </a:r>
            <a:r>
              <a:rPr lang="en-US" sz="2200" spc="-5" dirty="0">
                <a:latin typeface="Consolas"/>
                <a:cs typeface="Consolas"/>
              </a:rPr>
              <a:t>m</a:t>
            </a:r>
            <a:r>
              <a:rPr lang="en-US" sz="2200" dirty="0">
                <a:latin typeface="Consolas"/>
                <a:cs typeface="Consolas"/>
              </a:rPr>
              <a:t>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 smtClean="0">
                <a:latin typeface="Consolas"/>
                <a:cs typeface="Consolas"/>
              </a:rPr>
              <a:t>        /</a:t>
            </a:r>
            <a:r>
              <a:rPr lang="en-US" sz="2200" i="1" dirty="0">
                <a:latin typeface="Consolas"/>
                <a:cs typeface="Consolas"/>
              </a:rPr>
              <a:t>∗</a:t>
            </a:r>
            <a:r>
              <a:rPr lang="en-US" sz="2200" i="1" spc="-200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further</a:t>
            </a:r>
            <a:r>
              <a:rPr lang="en-US" sz="2200" i="1" spc="85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c</a:t>
            </a:r>
            <a:r>
              <a:rPr lang="en-US" sz="2200" i="1" spc="20" dirty="0">
                <a:latin typeface="Consolas"/>
                <a:cs typeface="Consolas"/>
              </a:rPr>
              <a:t>o</a:t>
            </a:r>
            <a:r>
              <a:rPr lang="en-US" sz="2200" i="1" dirty="0">
                <a:latin typeface="Consolas"/>
                <a:cs typeface="Consolas"/>
              </a:rPr>
              <a:t>de</a:t>
            </a:r>
            <a:r>
              <a:rPr lang="en-US" sz="2200" i="1" spc="80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∗/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2491245"/>
            <a:ext cx="8615360" cy="917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Times New Roman"/>
                <a:cs typeface="Times New Roman"/>
              </a:rPr>
              <a:t>Execute </a:t>
            </a:r>
            <a:r>
              <a:rPr lang="en-US" dirty="0" smtClean="0">
                <a:latin typeface="Lucida Console"/>
                <a:cs typeface="Lucida Console"/>
              </a:rPr>
              <a:t>/*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further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sdag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*/ </a:t>
            </a:r>
            <a:r>
              <a:rPr lang="en-US" dirty="0" smtClean="0">
                <a:latin typeface="Times New Roman"/>
                <a:cs typeface="Times New Roman"/>
              </a:rPr>
              <a:t>when </a:t>
            </a:r>
            <a:r>
              <a:rPr lang="en-US" dirty="0" smtClean="0">
                <a:latin typeface="Lucida Console"/>
                <a:cs typeface="Lucida Console"/>
              </a:rPr>
              <a:t>myMethod1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and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myMethod2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arrive</a:t>
            </a:r>
            <a:endParaRPr lang="en-US" i="1" dirty="0" smtClean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3408947"/>
            <a:ext cx="8615359" cy="96307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nsolas"/>
                <a:cs typeface="Consolas"/>
              </a:rPr>
              <a:t>    when </a:t>
            </a:r>
            <a:r>
              <a:rPr lang="en-US" dirty="0">
                <a:latin typeface="Consolas"/>
                <a:cs typeface="Consolas"/>
              </a:rPr>
              <a:t>myMethod1(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param1,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param2</a:t>
            </a:r>
            <a:r>
              <a:rPr lang="en-US" dirty="0" smtClean="0">
                <a:latin typeface="Consolas"/>
                <a:cs typeface="Consolas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   myMethod2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param3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∗ further code ∗/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65" y="1022807"/>
            <a:ext cx="8615360" cy="63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 smtClean="0">
                <a:latin typeface="Times New Roman"/>
                <a:cs typeface="Times New Roman"/>
              </a:rPr>
              <a:t>Execute </a:t>
            </a:r>
            <a:r>
              <a:rPr lang="en-US" dirty="0" smtClean="0">
                <a:latin typeface="Lucida Console"/>
                <a:cs typeface="Lucida Console"/>
              </a:rPr>
              <a:t>/*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further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sdag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*/ </a:t>
            </a:r>
            <a:r>
              <a:rPr lang="en-US" dirty="0" smtClean="0">
                <a:latin typeface="Times New Roman"/>
                <a:cs typeface="Times New Roman"/>
              </a:rPr>
              <a:t>when </a:t>
            </a:r>
            <a:r>
              <a:rPr lang="en-US" dirty="0" smtClean="0">
                <a:latin typeface="Lucida Console"/>
                <a:cs typeface="Lucida Console"/>
              </a:rPr>
              <a:t>myMethod </a:t>
            </a:r>
            <a:r>
              <a:rPr lang="en-US" dirty="0" smtClean="0">
                <a:latin typeface="Times New Roman"/>
                <a:cs typeface="Times New Roman"/>
              </a:rPr>
              <a:t>arrives</a:t>
            </a:r>
            <a:endParaRPr lang="en-US" sz="1800" i="1" dirty="0" smtClean="0">
              <a:latin typeface="Courier"/>
              <a:cs typeface="Courie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1865" y="5005956"/>
            <a:ext cx="8615359" cy="138639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myMethod1(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param1,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myMethod2(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param3) {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i="1" dirty="0" smtClean="0">
                <a:latin typeface="Consolas"/>
                <a:cs typeface="Consolas"/>
              </a:rPr>
              <a:t>/* further code */</a:t>
            </a:r>
            <a:endParaRPr lang="en-US" i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7950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15724</TotalTime>
  <Words>3758</Words>
  <Application>Microsoft Macintosh PowerPoint</Application>
  <PresentationFormat>On-screen Show (4:3)</PresentationFormat>
  <Paragraphs>572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charm-pptx_theme</vt:lpstr>
      <vt:lpstr>Outline</vt:lpstr>
      <vt:lpstr>Chares are reactive</vt:lpstr>
      <vt:lpstr>Fibonacci Example</vt:lpstr>
      <vt:lpstr>Fibonacci Example</vt:lpstr>
      <vt:lpstr>Consider Fibonacci Chare</vt:lpstr>
      <vt:lpstr>Structured Dagger The when construct</vt:lpstr>
      <vt:lpstr>Structured Dagger The serial construct</vt:lpstr>
      <vt:lpstr>Structured Dagger The when construct</vt:lpstr>
      <vt:lpstr>Structured Dagger The when construct</vt:lpstr>
      <vt:lpstr>Structured Dagger Boilerplate</vt:lpstr>
      <vt:lpstr>Structured Dagger Boilerplate</vt:lpstr>
      <vt:lpstr>Fibonacci with Structured Dagger</vt:lpstr>
      <vt:lpstr>Fibonacci with Structured Dagger</vt:lpstr>
      <vt:lpstr>Structured Dagger The when construct</vt:lpstr>
      <vt:lpstr>Structured Dagger The when construct</vt:lpstr>
      <vt:lpstr>Structured Dagger The if-then-else construct</vt:lpstr>
      <vt:lpstr>Structured Dagger The for construct</vt:lpstr>
      <vt:lpstr>Structured Dagger The  while construct</vt:lpstr>
      <vt:lpstr>Structured Dagger The overlap construct</vt:lpstr>
      <vt:lpstr>Illustration of a long “overlap”</vt:lpstr>
      <vt:lpstr>Structured Dagger The forall construct</vt:lpstr>
      <vt:lpstr>Parallel Prefix with SDAG: .ci file I</vt:lpstr>
      <vt:lpstr>Parallel Prefix with SDAG: .ci file II</vt:lpstr>
      <vt:lpstr>Parallel Prefix with SDAG: .C file I</vt:lpstr>
      <vt:lpstr>Parallel Prefix with SDAG: .C file II</vt:lpstr>
      <vt:lpstr>Stencil Codes</vt:lpstr>
      <vt:lpstr>5-point Stencil</vt:lpstr>
      <vt:lpstr>5-point Stencil</vt:lpstr>
      <vt:lpstr>5-point Stencil</vt:lpstr>
      <vt:lpstr>Jacobi:  .ci file</vt:lpstr>
      <vt:lpstr>Jacobi:  .ci file</vt:lpstr>
      <vt:lpstr>Jacobi:  .ci file (with asynchronous reductions)</vt:lpstr>
      <vt:lpstr>Power of Asynchrony Example</vt:lpstr>
      <vt:lpstr>Structured dagger version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Michael Robson</cp:lastModifiedBy>
  <cp:revision>308</cp:revision>
  <dcterms:created xsi:type="dcterms:W3CDTF">2014-08-04T16:19:24Z</dcterms:created>
  <dcterms:modified xsi:type="dcterms:W3CDTF">2014-09-10T19:15:39Z</dcterms:modified>
</cp:coreProperties>
</file>