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MyModule</a:t>
            </a:r>
            <a:r>
              <a:rPr lang="en-US" sz="3000" dirty="0">
                <a:latin typeface="Consolas"/>
                <a:cs typeface="Consolas"/>
              </a:rPr>
              <a:t>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 ∗m);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</a:t>
            </a:r>
            <a:r>
              <a:rPr lang="en-US" sz="3000" b="1" dirty="0" err="1" smtClean="0">
                <a:latin typeface="Consolas"/>
                <a:cs typeface="Consolas"/>
              </a:rPr>
              <a:t>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 smtClean="0">
                <a:latin typeface="Consolas"/>
                <a:cs typeface="Consolas"/>
              </a:rPr>
              <a:t>Simple(</a:t>
            </a: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dirty="0" smtClean="0">
                <a:latin typeface="Consolas"/>
                <a:cs typeface="Consolas"/>
              </a:rPr>
              <a:t> x, </a:t>
            </a:r>
            <a:r>
              <a:rPr lang="en-US" sz="3000" b="1" dirty="0" smtClean="0">
                <a:latin typeface="Consolas"/>
                <a:cs typeface="Consolas"/>
              </a:rPr>
              <a:t>double</a:t>
            </a:r>
            <a:r>
              <a:rPr lang="en-US" sz="3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  <a:r>
              <a:rPr lang="en-US" sz="3000" dirty="0">
                <a:latin typeface="Consolas"/>
                <a:cs typeface="Consolas"/>
              </a:rPr>
              <a:t>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“From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</a:t>
            </a:r>
            <a:r>
              <a:rPr lang="en-US" dirty="0" smtClean="0">
                <a:latin typeface="Consolas"/>
                <a:cs typeface="Consolas"/>
              </a:rPr>
              <a:t>&lt; </a:t>
            </a:r>
            <a:r>
              <a:rPr lang="en-US" dirty="0" smtClean="0">
                <a:latin typeface="Consolas"/>
                <a:cs typeface="Consolas"/>
              </a:rPr>
              <a:t>“ </a:t>
            </a:r>
            <a:r>
              <a:rPr lang="en-US" dirty="0" smtClean="0">
                <a:latin typeface="Consolas"/>
                <a:cs typeface="Consolas"/>
              </a:rPr>
              <a:t>Area of a circle of radius 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“foo </a:t>
            </a:r>
            <a:r>
              <a:rPr lang="en-US" dirty="0">
                <a:latin typeface="Consolas"/>
                <a:cs typeface="Consolas"/>
              </a:rPr>
              <a:t>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909977"/>
            <a:ext cx="8615359" cy="55158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CBase_Main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Main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sim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(3.1415);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for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= 1;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&lt; 10;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b="1" dirty="0" smtClean="0">
                <a:latin typeface="Consolas"/>
                <a:cs typeface="Consolas"/>
              </a:rPr>
              <a:t>false</a:t>
            </a:r>
            <a:r>
              <a:rPr lang="en-US" sz="2000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</a:t>
            </a:r>
            <a:r>
              <a:rPr lang="en-US" sz="2000" b="1" dirty="0">
                <a:latin typeface="Consolas"/>
                <a:cs typeface="Consolas"/>
              </a:rPr>
              <a:t>true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Simple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double </a:t>
            </a:r>
            <a:r>
              <a:rPr lang="en-US" sz="2000" dirty="0" smtClean="0">
                <a:latin typeface="Consolas"/>
                <a:cs typeface="Consolas"/>
              </a:rPr>
              <a:t>y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Simple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 pi) </a:t>
            </a:r>
            <a:r>
              <a:rPr lang="en-US" sz="2000" dirty="0" smtClean="0">
                <a:latin typeface="Consolas"/>
                <a:cs typeface="Consolas"/>
              </a:rPr>
              <a:t>{ y </a:t>
            </a:r>
            <a:r>
              <a:rPr lang="en-US" sz="2000" dirty="0">
                <a:latin typeface="Consolas"/>
                <a:cs typeface="Consolas"/>
              </a:rPr>
              <a:t>= pi</a:t>
            </a:r>
            <a:r>
              <a:rPr lang="en-US" sz="2000" dirty="0" smtClean="0">
                <a:latin typeface="Consolas"/>
                <a:cs typeface="Consolas"/>
              </a:rPr>
              <a:t>;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 err="1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ckout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&lt;&lt; </a:t>
            </a:r>
            <a:r>
              <a:rPr lang="en-US" sz="2000" dirty="0" smtClean="0">
                <a:latin typeface="Consolas"/>
                <a:cs typeface="Consolas"/>
              </a:rPr>
              <a:t>“Area </a:t>
            </a:r>
            <a:r>
              <a:rPr lang="en-US" sz="2000" dirty="0">
                <a:latin typeface="Consolas"/>
                <a:cs typeface="Consolas"/>
              </a:rPr>
              <a:t>of a circle of </a:t>
            </a:r>
            <a:r>
              <a:rPr lang="en-US" sz="2000" dirty="0" smtClean="0">
                <a:latin typeface="Consolas"/>
                <a:cs typeface="Consolas"/>
              </a:rPr>
              <a:t>radius ” </a:t>
            </a:r>
            <a:r>
              <a:rPr lang="en-US" sz="2000" dirty="0">
                <a:latin typeface="Consolas"/>
                <a:cs typeface="Consolas"/>
              </a:rPr>
              <a:t>&lt;&lt; r &lt;&lt; ” is ” 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23679"/>
            <a:ext cx="8615359" cy="2337267"/>
          </a:xfrm>
        </p:spPr>
        <p:txBody>
          <a:bodyPr>
            <a:normAutofit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ci</a:t>
            </a:r>
            <a:r>
              <a:rPr lang="en-US" dirty="0"/>
              <a:t> file</a:t>
            </a:r>
            <a:r>
              <a:rPr lang="en-US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360946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4055004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56159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</a:t>
            </a:r>
            <a:r>
              <a:rPr lang="en-US" dirty="0" smtClean="0"/>
              <a:t>collections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</a:t>
            </a:r>
            <a:r>
              <a:rPr lang="en-US" dirty="0" smtClean="0"/>
              <a:t>space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Structured: 1D, 2D, . . . , 6D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Unstructured</a:t>
            </a:r>
            <a:r>
              <a:rPr lang="en-US" sz="3000" dirty="0"/>
              <a:t>: Anything </a:t>
            </a:r>
            <a:r>
              <a:rPr lang="en-US" sz="3000" dirty="0" err="1"/>
              <a:t>hashable</a:t>
            </a:r>
            <a:r>
              <a:rPr lang="en-US" sz="3000" dirty="0"/>
              <a:t>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Dense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 smtClean="0"/>
              <a:t>Sparse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/>
              <a:t>Static - all created at </a:t>
            </a:r>
            <a:r>
              <a:rPr lang="en-US" sz="3000" dirty="0" smtClean="0"/>
              <a:t>once</a:t>
            </a:r>
          </a:p>
          <a:p>
            <a:endParaRPr lang="en-US" sz="2000" dirty="0"/>
          </a:p>
          <a:p>
            <a:r>
              <a:rPr lang="en-US" sz="3000" dirty="0" smtClean="0"/>
              <a:t>Dynamic </a:t>
            </a:r>
            <a:r>
              <a:rPr lang="en-US" sz="3000" dirty="0"/>
              <a:t>- elements come and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35485"/>
            <a:ext cx="8615359" cy="51642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825468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546007"/>
            <a:ext cx="8615359" cy="579985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925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97340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arr</a:t>
            </a:r>
            <a:r>
              <a:rPr lang="en-US" sz="3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smtClean="0">
                <a:latin typeface="Consolas"/>
                <a:cs typeface="Consolas"/>
              </a:rPr>
              <a:t>array </a:t>
            </a:r>
            <a:r>
              <a:rPr lang="en-US" sz="3000" dirty="0">
                <a:latin typeface="Consolas"/>
                <a:cs typeface="Consolas"/>
              </a:rPr>
              <a:t>[1D] hello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>
                <a:latin typeface="Consolas"/>
                <a:cs typeface="Consolas"/>
              </a:rPr>
              <a:t>hello(</a:t>
            </a:r>
            <a:r>
              <a:rPr lang="en-US" sz="3000" b="1" dirty="0" err="1">
                <a:latin typeface="Consolas"/>
                <a:cs typeface="Consolas"/>
              </a:rPr>
              <a:t>int</a:t>
            </a:r>
            <a:r>
              <a:rPr lang="en-US" sz="3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      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void </a:t>
            </a:r>
            <a:r>
              <a:rPr lang="en-US" sz="3000" dirty="0" err="1">
                <a:latin typeface="Consolas"/>
                <a:cs typeface="Consolas"/>
              </a:rPr>
              <a:t>printHello</a:t>
            </a:r>
            <a:r>
              <a:rPr lang="en-US" sz="3000" dirty="0">
                <a:latin typeface="Consolas"/>
                <a:cs typeface="Consolas"/>
              </a:rPr>
              <a:t>();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69"/>
            <a:ext cx="8615360" cy="555827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</a:t>
            </a:r>
            <a:r>
              <a:rPr lang="en-US" sz="1700" b="1" dirty="0">
                <a:latin typeface="Consolas"/>
                <a:cs typeface="Consolas"/>
              </a:rPr>
              <a:t>include </a:t>
            </a:r>
            <a:r>
              <a:rPr lang="en-US" sz="1700" dirty="0" smtClean="0">
                <a:latin typeface="Consolas"/>
                <a:cs typeface="Consolas"/>
              </a:rPr>
              <a:t>“</a:t>
            </a:r>
            <a:r>
              <a:rPr lang="en-US" sz="1700" dirty="0" err="1" smtClean="0">
                <a:latin typeface="Consolas"/>
                <a:cs typeface="Consolas"/>
              </a:rPr>
              <a:t>arr.decl.h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>
                <a:latin typeface="Consolas"/>
                <a:cs typeface="Consolas"/>
              </a:rPr>
              <a:t>struct</a:t>
            </a: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 : </a:t>
            </a:r>
            <a:r>
              <a:rPr lang="en-US" sz="1700" dirty="0" err="1" smtClean="0">
                <a:latin typeface="Consolas"/>
                <a:cs typeface="Consolas"/>
              </a:rPr>
              <a:t>CBase_Main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{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Main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CkArgMsg</a:t>
            </a:r>
            <a:r>
              <a:rPr lang="en-US" sz="1700" dirty="0">
                <a:latin typeface="Consolas"/>
                <a:cs typeface="Consolas"/>
              </a:rPr>
              <a:t>∗ </a:t>
            </a:r>
            <a:r>
              <a:rPr lang="en-US" sz="1700" dirty="0" err="1">
                <a:latin typeface="Consolas"/>
                <a:cs typeface="Consolas"/>
              </a:rPr>
              <a:t>msg</a:t>
            </a:r>
            <a:r>
              <a:rPr lang="en-US" sz="17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b="1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arraySize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atoi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msg</a:t>
            </a:r>
            <a:r>
              <a:rPr lang="en-US" sz="1700" dirty="0" smtClean="0">
                <a:latin typeface="Consolas"/>
                <a:cs typeface="Consolas"/>
              </a:rPr>
              <a:t>-&gt;</a:t>
            </a:r>
            <a:r>
              <a:rPr lang="en-US" sz="1700" dirty="0" err="1" smtClean="0">
                <a:latin typeface="Consolas"/>
                <a:cs typeface="Consolas"/>
              </a:rPr>
              <a:t>argv</a:t>
            </a:r>
            <a:r>
              <a:rPr lang="en-US" sz="1700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 p =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::</a:t>
            </a:r>
            <a:r>
              <a:rPr lang="en-US" sz="1700" dirty="0" err="1" smtClean="0">
                <a:latin typeface="Consolas"/>
                <a:cs typeface="Consolas"/>
              </a:rPr>
              <a:t>ckNew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p[0].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 smtClean="0">
                <a:latin typeface="Consolas"/>
                <a:cs typeface="Consolas"/>
              </a:rPr>
              <a:t>struct</a:t>
            </a:r>
            <a:r>
              <a:rPr lang="en-US" sz="1700" dirty="0" smtClean="0">
                <a:latin typeface="Consolas"/>
                <a:cs typeface="Consolas"/>
              </a:rPr>
              <a:t> hello : </a:t>
            </a:r>
            <a:r>
              <a:rPr lang="en-US" sz="1700" dirty="0" err="1" smtClean="0">
                <a:latin typeface="Consolas"/>
                <a:cs typeface="Consolas"/>
              </a:rPr>
              <a:t>CBase_hello</a:t>
            </a:r>
            <a:r>
              <a:rPr lang="en-US" sz="17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b="1" dirty="0" smtClean="0">
                <a:latin typeface="Consolas"/>
                <a:cs typeface="Consolas"/>
              </a:rPr>
              <a:t>  </a:t>
            </a:r>
            <a:r>
              <a:rPr lang="en-US" sz="1700" dirty="0" smtClean="0">
                <a:latin typeface="Consolas"/>
                <a:cs typeface="Consolas"/>
              </a:rPr>
              <a:t>hello(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n) :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void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CkPrintf</a:t>
            </a:r>
            <a:r>
              <a:rPr lang="en-US" sz="1700" dirty="0" smtClean="0">
                <a:latin typeface="Consolas"/>
                <a:cs typeface="Consolas"/>
              </a:rPr>
              <a:t>(“PE[%d]: hello from p[%d]\n”, </a:t>
            </a:r>
            <a:r>
              <a:rPr lang="en-US" sz="1700" dirty="0" err="1" smtClean="0">
                <a:latin typeface="Consolas"/>
                <a:cs typeface="Consolas"/>
              </a:rPr>
              <a:t>CkMyPe</a:t>
            </a:r>
            <a:r>
              <a:rPr lang="en-US" sz="1700" dirty="0" smtClean="0">
                <a:latin typeface="Consolas"/>
                <a:cs typeface="Consolas"/>
              </a:rPr>
              <a:t>(), 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if</a:t>
            </a:r>
            <a:r>
              <a:rPr lang="en-US" sz="1700" dirty="0" smtClean="0">
                <a:latin typeface="Consolas"/>
                <a:cs typeface="Consolas"/>
              </a:rPr>
              <a:t> (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==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 – 1) </a:t>
            </a:r>
            <a:r>
              <a:rPr lang="en-US" sz="1700" dirty="0" err="1" smtClean="0">
                <a:latin typeface="Consolas"/>
                <a:cs typeface="Consolas"/>
              </a:rPr>
              <a:t>CkExit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else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thisProxy</a:t>
            </a:r>
            <a:r>
              <a:rPr lang="en-US" sz="1700" dirty="0" smtClean="0">
                <a:latin typeface="Consolas"/>
                <a:cs typeface="Consolas"/>
              </a:rPr>
              <a:t>[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+ 1].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#include</a:t>
            </a:r>
            <a:r>
              <a:rPr lang="en-US" sz="1700" dirty="0" smtClean="0">
                <a:latin typeface="Consolas"/>
                <a:cs typeface="Consolas"/>
              </a:rPr>
              <a:t> “</a:t>
            </a:r>
            <a:r>
              <a:rPr lang="en-US" sz="1700" dirty="0" err="1" smtClean="0">
                <a:latin typeface="Consolas"/>
                <a:cs typeface="Consolas"/>
              </a:rPr>
              <a:t>arr.def.h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</a:t>
            </a:r>
            <a:r>
              <a:rPr lang="en-US" dirty="0" smtClean="0"/>
              <a:t>“-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 smtClean="0">
                <a:latin typeface="Consolas"/>
                <a:cs typeface="Consolas"/>
              </a:rPr>
              <a:t>projections</a:t>
            </a:r>
            <a:r>
              <a:rPr lang="en-US" dirty="0" smtClean="0">
                <a:latin typeface="+mn-lt"/>
                <a:cs typeface="Consolas"/>
              </a:rPr>
              <a:t>”</a:t>
            </a:r>
            <a:r>
              <a:rPr lang="en-US" dirty="0" smtClean="0"/>
              <a:t> to </a:t>
            </a:r>
            <a:r>
              <a:rPr lang="en-US" dirty="0"/>
              <a:t>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</a:t>
            </a:r>
            <a:r>
              <a:rPr lang="en-US" dirty="0" smtClean="0"/>
              <a:t>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</a:t>
            </a:r>
            <a:r>
              <a:rPr lang="en-US" dirty="0" smtClean="0"/>
              <a:t>configurations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907466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442948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5151568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687049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/>
      <p:bldP spid="9" grpId="0" build="p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3508686"/>
          </a:xfrm>
        </p:spPr>
        <p:txBody>
          <a:bodyPr>
            <a:normAutofit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784216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[</a:t>
            </a:r>
            <a:r>
              <a:rPr lang="en-US" sz="2800" b="1" dirty="0">
                <a:latin typeface="Consolas"/>
                <a:cs typeface="Consolas"/>
              </a:rPr>
              <a:t>main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b="1" dirty="0">
                <a:latin typeface="Consolas"/>
                <a:cs typeface="Consolas"/>
              </a:rPr>
              <a:t>module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MyModule</a:t>
            </a:r>
            <a:r>
              <a:rPr lang="en-US" sz="2800" dirty="0">
                <a:latin typeface="Consolas"/>
                <a:cs typeface="Consolas"/>
              </a:rPr>
              <a:t> {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/</a:t>
            </a:r>
            <a:r>
              <a:rPr lang="en-US" sz="2800" dirty="0">
                <a:latin typeface="Consolas"/>
                <a:cs typeface="Consolas"/>
              </a:rPr>
              <a:t>/... </a:t>
            </a:r>
            <a:r>
              <a:rPr lang="en-US" sz="2800" dirty="0" err="1">
                <a:latin typeface="Consolas"/>
                <a:cs typeface="Consolas"/>
              </a:rPr>
              <a:t>chare</a:t>
            </a:r>
            <a:r>
              <a:rPr lang="en-US" sz="2800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 err="1" smtClean="0">
                <a:latin typeface="Consolas"/>
                <a:cs typeface="Consolas"/>
              </a:rPr>
              <a:t>concat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Elem(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564488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 smtClean="0"/>
              <a:t>“reduction.decl.h</a:t>
            </a:r>
            <a:r>
              <a:rPr lang="en-US" sz="1700" dirty="0"/>
              <a:t>” </a:t>
            </a:r>
          </a:p>
          <a:p>
            <a:pPr marL="0" indent="0">
              <a:buNone/>
            </a:pPr>
            <a:r>
              <a:rPr lang="en-US" sz="1700" b="1" dirty="0" smtClean="0"/>
              <a:t>const </a:t>
            </a:r>
            <a:r>
              <a:rPr lang="en-US" sz="1700" b="1" dirty="0"/>
              <a:t>int </a:t>
            </a:r>
            <a:r>
              <a:rPr lang="en-US" sz="1700" dirty="0"/>
              <a:t>numElements = 49;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class </a:t>
            </a:r>
            <a:r>
              <a:rPr lang="en-US" sz="1700" dirty="0"/>
              <a:t>Main : </a:t>
            </a:r>
            <a:r>
              <a:rPr lang="en-US" sz="1700" b="1" dirty="0"/>
              <a:t>public </a:t>
            </a:r>
            <a:r>
              <a:rPr lang="en-US" sz="1700" dirty="0" smtClean="0"/>
              <a:t>CBase_Main </a:t>
            </a:r>
            <a:r>
              <a:rPr lang="en-US" sz="1700" dirty="0"/>
              <a:t>{ </a:t>
            </a:r>
            <a:r>
              <a:rPr lang="en-US" sz="1700" dirty="0" smtClean="0"/>
              <a:t> </a:t>
            </a:r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Main</a:t>
            </a:r>
            <a:r>
              <a:rPr lang="en-US" sz="1700" dirty="0"/>
              <a:t>(CkArgMsg∗ msg) { </a:t>
            </a:r>
            <a:r>
              <a:rPr lang="en-US" sz="1700" dirty="0" smtClean="0"/>
              <a:t>CProxy_Elem</a:t>
            </a:r>
            <a:r>
              <a:rPr lang="en-US" sz="1700" dirty="0"/>
              <a:t>::ckNew(thisProxy, numElements); }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b="1" dirty="0" smtClean="0"/>
              <a:t>void </a:t>
            </a:r>
            <a:r>
              <a:rPr lang="en-US" sz="1700" dirty="0"/>
              <a:t>done(</a:t>
            </a:r>
            <a:r>
              <a:rPr lang="en-US" sz="1700" b="1" dirty="0"/>
              <a:t>int </a:t>
            </a:r>
            <a:r>
              <a:rPr lang="en-US" sz="1700" dirty="0"/>
              <a:t>value) 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</a:t>
            </a:r>
            <a:r>
              <a:rPr lang="en-US" sz="1700" dirty="0" smtClean="0"/>
              <a:t>   </a:t>
            </a:r>
            <a:r>
              <a:rPr lang="en-US" sz="1700" dirty="0" err="1" smtClean="0"/>
              <a:t>CkPrintf</a:t>
            </a:r>
            <a:r>
              <a:rPr lang="en-US" sz="1700" dirty="0" smtClean="0"/>
              <a:t>(“value</a:t>
            </a:r>
            <a:r>
              <a:rPr lang="en-US" sz="1700" dirty="0"/>
              <a:t>: %d\n”, value);</a:t>
            </a:r>
            <a:br>
              <a:rPr lang="en-US" sz="1700" dirty="0"/>
            </a:br>
            <a:r>
              <a:rPr lang="en-US" sz="1700" dirty="0" smtClean="0"/>
              <a:t>     </a:t>
            </a:r>
            <a:r>
              <a:rPr lang="en-US" sz="1700" dirty="0" smtClean="0"/>
              <a:t> </a:t>
            </a:r>
            <a:r>
              <a:rPr lang="en-US" sz="1700" dirty="0" err="1" smtClean="0"/>
              <a:t>CkExit</a:t>
            </a:r>
            <a:r>
              <a:rPr lang="en-US" sz="1700" dirty="0"/>
              <a:t>();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</a:t>
            </a:r>
          </a:p>
          <a:p>
            <a:pPr marL="0" indent="0">
              <a:buNone/>
            </a:pPr>
            <a:r>
              <a:rPr lang="en-US" sz="1700" dirty="0" smtClean="0"/>
              <a:t>};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class </a:t>
            </a:r>
            <a:r>
              <a:rPr lang="en-US" sz="1700" dirty="0"/>
              <a:t>Elem : </a:t>
            </a:r>
            <a:r>
              <a:rPr lang="en-US" sz="1700" b="1" dirty="0"/>
              <a:t>public </a:t>
            </a:r>
            <a:r>
              <a:rPr lang="en-US" sz="1700" dirty="0" err="1" smtClean="0"/>
              <a:t>CBase_Elem</a:t>
            </a:r>
            <a:r>
              <a:rPr lang="en-US" sz="1700" dirty="0" smtClean="0"/>
              <a:t> </a:t>
            </a:r>
            <a:r>
              <a:rPr lang="en-US" sz="1700" dirty="0"/>
              <a:t>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Elem(CProxy_Main </a:t>
            </a:r>
            <a:r>
              <a:rPr lang="en-US" sz="1700" dirty="0"/>
              <a:t>mProxy)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    </a:t>
            </a:r>
            <a:r>
              <a:rPr lang="en-US" sz="1700" b="1" dirty="0" smtClean="0"/>
              <a:t>int </a:t>
            </a:r>
            <a:r>
              <a:rPr lang="en-US" sz="1700" dirty="0"/>
              <a:t>val = thisIndex;</a:t>
            </a:r>
            <a:br>
              <a:rPr lang="en-US" sz="1700" dirty="0"/>
            </a:br>
            <a:r>
              <a:rPr lang="en-US" sz="1700" dirty="0" smtClean="0"/>
              <a:t>      CkCallback </a:t>
            </a:r>
            <a:r>
              <a:rPr lang="en-US" sz="1700" dirty="0"/>
              <a:t>cb(CkReductionTarget(Main, done), mProxy)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    contribute</a:t>
            </a:r>
            <a:r>
              <a:rPr lang="en-US" sz="1700" dirty="0"/>
              <a:t>(sizeof(int), &amp;val, CkReduction::</a:t>
            </a:r>
            <a:r>
              <a:rPr lang="en-US" sz="1700" dirty="0" smtClean="0"/>
              <a:t>sum_int</a:t>
            </a:r>
            <a:r>
              <a:rPr lang="en-US" sz="1700" dirty="0"/>
              <a:t>, cb);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 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r>
              <a:rPr lang="en-US" sz="1700" dirty="0"/>
              <a:t>; </a:t>
            </a:r>
            <a:r>
              <a:rPr lang="en-US" sz="1700" dirty="0" smtClean="0"/>
              <a:t>	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/>
              <a:t>”reduction.def.h”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792550" y="2870496"/>
            <a:ext cx="2397862" cy="1237177"/>
          </a:xfrm>
          <a:solidFill>
            <a:srgbClr val="D2533C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 smtClean="0"/>
              <a:t>value</a:t>
            </a:r>
            <a:r>
              <a:rPr lang="en-US" dirty="0"/>
              <a:t>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</a:t>
            </a:r>
            <a:r>
              <a:rPr lang="en-US" dirty="0" smtClean="0"/>
              <a:t>set of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  <p:bldP spid="6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 smtClean="0">
                <a:latin typeface="Lucida Console"/>
                <a:cs typeface="Lucida Console"/>
              </a:rPr>
              <a:t>argc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286054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332434"/>
            <a:ext cx="8615360" cy="104657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(... constructor </a:t>
            </a:r>
            <a:r>
              <a:rPr lang="en-US" sz="3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61517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proxy </a:t>
            </a:r>
            <a:r>
              <a:rPr lang="en-US" sz="3000" dirty="0" smtClean="0">
                <a:latin typeface="Consolas"/>
                <a:cs typeface="Consolas"/>
              </a:rPr>
              <a:t>=               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      </a:t>
            </a: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(arg1)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15705</TotalTime>
  <Words>2811</Words>
  <Application>Microsoft Macintosh PowerPoint</Application>
  <PresentationFormat>On-screen Show (4:3)</PresentationFormat>
  <Paragraphs>426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Does this program execute correctly?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395</cp:revision>
  <dcterms:created xsi:type="dcterms:W3CDTF">2014-08-04T16:19:24Z</dcterms:created>
  <dcterms:modified xsi:type="dcterms:W3CDTF">2014-11-17T04:25:38Z</dcterms:modified>
</cp:coreProperties>
</file>