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46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47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1" d="100"/>
          <a:sy n="91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1D55-B102-DE43-A54B-569022836A4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0136-2C40-3C47-B811-72E243CC5A3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56C3-D853-A84D-99C4-10F33E5473D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3122-9C2A-FB40-86AE-72327076B58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442A-D6AD-C842-BAA5-2EF7034136A9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CBCD-D1C2-C64D-96BC-B4670C1BFEA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064-9CE0-8542-8A75-4FE813A4312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FC05179-7E64-2B45-BB3C-87F76F47DC0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EC3A-7170-B046-8957-19A47F74079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693D-B560-4945-9798-6BDB552E1C5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F00-7836-3147-BC13-E9798AB10E7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0DBB18D-80F3-D648-8DF5-EC481608E7B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654-A74F-D448-A2F8-D4B258E0F08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95229B4-E8E0-9943-8351-031BF89671CD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E620-01DA-264A-8743-A30FCBA1DE9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9A06-2B2C-2B47-B929-5D8F0754A82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BA714DC8-9929-464D-B61C-AD4338E76A5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>
            <a:normAutofit lnSpcReduction="10000"/>
          </a:bodyPr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</a:t>
            </a:r>
            <a:r>
              <a:rPr lang="en-US" spc="25" dirty="0" smtClean="0">
                <a:latin typeface="Times New Roman"/>
                <a:cs typeface="Times New Roman"/>
              </a:rPr>
              <a:t>)</a:t>
            </a:r>
          </a:p>
          <a:p>
            <a:pPr marL="0" marR="62865" indent="0">
              <a:spcBef>
                <a:spcPts val="0"/>
              </a:spcBef>
              <a:buNone/>
            </a:pPr>
            <a:endParaRPr lang="en-US" sz="1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 smtClean="0">
                <a:latin typeface="Lucida Console"/>
                <a:cs typeface="Lucida Console"/>
              </a:rPr>
              <a:t>array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</a:t>
            </a:r>
            <a:r>
              <a:rPr lang="en-US" spc="-15" dirty="0" smtClean="0">
                <a:latin typeface="Times New Roman"/>
                <a:cs typeface="Times New Roman"/>
              </a:rPr>
              <a:t>:</a:t>
            </a:r>
          </a:p>
          <a:p>
            <a:pPr marL="0" marR="12700" indent="0">
              <a:spcBef>
                <a:spcPts val="0"/>
              </a:spcBef>
              <a:buNone/>
            </a:pPr>
            <a:endParaRPr lang="en-US" sz="1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</a:t>
            </a:r>
            <a:r>
              <a:rPr lang="en-US" sz="1800" spc="-80" dirty="0" err="1">
                <a:latin typeface="Lucida Console"/>
                <a:cs typeface="Lucida Console"/>
              </a:rPr>
              <a:t>ClassName</a:t>
            </a:r>
            <a:r>
              <a:rPr lang="en-US" sz="1800" spc="-80" dirty="0" smtClean="0">
                <a:latin typeface="Lucida Console"/>
                <a:cs typeface="Lucida Console"/>
              </a:rPr>
              <a:t>]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0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err="1" smtClean="0">
                <a:latin typeface="Lucida Console"/>
                <a:cs typeface="Lucida Console"/>
              </a:rPr>
              <a:t>sdag</a:t>
            </a:r>
            <a:r>
              <a:rPr lang="en-US" sz="1800" spc="-225" dirty="0" err="1">
                <a:latin typeface="Lucida Console"/>
                <a:cs typeface="Lucida Console"/>
              </a:rPr>
              <a:t>_</a:t>
            </a:r>
            <a:r>
              <a:rPr lang="en-US" sz="1800" spc="-80" dirty="0" err="1" smtClean="0">
                <a:latin typeface="Lucida Console"/>
                <a:cs typeface="Lucida Console"/>
              </a:rPr>
              <a:t>pup</a:t>
            </a:r>
            <a:r>
              <a:rPr lang="en-US" sz="1800" spc="-80" dirty="0">
                <a:latin typeface="Lucida Console"/>
                <a:cs typeface="Lucida Console"/>
              </a:rPr>
              <a:t>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fib.decl.h</a:t>
            </a:r>
            <a:r>
              <a:rPr lang="en-US" sz="1400" dirty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THRESHOLD </a:t>
            </a:r>
            <a:r>
              <a:rPr lang="en-US" sz="1400" dirty="0" smtClean="0">
                <a:latin typeface="Consolas"/>
                <a:cs typeface="Consolas"/>
              </a:rPr>
              <a:t>10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CBase_Main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Main(CkArgMsg∗  m)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::ckNew(atoi(m−&gt;argv[1]), </a:t>
            </a:r>
            <a:r>
              <a:rPr lang="en-US" sz="1400" b="1" dirty="0">
                <a:latin typeface="Consolas"/>
                <a:cs typeface="Consolas"/>
              </a:rPr>
              <a:t>true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smtClean="0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()); } }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Fib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CBase_Fib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Fib_SDAG_CODE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CProxy_Fib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parent; </a:t>
            </a:r>
            <a:r>
              <a:rPr lang="en-US" sz="1400" b="1" dirty="0">
                <a:latin typeface="Consolas"/>
                <a:cs typeface="Consolas"/>
              </a:rPr>
              <a:t>bool 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Fib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b="1" dirty="0" err="1" smtClean="0">
                <a:latin typeface="Consolas"/>
                <a:cs typeface="Consolas"/>
              </a:rPr>
              <a:t>bool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isRoot_, CProxy_Fib parent_):parent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parent_)</a:t>
            </a:r>
            <a:r>
              <a:rPr lang="en-US" sz="1400" dirty="0">
                <a:latin typeface="Consolas"/>
                <a:cs typeface="Consolas"/>
              </a:rPr>
              <a:t>, isRoot(</a:t>
            </a:r>
            <a:r>
              <a:rPr lang="en-US" sz="1400" dirty="0" err="1" smtClean="0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_){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calc</a:t>
            </a:r>
            <a:r>
              <a:rPr lang="en-US" sz="1400" dirty="0">
                <a:latin typeface="Consolas"/>
                <a:cs typeface="Consolas"/>
              </a:rPr>
              <a:t>(n)</a:t>
            </a:r>
            <a:r>
              <a:rPr lang="en-US" sz="1400" dirty="0" smtClean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int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seqFib(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n) { </a:t>
            </a:r>
            <a:r>
              <a:rPr lang="en-US" sz="1400" b="1" dirty="0">
                <a:latin typeface="Consolas"/>
                <a:cs typeface="Consolas"/>
              </a:rPr>
              <a:t>return </a:t>
            </a:r>
            <a:r>
              <a:rPr lang="en-US" sz="1400" dirty="0">
                <a:latin typeface="Consolas"/>
                <a:cs typeface="Consolas"/>
              </a:rPr>
              <a:t>(n &lt; 2) ? n : seqFib(n − 1) + seqFib(n − 2); 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respond(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(!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dirty="0" err="1" smtClean="0">
                <a:latin typeface="Consolas"/>
                <a:cs typeface="Consolas"/>
              </a:rPr>
              <a:t>parent.response</a:t>
            </a:r>
            <a:r>
              <a:rPr lang="en-US" sz="1400" dirty="0">
                <a:latin typeface="Consolas"/>
                <a:cs typeface="Consolas"/>
              </a:rPr>
              <a:t>(val);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delete </a:t>
            </a:r>
            <a:r>
              <a:rPr lang="en-US" sz="1400" b="1" dirty="0">
                <a:latin typeface="Consolas"/>
                <a:cs typeface="Consolas"/>
              </a:rPr>
              <a:t>this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} </a:t>
            </a:r>
            <a:r>
              <a:rPr lang="en-US" sz="1400" b="1" dirty="0">
                <a:latin typeface="Consolas"/>
                <a:cs typeface="Consolas"/>
              </a:rPr>
              <a:t>else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CkPrintf</a:t>
            </a:r>
            <a:r>
              <a:rPr lang="en-US" sz="1400" dirty="0">
                <a:latin typeface="Consolas"/>
                <a:cs typeface="Consolas"/>
              </a:rPr>
              <a:t>(”Fibonacci number is: %d\n”, val);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dirty="0" err="1" smtClean="0">
                <a:latin typeface="Consolas"/>
                <a:cs typeface="Consolas"/>
              </a:rPr>
              <a:t>CkExit</a:t>
            </a:r>
            <a:r>
              <a:rPr lang="en-US" sz="1400" dirty="0">
                <a:latin typeface="Consolas"/>
                <a:cs typeface="Consolas"/>
              </a:rPr>
              <a:t>()</a:t>
            </a:r>
            <a:r>
              <a:rPr lang="en-US" sz="1400" dirty="0" smtClean="0">
                <a:latin typeface="Consolas"/>
                <a:cs typeface="Consolas"/>
              </a:rPr>
              <a:t>; } } };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“fib.def.h”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fontScale="92500"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Lucida Console"/>
                <a:cs typeface="Lucida Console"/>
              </a:rPr>
              <a:t>myMethod1</a:t>
            </a:r>
          </a:p>
          <a:p>
            <a:pPr marL="15240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</a:t>
            </a:r>
            <a:r>
              <a:rPr lang="en-US" sz="2000" spc="-80" dirty="0" smtClean="0">
                <a:latin typeface="Lucida Console"/>
                <a:cs typeface="Lucida Console"/>
              </a:rPr>
              <a:t>/</a:t>
            </a:r>
          </a:p>
          <a:p>
            <a:pPr marL="15240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917222"/>
            <a:ext cx="8615360" cy="3565131"/>
          </a:xfrm>
        </p:spPr>
        <p:txBody>
          <a:bodyPr>
            <a:normAutofit fontScale="92500"/>
          </a:bodyPr>
          <a:lstStyle/>
          <a:p>
            <a:pPr marL="404813" marR="12700" indent="-404813">
              <a:spcBef>
                <a:spcPts val="0"/>
              </a:spcBef>
              <a:buFont typeface="Wingdings" charset="2"/>
              <a:buChar char="Ø"/>
            </a:pPr>
            <a:r>
              <a:rPr lang="en-US" spc="-25" dirty="0" smtClean="0">
                <a:latin typeface="Times New Roman"/>
                <a:cs typeface="Times New Roman"/>
              </a:rPr>
              <a:t>By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404813" marR="12700" indent="-404813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404813" marR="12700" indent="-404813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404813" marR="12700" indent="-404813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404813" marR="12700" indent="-404813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Syntax: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632940"/>
            <a:ext cx="4967547" cy="3893935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Overlap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can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40" dirty="0" smtClean="0">
                <a:latin typeface="Times New Roman"/>
                <a:cs typeface="Times New Roman"/>
              </a:rPr>
              <a:t>b</a:t>
            </a:r>
            <a:r>
              <a:rPr lang="en-US" spc="-5" dirty="0" smtClean="0">
                <a:latin typeface="Times New Roman"/>
                <a:cs typeface="Times New Roman"/>
              </a:rPr>
              <a:t>e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used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to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get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back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some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latin typeface="Times New Roman"/>
                <a:cs typeface="Times New Roman"/>
              </a:rPr>
              <a:t>of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 smtClean="0">
                <a:latin typeface="Times New Roman"/>
                <a:cs typeface="Times New Roman"/>
              </a:rPr>
              <a:t>the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asynchrony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within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30" dirty="0" smtClean="0">
                <a:latin typeface="Times New Roman"/>
                <a:cs typeface="Times New Roman"/>
              </a:rPr>
              <a:t>a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c</a:t>
            </a:r>
            <a:r>
              <a:rPr lang="en-US" spc="20" dirty="0" err="1" smtClean="0">
                <a:latin typeface="Times New Roman"/>
                <a:cs typeface="Times New Roman"/>
              </a:rPr>
              <a:t>h</a:t>
            </a:r>
            <a:r>
              <a:rPr lang="en-US" spc="-15" dirty="0" err="1" smtClean="0">
                <a:latin typeface="Times New Roman"/>
                <a:cs typeface="Times New Roman"/>
              </a:rPr>
              <a:t>a</a:t>
            </a:r>
            <a:r>
              <a:rPr lang="en-US" dirty="0" err="1" smtClean="0">
                <a:latin typeface="Times New Roman"/>
                <a:cs typeface="Times New Roman"/>
              </a:rPr>
              <a:t>re</a:t>
            </a:r>
            <a:endParaRPr lang="en-US" dirty="0" smtClean="0">
              <a:latin typeface="Times New Roman"/>
              <a:cs typeface="Times New Roman"/>
            </a:endParaRPr>
          </a:p>
          <a:p>
            <a:pPr marL="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25" dirty="0" smtClean="0">
                <a:latin typeface="Times New Roman"/>
                <a:cs typeface="Times New Roman"/>
              </a:rPr>
              <a:t>But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it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Times New Roman"/>
                <a:cs typeface="Times New Roman"/>
              </a:rPr>
              <a:t>is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constrained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Ma</a:t>
            </a:r>
            <a:r>
              <a:rPr lang="en-US" spc="-30" dirty="0" smtClean="0">
                <a:latin typeface="Times New Roman"/>
                <a:cs typeface="Times New Roman"/>
              </a:rPr>
              <a:t>k</a:t>
            </a:r>
            <a:r>
              <a:rPr lang="en-US" spc="-5" dirty="0" smtClean="0">
                <a:latin typeface="Times New Roman"/>
                <a:cs typeface="Times New Roman"/>
              </a:rPr>
              <a:t>es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f</a:t>
            </a:r>
            <a:r>
              <a:rPr lang="en-US" spc="-50" dirty="0" smtClean="0">
                <a:latin typeface="Times New Roman"/>
                <a:cs typeface="Times New Roman"/>
              </a:rPr>
              <a:t>o</a:t>
            </a:r>
            <a:r>
              <a:rPr lang="en-US" spc="5" dirty="0" smtClean="0">
                <a:latin typeface="Times New Roman"/>
                <a:cs typeface="Times New Roman"/>
              </a:rPr>
              <a:t>r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</a:t>
            </a:r>
            <a:r>
              <a:rPr lang="en-US" spc="-30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disciplined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pc="10" dirty="0" smtClean="0">
                <a:latin typeface="Times New Roman"/>
                <a:cs typeface="Times New Roman"/>
              </a:rPr>
              <a:t>with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fe</a:t>
            </a:r>
            <a:r>
              <a:rPr lang="en-US" spc="-50" dirty="0" smtClean="0">
                <a:latin typeface="Times New Roman"/>
                <a:cs typeface="Times New Roman"/>
              </a:rPr>
              <a:t>w</a:t>
            </a:r>
            <a:r>
              <a:rPr lang="en-US" spc="10" dirty="0" smtClean="0">
                <a:latin typeface="Times New Roman"/>
                <a:cs typeface="Times New Roman"/>
              </a:rPr>
              <a:t>er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race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conditions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err="1" smtClean="0"/>
              <a:t>Laxmikant</a:t>
            </a:r>
            <a:r>
              <a:rPr lang="en-US" dirty="0" smtClean="0"/>
              <a:t> </a:t>
            </a:r>
            <a:r>
              <a:rPr lang="en-US" dirty="0" err="1" smtClean="0"/>
              <a:t>Kalé</a:t>
            </a:r>
            <a:r>
              <a:rPr lang="en-US" dirty="0" smtClean="0"/>
              <a:t> and PPL (UIUC) – Parallel </a:t>
            </a:r>
            <a:r>
              <a:rPr lang="en-US" dirty="0" err="1" smtClean="0"/>
              <a:t>Migratable</a:t>
            </a:r>
            <a:r>
              <a:rPr lang="en-US" dirty="0" smtClean="0"/>
              <a:t>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</a:t>
            </a:r>
            <a:r>
              <a:rPr lang="en-US" sz="2000" spc="-80" dirty="0" smtClean="0">
                <a:latin typeface="Lucida Console"/>
                <a:cs typeface="Lucida Console"/>
              </a:rPr>
              <a:t>: &lt;</a:t>
            </a:r>
            <a:r>
              <a:rPr lang="en-US" sz="2000" spc="-80" dirty="0">
                <a:latin typeface="Lucida Console"/>
                <a:cs typeface="Lucida Console"/>
              </a:rPr>
              <a:t>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mainmodule </a:t>
            </a:r>
            <a:r>
              <a:rPr lang="en-US" sz="2000" dirty="0">
                <a:latin typeface="Consolas"/>
                <a:cs typeface="Consolas"/>
              </a:rPr>
              <a:t>prefix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mainchare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[reductiontarget]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checkIn();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Prefix(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1800" b="1" dirty="0" smtClean="0">
                <a:latin typeface="Consolas"/>
                <a:cs typeface="Consolas"/>
              </a:rPr>
              <a:t>entry </a:t>
            </a:r>
            <a:r>
              <a:rPr lang="en-US" sz="1800" b="1" dirty="0">
                <a:latin typeface="Consolas"/>
                <a:cs typeface="Consolas"/>
              </a:rPr>
              <a:t>void </a:t>
            </a:r>
            <a:r>
              <a:rPr lang="en-US" sz="1800" dirty="0">
                <a:latin typeface="Consolas"/>
                <a:cs typeface="Consolas"/>
              </a:rPr>
              <a:t>passValue(</a:t>
            </a:r>
            <a:r>
              <a:rPr lang="en-US" sz="1800" b="1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step, </a:t>
            </a:r>
            <a:r>
              <a:rPr lang="en-US" sz="1800" b="1" dirty="0">
                <a:latin typeface="Consolas"/>
                <a:cs typeface="Consolas"/>
              </a:rPr>
              <a:t>unsigned int </a:t>
            </a:r>
            <a:r>
              <a:rPr lang="en-US" sz="1800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b="1" dirty="0" smtClean="0">
                <a:latin typeface="Consolas"/>
                <a:cs typeface="Consolas"/>
              </a:rPr>
              <a:t>entry </a:t>
            </a:r>
            <a:r>
              <a:rPr lang="en-US" sz="1500" b="1" dirty="0">
                <a:latin typeface="Consolas"/>
                <a:cs typeface="Consolas"/>
              </a:rPr>
              <a:t>void </a:t>
            </a:r>
            <a:r>
              <a:rPr lang="en-US" sz="15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b="1" dirty="0" smtClean="0">
                <a:latin typeface="Consolas"/>
                <a:cs typeface="Consolas"/>
              </a:rPr>
              <a:t>for</a:t>
            </a:r>
            <a:r>
              <a:rPr lang="en-US" sz="15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</a:t>
            </a:r>
            <a:r>
              <a:rPr lang="en-US" sz="1500" dirty="0" err="1" smtClean="0">
                <a:latin typeface="Consolas"/>
                <a:cs typeface="Consolas"/>
              </a:rPr>
              <a:t>send_value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targetIndex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(targetIndex &lt; numElements)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thisProxy</a:t>
            </a:r>
            <a:r>
              <a:rPr lang="en-US" sz="1500" dirty="0" smtClean="0">
                <a:latin typeface="Consolas"/>
                <a:cs typeface="Consolas"/>
              </a:rPr>
              <a:t>[targetIndex].passValue(stage, value);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when </a:t>
            </a:r>
            <a:r>
              <a:rPr lang="en-US" sz="1500" dirty="0">
                <a:latin typeface="Consolas"/>
                <a:cs typeface="Consolas"/>
              </a:rPr>
              <a:t>passValue[stage</a:t>
            </a:r>
            <a:r>
              <a:rPr lang="en-US" sz="1500" dirty="0" smtClean="0">
                <a:latin typeface="Consolas"/>
                <a:cs typeface="Consolas"/>
              </a:rPr>
              <a:t>](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 smtClean="0">
                <a:latin typeface="Consolas"/>
                <a:cs typeface="Consolas"/>
              </a:rPr>
              <a:t>incoming_stage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b="1" dirty="0">
                <a:latin typeface="Consolas"/>
                <a:cs typeface="Consolas"/>
              </a:rPr>
              <a:t>unsigned int </a:t>
            </a:r>
            <a:r>
              <a:rPr lang="en-US" sz="1500" dirty="0" smtClean="0">
                <a:latin typeface="Consolas"/>
                <a:cs typeface="Consolas"/>
              </a:rPr>
              <a:t>incoming_value</a:t>
            </a:r>
            <a:r>
              <a:rPr lang="en-US" sz="1500" dirty="0">
                <a:latin typeface="Consolas"/>
                <a:cs typeface="Consolas"/>
              </a:rPr>
              <a:t>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 serial {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value </a:t>
            </a:r>
            <a:r>
              <a:rPr lang="en-US" sz="1500" dirty="0">
                <a:latin typeface="Consolas"/>
                <a:cs typeface="Consolas"/>
              </a:rPr>
              <a:t>+= </a:t>
            </a:r>
            <a:r>
              <a:rPr lang="en-US" sz="1500" dirty="0" err="1" smtClean="0">
                <a:latin typeface="Consolas"/>
                <a:cs typeface="Consolas"/>
              </a:rPr>
              <a:t>incoming_value</a:t>
            </a:r>
            <a:r>
              <a:rPr lang="en-US" sz="1500" dirty="0" smtClean="0">
                <a:latin typeface="Consolas"/>
                <a:cs typeface="Consolas"/>
              </a:rPr>
              <a:t>;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“done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contribute</a:t>
            </a:r>
            <a:r>
              <a:rPr lang="en-US" sz="15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5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}</a:t>
            </a:r>
            <a:r>
              <a:rPr lang="en-US" sz="1500" dirty="0">
                <a:latin typeface="Consolas"/>
                <a:cs typeface="Consolas"/>
              </a:rPr>
              <a:t>;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};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prefix.decl.h</a:t>
            </a:r>
            <a:r>
              <a:rPr lang="en-US" sz="1400" dirty="0">
                <a:latin typeface="Consolas"/>
                <a:cs typeface="Consolas"/>
              </a:rPr>
              <a:t>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i="1" dirty="0">
                <a:latin typeface="Consolas"/>
                <a:cs typeface="Consolas"/>
              </a:rPr>
              <a:t>// Random positive </a:t>
            </a:r>
            <a:r>
              <a:rPr lang="en-US" sz="1600" i="1" dirty="0" err="1">
                <a:latin typeface="Consolas"/>
                <a:cs typeface="Consolas"/>
              </a:rPr>
              <a:t>int</a:t>
            </a:r>
            <a:r>
              <a:rPr lang="en-US" sz="1600" i="1" dirty="0">
                <a:latin typeface="Consolas"/>
                <a:cs typeface="Consolas"/>
              </a:rPr>
              <a:t> between 0 and 9 (inclusive)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value </a:t>
            </a:r>
            <a:r>
              <a:rPr lang="en-US" sz="1600" dirty="0">
                <a:latin typeface="Consolas"/>
                <a:cs typeface="Consolas"/>
              </a:rPr>
              <a:t>= rand() % 10; </a:t>
            </a: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</a:t>
            </a:r>
            <a:r>
              <a:rPr lang="en-US" sz="1600" dirty="0" smtClean="0">
                <a:latin typeface="Consolas"/>
                <a:cs typeface="Consolas"/>
              </a:rPr>
              <a:t>“</a:t>
            </a:r>
            <a:r>
              <a:rPr lang="en-US" sz="1600" dirty="0" err="1" smtClean="0">
                <a:latin typeface="Consolas"/>
                <a:cs typeface="Consolas"/>
              </a:rPr>
              <a:t>prefix.def.h</a:t>
            </a:r>
            <a:r>
              <a:rPr lang="en-US" sz="1600" dirty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</a:t>
            </a:r>
            <a:r>
              <a:rPr lang="en-US" spc="30" dirty="0" smtClean="0">
                <a:latin typeface="Times New Roman"/>
                <a:cs typeface="Times New Roman"/>
              </a:rPr>
              <a:t>.</a:t>
            </a:r>
          </a:p>
          <a:p>
            <a:pPr marL="0" marR="12700" indent="0">
              <a:spcBef>
                <a:spcPts val="0"/>
              </a:spcBef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</a:t>
            </a:r>
            <a:r>
              <a:rPr lang="en-US" spc="25" dirty="0" smtClean="0">
                <a:latin typeface="Times New Roman"/>
                <a:cs typeface="Times New Roman"/>
              </a:rPr>
              <a:t>.</a:t>
            </a:r>
          </a:p>
          <a:p>
            <a:pPr marL="0" marR="274320" indent="0">
              <a:spcBef>
                <a:spcPts val="0"/>
              </a:spcBef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 smtClean="0">
                <a:latin typeface="Consolas"/>
                <a:cs typeface="Consolas"/>
              </a:rPr>
              <a:t>∗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mainmodule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jacobi2d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 smtClean="0">
                <a:latin typeface="Consolas"/>
                <a:cs typeface="Consolas"/>
              </a:rPr>
              <a:t>[2D</a:t>
            </a:r>
            <a:r>
              <a:rPr lang="en-US" sz="1600" dirty="0">
                <a:latin typeface="Consolas"/>
                <a:cs typeface="Consolas"/>
              </a:rPr>
              <a:t>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updateGhosts(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ref,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dir,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w, </a:t>
            </a:r>
            <a:r>
              <a:rPr lang="en-US" sz="1500" b="1" dirty="0">
                <a:latin typeface="Consolas"/>
                <a:cs typeface="Consolas"/>
              </a:rPr>
              <a:t>double </a:t>
            </a:r>
            <a:r>
              <a:rPr lang="en-US" sz="1500" dirty="0">
                <a:latin typeface="Consolas"/>
                <a:cs typeface="Consolas"/>
              </a:rPr>
              <a:t>gh[</a:t>
            </a:r>
            <a:r>
              <a:rPr lang="en-US" sz="1500" dirty="0" smtClean="0">
                <a:latin typeface="Consolas"/>
                <a:cs typeface="Consolas"/>
              </a:rPr>
              <a:t>w]</a:t>
            </a:r>
            <a:r>
              <a:rPr lang="en-US" sz="1600" dirty="0">
                <a:latin typeface="Consolas"/>
                <a:cs typeface="Consolas"/>
              </a:rPr>
              <a:t>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</a:t>
            </a:r>
            <a:r>
              <a:rPr lang="en-US" dirty="0" err="1" smtClean="0">
                <a:latin typeface="Consolas"/>
                <a:cs typeface="Consolas"/>
              </a:rPr>
              <a:t>thisIndex.y</a:t>
            </a:r>
            <a:r>
              <a:rPr lang="en-US" dirty="0" smtClean="0">
                <a:latin typeface="Consolas"/>
                <a:cs typeface="Consolas"/>
              </a:rPr>
              <a:t>;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</a:t>
            </a:r>
            <a:r>
              <a:rPr lang="en-US" dirty="0" err="1" smtClean="0">
                <a:latin typeface="Consolas"/>
                <a:cs typeface="Consolas"/>
              </a:rPr>
              <a:t>blockDimY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</a:t>
            </a:r>
            <a:r>
              <a:rPr lang="en-US" dirty="0" smtClean="0">
                <a:latin typeface="Consolas"/>
                <a:cs typeface="Consolas"/>
              </a:rPr>
              <a:t>x-1</a:t>
            </a:r>
            <a:r>
              <a:rPr lang="en-US" dirty="0">
                <a:latin typeface="Consolas"/>
                <a:cs typeface="Consolas"/>
              </a:rPr>
              <a:t>),</a:t>
            </a:r>
            <a:r>
              <a:rPr lang="en-US" dirty="0" smtClean="0">
                <a:latin typeface="Consolas"/>
                <a:cs typeface="Consolas"/>
              </a:rPr>
              <a:t>y)</a:t>
            </a:r>
            <a:r>
              <a:rPr lang="en-US" dirty="0">
                <a:latin typeface="Consolas"/>
                <a:cs typeface="Consolas"/>
              </a:rPr>
              <a:t>.updateGhosts(iter, RIGHT, </a:t>
            </a:r>
            <a:r>
              <a:rPr lang="en-US" dirty="0" err="1" smtClean="0">
                <a:latin typeface="Consolas"/>
                <a:cs typeface="Consolas"/>
              </a:rPr>
              <a:t>bdY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</a:t>
            </a:r>
            <a:r>
              <a:rPr lang="en-US" dirty="0" smtClean="0">
                <a:latin typeface="Consolas"/>
                <a:cs typeface="Consolas"/>
              </a:rPr>
              <a:t>y)</a:t>
            </a:r>
            <a:r>
              <a:rPr lang="en-US" dirty="0">
                <a:latin typeface="Consolas"/>
                <a:cs typeface="Consolas"/>
              </a:rPr>
              <a:t>.updateGhosts(iter, LEFT, </a:t>
            </a:r>
            <a:r>
              <a:rPr lang="en-US" dirty="0" err="1" smtClean="0">
                <a:latin typeface="Consolas"/>
                <a:cs typeface="Consolas"/>
              </a:rPr>
              <a:t>bdY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</a:t>
            </a:r>
            <a:r>
              <a:rPr lang="en-US" dirty="0" smtClean="0">
                <a:latin typeface="Consolas"/>
                <a:cs typeface="Consolas"/>
              </a:rPr>
              <a:t>y-1))</a:t>
            </a:r>
            <a:r>
              <a:rPr lang="en-US" dirty="0">
                <a:latin typeface="Consolas"/>
                <a:cs typeface="Consolas"/>
              </a:rPr>
              <a:t>.updateGhosts(iter, TOP, </a:t>
            </a:r>
            <a:r>
              <a:rPr lang="en-US" dirty="0" err="1" smtClean="0">
                <a:latin typeface="Consolas"/>
                <a:cs typeface="Consolas"/>
              </a:rPr>
              <a:t>bdX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</a:t>
            </a:r>
            <a:r>
              <a:rPr lang="en-US" dirty="0" smtClean="0">
                <a:latin typeface="Consolas"/>
                <a:cs typeface="Consolas"/>
              </a:rPr>
              <a:t>))</a:t>
            </a:r>
            <a:r>
              <a:rPr lang="en-US" dirty="0">
                <a:latin typeface="Consolas"/>
                <a:cs typeface="Consolas"/>
              </a:rPr>
              <a:t>.updateGhosts(iter, BOTTOM, </a:t>
            </a:r>
            <a:r>
              <a:rPr lang="en-US" dirty="0" err="1" smtClean="0">
                <a:latin typeface="Consolas"/>
                <a:cs typeface="Consolas"/>
              </a:rPr>
              <a:t>bdX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freeBoundaries</a:t>
            </a:r>
            <a:r>
              <a:rPr lang="en-US" dirty="0" smtClean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</a:t>
            </a:r>
            <a:r>
              <a:rPr lang="en-US" dirty="0" smtClean="0">
                <a:latin typeface="Consolas"/>
                <a:cs typeface="Consolas"/>
              </a:rPr>
              <a:t>4; </a:t>
            </a:r>
            <a:r>
              <a:rPr lang="en-US" dirty="0">
                <a:latin typeface="Consolas"/>
                <a:cs typeface="Consolas"/>
              </a:rPr>
              <a:t>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</a:t>
            </a:r>
            <a:r>
              <a:rPr lang="en-US" dirty="0" smtClean="0">
                <a:latin typeface="Consolas"/>
                <a:cs typeface="Consolas"/>
              </a:rPr>
              <a:t>w]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</a:t>
            </a:r>
            <a:r>
              <a:rPr lang="en-US" dirty="0" smtClean="0">
                <a:latin typeface="Consolas"/>
                <a:cs typeface="Consolas"/>
              </a:rPr>
              <a:t>w, </a:t>
            </a:r>
            <a:r>
              <a:rPr lang="en-US" dirty="0">
                <a:latin typeface="Consolas"/>
                <a:cs typeface="Consolas"/>
              </a:rPr>
              <a:t>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</a:t>
            </a:r>
            <a:r>
              <a:rPr lang="en-US" sz="1050" dirty="0" err="1" smtClean="0">
                <a:latin typeface="Consolas"/>
                <a:cs typeface="Consolas"/>
              </a:rPr>
              <a:t>thisIndex.y</a:t>
            </a:r>
            <a:r>
              <a:rPr lang="en-US" sz="1050" dirty="0" smtClean="0">
                <a:latin typeface="Consolas"/>
                <a:cs typeface="Consolas"/>
              </a:rPr>
              <a:t>;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</a:t>
            </a:r>
            <a:r>
              <a:rPr lang="en-US" sz="1050" dirty="0" err="1" smtClean="0">
                <a:latin typeface="Consolas"/>
                <a:cs typeface="Consolas"/>
              </a:rPr>
              <a:t>blockDimY</a:t>
            </a:r>
            <a:r>
              <a:rPr lang="en-US" sz="1050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</a:t>
            </a:r>
            <a:r>
              <a:rPr lang="en-US" sz="1050" dirty="0" smtClean="0">
                <a:latin typeface="Consolas"/>
                <a:cs typeface="Consolas"/>
              </a:rPr>
              <a:t>y)</a:t>
            </a:r>
            <a:r>
              <a:rPr lang="en-US" sz="1050" dirty="0">
                <a:latin typeface="Consolas"/>
                <a:cs typeface="Consolas"/>
              </a:rPr>
              <a:t>.updateGhosts(iter, RIGHT, </a:t>
            </a:r>
            <a:r>
              <a:rPr lang="en-US" sz="1050" dirty="0" err="1" smtClean="0">
                <a:latin typeface="Consolas"/>
                <a:cs typeface="Consolas"/>
              </a:rPr>
              <a:t>bdY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</a:t>
            </a:r>
            <a:r>
              <a:rPr lang="en-US" sz="1050" dirty="0" smtClean="0">
                <a:latin typeface="Consolas"/>
                <a:cs typeface="Consolas"/>
              </a:rPr>
              <a:t>y)</a:t>
            </a:r>
            <a:r>
              <a:rPr lang="en-US" sz="1050" dirty="0">
                <a:latin typeface="Consolas"/>
                <a:cs typeface="Consolas"/>
              </a:rPr>
              <a:t>.updateGhosts(iter, LEFT, </a:t>
            </a:r>
            <a:r>
              <a:rPr lang="en-US" sz="1050" dirty="0" err="1" smtClean="0">
                <a:latin typeface="Consolas"/>
                <a:cs typeface="Consolas"/>
              </a:rPr>
              <a:t>bdY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</a:t>
            </a:r>
            <a:r>
              <a:rPr lang="en-US" sz="1050" dirty="0" smtClean="0">
                <a:latin typeface="Consolas"/>
                <a:cs typeface="Consolas"/>
              </a:rPr>
              <a:t>))</a:t>
            </a:r>
            <a:r>
              <a:rPr lang="en-US" sz="1050" dirty="0">
                <a:latin typeface="Consolas"/>
                <a:cs typeface="Consolas"/>
              </a:rPr>
              <a:t>.updateGhosts(iter, TOP, </a:t>
            </a:r>
            <a:r>
              <a:rPr lang="en-US" sz="1050" dirty="0" err="1" smtClean="0">
                <a:latin typeface="Consolas"/>
                <a:cs typeface="Consolas"/>
              </a:rPr>
              <a:t>bdX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</a:t>
            </a:r>
            <a:r>
              <a:rPr lang="en-US" sz="1050" dirty="0" smtClean="0">
                <a:latin typeface="Consolas"/>
                <a:cs typeface="Consolas"/>
              </a:rPr>
              <a:t>))</a:t>
            </a:r>
            <a:r>
              <a:rPr lang="en-US" sz="1050" dirty="0">
                <a:latin typeface="Consolas"/>
                <a:cs typeface="Consolas"/>
              </a:rPr>
              <a:t>.updateGhosts(iter, BOTTOM, </a:t>
            </a:r>
            <a:r>
              <a:rPr lang="en-US" sz="1050" dirty="0" err="1" smtClean="0">
                <a:latin typeface="Consolas"/>
                <a:cs typeface="Consolas"/>
              </a:rPr>
              <a:t>bdX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dirty="0" err="1" smtClean="0">
                <a:latin typeface="Consolas"/>
                <a:cs typeface="Consolas"/>
              </a:rPr>
              <a:t>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</a:t>
            </a:r>
            <a:r>
              <a:rPr lang="en-US" sz="1050" dirty="0" smtClean="0">
                <a:latin typeface="Consolas"/>
                <a:cs typeface="Consolas"/>
              </a:rPr>
              <a:t>4; </a:t>
            </a:r>
            <a:r>
              <a:rPr lang="en-US" sz="1050" dirty="0">
                <a:latin typeface="Consolas"/>
                <a:cs typeface="Consolas"/>
              </a:rPr>
              <a:t>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</a:t>
            </a:r>
            <a:r>
              <a:rPr lang="en-US" sz="1050" dirty="0" smtClean="0">
                <a:latin typeface="Consolas"/>
                <a:cs typeface="Consolas"/>
              </a:rPr>
              <a:t>w]</a:t>
            </a:r>
            <a:r>
              <a:rPr lang="en-US" sz="1050" dirty="0">
                <a:latin typeface="Consolas"/>
                <a:cs typeface="Consolas"/>
              </a:rPr>
              <a:t>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</a:t>
            </a:r>
            <a:r>
              <a:rPr lang="en-US" sz="1050" dirty="0" smtClean="0">
                <a:latin typeface="Consolas"/>
                <a:cs typeface="Consolas"/>
              </a:rPr>
              <a:t>w, </a:t>
            </a:r>
            <a:r>
              <a:rPr lang="en-US" sz="1050" dirty="0">
                <a:latin typeface="Consolas"/>
                <a:cs typeface="Consolas"/>
              </a:rPr>
              <a:t>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</a:t>
            </a:r>
            <a:r>
              <a:rPr lang="en-US" sz="1050" dirty="0" err="1" smtClean="0">
                <a:latin typeface="Consolas"/>
                <a:cs typeface="Consolas"/>
              </a:rPr>
              <a:t>logical_and</a:t>
            </a:r>
            <a:r>
              <a:rPr lang="en-US" sz="1050" dirty="0">
                <a:latin typeface="Consolas"/>
                <a:cs typeface="Consolas"/>
              </a:rPr>
              <a:t>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3000" spc="0" dirty="0" smtClean="0">
                <a:solidFill>
                  <a:srgbClr val="CC0000"/>
                </a:solidFill>
              </a:rPr>
              <a:t>Example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</a:t>
            </a:r>
            <a:r>
              <a:rPr lang="en-US" spc="-5" dirty="0" smtClean="0">
                <a:latin typeface="Times New Roman"/>
                <a:cs typeface="Times New Roman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spc="10" dirty="0" err="1">
                <a:latin typeface="Times New Roman"/>
                <a:cs typeface="Times New Roman"/>
              </a:rPr>
              <a:t>res</a:t>
            </a:r>
            <a:r>
              <a:rPr lang="en-US" sz="1800" spc="10" dirty="0" smtClean="0">
                <a:latin typeface="Times New Roman"/>
                <a:cs typeface="Times New Roman"/>
              </a:rPr>
              <a:t>)</a:t>
            </a:r>
          </a:p>
          <a:p>
            <a:pPr marL="152400" marR="52705" indent="0">
              <a:spcBef>
                <a:spcPts val="0"/>
              </a:spcBef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computation</a:t>
            </a:r>
          </a:p>
          <a:p>
            <a:pPr marL="152400" marR="137795" indent="0">
              <a:spcBef>
                <a:spcPts val="0"/>
              </a:spcBef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</a:t>
            </a:r>
            <a:r>
              <a:rPr lang="en-US" sz="1700" dirty="0" err="1" smtClean="0">
                <a:latin typeface="Consolas"/>
                <a:cs typeface="Consolas"/>
              </a:rPr>
              <a:t>CProxy_Client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parent(parent_), 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_),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</a:t>
            </a:r>
            <a:r>
              <a:rPr lang="en-US" sz="1600" dirty="0" err="1" smtClean="0">
                <a:latin typeface="Consolas"/>
                <a:cs typeface="Consolas"/>
              </a:rPr>
              <a:t>CkPrintf</a:t>
            </a:r>
            <a:r>
              <a:rPr lang="en-US" sz="1600" dirty="0" smtClean="0">
                <a:latin typeface="Consolas"/>
                <a:cs typeface="Consolas"/>
              </a:rPr>
              <a:t>(“Fibonacci </a:t>
            </a:r>
            <a:r>
              <a:rPr lang="en-US" sz="1600" dirty="0">
                <a:latin typeface="Consolas"/>
                <a:cs typeface="Consolas"/>
              </a:rPr>
              <a:t>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parent.respond</a:t>
            </a:r>
            <a:r>
              <a:rPr lang="en-US" sz="1600" dirty="0">
                <a:latin typeface="Consolas"/>
                <a:cs typeface="Consolas"/>
              </a:rPr>
              <a:t>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created</a:t>
            </a:r>
          </a:p>
          <a:p>
            <a:pPr marL="0" marR="1764030" indent="0">
              <a:spcBef>
                <a:spcPts val="0"/>
              </a:spcBef>
              <a:buNone/>
            </a:pPr>
            <a:r>
              <a:rPr lang="en-US" sz="2800" spc="10" dirty="0" smtClean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</a:t>
            </a:r>
            <a:r>
              <a:rPr lang="en-US" sz="2800" spc="-5" dirty="0" smtClean="0">
                <a:latin typeface="Times New Roman"/>
                <a:cs typeface="Times New Roman"/>
              </a:rPr>
              <a:t>,</a:t>
            </a:r>
          </a:p>
          <a:p>
            <a:pPr marL="0" marR="1764030" indent="0">
              <a:spcBef>
                <a:spcPts val="0"/>
              </a:spcBef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 err="1" smtClean="0">
                <a:latin typeface="Times New Roman"/>
                <a:cs typeface="Times New Roman"/>
              </a:rPr>
              <a:t>ch</a:t>
            </a:r>
            <a:r>
              <a:rPr lang="en-US" sz="2000" spc="-20" dirty="0" err="1" smtClean="0">
                <a:latin typeface="Times New Roman"/>
                <a:cs typeface="Times New Roman"/>
              </a:rPr>
              <a:t>a</a:t>
            </a:r>
            <a:r>
              <a:rPr lang="en-US" sz="2000" spc="-5" dirty="0" err="1" smtClean="0">
                <a:latin typeface="Times New Roman"/>
                <a:cs typeface="Times New Roman"/>
              </a:rPr>
              <a:t>res</a:t>
            </a:r>
            <a:endParaRPr lang="en-US" sz="2000" spc="-5" dirty="0"/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calling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Lucida Console"/>
                <a:cs typeface="Lucida Console"/>
              </a:rPr>
              <a:t>respond</a:t>
            </a:r>
            <a:r>
              <a:rPr lang="en-US" sz="2000" spc="20" dirty="0" smtClean="0">
                <a:latin typeface="Times New Roman"/>
                <a:cs typeface="Times New Roman"/>
              </a:rPr>
              <a:t>)</a:t>
            </a:r>
            <a:r>
              <a:rPr lang="en-US" sz="2000" spc="2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it</a:t>
            </a:r>
          </a:p>
          <a:p>
            <a:pPr marL="609600" lvl="1" indent="0">
              <a:spcBef>
                <a:spcPts val="0"/>
              </a:spcBef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our example</a:t>
            </a:r>
            <a:r>
              <a:rPr lang="en-US" sz="2000" spc="25" dirty="0" smtClean="0">
                <a:latin typeface="Times New Roman"/>
                <a:cs typeface="Times New Roman"/>
              </a:rPr>
              <a:t>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 smtClean="0">
                <a:latin typeface="Times New Roman"/>
                <a:cs typeface="Times New Roman"/>
              </a:rPr>
              <a:t>.</a:t>
            </a:r>
          </a:p>
          <a:p>
            <a:pPr marL="609600" lvl="1" indent="0">
              <a:spcBef>
                <a:spcPts val="0"/>
              </a:spcBef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322980"/>
            <a:ext cx="8615360" cy="186715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rec</a:t>
            </a:r>
            <a:r>
              <a:rPr lang="en-US" sz="2000" spc="-20" dirty="0" smtClean="0">
                <a:latin typeface="Times New Roman"/>
                <a:cs typeface="Times New Roman"/>
              </a:rPr>
              <a:t>eived</a:t>
            </a:r>
          </a:p>
          <a:p>
            <a:pPr marL="152400" indent="0">
              <a:lnSpc>
                <a:spcPct val="100000"/>
              </a:lnSpc>
              <a:spcBef>
                <a:spcPts val="175"/>
              </a:spcBef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35186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26086"/>
            <a:ext cx="8615360" cy="3734223"/>
          </a:xfrm>
        </p:spPr>
        <p:txBody>
          <a:bodyPr>
            <a:normAutofit fontScale="92500" lnSpcReduction="10000"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spc="15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</a:t>
            </a:r>
            <a:r>
              <a:rPr lang="en-US" sz="2000" spc="-5" dirty="0" smtClean="0">
                <a:latin typeface="Times New Roman"/>
                <a:cs typeface="Times New Roman"/>
              </a:rPr>
              <a:t>file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</a:t>
            </a:r>
            <a:r>
              <a:rPr lang="en-US" sz="2000" spc="-25" dirty="0" smtClean="0">
                <a:latin typeface="Times New Roman"/>
                <a:cs typeface="Times New Roman"/>
              </a:rPr>
              <a:t>method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000" spc="-25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</a:t>
            </a:r>
            <a:r>
              <a:rPr lang="en-US" sz="2000" spc="-25" dirty="0" smtClean="0">
                <a:latin typeface="Lucida Console"/>
                <a:cs typeface="Lucida Console"/>
              </a:rPr>
              <a:t>}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000" spc="-25" dirty="0" smtClean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</a:t>
            </a:r>
            <a:r>
              <a:rPr lang="en-US" sz="2000" spc="-25" dirty="0" smtClean="0">
                <a:latin typeface="Times New Roman"/>
                <a:cs typeface="Times New Roman"/>
              </a:rPr>
              <a:t>analysis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000" spc="-25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</a:t>
            </a:r>
            <a:r>
              <a:rPr lang="en-US" sz="2000" spc="-25" dirty="0" smtClean="0">
                <a:latin typeface="Times New Roman"/>
                <a:cs typeface="Times New Roman"/>
              </a:rPr>
              <a:t>to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1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  <a:r>
              <a:rPr lang="en-US" spc="10" dirty="0" smtClean="0">
                <a:latin typeface="Consolas"/>
                <a:cs typeface="Consolas"/>
              </a:rPr>
              <a:t>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err="1" smtClean="0">
                <a:latin typeface="Consolas"/>
                <a:cs typeface="Consolas"/>
              </a:rPr>
              <a:t>thisProxy.invokeMethod</a:t>
            </a:r>
            <a:r>
              <a:rPr lang="en-US" spc="10" dirty="0">
                <a:latin typeface="Consolas"/>
                <a:cs typeface="Consolas"/>
              </a:rPr>
              <a:t>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 smtClean="0">
                <a:latin typeface="Consolas"/>
                <a:cs typeface="Consolas"/>
              </a:rPr>
              <a:t>“</a:t>
            </a:r>
            <a:r>
              <a:rPr lang="en-US" sz="1500" spc="10" dirty="0" err="1" smtClean="0">
                <a:latin typeface="Consolas"/>
                <a:cs typeface="Consolas"/>
              </a:rPr>
              <a:t>setValue</a:t>
            </a:r>
            <a:r>
              <a:rPr lang="en-US" sz="1500" spc="10" dirty="0">
                <a:latin typeface="Consolas"/>
                <a:cs typeface="Consolas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530792"/>
          </a:xfrm>
        </p:spPr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Times New Roman"/>
                <a:cs typeface="Times New Roman"/>
              </a:rPr>
              <a:t>Sequence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</a:t>
            </a:r>
            <a:r>
              <a:rPr lang="en-US" sz="2000" spc="-80" dirty="0" smtClean="0">
                <a:latin typeface="Lucida Console"/>
                <a:cs typeface="Lucida Console"/>
              </a:rPr>
              <a:t>/</a:t>
            </a:r>
          </a:p>
          <a:p>
            <a:pPr marL="152400" indent="0">
              <a:lnSpc>
                <a:spcPct val="100000"/>
              </a:lnSpc>
              <a:spcBef>
                <a:spcPts val="280"/>
              </a:spcBef>
              <a:buNone/>
            </a:pPr>
            <a:endParaRPr lang="en-US" sz="11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</a:t>
            </a:r>
            <a:r>
              <a:rPr lang="en-US" sz="2000" spc="-80" dirty="0" smtClean="0">
                <a:latin typeface="Lucida Console"/>
                <a:cs typeface="Lucida Console"/>
              </a:rPr>
              <a:t>/</a:t>
            </a:r>
          </a:p>
          <a:p>
            <a:pPr marL="152400" indent="0">
              <a:lnSpc>
                <a:spcPct val="100000"/>
              </a:lnSpc>
              <a:spcBef>
                <a:spcPts val="190"/>
              </a:spcBef>
              <a:buNone/>
            </a:pPr>
            <a:endParaRPr lang="en-US" sz="11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myMethod2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15766</TotalTime>
  <Words>3625</Words>
  <Application>Microsoft Macintosh PowerPoint</Application>
  <PresentationFormat>On-screen Show (4:3)</PresentationFormat>
  <Paragraphs>553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345</cp:revision>
  <dcterms:created xsi:type="dcterms:W3CDTF">2014-08-04T16:19:24Z</dcterms:created>
  <dcterms:modified xsi:type="dcterms:W3CDTF">2014-11-17T05:34:08Z</dcterms:modified>
</cp:coreProperties>
</file>