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5"/>
  </p:notesMasterIdLst>
  <p:handoutMasterIdLst>
    <p:handoutMasterId r:id="rId16"/>
  </p:handoutMasterIdLst>
  <p:sldIdLst>
    <p:sldId id="33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01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 dirty="0" smtClean="0"/>
              <a:t>Sanjay </a:t>
            </a:r>
            <a:r>
              <a:rPr lang="en-US" b="0" dirty="0" err="1" smtClean="0"/>
              <a:t>Kalé</a:t>
            </a:r>
            <a:r>
              <a:rPr lang="en-US" b="0" dirty="0" smtClean="0"/>
              <a:t> and PPL (UIUC) – Parallel </a:t>
            </a:r>
            <a:r>
              <a:rPr lang="en-US" b="0" dirty="0" err="1" smtClean="0"/>
              <a:t>Migratable</a:t>
            </a:r>
            <a:r>
              <a:rPr lang="en-US" b="0" dirty="0" smtClean="0"/>
              <a:t> Objects 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Parallel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project (NSF)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Tom Quinn, Univ. of Washington </a:t>
            </a:r>
            <a:endParaRPr lang="en-US" dirty="0" smtClean="0"/>
          </a:p>
          <a:p>
            <a:r>
              <a:rPr lang="en-US" dirty="0" smtClean="0"/>
              <a:t>Evolution </a:t>
            </a:r>
            <a:r>
              <a:rPr lang="en-US" dirty="0"/>
              <a:t>of Universe and Galaxy Formation </a:t>
            </a:r>
            <a:endParaRPr lang="en-US" dirty="0" smtClean="0"/>
          </a:p>
          <a:p>
            <a:r>
              <a:rPr lang="en-US" dirty="0" smtClean="0"/>
              <a:t>Gravity</a:t>
            </a:r>
            <a:r>
              <a:rPr lang="en-US" dirty="0"/>
              <a:t>, gas dynamics </a:t>
            </a:r>
          </a:p>
          <a:p>
            <a:r>
              <a:rPr lang="en-US" dirty="0"/>
              <a:t>Barnes-Hut tree codes </a:t>
            </a:r>
          </a:p>
          <a:p>
            <a:pPr lvl="1"/>
            <a:r>
              <a:rPr lang="en-US" dirty="0" smtClean="0"/>
              <a:t>Oct </a:t>
            </a:r>
            <a:r>
              <a:rPr lang="en-US" dirty="0"/>
              <a:t>tree is natural </a:t>
            </a: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Geometry </a:t>
            </a:r>
            <a:r>
              <a:rPr lang="en-US" dirty="0"/>
              <a:t>has better aspect ratios, so you </a:t>
            </a:r>
            <a:r>
              <a:rPr lang="en-US" dirty="0" smtClean="0"/>
              <a:t>open </a:t>
            </a:r>
            <a:r>
              <a:rPr lang="en-US" dirty="0"/>
              <a:t>up fewer nodes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is not used because it leads to bad load </a:t>
            </a:r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one-to-one map between sub-trees and </a:t>
            </a:r>
            <a:r>
              <a:rPr lang="en-US" dirty="0" smtClean="0"/>
              <a:t>PEs</a:t>
            </a:r>
            <a:endParaRPr lang="en-US" dirty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trees are considered better load balanced </a:t>
            </a:r>
          </a:p>
          <a:p>
            <a:r>
              <a:rPr lang="en-US" dirty="0"/>
              <a:t>With Charm++: Use Oct-Tree, and let Charm++ map </a:t>
            </a:r>
            <a:r>
              <a:rPr lang="en-US" dirty="0" err="1"/>
              <a:t>subtrees</a:t>
            </a:r>
            <a:r>
              <a:rPr lang="en-US" dirty="0"/>
              <a:t> to processors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Control Flow</a:t>
            </a:r>
          </a:p>
        </p:txBody>
      </p:sp>
      <p:pic>
        <p:nvPicPr>
          <p:cNvPr id="7" name="Content Placeholder 6" descr="chang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0" b="-24820"/>
          <a:stretch>
            <a:fillRect/>
          </a:stretch>
        </p:blipFill>
        <p:spPr>
          <a:xfrm>
            <a:off x="220663" y="852488"/>
            <a:ext cx="8686800" cy="5526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OpenAtom</a:t>
            </a:r>
            <a:r>
              <a:rPr lang="en-US" dirty="0"/>
              <a:t>: MD with quantum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Much more fine-grained: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electronic state is modeled with a large array</a:t>
            </a:r>
          </a:p>
          <a:p>
            <a:r>
              <a:rPr lang="en-US" dirty="0"/>
              <a:t>Collaboration with: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. </a:t>
            </a:r>
            <a:r>
              <a:rPr lang="en-US" dirty="0" err="1"/>
              <a:t>Martyna</a:t>
            </a:r>
            <a:r>
              <a:rPr lang="en-US" dirty="0"/>
              <a:t> (IBM)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Tuckerman (NYU)</a:t>
            </a:r>
          </a:p>
          <a:p>
            <a:r>
              <a:rPr lang="en-US" dirty="0"/>
              <a:t>Using Charm++ virtualization, we can </a:t>
            </a:r>
            <a:r>
              <a:rPr lang="en-US" dirty="0" smtClean="0"/>
              <a:t>efficiently scale small (32 molecule) systems to thousands of processors</a:t>
            </a:r>
            <a:endParaRPr lang="en-US" dirty="0"/>
          </a:p>
        </p:txBody>
      </p:sp>
      <p:pic>
        <p:nvPicPr>
          <p:cNvPr id="8" name="Content Placeholder 7" descr="openatom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/>
        </p:blipFill>
        <p:spPr>
          <a:xfrm>
            <a:off x="4648200" y="935846"/>
            <a:ext cx="4038600" cy="224814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openato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4" y="3940127"/>
            <a:ext cx="2017776" cy="1877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0145" y="3183989"/>
            <a:ext cx="336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Semiconductor Surfaces</a:t>
            </a:r>
            <a:endParaRPr lang="en-US" sz="2400" b="1" dirty="0">
              <a:solidFill>
                <a:srgbClr val="D2533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410" y="5759077"/>
            <a:ext cx="158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Nanowires</a:t>
            </a:r>
            <a:endParaRPr lang="en-US" sz="2400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Decomposition and Computation Flow</a:t>
            </a:r>
          </a:p>
        </p:txBody>
      </p:sp>
      <p:pic>
        <p:nvPicPr>
          <p:cNvPr id="9" name="Content Placeholder 8" descr="openatom_arr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" b="-2647"/>
          <a:stretch>
            <a:fillRect/>
          </a:stretch>
        </p:blipFill>
        <p:spPr>
          <a:xfrm>
            <a:off x="-1" y="678665"/>
            <a:ext cx="9152591" cy="582237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Ground-breaking Nature article on the structure of the HIV capsid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HIV-background-new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6"/>
            <a:ext cx="9092315" cy="5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charged atoms, with bonds</a:t>
            </a:r>
          </a:p>
          <a:p>
            <a:pPr lvl="1"/>
            <a:r>
              <a:rPr lang="en-US" dirty="0" smtClean="0"/>
              <a:t>Newtonian </a:t>
            </a:r>
            <a:r>
              <a:rPr lang="en-US" dirty="0"/>
              <a:t>mechanics</a:t>
            </a:r>
          </a:p>
          <a:p>
            <a:pPr lvl="1"/>
            <a:r>
              <a:rPr lang="en-US" dirty="0" smtClean="0"/>
              <a:t>Relatively small amount </a:t>
            </a:r>
            <a:r>
              <a:rPr lang="en-US" dirty="0"/>
              <a:t>of atoms (100K </a:t>
            </a:r>
            <a:r>
              <a:rPr lang="en-US" dirty="0" smtClean="0"/>
              <a:t>– 10M</a:t>
            </a:r>
            <a:r>
              <a:rPr lang="en-US" dirty="0"/>
              <a:t>)</a:t>
            </a:r>
          </a:p>
          <a:p>
            <a:r>
              <a:rPr lang="en-US" dirty="0"/>
              <a:t>Calculate forces on each atom</a:t>
            </a:r>
          </a:p>
          <a:p>
            <a:pPr lvl="1"/>
            <a:r>
              <a:rPr lang="en-US" dirty="0" smtClean="0"/>
              <a:t>Bonds</a:t>
            </a:r>
            <a:endParaRPr lang="en-US" dirty="0"/>
          </a:p>
          <a:p>
            <a:pPr lvl="1"/>
            <a:r>
              <a:rPr lang="en-US" dirty="0" smtClean="0"/>
              <a:t>Non</a:t>
            </a:r>
            <a:r>
              <a:rPr lang="en-US" dirty="0"/>
              <a:t>-bonded: electrostatic and van der Waals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-distance: every </a:t>
            </a:r>
            <a:r>
              <a:rPr lang="en-US" dirty="0" err="1"/>
              <a:t>timestep</a:t>
            </a:r>
            <a:endParaRPr lang="en-US" dirty="0"/>
          </a:p>
          <a:p>
            <a:pPr lvl="2"/>
            <a:r>
              <a:rPr lang="en-US" dirty="0" smtClean="0"/>
              <a:t>Long</a:t>
            </a:r>
            <a:r>
              <a:rPr lang="en-US" dirty="0"/>
              <a:t>-distance: using PME (3D FFT)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Time Stepping : PME every 4 </a:t>
            </a:r>
            <a:r>
              <a:rPr lang="en-US" dirty="0" err="1"/>
              <a:t>timesteps</a:t>
            </a:r>
            <a:endParaRPr lang="en-US" dirty="0"/>
          </a:p>
          <a:p>
            <a:r>
              <a:rPr lang="en-US" dirty="0"/>
              <a:t>Calculate velocities and advance positions</a:t>
            </a:r>
          </a:p>
          <a:p>
            <a:r>
              <a:rPr lang="en-US" dirty="0"/>
              <a:t>Challenge: femtosecond time-step, millions needed!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Collaboration </a:t>
            </a:r>
            <a:r>
              <a:rPr lang="en-US" dirty="0">
                <a:solidFill>
                  <a:schemeClr val="tx2"/>
                </a:solidFill>
              </a:rPr>
              <a:t>with K. </a:t>
            </a:r>
            <a:r>
              <a:rPr lang="en-US" dirty="0" err="1">
                <a:solidFill>
                  <a:schemeClr val="tx2"/>
                </a:solidFill>
              </a:rPr>
              <a:t>Schulten</a:t>
            </a:r>
            <a:r>
              <a:rPr lang="en-US" dirty="0">
                <a:solidFill>
                  <a:schemeClr val="tx2"/>
                </a:solidFill>
              </a:rPr>
              <a:t>, R. </a:t>
            </a:r>
            <a:r>
              <a:rPr lang="en-US" dirty="0" err="1">
                <a:solidFill>
                  <a:schemeClr val="tx2"/>
                </a:solidFill>
              </a:rPr>
              <a:t>Skeel</a:t>
            </a:r>
            <a:r>
              <a:rPr lang="en-US" dirty="0">
                <a:solidFill>
                  <a:schemeClr val="tx2"/>
                </a:solidFill>
              </a:rPr>
              <a:t>, and coworkers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nam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13" y="1143000"/>
            <a:ext cx="2871173" cy="32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Decomposition Via Charm</a:t>
            </a:r>
          </a:p>
        </p:txBody>
      </p:sp>
      <p:pic>
        <p:nvPicPr>
          <p:cNvPr id="8" name="Content Placeholder 7" descr="namd_decomp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8" b="-1723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Atoms distributed to cubes based on their </a:t>
            </a:r>
            <a:r>
              <a:rPr lang="en-US" dirty="0" smtClean="0"/>
              <a:t>location</a:t>
            </a:r>
          </a:p>
          <a:p>
            <a:r>
              <a:rPr lang="en-US" dirty="0"/>
              <a:t>Size of each </a:t>
            </a:r>
            <a:r>
              <a:rPr lang="en-US" dirty="0" smtClean="0"/>
              <a:t>cube: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a bit larger than cut-</a:t>
            </a:r>
            <a:r>
              <a:rPr lang="en-US" dirty="0" smtClean="0"/>
              <a:t>off radius 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  <a:r>
              <a:rPr lang="en-US" dirty="0"/>
              <a:t>: for each pair of </a:t>
            </a:r>
            <a:r>
              <a:rPr lang="en-US" dirty="0" err="1"/>
              <a:t>nbr</a:t>
            </a:r>
            <a:r>
              <a:rPr lang="en-US" dirty="0"/>
              <a:t> objects</a:t>
            </a:r>
          </a:p>
          <a:p>
            <a:r>
              <a:rPr lang="en-US" dirty="0"/>
              <a:t>C/C ratio: O(1)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imbalance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parallelism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Charm</a:t>
            </a:r>
            <a:r>
              <a:rPr lang="en-US" dirty="0">
                <a:solidFill>
                  <a:srgbClr val="D2533C"/>
                </a:solidFill>
              </a:rPr>
              <a:t>++ is useful to handle this case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Object Based Parallelization for MD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Force Decomposition + Spatial Decomposition</a:t>
            </a:r>
          </a:p>
        </p:txBody>
      </p:sp>
      <p:pic>
        <p:nvPicPr>
          <p:cNvPr id="8" name="Content Placeholder 7" descr="namd_decomp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98" b="-2329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have many objects to load balance: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diamond can be assigned to any proc.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diamonds (3D): 14*Number of Patches</a:t>
            </a:r>
          </a:p>
          <a:p>
            <a:r>
              <a:rPr lang="en-US" dirty="0"/>
              <a:t>2-away variation:</a:t>
            </a:r>
          </a:p>
          <a:p>
            <a:pPr lvl="1"/>
            <a:r>
              <a:rPr lang="en-US" dirty="0" smtClean="0"/>
              <a:t>Half</a:t>
            </a:r>
            <a:r>
              <a:rPr lang="en-US" dirty="0"/>
              <a:t>-size cubes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x 5 x 5 interactions</a:t>
            </a:r>
          </a:p>
          <a:p>
            <a:r>
              <a:rPr lang="en-US" dirty="0"/>
              <a:t>3-away interactions: </a:t>
            </a:r>
            <a:r>
              <a:rPr lang="en-US" dirty="0" smtClean="0"/>
              <a:t>      7 </a:t>
            </a:r>
            <a:r>
              <a:rPr lang="en-US" dirty="0"/>
              <a:t>x 7 x 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 Parallelization Using 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computation is decomposed into “natural” objects of the application, which are assigned to processors by Charm++ </a:t>
            </a:r>
            <a:r>
              <a:rPr lang="en-US" dirty="0" smtClean="0"/>
              <a:t>RTS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md_parallel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92"/>
            <a:ext cx="9144000" cy="4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 Projections</a:t>
            </a:r>
            <a:endParaRPr lang="en-US" dirty="0"/>
          </a:p>
        </p:txBody>
      </p:sp>
      <p:pic>
        <p:nvPicPr>
          <p:cNvPr id="7" name="Content Placeholder 6" descr="namd_projecti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0" r="-2970"/>
          <a:stretch/>
        </p:blipFill>
        <p:spPr>
          <a:xfrm>
            <a:off x="457200" y="678666"/>
            <a:ext cx="8229600" cy="5699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DHFR Performance on 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is 590us/step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jac-titan-pm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2" y="1602615"/>
            <a:ext cx="6831331" cy="4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Apoa1 Performance on BG/P BG/Q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on BG/Q is 794us/step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oa1-pme4-P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4" y="1624205"/>
            <a:ext cx="6806888" cy="47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15473</TotalTime>
  <Words>665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charm-pptx_theme</vt:lpstr>
      <vt:lpstr>Outline</vt:lpstr>
      <vt:lpstr>NAMD</vt:lpstr>
      <vt:lpstr>Molecular Dynamics in NAMD</vt:lpstr>
      <vt:lpstr>Spatial Decomposition Via Charm</vt:lpstr>
      <vt:lpstr>Object Based Parallelization for MD Force Decomposition + Spatial Decomposition</vt:lpstr>
      <vt:lpstr>NAMD Parallelization Using Charm++</vt:lpstr>
      <vt:lpstr>NAMD Projections</vt:lpstr>
      <vt:lpstr>DHFR Performance on Titan</vt:lpstr>
      <vt:lpstr>Apoa1 Performance on BG/P BG/Q</vt:lpstr>
      <vt:lpstr>ChaNGa: Parallel Gravity</vt:lpstr>
      <vt:lpstr>ChaNGa: Control Flow</vt:lpstr>
      <vt:lpstr>OpenAtom: MD with quantum effects</vt:lpstr>
      <vt:lpstr>OpenAtom: Decomposition and Computation Flow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268</cp:revision>
  <dcterms:created xsi:type="dcterms:W3CDTF">2014-08-04T16:19:24Z</dcterms:created>
  <dcterms:modified xsi:type="dcterms:W3CDTF">2014-09-10T15:26:27Z</dcterms:modified>
</cp:coreProperties>
</file>