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5"/>
  </p:notesMasterIdLst>
  <p:handoutMasterIdLst>
    <p:handoutMasterId r:id="rId26"/>
  </p:handoutMasterIdLst>
  <p:sldIdLst>
    <p:sldId id="431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2" d="100"/>
          <a:sy n="92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Load Balancing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representing typical classes of situations</a:t>
            </a:r>
          </a:p>
          <a:p>
            <a:pPr lvl="1"/>
            <a:r>
              <a:rPr lang="en-US" dirty="0" smtClean="0"/>
              <a:t>Particles </a:t>
            </a:r>
            <a:r>
              <a:rPr lang="en-US" dirty="0"/>
              <a:t>distributed over simulation space </a:t>
            </a:r>
            <a:endParaRPr lang="en-US" dirty="0" smtClean="0"/>
          </a:p>
          <a:p>
            <a:pPr lvl="2"/>
            <a:r>
              <a:rPr lang="en-US" dirty="0" smtClean="0"/>
              <a:t>Dynamic</a:t>
            </a:r>
            <a:r>
              <a:rPr lang="en-US" dirty="0"/>
              <a:t>: because Particles </a:t>
            </a:r>
            <a:r>
              <a:rPr lang="en-US" dirty="0" smtClean="0"/>
              <a:t>move</a:t>
            </a:r>
            <a:endParaRPr lang="en-US" dirty="0"/>
          </a:p>
          <a:p>
            <a:pPr lvl="2"/>
            <a:r>
              <a:rPr lang="en-US" dirty="0" smtClean="0"/>
              <a:t>Cases</a:t>
            </a:r>
            <a:r>
              <a:rPr lang="en-US" dirty="0"/>
              <a:t>:</a:t>
            </a:r>
          </a:p>
          <a:p>
            <a:pPr marL="966788" lvl="2" indent="0">
              <a:buNone/>
            </a:pPr>
            <a:r>
              <a:rPr lang="en-US" dirty="0"/>
              <a:t>Highly non-uniform distribution (cosmology) </a:t>
            </a:r>
            <a:endParaRPr lang="en-US" dirty="0" smtClean="0"/>
          </a:p>
          <a:p>
            <a:pPr marL="966788" lvl="2" indent="0">
              <a:buNone/>
            </a:pPr>
            <a:r>
              <a:rPr lang="en-US" dirty="0" smtClean="0"/>
              <a:t>Relatively </a:t>
            </a:r>
            <a:r>
              <a:rPr lang="en-US" dirty="0"/>
              <a:t>Uniform distribution</a:t>
            </a:r>
          </a:p>
          <a:p>
            <a:r>
              <a:rPr lang="en-US" dirty="0"/>
              <a:t>Structured grids, with dynamic refinements/</a:t>
            </a:r>
            <a:r>
              <a:rPr lang="en-US" dirty="0" smtClean="0"/>
              <a:t>coarsening</a:t>
            </a:r>
          </a:p>
          <a:p>
            <a:r>
              <a:rPr lang="en-US" dirty="0" smtClean="0"/>
              <a:t>Unstructured </a:t>
            </a:r>
            <a:r>
              <a:rPr lang="en-US" dirty="0"/>
              <a:t>grids with dynamic refinements/coarsening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Classified by when it is done:</a:t>
            </a:r>
          </a:p>
          <a:p>
            <a:pPr lvl="1"/>
            <a:r>
              <a:rPr lang="en-US" dirty="0" smtClean="0"/>
              <a:t>Initially</a:t>
            </a:r>
            <a:endParaRPr lang="en-US" dirty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Periodically </a:t>
            </a:r>
            <a:endParaRPr lang="en-US" dirty="0" smtClean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Continuously</a:t>
            </a:r>
          </a:p>
          <a:p>
            <a:r>
              <a:rPr lang="en-US" dirty="0"/>
              <a:t>Classified by whether decisions are taken with global information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centralized</a:t>
            </a:r>
          </a:p>
          <a:p>
            <a:pPr lvl="2"/>
            <a:r>
              <a:rPr lang="en-US" dirty="0" smtClean="0"/>
              <a:t>Quite </a:t>
            </a:r>
            <a:r>
              <a:rPr lang="en-US" dirty="0"/>
              <a:t>good a choice when load balancing period is high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distributed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knows only about a constant number of neighbors</a:t>
            </a:r>
          </a:p>
          <a:p>
            <a:pPr lvl="2"/>
            <a:r>
              <a:rPr lang="en-US" dirty="0" smtClean="0"/>
              <a:t>Extreme </a:t>
            </a:r>
            <a:r>
              <a:rPr lang="en-US" dirty="0"/>
              <a:t>case: totally local decision (send work to a random </a:t>
            </a:r>
            <a:r>
              <a:rPr lang="en-US" dirty="0" smtClean="0"/>
              <a:t>destination processor</a:t>
            </a:r>
            <a:r>
              <a:rPr lang="en-US" dirty="0"/>
              <a:t>, with some probability).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/>
              <a:t>aggregated</a:t>
            </a:r>
            <a:r>
              <a:rPr lang="en-US" dirty="0"/>
              <a:t> global information, and </a:t>
            </a:r>
            <a:r>
              <a:rPr lang="en-US" i="1" dirty="0"/>
              <a:t>detailed </a:t>
            </a:r>
            <a:r>
              <a:rPr lang="en-US" dirty="0"/>
              <a:t>neighborhood info.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Case: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Orthogonal Recursive Bisection (ORB)</a:t>
            </a:r>
          </a:p>
          <a:p>
            <a:r>
              <a:rPr lang="en-US" dirty="0"/>
              <a:t>At each stage: divide Particles equally </a:t>
            </a:r>
            <a:endParaRPr lang="en-US" dirty="0" smtClean="0"/>
          </a:p>
          <a:p>
            <a:r>
              <a:rPr lang="en-US" dirty="0" smtClean="0"/>
              <a:t>Processors don’t </a:t>
            </a:r>
            <a:r>
              <a:rPr lang="en-US" dirty="0"/>
              <a:t>need to be a power of 2: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in proportion</a:t>
            </a:r>
          </a:p>
          <a:p>
            <a:pPr lvl="2"/>
            <a:r>
              <a:rPr lang="en-US" dirty="0" smtClean="0"/>
              <a:t>2</a:t>
            </a:r>
            <a:r>
              <a:rPr lang="en-US" dirty="0"/>
              <a:t>:3 with 5 processors</a:t>
            </a:r>
          </a:p>
          <a:p>
            <a:r>
              <a:rPr lang="en-US" dirty="0"/>
              <a:t>How to choose the dimension along which to cut?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the longest one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draw the line?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data on one processor? Sort along each dimension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: run a distributed </a:t>
            </a:r>
            <a:r>
              <a:rPr lang="en-US" dirty="0" err="1"/>
              <a:t>histogramming</a:t>
            </a:r>
            <a:r>
              <a:rPr lang="en-US" dirty="0"/>
              <a:t> algorithm to find the line</a:t>
            </a:r>
            <a:r>
              <a:rPr lang="en-US" dirty="0" smtClean="0"/>
              <a:t>, recursively</a:t>
            </a:r>
            <a:endParaRPr lang="en-US" dirty="0"/>
          </a:p>
          <a:p>
            <a:r>
              <a:rPr lang="en-US" dirty="0"/>
              <a:t>Find the entire tree, and then do all data movement at once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do it in two-three steps.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no reason to redistribute particles after drawing each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Centralized strategies:</a:t>
            </a:r>
          </a:p>
          <a:p>
            <a:r>
              <a:rPr lang="en-US" dirty="0"/>
              <a:t>Charm RTS collects data (on one processor) about:</a:t>
            </a:r>
          </a:p>
          <a:p>
            <a:pPr lvl="1"/>
            <a:r>
              <a:rPr lang="en-US" dirty="0" smtClean="0"/>
              <a:t>Computational </a:t>
            </a:r>
            <a:r>
              <a:rPr lang="en-US" dirty="0"/>
              <a:t>Load and Communication for each pair </a:t>
            </a: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/>
              <a:t>the graph of objects across processors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communication into account</a:t>
            </a:r>
          </a:p>
          <a:p>
            <a:pPr lvl="2"/>
            <a:r>
              <a:rPr lang="en-US" dirty="0" err="1" smtClean="0"/>
              <a:t>Pt</a:t>
            </a:r>
            <a:r>
              <a:rPr lang="en-US" dirty="0"/>
              <a:t>-to-</a:t>
            </a:r>
            <a:r>
              <a:rPr lang="en-US" dirty="0" err="1"/>
              <a:t>pt</a:t>
            </a:r>
            <a:r>
              <a:rPr lang="en-US" dirty="0"/>
              <a:t>, as well as multicast over a subset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you map an object, add to the load on both sending and </a:t>
            </a:r>
            <a:r>
              <a:rPr lang="en-US" dirty="0" smtClean="0"/>
              <a:t>receiving processor</a:t>
            </a:r>
            <a:endParaRPr lang="en-US" dirty="0"/>
          </a:p>
          <a:p>
            <a:pPr lvl="1"/>
            <a:r>
              <a:rPr lang="en-US" dirty="0" smtClean="0"/>
              <a:t>Multicasts </a:t>
            </a:r>
            <a:r>
              <a:rPr lang="en-US" dirty="0"/>
              <a:t>to multiple co-located objects are </a:t>
            </a:r>
            <a:r>
              <a:rPr lang="en-US" dirty="0" smtClean="0"/>
              <a:t>effectively </a:t>
            </a:r>
            <a:r>
              <a:rPr lang="en-US" dirty="0"/>
              <a:t>the cost of a single send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graph </a:t>
            </a:r>
            <a:r>
              <a:rPr lang="en-US" dirty="0" err="1"/>
              <a:t>partitioners</a:t>
            </a:r>
            <a:r>
              <a:rPr lang="en-US" dirty="0"/>
              <a:t> like METIS, K-R</a:t>
            </a:r>
          </a:p>
          <a:p>
            <a:pPr lvl="1"/>
            <a:r>
              <a:rPr lang="en-US" dirty="0" smtClean="0"/>
              <a:t>BUT</a:t>
            </a:r>
            <a:r>
              <a:rPr lang="en-US" dirty="0"/>
              <a:t>: graphs are smaller, and optimization criteria are </a:t>
            </a:r>
            <a:r>
              <a:rPr lang="en-US" dirty="0" smtClean="0"/>
              <a:t>different </a:t>
            </a:r>
          </a:p>
          <a:p>
            <a:r>
              <a:rPr lang="en-US" dirty="0" smtClean="0"/>
              <a:t>Greedy </a:t>
            </a:r>
            <a:r>
              <a:rPr lang="en-US" dirty="0"/>
              <a:t>strategies: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communication costs are low: use a simple greedy strategy</a:t>
            </a:r>
          </a:p>
          <a:p>
            <a:pPr lvl="2"/>
            <a:r>
              <a:rPr lang="en-US" dirty="0" smtClean="0"/>
              <a:t>Sort </a:t>
            </a:r>
            <a:r>
              <a:rPr lang="en-US" dirty="0"/>
              <a:t>objects by decreasing load</a:t>
            </a:r>
          </a:p>
          <a:p>
            <a:pPr lvl="2"/>
            <a:r>
              <a:rPr lang="en-US" dirty="0" smtClean="0"/>
              <a:t>Maintain </a:t>
            </a:r>
            <a:r>
              <a:rPr lang="en-US" dirty="0"/>
              <a:t>processors in a heap (by assigned load)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each </a:t>
            </a:r>
            <a:r>
              <a:rPr lang="en-US" dirty="0" smtClean="0"/>
              <a:t>step: assign </a:t>
            </a:r>
            <a:r>
              <a:rPr lang="en-US" dirty="0"/>
              <a:t>the heaviest remaining object to the least loaded processor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small-to-moderate communication cost: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strategy, but add communication costs as you add an object to </a:t>
            </a:r>
            <a:r>
              <a:rPr lang="en-US" dirty="0" smtClean="0"/>
              <a:t>a processor</a:t>
            </a:r>
            <a:endParaRPr lang="en-US" dirty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add a refinement step at the end:</a:t>
            </a:r>
          </a:p>
          <a:p>
            <a:pPr lvl="2"/>
            <a:r>
              <a:rPr lang="en-US" dirty="0" smtClean="0"/>
              <a:t>Swap </a:t>
            </a:r>
            <a:r>
              <a:rPr lang="en-US" dirty="0"/>
              <a:t>work from heaviest loaded processor to “some other processor” </a:t>
            </a:r>
            <a:endParaRPr lang="en-US" dirty="0" smtClean="0"/>
          </a:p>
          <a:p>
            <a:pPr lvl="2"/>
            <a:r>
              <a:rPr lang="en-US" dirty="0" smtClean="0"/>
              <a:t>Repeat </a:t>
            </a:r>
            <a:r>
              <a:rPr lang="en-US" dirty="0"/>
              <a:t>a few times or until no improvement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When communication cost is significant:</a:t>
            </a:r>
          </a:p>
          <a:p>
            <a:r>
              <a:rPr lang="en-US" dirty="0"/>
              <a:t>Still use greedy strategy, but: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each assignment step, choose between assigning O to least loaded processor and the processor that already has objects that communicate most with O.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the degree of </a:t>
            </a:r>
            <a:r>
              <a:rPr lang="en-US" dirty="0" smtClean="0"/>
              <a:t>difference </a:t>
            </a:r>
            <a:r>
              <a:rPr lang="en-US" dirty="0"/>
              <a:t>in the two metrics </a:t>
            </a:r>
            <a:endParaRPr lang="en-US" dirty="0" smtClean="0"/>
          </a:p>
          <a:p>
            <a:pPr lvl="2"/>
            <a:r>
              <a:rPr lang="en-US" dirty="0" smtClean="0"/>
              <a:t>Two</a:t>
            </a:r>
            <a:r>
              <a:rPr lang="en-US" dirty="0"/>
              <a:t>-stage assignments:</a:t>
            </a:r>
          </a:p>
          <a:p>
            <a:pPr marL="860425" lvl="2" indent="0">
              <a:buNone/>
            </a:pPr>
            <a:r>
              <a:rPr lang="en-US" dirty="0"/>
              <a:t>In early stages, consider communication costs as long as the processors are in the same (broad) load class</a:t>
            </a:r>
            <a:r>
              <a:rPr lang="en-US" dirty="0" smtClean="0"/>
              <a:t>,</a:t>
            </a:r>
          </a:p>
          <a:p>
            <a:pPr marL="860425" lvl="2" indent="0">
              <a:buNone/>
            </a:pPr>
            <a:r>
              <a:rPr lang="en-US" dirty="0" smtClean="0"/>
              <a:t>In </a:t>
            </a:r>
            <a:r>
              <a:rPr lang="en-US" dirty="0"/>
              <a:t>later stages, decide based on load</a:t>
            </a:r>
          </a:p>
          <a:p>
            <a:pPr marL="0" indent="0">
              <a:buNone/>
            </a:pPr>
            <a:r>
              <a:rPr lang="en-US" sz="2800" dirty="0"/>
              <a:t>Branch-and-bound</a:t>
            </a:r>
          </a:p>
          <a:p>
            <a:r>
              <a:rPr lang="en-US" dirty="0"/>
              <a:t>Searches for optimal, but can be stopped after a fixed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Decomposition into 16 chunks (left) and 128 chunks, 8 for each PE (right). The middle area contains cohesive elements. Both decompositions obtained using Metis. Pictures: S. </a:t>
            </a:r>
            <a:r>
              <a:rPr lang="en-US" sz="2000" dirty="0" err="1" smtClean="0"/>
              <a:t>Breitenfeld</a:t>
            </a:r>
            <a:r>
              <a:rPr lang="en-US" sz="2000" dirty="0" smtClean="0"/>
              <a:t> </a:t>
            </a:r>
            <a:r>
              <a:rPr lang="en-US" sz="2000" dirty="0"/>
              <a:t>and P. </a:t>
            </a:r>
            <a:r>
              <a:rPr lang="en-US" sz="2000" dirty="0" err="1"/>
              <a:t>Geubelle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computation progresses, crack propagates, and new elements </a:t>
            </a:r>
            <a:r>
              <a:rPr lang="en-US" sz="2000" dirty="0" smtClean="0"/>
              <a:t>are added</a:t>
            </a:r>
            <a:r>
              <a:rPr lang="en-US" sz="2000" dirty="0"/>
              <a:t>, leading to more complex computations in some chunks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chunkGraph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8665"/>
            <a:ext cx="3242730" cy="3888089"/>
          </a:xfrm>
          <a:prstGeom prst="rect">
            <a:avLst/>
          </a:prstGeom>
        </p:spPr>
      </p:pic>
      <p:pic>
        <p:nvPicPr>
          <p:cNvPr id="8" name="Picture 7" descr="chunkGraph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11" y="678666"/>
            <a:ext cx="3249389" cy="3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Crack Propagation</a:t>
            </a:r>
          </a:p>
        </p:txBody>
      </p:sp>
      <p:pic>
        <p:nvPicPr>
          <p:cNvPr id="7" name="Content Placeholder 6" descr="LButilizationCrackPropWithAnnot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3" b="-242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strategies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ok for 3000 processors for NAMD 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/>
              <a:t>balancing is needed when: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processors is large and/or 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/>
              <a:t>variation is rapid</a:t>
            </a:r>
          </a:p>
          <a:p>
            <a:r>
              <a:rPr lang="en-US" dirty="0"/>
              <a:t>Large machines: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handle locality of communication </a:t>
            </a:r>
            <a:endParaRPr lang="en-US" dirty="0" smtClean="0"/>
          </a:p>
          <a:p>
            <a:pPr lvl="2"/>
            <a:r>
              <a:rPr lang="en-US" dirty="0" smtClean="0"/>
              <a:t>Topology </a:t>
            </a:r>
            <a:r>
              <a:rPr lang="en-US" dirty="0"/>
              <a:t>sensitive placement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work with scant global information</a:t>
            </a:r>
          </a:p>
          <a:p>
            <a:pPr lvl="2"/>
            <a:r>
              <a:rPr lang="en-US" dirty="0" smtClean="0"/>
              <a:t>Approximate </a:t>
            </a:r>
            <a:r>
              <a:rPr lang="en-US" dirty="0"/>
              <a:t>or aggregated global information (average/max load)</a:t>
            </a:r>
          </a:p>
          <a:p>
            <a:pPr lvl="2"/>
            <a:r>
              <a:rPr lang="en-US" dirty="0" smtClean="0"/>
              <a:t>Incomplete </a:t>
            </a:r>
            <a:r>
              <a:rPr lang="en-US" dirty="0"/>
              <a:t>global info (only neighborhood)</a:t>
            </a:r>
          </a:p>
          <a:p>
            <a:pPr lvl="2"/>
            <a:r>
              <a:rPr lang="en-US" dirty="0" smtClean="0"/>
              <a:t>Work diffusion </a:t>
            </a:r>
            <a:r>
              <a:rPr lang="en-US" dirty="0"/>
              <a:t>strategies (1980s work by Kale and others!)</a:t>
            </a:r>
          </a:p>
          <a:p>
            <a:pPr lvl="1"/>
            <a:r>
              <a:rPr lang="en-US" dirty="0" smtClean="0"/>
              <a:t>Achieving </a:t>
            </a:r>
            <a:r>
              <a:rPr lang="en-US" dirty="0"/>
              <a:t>global </a:t>
            </a:r>
            <a:r>
              <a:rPr lang="en-US" dirty="0" smtClean="0"/>
              <a:t>effects </a:t>
            </a:r>
            <a:r>
              <a:rPr lang="en-US" dirty="0"/>
              <a:t>by local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on Large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load balancing strategies </a:t>
            </a:r>
            <a:r>
              <a:rPr lang="en-US" dirty="0" smtClean="0"/>
              <a:t>don’t </a:t>
            </a:r>
            <a:r>
              <a:rPr lang="en-US" dirty="0"/>
              <a:t>scale on extremely large machines</a:t>
            </a:r>
          </a:p>
          <a:p>
            <a:r>
              <a:rPr lang="en-US" dirty="0"/>
              <a:t>Limitations of centralized strategies:</a:t>
            </a:r>
          </a:p>
          <a:p>
            <a:pPr lvl="1"/>
            <a:r>
              <a:rPr lang="en-US" dirty="0" smtClean="0"/>
              <a:t>Central </a:t>
            </a:r>
            <a:r>
              <a:rPr lang="en-US" dirty="0"/>
              <a:t>node: memory/communication bottleneck </a:t>
            </a:r>
            <a:endParaRPr lang="en-US" dirty="0" smtClean="0"/>
          </a:p>
          <a:p>
            <a:pPr lvl="1"/>
            <a:r>
              <a:rPr lang="en-US" dirty="0" smtClean="0"/>
              <a:t>Decision</a:t>
            </a:r>
            <a:r>
              <a:rPr lang="en-US" dirty="0"/>
              <a:t>-making algorithms tend to be very slow</a:t>
            </a:r>
          </a:p>
          <a:p>
            <a:r>
              <a:rPr lang="en-US" dirty="0"/>
              <a:t>Limitations of distributed strategies:</a:t>
            </a:r>
          </a:p>
          <a:p>
            <a:pPr lvl="1"/>
            <a:r>
              <a:rPr lang="en-US" dirty="0" smtClean="0"/>
              <a:t>Difficult to achieve well-informed load balancing decisions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Dynamic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Measurement based load balancers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persistence: In many CSE applications, computational loads and communication patterns tend to persist, even in dynamic computations</a:t>
            </a:r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recent past is a good predictor of near future </a:t>
            </a:r>
            <a:endParaRPr lang="en-US" dirty="0" smtClean="0"/>
          </a:p>
          <a:p>
            <a:pPr lvl="1"/>
            <a:r>
              <a:rPr lang="en-US" dirty="0" smtClean="0"/>
              <a:t>Charm</a:t>
            </a:r>
            <a:r>
              <a:rPr lang="en-US" dirty="0"/>
              <a:t>++ provides a suite of load-balancers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measurement and migration of objects</a:t>
            </a:r>
          </a:p>
          <a:p>
            <a:r>
              <a:rPr lang="en-US" dirty="0"/>
              <a:t>Seed balancers (for task-parallelism)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for divide-and-conquer and state-space-search applications </a:t>
            </a:r>
            <a:endParaRPr lang="en-US" dirty="0" smtClean="0"/>
          </a:p>
          <a:p>
            <a:pPr lvl="1"/>
            <a:r>
              <a:rPr lang="en-US" dirty="0" smtClean="0"/>
              <a:t>Seeds </a:t>
            </a:r>
            <a:r>
              <a:rPr lang="en-US" dirty="0"/>
              <a:t>for charm++ objects moved around until they take root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4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Partition processor allocation into processor groups </a:t>
            </a:r>
            <a:endParaRPr lang="en-US" dirty="0" smtClean="0"/>
          </a:p>
          <a:p>
            <a:r>
              <a:rPr lang="en-US" dirty="0" smtClean="0"/>
              <a:t>Apply different </a:t>
            </a:r>
            <a:r>
              <a:rPr lang="en-US" dirty="0"/>
              <a:t>strategies at each level</a:t>
            </a:r>
          </a:p>
          <a:p>
            <a:r>
              <a:rPr lang="en-US" dirty="0"/>
              <a:t>Scalable to a large number of processors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7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Hybrid Scheme</a:t>
            </a:r>
          </a:p>
        </p:txBody>
      </p:sp>
      <p:pic>
        <p:nvPicPr>
          <p:cNvPr id="7" name="Content Placeholder 6" descr="hybridLBSche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03" b="-850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- When and how to load balance?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</a:t>
            </a:r>
            <a:r>
              <a:rPr lang="en-US" dirty="0"/>
              <a:t>to find the optimum load balancing period </a:t>
            </a:r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application </a:t>
            </a:r>
            <a:r>
              <a:rPr lang="en-US" dirty="0" smtClean="0"/>
              <a:t>characteristics</a:t>
            </a:r>
            <a:endParaRPr lang="en-US" dirty="0"/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machine the application is run on </a:t>
            </a:r>
          </a:p>
          <a:p>
            <a:r>
              <a:rPr lang="en-US" dirty="0"/>
              <a:t>Monitors the application continuously and predicts </a:t>
            </a:r>
            <a:r>
              <a:rPr lang="en-US" dirty="0" smtClean="0"/>
              <a:t>behavior.</a:t>
            </a:r>
          </a:p>
          <a:p>
            <a:r>
              <a:rPr lang="en-US" dirty="0" smtClean="0"/>
              <a:t>Decides </a:t>
            </a:r>
            <a:r>
              <a:rPr lang="en-US" dirty="0"/>
              <a:t>when to invoke which load </a:t>
            </a:r>
            <a:r>
              <a:rPr lang="en-US" dirty="0" smtClean="0"/>
              <a:t>balancer.</a:t>
            </a:r>
          </a:p>
          <a:p>
            <a:r>
              <a:rPr lang="en-US" dirty="0" smtClean="0"/>
              <a:t>Command </a:t>
            </a:r>
            <a:r>
              <a:rPr lang="en-US" dirty="0"/>
              <a:t>line argument - +</a:t>
            </a:r>
            <a:r>
              <a:rPr lang="en-US" dirty="0" err="1"/>
              <a:t>MetaLB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1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Utilization Graph for </a:t>
            </a:r>
            <a:r>
              <a:rPr lang="en-US" dirty="0" err="1"/>
              <a:t>Fractography</a:t>
            </a:r>
            <a:endParaRPr lang="en-US" dirty="0"/>
          </a:p>
        </p:txBody>
      </p:sp>
      <p:pic>
        <p:nvPicPr>
          <p:cNvPr id="7" name="Content Placeholder 6" descr="figs_frac_titan_meta_vp4k_64_proj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07" b="-27007"/>
          <a:stretch>
            <a:fillRect/>
          </a:stretch>
        </p:blipFill>
        <p:spPr>
          <a:xfrm>
            <a:off x="201966" y="831035"/>
            <a:ext cx="8719999" cy="55471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Load Balancing Steps</a:t>
            </a:r>
          </a:p>
        </p:txBody>
      </p:sp>
      <p:pic>
        <p:nvPicPr>
          <p:cNvPr id="7" name="Content Placeholder 6" descr="LBSteps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1" b="-239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to Use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PUP method to serialize the state of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Insert </a:t>
            </a:r>
            <a:r>
              <a:rPr lang="en-US" dirty="0" smtClean="0">
                <a:latin typeface="Lucida Console"/>
                <a:cs typeface="Lucida Console"/>
              </a:rPr>
              <a:t>if(</a:t>
            </a:r>
            <a:r>
              <a:rPr lang="en-US" dirty="0" err="1" smtClean="0">
                <a:latin typeface="Lucida Console"/>
                <a:cs typeface="Lucida Console"/>
              </a:rPr>
              <a:t>myLBStep</a:t>
            </a:r>
            <a:r>
              <a:rPr lang="en-US" dirty="0" smtClean="0">
                <a:latin typeface="Lucida Console"/>
                <a:cs typeface="Lucida Console"/>
              </a:rPr>
              <a:t>) At Sync();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call </a:t>
            </a:r>
            <a:r>
              <a:rPr lang="en-US" dirty="0"/>
              <a:t>at natural barrier</a:t>
            </a:r>
          </a:p>
          <a:p>
            <a:r>
              <a:rPr lang="en-US" dirty="0"/>
              <a:t>Implement </a:t>
            </a:r>
            <a:r>
              <a:rPr lang="en-US" dirty="0" err="1" smtClean="0">
                <a:latin typeface="Lucida Console"/>
                <a:cs typeface="Lucida Console"/>
              </a:rPr>
              <a:t>ResumeFromSync</a:t>
            </a:r>
            <a:r>
              <a:rPr lang="en-US" dirty="0" smtClean="0">
                <a:latin typeface="Lucida Console"/>
                <a:cs typeface="Lucida Console"/>
              </a:rPr>
              <a:t>()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resume execution </a:t>
            </a:r>
            <a:endParaRPr lang="en-US" dirty="0" smtClean="0"/>
          </a:p>
          <a:p>
            <a:pPr lvl="1"/>
            <a:r>
              <a:rPr lang="en-US" dirty="0" smtClean="0"/>
              <a:t>Typical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/>
              <a:t> contribute to a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a LB module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</a:t>
            </a:r>
            <a:r>
              <a:rPr lang="en-US" dirty="0">
                <a:latin typeface="Lucida Console"/>
                <a:cs typeface="Lucida Console"/>
              </a:rPr>
              <a:t>module &lt;strategy&gt;</a:t>
            </a:r>
          </a:p>
          <a:p>
            <a:pPr lvl="1"/>
            <a:r>
              <a:rPr lang="en-US" dirty="0" err="1"/>
              <a:t>RefineLB</a:t>
            </a:r>
            <a:r>
              <a:rPr lang="en-US" dirty="0"/>
              <a:t>, </a:t>
            </a:r>
            <a:r>
              <a:rPr lang="en-US" dirty="0" err="1"/>
              <a:t>NeighborLB</a:t>
            </a:r>
            <a:r>
              <a:rPr lang="en-US" dirty="0"/>
              <a:t>, </a:t>
            </a:r>
            <a:r>
              <a:rPr lang="en-US" dirty="0" err="1"/>
              <a:t>GreedyCommLB</a:t>
            </a:r>
            <a:r>
              <a:rPr lang="en-US" dirty="0"/>
              <a:t>, others </a:t>
            </a:r>
            <a:endParaRPr lang="en-US" dirty="0" smtClean="0"/>
          </a:p>
          <a:p>
            <a:pPr lvl="1"/>
            <a:r>
              <a:rPr lang="en-US" dirty="0" err="1" smtClean="0"/>
              <a:t>EveryLB</a:t>
            </a:r>
            <a:r>
              <a:rPr lang="en-US" dirty="0" smtClean="0"/>
              <a:t> </a:t>
            </a:r>
            <a:r>
              <a:rPr lang="en-US" dirty="0"/>
              <a:t>will include all load balancing strategies</a:t>
            </a:r>
          </a:p>
          <a:p>
            <a:r>
              <a:rPr lang="en-US" dirty="0"/>
              <a:t>compile time option (specify default balancer)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-balancer </a:t>
            </a:r>
            <a:r>
              <a:rPr lang="en-US" dirty="0" err="1" smtClean="0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runtime option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+</a:t>
            </a:r>
            <a:r>
              <a:rPr lang="en-US" dirty="0">
                <a:latin typeface="Lucida Console"/>
                <a:cs typeface="Lucida Console"/>
              </a:rPr>
              <a:t>balancer </a:t>
            </a:r>
            <a:r>
              <a:rPr lang="en-US" dirty="0" err="1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Stencil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x = </a:t>
            </a:r>
            <a:r>
              <a:rPr lang="en-US" dirty="0" err="1">
                <a:latin typeface="Consolas"/>
                <a:cs typeface="Consolas"/>
              </a:rPr>
              <a:t>thisIndex.x</a:t>
            </a:r>
            <a:r>
              <a:rPr lang="en-US" dirty="0">
                <a:latin typeface="Consolas"/>
                <a:cs typeface="Consolas"/>
              </a:rPr>
              <a:t>, y = </a:t>
            </a:r>
            <a:r>
              <a:rPr lang="en-US" dirty="0" err="1">
                <a:latin typeface="Consolas"/>
                <a:cs typeface="Consolas"/>
              </a:rPr>
              <a:t>thisIndex.y</a:t>
            </a:r>
            <a:r>
              <a:rPr lang="en-US" dirty="0">
                <a:latin typeface="Consolas"/>
                <a:cs typeface="Consolas"/>
              </a:rPr>
              <a:t>, z = </a:t>
            </a:r>
            <a:r>
              <a:rPr lang="en-US" dirty="0" err="1">
                <a:latin typeface="Consolas"/>
                <a:cs typeface="Consolas"/>
              </a:rPr>
              <a:t>thisIndex.z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wrapX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x - 1), y, z)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RIGHT,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dimZ</a:t>
            </a:r>
            <a:r>
              <a:rPr lang="en-US" dirty="0">
                <a:latin typeface="Consolas"/>
                <a:cs typeface="Consolas"/>
              </a:rPr>
              <a:t>, right);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...similar calls to send the 6 boundaries...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(x</a:t>
            </a:r>
            <a:r>
              <a:rPr lang="en-US" dirty="0" smtClean="0">
                <a:latin typeface="Consolas"/>
                <a:cs typeface="Consolas"/>
              </a:rPr>
              <a:t>, y, </a:t>
            </a:r>
            <a:r>
              <a:rPr lang="en-US" dirty="0" err="1" smtClean="0">
                <a:latin typeface="Consolas"/>
                <a:cs typeface="Consolas"/>
              </a:rPr>
              <a:t>wrapZ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z + 1</a:t>
            </a:r>
            <a:r>
              <a:rPr lang="en-US" dirty="0">
                <a:latin typeface="Consolas"/>
                <a:cs typeface="Consolas"/>
              </a:rPr>
              <a:t>)).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FRONT, </a:t>
            </a:r>
            <a:r>
              <a:rPr lang="en-US" dirty="0" err="1">
                <a:latin typeface="Consolas"/>
                <a:cs typeface="Consolas"/>
              </a:rPr>
              <a:t>dimX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front);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&lt; 6;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++)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b[</a:t>
            </a:r>
            <a:r>
              <a:rPr lang="en-US" dirty="0" err="1">
                <a:latin typeface="Consolas"/>
                <a:cs typeface="Consolas"/>
              </a:rPr>
              <a:t>w∗h</a:t>
            </a:r>
            <a:r>
              <a:rPr lang="en-US" dirty="0">
                <a:latin typeface="Consolas"/>
                <a:cs typeface="Consolas"/>
              </a:rPr>
              <a:t>])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updateBoundary</a:t>
            </a:r>
            <a:r>
              <a:rPr lang="en-US" dirty="0">
                <a:latin typeface="Consolas"/>
                <a:cs typeface="Consolas"/>
              </a:rPr>
              <a:t>(d, w, h, b);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</a:t>
            </a:r>
            <a:r>
              <a:rPr lang="en-US" dirty="0" err="1">
                <a:latin typeface="Consolas"/>
                <a:cs typeface="Consolas"/>
              </a:rPr>
              <a:t>computeKernel</a:t>
            </a:r>
            <a:r>
              <a:rPr lang="en-US" dirty="0">
                <a:latin typeface="Consolas"/>
                <a:cs typeface="Consolas"/>
              </a:rPr>
              <a:t>()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CkReductionTarget</a:t>
            </a:r>
            <a:r>
              <a:rPr lang="en-US" dirty="0">
                <a:latin typeface="Consolas"/>
                <a:cs typeface="Consolas"/>
              </a:rPr>
              <a:t>(Jacobi,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err="1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% 5 </a:t>
            </a:r>
            <a:r>
              <a:rPr lang="en-US" dirty="0">
                <a:latin typeface="Consolas"/>
                <a:cs typeface="Consolas"/>
              </a:rPr>
              <a:t>== 1) contribute(</a:t>
            </a:r>
            <a:r>
              <a:rPr lang="en-US" b="1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smtClean="0">
                <a:latin typeface="Consolas"/>
                <a:cs typeface="Consolas"/>
              </a:rPr>
              <a:t>&amp;</a:t>
            </a:r>
            <a:r>
              <a:rPr lang="en-US" dirty="0">
                <a:latin typeface="Consolas"/>
                <a:cs typeface="Consolas"/>
              </a:rPr>
              <a:t>c, </a:t>
            </a:r>
            <a:r>
              <a:rPr lang="en-US" dirty="0" err="1">
                <a:latin typeface="Consolas"/>
                <a:cs typeface="Consolas"/>
              </a:rPr>
              <a:t>CkReduction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</a:t>
            </a:r>
            <a:r>
              <a:rPr lang="en-US" dirty="0" err="1">
                <a:latin typeface="Consolas"/>
                <a:cs typeface="Consolas"/>
              </a:rPr>
              <a:t>lbPeriod</a:t>
            </a:r>
            <a:r>
              <a:rPr lang="en-US" dirty="0">
                <a:latin typeface="Consolas"/>
                <a:cs typeface="Consolas"/>
              </a:rPr>
              <a:t> == 0) {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AtSync</a:t>
            </a:r>
            <a:r>
              <a:rPr lang="en-US" dirty="0">
                <a:latin typeface="Consolas"/>
                <a:cs typeface="Consolas"/>
              </a:rPr>
              <a:t>(); } </a:t>
            </a:r>
            <a:r>
              <a:rPr lang="en-US" b="1" dirty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>
                <a:latin typeface="Consolas"/>
                <a:cs typeface="Consolas"/>
              </a:rPr>
              <a:t>() {}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(++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5 == 0)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result) </a:t>
            </a:r>
            <a:r>
              <a:rPr lang="en-US" b="1" dirty="0">
                <a:latin typeface="Consolas"/>
                <a:cs typeface="Consolas"/>
              </a:rPr>
              <a:t>serial</a:t>
            </a:r>
            <a:r>
              <a:rPr lang="en-US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{ </a:t>
            </a:r>
            <a:r>
              <a:rPr lang="en-US" dirty="0" err="1">
                <a:latin typeface="Consolas"/>
                <a:cs typeface="Consolas"/>
              </a:rPr>
              <a:t>mainProxy.done</a:t>
            </a:r>
            <a:r>
              <a:rPr lang="en-US" dirty="0">
                <a:latin typeface="Consolas"/>
                <a:cs typeface="Consolas"/>
              </a:rPr>
              <a:t>(); converged = true;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LB</a:t>
            </a:r>
            <a:endParaRPr lang="en-US" dirty="0"/>
          </a:p>
        </p:txBody>
      </p:sp>
      <p:pic>
        <p:nvPicPr>
          <p:cNvPr id="11" name="Content Placeholder 10" descr="beforeLB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782" b="-35782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LB</a:t>
            </a:r>
            <a:endParaRPr lang="en-US" dirty="0"/>
          </a:p>
        </p:txBody>
      </p:sp>
      <p:pic>
        <p:nvPicPr>
          <p:cNvPr id="12" name="Content Placeholder 11" descr="afterLB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13" b="-3701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Diagnose Load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Often hidden in statements such as: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high synchronization overhead</a:t>
            </a:r>
          </a:p>
          <a:p>
            <a:pPr lvl="2"/>
            <a:r>
              <a:rPr lang="en-US" dirty="0" smtClean="0"/>
              <a:t>Most </a:t>
            </a:r>
            <a:r>
              <a:rPr lang="en-US" dirty="0"/>
              <a:t>processors are waiting at a reduction</a:t>
            </a:r>
          </a:p>
          <a:p>
            <a:r>
              <a:rPr lang="en-US" dirty="0"/>
              <a:t>Count total amount of computation (ops/flops) per processor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each phase!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balance may change from phase to phase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3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Golden Rule of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Fallacy: objective of load balancing is to minimize variance in load across processors</a:t>
            </a:r>
          </a:p>
          <a:p>
            <a:pPr marL="512763" indent="0">
              <a:buNone/>
            </a:pPr>
            <a:r>
              <a:rPr lang="en-US" i="1" dirty="0" smtClean="0"/>
              <a:t>Example</a:t>
            </a:r>
            <a:r>
              <a:rPr lang="en-US" i="1" dirty="0"/>
              <a:t>:</a:t>
            </a:r>
          </a:p>
          <a:p>
            <a:pPr marL="973138" lvl="1" indent="-176213"/>
            <a:r>
              <a:rPr lang="en-US" dirty="0" smtClean="0"/>
              <a:t>50,000 </a:t>
            </a:r>
            <a:r>
              <a:rPr lang="en-US" dirty="0"/>
              <a:t>tasks of equal size, 500 processors:</a:t>
            </a:r>
          </a:p>
          <a:p>
            <a:pPr marL="973138" lvl="2" indent="-176213"/>
            <a:r>
              <a:rPr lang="en-US" dirty="0" smtClean="0"/>
              <a:t>A</a:t>
            </a:r>
            <a:r>
              <a:rPr lang="en-US" dirty="0"/>
              <a:t>: All processors get 99, except last 5 gets 100 + 99 = 199 </a:t>
            </a:r>
            <a:endParaRPr lang="en-US" dirty="0" smtClean="0"/>
          </a:p>
          <a:p>
            <a:pPr marL="973138" lvl="2" indent="-176213"/>
            <a:r>
              <a:rPr lang="en-US" dirty="0" smtClean="0"/>
              <a:t>OR</a:t>
            </a:r>
            <a:r>
              <a:rPr lang="en-US" dirty="0"/>
              <a:t>, B: All processors have 101, except last 5 get 1</a:t>
            </a:r>
          </a:p>
          <a:p>
            <a:pPr marL="512763" indent="0">
              <a:buNone/>
            </a:pPr>
            <a:r>
              <a:rPr lang="en-US" dirty="0"/>
              <a:t>Identical variance, but situation A is much worse!</a:t>
            </a:r>
          </a:p>
          <a:p>
            <a:pPr marL="0" indent="0">
              <a:buNone/>
            </a:pPr>
            <a:r>
              <a:rPr lang="en-US" i="1" dirty="0"/>
              <a:t>Golden Rule: It is ok if a few processors idle, but avoid having processors that are overloaded with work</a:t>
            </a:r>
          </a:p>
          <a:p>
            <a:pPr marL="0" indent="0">
              <a:buNone/>
            </a:pPr>
            <a:r>
              <a:rPr lang="en-US" i="1" dirty="0"/>
              <a:t>Finish time = max</a:t>
            </a:r>
            <a:r>
              <a:rPr lang="en-US" i="1" baseline="-25000" dirty="0"/>
              <a:t>i</a:t>
            </a:r>
            <a:r>
              <a:rPr lang="en-US" i="1" dirty="0"/>
              <a:t>(</a:t>
            </a:r>
            <a:r>
              <a:rPr lang="en-US" dirty="0"/>
              <a:t>Time on processor </a:t>
            </a:r>
            <a:r>
              <a:rPr lang="en-US" i="1" dirty="0" err="1"/>
              <a:t>i</a:t>
            </a:r>
            <a:r>
              <a:rPr lang="en-US" i="1" dirty="0" smtClean="0"/>
              <a:t>) </a:t>
            </a:r>
          </a:p>
          <a:p>
            <a:pPr marL="458788" indent="0">
              <a:buNone/>
            </a:pPr>
            <a:r>
              <a:rPr lang="en-US" dirty="0" smtClean="0"/>
              <a:t>excepting </a:t>
            </a:r>
            <a:r>
              <a:rPr lang="en-US" dirty="0"/>
              <a:t>data dependence and communication overhead issues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speed of any group is the speed of slowest member of that group.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0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15542</TotalTime>
  <Words>1555</Words>
  <Application>Microsoft Macintosh PowerPoint</Application>
  <PresentationFormat>On-screen Show (4:3)</PresentationFormat>
  <Paragraphs>257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charm-pptx_theme</vt:lpstr>
      <vt:lpstr>Outline</vt:lpstr>
      <vt:lpstr>Automatic Dynamic Load Balancing</vt:lpstr>
      <vt:lpstr>Typical Load Balancing Steps</vt:lpstr>
      <vt:lpstr>Code to Use Load Balancing</vt:lpstr>
      <vt:lpstr>Using the Load Balancer</vt:lpstr>
      <vt:lpstr>Example: Stencil</vt:lpstr>
      <vt:lpstr>Performance</vt:lpstr>
      <vt:lpstr>How to Diagnose Load Imbalance</vt:lpstr>
      <vt:lpstr>Golden Rule of Load Balancing</vt:lpstr>
      <vt:lpstr>Dynamic Load Balancing Scenarios</vt:lpstr>
      <vt:lpstr>Load Balancing Strategies</vt:lpstr>
      <vt:lpstr>Example Case: Particles</vt:lpstr>
      <vt:lpstr>Periodic Load Balancing</vt:lpstr>
      <vt:lpstr>Object Partitioning Strategies</vt:lpstr>
      <vt:lpstr>Object Partitioning Strategies 2</vt:lpstr>
      <vt:lpstr>Crack Propagation</vt:lpstr>
      <vt:lpstr>Load Balancing Crack Propagation</vt:lpstr>
      <vt:lpstr>Distributed Load balancing</vt:lpstr>
      <vt:lpstr>Load Balancing on Large Machines</vt:lpstr>
      <vt:lpstr>Hierarchical Load Balancers</vt:lpstr>
      <vt:lpstr>Our Hybrid Scheme</vt:lpstr>
      <vt:lpstr>MetaBalancer - When and how to load balance?</vt:lpstr>
      <vt:lpstr>Metabalancer Utilization Graph for Fractography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273</cp:revision>
  <dcterms:created xsi:type="dcterms:W3CDTF">2014-08-04T16:19:24Z</dcterms:created>
  <dcterms:modified xsi:type="dcterms:W3CDTF">2014-09-10T15:26:52Z</dcterms:modified>
</cp:coreProperties>
</file>