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19"/>
  </p:notesMasterIdLst>
  <p:handoutMasterIdLst>
    <p:handoutMasterId r:id="rId20"/>
  </p:handoutMasterIdLst>
  <p:sldIdLst>
    <p:sldId id="385" r:id="rId2"/>
    <p:sldId id="386" r:id="rId3"/>
    <p:sldId id="387" r:id="rId4"/>
    <p:sldId id="388" r:id="rId5"/>
    <p:sldId id="354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9" r:id="rId16"/>
    <p:sldId id="400" r:id="rId17"/>
    <p:sldId id="40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1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9,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9,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9,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2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Relationship Id="rId11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1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B7C0-00B4-3F4D-A690-E12D330195D4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75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Grainsize</a:t>
            </a:r>
            <a:r>
              <a:rPr lang="en-US" dirty="0" smtClean="0"/>
              <a:t> and Scalability</a:t>
            </a:r>
            <a:endParaRPr lang="en-US" dirty="0"/>
          </a:p>
        </p:txBody>
      </p:sp>
      <p:pic>
        <p:nvPicPr>
          <p:cNvPr id="7" name="Content Placeholder 6" descr="grain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08" r="-6808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7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Grainsize</a:t>
            </a:r>
            <a:r>
              <a:rPr lang="en-US" dirty="0"/>
              <a:t> Study for Jacobi3D</a:t>
            </a:r>
          </a:p>
        </p:txBody>
      </p:sp>
      <p:pic>
        <p:nvPicPr>
          <p:cNvPr id="7" name="Content Placeholder 6" descr="jacobi-grainsize-halfmemory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0" r="-5350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4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Grainsize</a:t>
            </a:r>
            <a:r>
              <a:rPr lang="en-US" dirty="0"/>
              <a:t> Study for Stencil Computation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57200" y="678666"/>
            <a:ext cx="8229600" cy="518773"/>
          </a:xfrm>
        </p:spPr>
        <p:txBody>
          <a:bodyPr/>
          <a:lstStyle/>
          <a:p>
            <a:r>
              <a:rPr lang="en-US" dirty="0"/>
              <a:t>Blue Waters (JYC) , 2 nodes, 32 cores each</a:t>
            </a:r>
          </a:p>
        </p:txBody>
      </p:sp>
      <p:pic>
        <p:nvPicPr>
          <p:cNvPr id="10" name="Content Placeholder 9" descr="jacobi-grainsize.pdf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94" r="-14694"/>
          <a:stretch/>
        </p:blipFill>
        <p:spPr>
          <a:xfrm>
            <a:off x="457200" y="1197439"/>
            <a:ext cx="8229600" cy="4436599"/>
          </a:xfrm>
        </p:spPr>
      </p:pic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5660191"/>
            <a:ext cx="8229600" cy="8461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Typically, having tens of </a:t>
            </a:r>
            <a:r>
              <a:rPr lang="en-US" dirty="0" err="1"/>
              <a:t>chares</a:t>
            </a:r>
            <a:r>
              <a:rPr lang="en-US" dirty="0"/>
              <a:t> per code is adequate (although reasoning should be based on computation per message)</a:t>
            </a:r>
          </a:p>
        </p:txBody>
      </p:sp>
    </p:spTree>
    <p:extLst>
      <p:ext uri="{BB962C8B-B14F-4D97-AF65-F5344CB8AC3E}">
        <p14:creationId xmlns:p14="http://schemas.microsoft.com/office/powerpoint/2010/main" val="370207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Grainsize</a:t>
            </a:r>
            <a:r>
              <a:rPr lang="en-US" dirty="0"/>
              <a:t> and Load Balancing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Balance Is Possible?</a:t>
            </a:r>
          </a:p>
        </p:txBody>
      </p:sp>
      <p:pic>
        <p:nvPicPr>
          <p:cNvPr id="10" name="Content Placeholder 9" descr="grainSize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47" b="-22947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Split compute objects that may have too much work, using a heuristic based on number of interacting atoms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11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Grainsize</a:t>
            </a:r>
            <a:r>
              <a:rPr lang="en-US" dirty="0"/>
              <a:t> For Extreme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718006"/>
          </a:xfrm>
        </p:spPr>
        <p:txBody>
          <a:bodyPr/>
          <a:lstStyle/>
          <a:p>
            <a:r>
              <a:rPr lang="en-US" dirty="0"/>
              <a:t>Strong Scaling is limited by expressed parallelism</a:t>
            </a:r>
          </a:p>
          <a:p>
            <a:pPr lvl="1"/>
            <a:r>
              <a:rPr lang="en-US" dirty="0" smtClean="0"/>
              <a:t>Minimum </a:t>
            </a:r>
            <a:r>
              <a:rPr lang="en-US" dirty="0"/>
              <a:t>iteration time limited by lengthiest computation </a:t>
            </a:r>
            <a:endParaRPr lang="en-US" dirty="0" smtClean="0"/>
          </a:p>
          <a:p>
            <a:pPr lvl="2"/>
            <a:r>
              <a:rPr lang="en-US" dirty="0" smtClean="0"/>
              <a:t>Largest </a:t>
            </a:r>
            <a:r>
              <a:rPr lang="en-US" dirty="0"/>
              <a:t>grains set lower bound</a:t>
            </a:r>
          </a:p>
          <a:p>
            <a:r>
              <a:rPr lang="en-US" dirty="0"/>
              <a:t>1-away generalized to k-away provides fine granularity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1away2aw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5" y="3245649"/>
            <a:ext cx="8889628" cy="32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98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NAMD: 2-AwayX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2awayDiagramPlusHist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" y="808706"/>
            <a:ext cx="9125712" cy="569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97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of thumb for </a:t>
            </a:r>
            <a:r>
              <a:rPr lang="en-US" dirty="0" err="1"/>
              <a:t>grainsize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it as small as possible, as long as it amortizes the overhead 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specifically, ensure:</a:t>
            </a:r>
          </a:p>
          <a:p>
            <a:pPr lvl="1"/>
            <a:r>
              <a:rPr lang="en-US" i="1" dirty="0" smtClean="0"/>
              <a:t>Average </a:t>
            </a:r>
            <a:r>
              <a:rPr lang="en-US" dirty="0" err="1"/>
              <a:t>grainsize</a:t>
            </a:r>
            <a:r>
              <a:rPr lang="en-US" dirty="0"/>
              <a:t> is greater than </a:t>
            </a:r>
            <a:r>
              <a:rPr lang="en-US" i="1" dirty="0" err="1"/>
              <a:t>kv</a:t>
            </a:r>
            <a:r>
              <a:rPr lang="en-US" i="1" dirty="0"/>
              <a:t> </a:t>
            </a:r>
            <a:r>
              <a:rPr lang="en-US" dirty="0"/>
              <a:t>(say </a:t>
            </a:r>
            <a:r>
              <a:rPr lang="en-US" i="1" dirty="0"/>
              <a:t>10v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single grain should be allowed to be too large</a:t>
            </a:r>
          </a:p>
          <a:p>
            <a:pPr lvl="2"/>
            <a:r>
              <a:rPr lang="en-US" dirty="0" smtClean="0"/>
              <a:t>Must </a:t>
            </a:r>
            <a:r>
              <a:rPr lang="en-US" dirty="0"/>
              <a:t>be smaller than </a:t>
            </a:r>
            <a:r>
              <a:rPr lang="en-US" dirty="0" smtClean="0"/>
              <a:t>    , </a:t>
            </a:r>
            <a:r>
              <a:rPr lang="en-US" dirty="0"/>
              <a:t>but actually we can express it as: p</a:t>
            </a:r>
          </a:p>
          <a:p>
            <a:pPr lvl="2"/>
            <a:r>
              <a:rPr lang="en-US" dirty="0" smtClean="0"/>
              <a:t>Must </a:t>
            </a:r>
            <a:r>
              <a:rPr lang="en-US" dirty="0"/>
              <a:t>be smaller than </a:t>
            </a:r>
            <a:r>
              <a:rPr lang="en-US" i="1" dirty="0" err="1"/>
              <a:t>kmv</a:t>
            </a:r>
            <a:r>
              <a:rPr lang="en-US" i="1" dirty="0"/>
              <a:t> </a:t>
            </a:r>
            <a:r>
              <a:rPr lang="en-US" dirty="0"/>
              <a:t>(say </a:t>
            </a:r>
            <a:r>
              <a:rPr lang="en-US" i="1" dirty="0"/>
              <a:t>100v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Important </a:t>
            </a:r>
            <a:r>
              <a:rPr lang="en-US" dirty="0"/>
              <a:t>corollary: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be at close to optimal </a:t>
            </a:r>
            <a:r>
              <a:rPr lang="en-US" dirty="0" err="1"/>
              <a:t>grainsize</a:t>
            </a:r>
            <a:r>
              <a:rPr lang="en-US" dirty="0"/>
              <a:t> without having to think about </a:t>
            </a:r>
            <a:r>
              <a:rPr lang="en-US" i="1" dirty="0"/>
              <a:t>p</a:t>
            </a:r>
            <a:r>
              <a:rPr lang="en-US" dirty="0"/>
              <a:t>, the number of processors</a:t>
            </a:r>
            <a:endParaRPr lang="en-US" i="1" dirty="0"/>
          </a:p>
          <a:p>
            <a:r>
              <a:rPr lang="en-US" i="1" dirty="0" err="1"/>
              <a:t>kv</a:t>
            </a:r>
            <a:r>
              <a:rPr lang="en-US" i="1" dirty="0"/>
              <a:t> &lt; g &lt; </a:t>
            </a:r>
            <a:r>
              <a:rPr lang="en-US" i="1" dirty="0" err="1"/>
              <a:t>mkv</a:t>
            </a:r>
            <a:r>
              <a:rPr lang="en-US" i="1" dirty="0"/>
              <a:t> (10v &lt; g &lt; 100v)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615058"/>
              </p:ext>
            </p:extLst>
          </p:nvPr>
        </p:nvGraphicFramePr>
        <p:xfrm>
          <a:off x="3047225" y="3326752"/>
          <a:ext cx="16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3" imgW="165100" imgH="431800" progId="Equation.3">
                  <p:embed/>
                </p:oleObj>
              </mc:Choice>
              <mc:Fallback>
                <p:oleObj name="Equation" r:id="rId3" imgW="165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7225" y="3326752"/>
                        <a:ext cx="165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7005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Grain size for Fibonacci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954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Set a sequential threshold in the computational tree</a:t>
            </a:r>
          </a:p>
          <a:p>
            <a:pPr lvl="1"/>
            <a:r>
              <a:rPr lang="en-US" dirty="0" smtClean="0"/>
              <a:t>Past </a:t>
            </a:r>
            <a:r>
              <a:rPr lang="en-US" dirty="0"/>
              <a:t>this threshold (i.e. when n &lt; threshold), instead of constructing two new </a:t>
            </a:r>
            <a:r>
              <a:rPr lang="en-US" dirty="0" err="1"/>
              <a:t>chares</a:t>
            </a:r>
            <a:r>
              <a:rPr lang="en-US" dirty="0"/>
              <a:t>, compute the </a:t>
            </a:r>
            <a:r>
              <a:rPr lang="en-US" dirty="0" err="1"/>
              <a:t>fibonacci</a:t>
            </a:r>
            <a:r>
              <a:rPr lang="en-US" dirty="0"/>
              <a:t> sequentially</a:t>
            </a:r>
          </a:p>
        </p:txBody>
      </p:sp>
      <p:pic>
        <p:nvPicPr>
          <p:cNvPr id="10" name="Content Placeholder 9" descr="tree-threshold.pdf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68" r="-18768"/>
          <a:stretch/>
        </p:blipFill>
        <p:spPr>
          <a:xfrm>
            <a:off x="457200" y="1864376"/>
            <a:ext cx="8229600" cy="3093783"/>
          </a:xfrm>
        </p:spPr>
      </p:pic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4958159"/>
            <a:ext cx="8229600" cy="15428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Setting the </a:t>
            </a:r>
            <a:r>
              <a:rPr lang="en-US" dirty="0" err="1"/>
              <a:t>grainsize</a:t>
            </a:r>
            <a:r>
              <a:rPr lang="en-US" dirty="0"/>
              <a:t> limit at 4 (which is too small, but good for illustration)</a:t>
            </a:r>
          </a:p>
          <a:p>
            <a:r>
              <a:rPr lang="en-US" dirty="0"/>
              <a:t>The internal nodes of the tree do very little work, but</a:t>
            </a:r>
          </a:p>
          <a:p>
            <a:r>
              <a:rPr lang="en-US" dirty="0"/>
              <a:t>The coarser grains now amortize the cost of the fine-grained </a:t>
            </a:r>
            <a:r>
              <a:rPr lang="en-US" dirty="0" err="1"/>
              <a:t>chares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39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Parallelism with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Divide-and-conquer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object recursively creates </a:t>
            </a:r>
            <a:r>
              <a:rPr lang="en-US" i="1" dirty="0"/>
              <a:t>n</a:t>
            </a:r>
            <a:r>
              <a:rPr lang="en-US" dirty="0"/>
              <a:t> objects that divide the problem into </a:t>
            </a:r>
            <a:r>
              <a:rPr lang="en-US" dirty="0" err="1"/>
              <a:t>subproblems</a:t>
            </a:r>
            <a:endParaRPr lang="en-US" dirty="0"/>
          </a:p>
          <a:p>
            <a:pPr lvl="1"/>
            <a:r>
              <a:rPr lang="en-US" dirty="0" smtClean="0"/>
              <a:t>Each </a:t>
            </a:r>
            <a:r>
              <a:rPr lang="en-US" dirty="0"/>
              <a:t>object t then waits for all </a:t>
            </a:r>
            <a:r>
              <a:rPr lang="en-US" i="1" dirty="0"/>
              <a:t>n</a:t>
            </a:r>
            <a:r>
              <a:rPr lang="en-US" dirty="0"/>
              <a:t> objects to finish and then may ‘combine’ the responses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some point the recursion stops (at the bottom of the tree), and some sequential kernel is executed</a:t>
            </a:r>
          </a:p>
          <a:p>
            <a:pPr lvl="1"/>
            <a:r>
              <a:rPr lang="en-US" dirty="0" smtClean="0"/>
              <a:t>Then </a:t>
            </a:r>
            <a:r>
              <a:rPr lang="en-US" dirty="0"/>
              <a:t>the result is propagated upward in the tree recursively </a:t>
            </a:r>
            <a:endParaRPr lang="en-US" dirty="0" smtClean="0"/>
          </a:p>
          <a:p>
            <a:pPr lvl="1"/>
            <a:r>
              <a:rPr lang="en-US" dirty="0" smtClean="0"/>
              <a:t>Examples</a:t>
            </a:r>
            <a:r>
              <a:rPr lang="en-US" dirty="0"/>
              <a:t>: </a:t>
            </a:r>
            <a:r>
              <a:rPr lang="en-US" dirty="0" err="1"/>
              <a:t>fibonacci</a:t>
            </a:r>
            <a:r>
              <a:rPr lang="en-US" dirty="0"/>
              <a:t>, quick sort, . .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7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>
                <a:latin typeface="Lucida Console"/>
                <a:cs typeface="Lucida Console"/>
              </a:rPr>
              <a:t>Fib </a:t>
            </a:r>
            <a:r>
              <a:rPr lang="en-US" dirty="0"/>
              <a:t>object is a task that performs one of two actions: </a:t>
            </a:r>
          </a:p>
          <a:p>
            <a:pPr lvl="1"/>
            <a:r>
              <a:rPr lang="en-US" dirty="0" smtClean="0"/>
              <a:t>Creates </a:t>
            </a:r>
            <a:r>
              <a:rPr lang="en-US" dirty="0"/>
              <a:t>two new </a:t>
            </a:r>
            <a:r>
              <a:rPr lang="en-US" dirty="0">
                <a:latin typeface="Lucida Console"/>
                <a:cs typeface="Lucida Console"/>
              </a:rPr>
              <a:t>Fib</a:t>
            </a:r>
            <a:r>
              <a:rPr lang="en-US" dirty="0"/>
              <a:t> objects to compute </a:t>
            </a:r>
            <a:r>
              <a:rPr lang="en-US" i="1" dirty="0" smtClean="0"/>
              <a:t>fib</a:t>
            </a:r>
            <a:r>
              <a:rPr lang="en-US" i="1" dirty="0"/>
              <a:t>(n 1) </a:t>
            </a:r>
            <a:r>
              <a:rPr lang="en-US" dirty="0"/>
              <a:t>and </a:t>
            </a:r>
            <a:r>
              <a:rPr lang="en-US" i="1" dirty="0" smtClean="0"/>
              <a:t>fib</a:t>
            </a:r>
            <a:r>
              <a:rPr lang="en-US" i="1" dirty="0"/>
              <a:t>(n 2) </a:t>
            </a:r>
            <a:r>
              <a:rPr lang="en-US" dirty="0"/>
              <a:t>and then waits for the response, adding up the two responses when they arrive </a:t>
            </a:r>
          </a:p>
          <a:p>
            <a:pPr lvl="2"/>
            <a:r>
              <a:rPr lang="en-US" dirty="0" smtClean="0"/>
              <a:t>After </a:t>
            </a:r>
            <a:r>
              <a:rPr lang="en-US" dirty="0"/>
              <a:t>both arrive, sends a response message with the result to the parent object </a:t>
            </a:r>
          </a:p>
          <a:p>
            <a:pPr lvl="2"/>
            <a:r>
              <a:rPr lang="en-US" dirty="0" smtClean="0"/>
              <a:t>Or </a:t>
            </a:r>
            <a:r>
              <a:rPr lang="en-US" dirty="0"/>
              <a:t>prints the value and exits if it is the </a:t>
            </a:r>
            <a:r>
              <a:rPr lang="en-US" dirty="0" smtClean="0"/>
              <a:t>root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i="1" dirty="0"/>
              <a:t>n</a:t>
            </a:r>
            <a:r>
              <a:rPr lang="en-US" dirty="0"/>
              <a:t> = 1 </a:t>
            </a:r>
            <a:r>
              <a:rPr lang="en-US" dirty="0" smtClean="0"/>
              <a:t>or </a:t>
            </a:r>
            <a:r>
              <a:rPr lang="en-US" i="1" dirty="0"/>
              <a:t>n</a:t>
            </a:r>
            <a:r>
              <a:rPr lang="en-US" dirty="0"/>
              <a:t> = 0 (passed down from the parent) it sends a response </a:t>
            </a:r>
            <a:r>
              <a:rPr lang="en-US" dirty="0" smtClean="0"/>
              <a:t>message </a:t>
            </a:r>
            <a:r>
              <a:rPr lang="en-US" dirty="0"/>
              <a:t>with </a:t>
            </a:r>
            <a:r>
              <a:rPr lang="en-US" i="1" dirty="0"/>
              <a:t>n</a:t>
            </a:r>
            <a:r>
              <a:rPr lang="en-US" dirty="0"/>
              <a:t> back to the parent object </a:t>
            </a:r>
            <a:endParaRPr lang="en-US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83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Execution</a:t>
            </a:r>
            <a:endParaRPr lang="en-US" dirty="0"/>
          </a:p>
        </p:txBody>
      </p:sp>
      <p:pic>
        <p:nvPicPr>
          <p:cNvPr id="7" name="Content Placeholder 6" descr="tree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15" b="-2115"/>
          <a:stretch>
            <a:fillRect/>
          </a:stretch>
        </p:blipFill>
        <p:spPr>
          <a:xfrm>
            <a:off x="0" y="678666"/>
            <a:ext cx="9151974" cy="582237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tree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91"/>
            <a:ext cx="9144000" cy="5581227"/>
          </a:xfrm>
          <a:prstGeom prst="rect">
            <a:avLst/>
          </a:prstGeom>
        </p:spPr>
      </p:pic>
      <p:pic>
        <p:nvPicPr>
          <p:cNvPr id="9" name="Picture 8" descr="tree3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5"/>
            <a:ext cx="9144000" cy="5581227"/>
          </a:xfrm>
          <a:prstGeom prst="rect">
            <a:avLst/>
          </a:prstGeom>
        </p:spPr>
      </p:pic>
      <p:pic>
        <p:nvPicPr>
          <p:cNvPr id="10" name="Picture 9" descr="tree4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90"/>
            <a:ext cx="9144000" cy="5581227"/>
          </a:xfrm>
          <a:prstGeom prst="rect">
            <a:avLst/>
          </a:prstGeom>
        </p:spPr>
      </p:pic>
      <p:pic>
        <p:nvPicPr>
          <p:cNvPr id="11" name="Picture 10" descr="tree5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5"/>
            <a:ext cx="9144000" cy="5581227"/>
          </a:xfrm>
          <a:prstGeom prst="rect">
            <a:avLst/>
          </a:prstGeom>
        </p:spPr>
      </p:pic>
      <p:pic>
        <p:nvPicPr>
          <p:cNvPr id="12" name="Picture 11" descr="tree6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90"/>
            <a:ext cx="9144000" cy="5581227"/>
          </a:xfrm>
          <a:prstGeom prst="rect">
            <a:avLst/>
          </a:prstGeom>
        </p:spPr>
      </p:pic>
      <p:pic>
        <p:nvPicPr>
          <p:cNvPr id="14" name="Picture 13" descr="tree7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51889"/>
            <a:ext cx="9144001" cy="5581227"/>
          </a:xfrm>
          <a:prstGeom prst="rect">
            <a:avLst/>
          </a:prstGeom>
        </p:spPr>
      </p:pic>
      <p:pic>
        <p:nvPicPr>
          <p:cNvPr id="15" name="Picture 14" descr="tree8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5"/>
            <a:ext cx="9144000" cy="5581227"/>
          </a:xfrm>
          <a:prstGeom prst="rect">
            <a:avLst/>
          </a:prstGeom>
        </p:spPr>
      </p:pic>
      <p:pic>
        <p:nvPicPr>
          <p:cNvPr id="16" name="Picture 15" descr="tree9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5"/>
            <a:ext cx="9144000" cy="5581227"/>
          </a:xfrm>
          <a:prstGeom prst="rect">
            <a:avLst/>
          </a:prstGeom>
        </p:spPr>
      </p:pic>
      <p:pic>
        <p:nvPicPr>
          <p:cNvPr id="17" name="Picture 16" descr="tree10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90"/>
            <a:ext cx="9144000" cy="558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8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D84-F1D7-9848-A849-D0882C7D6C8D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12002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Overdecomposing</a:t>
            </a:r>
            <a:r>
              <a:rPr lang="en-US" sz="3600" dirty="0" smtClean="0"/>
              <a:t> Your Application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684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Object-based Over-decomposition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the programmer decompose computation into objects</a:t>
            </a:r>
          </a:p>
          <a:p>
            <a:pPr lvl="1"/>
            <a:r>
              <a:rPr lang="en-US" dirty="0" smtClean="0"/>
              <a:t>Work </a:t>
            </a:r>
            <a:r>
              <a:rPr lang="en-US" dirty="0"/>
              <a:t>units, data-units, composites</a:t>
            </a:r>
          </a:p>
          <a:p>
            <a:r>
              <a:rPr lang="en-US" dirty="0"/>
              <a:t>Let an intelligent runtime system assign objects to processors</a:t>
            </a:r>
          </a:p>
          <a:p>
            <a:pPr lvl="1"/>
            <a:r>
              <a:rPr lang="en-US" dirty="0" smtClean="0"/>
              <a:t>RTS </a:t>
            </a:r>
            <a:r>
              <a:rPr lang="en-US" dirty="0"/>
              <a:t>can change this assignment (mapping) during execution</a:t>
            </a:r>
          </a:p>
          <a:p>
            <a:pPr lvl="1"/>
            <a:r>
              <a:rPr lang="en-US" dirty="0" smtClean="0"/>
              <a:t>Locality </a:t>
            </a:r>
            <a:r>
              <a:rPr lang="en-US" dirty="0"/>
              <a:t>of data references is a critical attribute for performance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parallel object can access only its own data</a:t>
            </a:r>
          </a:p>
          <a:p>
            <a:pPr lvl="1"/>
            <a:r>
              <a:rPr lang="en-US" dirty="0" smtClean="0"/>
              <a:t>Asynchronous </a:t>
            </a:r>
            <a:r>
              <a:rPr lang="en-US" dirty="0"/>
              <a:t>method invocation for accessing other objects data </a:t>
            </a:r>
            <a:endParaRPr lang="en-US" dirty="0" smtClean="0"/>
          </a:p>
          <a:p>
            <a:pPr lvl="1"/>
            <a:r>
              <a:rPr lang="en-US" dirty="0" smtClean="0"/>
              <a:t>RTS </a:t>
            </a:r>
            <a:r>
              <a:rPr lang="en-US" dirty="0"/>
              <a:t>can schedule work whose dependencies have been satisfied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2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Amdahls</a:t>
            </a:r>
            <a:r>
              <a:rPr lang="en-US" dirty="0"/>
              <a:t> Law and </a:t>
            </a:r>
            <a:r>
              <a:rPr lang="en-US" dirty="0" err="1"/>
              <a:t>Grainsize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“law”: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 program has </a:t>
            </a:r>
            <a:r>
              <a:rPr lang="en-US" i="1" dirty="0"/>
              <a:t>K%</a:t>
            </a:r>
            <a:r>
              <a:rPr lang="en-US" dirty="0"/>
              <a:t> sequential section, then speedup is limited </a:t>
            </a:r>
            <a:r>
              <a:rPr lang="en-US" dirty="0" smtClean="0"/>
              <a:t>to     .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the rest of the program is parallelized completely </a:t>
            </a:r>
            <a:endParaRPr lang="en-US" dirty="0" smtClean="0"/>
          </a:p>
          <a:p>
            <a:r>
              <a:rPr lang="en-US" dirty="0" err="1" smtClean="0"/>
              <a:t>Grainsize</a:t>
            </a:r>
            <a:r>
              <a:rPr lang="en-US" dirty="0" smtClean="0"/>
              <a:t> </a:t>
            </a:r>
            <a:r>
              <a:rPr lang="en-US" dirty="0"/>
              <a:t>corollary: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any individual piece of work is </a:t>
            </a:r>
            <a:r>
              <a:rPr lang="en-US" i="1" dirty="0"/>
              <a:t>&gt; K </a:t>
            </a:r>
            <a:r>
              <a:rPr lang="en-US" dirty="0"/>
              <a:t>time units, and the sequential program takes </a:t>
            </a:r>
            <a:r>
              <a:rPr lang="en-US" i="1" dirty="0" err="1"/>
              <a:t>Tseq</a:t>
            </a:r>
            <a:r>
              <a:rPr lang="en-US" dirty="0"/>
              <a:t>,</a:t>
            </a:r>
          </a:p>
          <a:p>
            <a:pPr lvl="2"/>
            <a:r>
              <a:rPr lang="en-US" dirty="0" smtClean="0"/>
              <a:t>Speedup </a:t>
            </a:r>
            <a:r>
              <a:rPr lang="en-US" dirty="0"/>
              <a:t>is limited </a:t>
            </a:r>
            <a:r>
              <a:rPr lang="en-US" dirty="0" smtClean="0"/>
              <a:t>to</a:t>
            </a:r>
            <a:endParaRPr lang="en-US" dirty="0"/>
          </a:p>
          <a:p>
            <a:r>
              <a:rPr lang="en-US" dirty="0"/>
              <a:t>So:</a:t>
            </a:r>
          </a:p>
          <a:p>
            <a:pPr lvl="1"/>
            <a:r>
              <a:rPr lang="en-US" dirty="0" smtClean="0"/>
              <a:t>Examine </a:t>
            </a:r>
            <a:r>
              <a:rPr lang="en-US" dirty="0"/>
              <a:t>performance data via histograms to find the sizes of </a:t>
            </a:r>
            <a:r>
              <a:rPr lang="en-US" dirty="0" err="1"/>
              <a:t>remappable</a:t>
            </a:r>
            <a:r>
              <a:rPr lang="en-US" dirty="0"/>
              <a:t> work units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some are too big, change the decomposition method to make smaller units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515057"/>
              </p:ext>
            </p:extLst>
          </p:nvPr>
        </p:nvGraphicFramePr>
        <p:xfrm>
          <a:off x="7570439" y="2023916"/>
          <a:ext cx="29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3" imgW="292100" imgH="393700" progId="Equation.3">
                  <p:embed/>
                </p:oleObj>
              </mc:Choice>
              <mc:Fallback>
                <p:oleObj name="Equation" r:id="rId3" imgW="292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0439" y="2023916"/>
                        <a:ext cx="292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676428"/>
              </p:ext>
            </p:extLst>
          </p:nvPr>
        </p:nvGraphicFramePr>
        <p:xfrm>
          <a:off x="3114907" y="3822932"/>
          <a:ext cx="35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5" imgW="355600" imgH="393700" progId="Equation.3">
                  <p:embed/>
                </p:oleObj>
              </mc:Choice>
              <mc:Fallback>
                <p:oleObj name="Equation" r:id="rId5" imgW="355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14907" y="3822932"/>
                        <a:ext cx="3556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978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Overdecomposition</a:t>
            </a:r>
            <a:r>
              <a:rPr lang="en-US" dirty="0" smtClean="0"/>
              <a:t> and </a:t>
            </a:r>
            <a:r>
              <a:rPr lang="en-US" dirty="0" err="1" smtClean="0"/>
              <a:t>Grainsize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misconception: </a:t>
            </a:r>
            <a:r>
              <a:rPr lang="en-US" dirty="0" err="1"/>
              <a:t>overdecomposition</a:t>
            </a:r>
            <a:r>
              <a:rPr lang="en-US" dirty="0"/>
              <a:t> must be expensive</a:t>
            </a:r>
          </a:p>
          <a:p>
            <a:r>
              <a:rPr lang="en-US" dirty="0"/>
              <a:t>(working) Definition: the amount of computation per potentially parallel event (task creation, </a:t>
            </a:r>
            <a:r>
              <a:rPr lang="en-US" dirty="0" err="1"/>
              <a:t>enqueue</a:t>
            </a:r>
            <a:r>
              <a:rPr lang="en-US" dirty="0"/>
              <a:t>/</a:t>
            </a:r>
            <a:r>
              <a:rPr lang="en-US" dirty="0" err="1"/>
              <a:t>dequeue</a:t>
            </a:r>
            <a:r>
              <a:rPr lang="en-US" dirty="0"/>
              <a:t>, messaging, locking, etc.)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6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Grainsize</a:t>
            </a:r>
            <a:r>
              <a:rPr lang="en-US" dirty="0" smtClean="0"/>
              <a:t> and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What is the ideal </a:t>
            </a:r>
            <a:r>
              <a:rPr lang="en-US" dirty="0" err="1" smtClean="0"/>
              <a:t>grainsize</a:t>
            </a:r>
            <a:r>
              <a:rPr lang="en-US" dirty="0" smtClean="0"/>
              <a:t>?</a:t>
            </a:r>
          </a:p>
          <a:p>
            <a:r>
              <a:rPr lang="en-US" dirty="0" smtClean="0"/>
              <a:t>Should it depend on the number of processors?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957634"/>
              </p:ext>
            </p:extLst>
          </p:nvPr>
        </p:nvGraphicFramePr>
        <p:xfrm>
          <a:off x="3794125" y="2152650"/>
          <a:ext cx="1555750" cy="861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" name="Equation" r:id="rId3" imgW="825500" imgH="457200" progId="Equation.3">
                  <p:embed/>
                </p:oleObj>
              </mc:Choice>
              <mc:Fallback>
                <p:oleObj name="Equation" r:id="rId3" imgW="825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4125" y="2152650"/>
                        <a:ext cx="1555750" cy="861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124184"/>
              </p:ext>
            </p:extLst>
          </p:nvPr>
        </p:nvGraphicFramePr>
        <p:xfrm>
          <a:off x="3746500" y="3014296"/>
          <a:ext cx="16573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" name="Equation" r:id="rId5" imgW="1028700" imgH="457200" progId="Equation.3">
                  <p:embed/>
                </p:oleObj>
              </mc:Choice>
              <mc:Fallback>
                <p:oleObj name="Equation" r:id="rId5" imgW="10287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6500" y="3014296"/>
                        <a:ext cx="165735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35345"/>
              </p:ext>
            </p:extLst>
          </p:nvPr>
        </p:nvGraphicFramePr>
        <p:xfrm>
          <a:off x="3429000" y="3592146"/>
          <a:ext cx="2538589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" name="Equation" r:id="rId7" imgW="1422400" imgH="914400" progId="Equation.3">
                  <p:embed/>
                </p:oleObj>
              </mc:Choice>
              <mc:Fallback>
                <p:oleObj name="Equation" r:id="rId7" imgW="142240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0" y="3592146"/>
                        <a:ext cx="2538589" cy="163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70050" y="5226647"/>
            <a:ext cx="587375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v</a:t>
            </a:r>
            <a:r>
              <a:rPr lang="en-US" sz="2400" dirty="0" smtClean="0"/>
              <a:t>: overhead per message,</a:t>
            </a:r>
          </a:p>
          <a:p>
            <a:pPr algn="ctr"/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p</a:t>
            </a:r>
            <a:r>
              <a:rPr lang="en-US" sz="2400" dirty="0" smtClean="0"/>
              <a:t>: </a:t>
            </a:r>
            <a:r>
              <a:rPr lang="en-US" sz="2400" i="1" dirty="0" smtClean="0"/>
              <a:t>p </a:t>
            </a:r>
            <a:r>
              <a:rPr lang="en-US" sz="2400" dirty="0" smtClean="0"/>
              <a:t>processor completion time</a:t>
            </a:r>
          </a:p>
          <a:p>
            <a:pPr algn="ctr"/>
            <a:r>
              <a:rPr lang="en-US" sz="2400" i="1" dirty="0" smtClean="0"/>
              <a:t>g</a:t>
            </a:r>
            <a:r>
              <a:rPr lang="en-US" sz="2400" dirty="0" smtClean="0"/>
              <a:t>: </a:t>
            </a:r>
            <a:r>
              <a:rPr lang="en-US" sz="2400" dirty="0" err="1" smtClean="0"/>
              <a:t>grainsize</a:t>
            </a:r>
            <a:r>
              <a:rPr lang="en-US" sz="2400" dirty="0" smtClean="0"/>
              <a:t> (computation per message)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5456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15458</TotalTime>
  <Words>982</Words>
  <Application>Microsoft Macintosh PowerPoint</Application>
  <PresentationFormat>On-screen Show (4:3)</PresentationFormat>
  <Paragraphs>143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charm-pptx_theme</vt:lpstr>
      <vt:lpstr>Equation</vt:lpstr>
      <vt:lpstr>Outline</vt:lpstr>
      <vt:lpstr>Task Parallelism with Objects</vt:lpstr>
      <vt:lpstr>Fibonacci Example</vt:lpstr>
      <vt:lpstr>Fibonacci Execution</vt:lpstr>
      <vt:lpstr>PowerPoint Presentation</vt:lpstr>
      <vt:lpstr>Object-based Over-decomposition</vt:lpstr>
      <vt:lpstr>Amdahls Law and Grainsize</vt:lpstr>
      <vt:lpstr>Overdecomposition and Grainsize</vt:lpstr>
      <vt:lpstr>Grainsize and Overhead</vt:lpstr>
      <vt:lpstr>Grainsize and Scalability</vt:lpstr>
      <vt:lpstr>Grainsize Study for Jacobi3D</vt:lpstr>
      <vt:lpstr>Grainsize Study for Stencil Computation</vt:lpstr>
      <vt:lpstr>Grainsize and Load Balancing</vt:lpstr>
      <vt:lpstr>Grainsize For Extreme Scaling</vt:lpstr>
      <vt:lpstr>NAMD: 2-AwayX Example</vt:lpstr>
      <vt:lpstr>Rules of thumb for grainsize</vt:lpstr>
      <vt:lpstr>Grain size for Fibonacci Example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259</cp:revision>
  <dcterms:created xsi:type="dcterms:W3CDTF">2014-08-04T16:19:24Z</dcterms:created>
  <dcterms:modified xsi:type="dcterms:W3CDTF">2014-09-09T20:50:38Z</dcterms:modified>
</cp:coreProperties>
</file>