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media/image3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93" r:id="rId2"/>
    <p:sldId id="292" r:id="rId3"/>
    <p:sldId id="298" r:id="rId4"/>
    <p:sldId id="299" r:id="rId5"/>
    <p:sldId id="295" r:id="rId6"/>
    <p:sldId id="305" r:id="rId7"/>
    <p:sldId id="300" r:id="rId8"/>
    <p:sldId id="301" r:id="rId9"/>
    <p:sldId id="302" r:id="rId10"/>
    <p:sldId id="303" r:id="rId11"/>
    <p:sldId id="306" r:id="rId12"/>
    <p:sldId id="304" r:id="rId13"/>
    <p:sldId id="311" r:id="rId14"/>
    <p:sldId id="312" r:id="rId15"/>
    <p:sldId id="313" r:id="rId16"/>
    <p:sldId id="315" r:id="rId17"/>
    <p:sldId id="314" r:id="rId18"/>
    <p:sldId id="307" r:id="rId19"/>
    <p:sldId id="308" r:id="rId20"/>
    <p:sldId id="309" r:id="rId21"/>
    <p:sldId id="310" r:id="rId22"/>
    <p:sldId id="297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3" r:id="rId37"/>
    <p:sldId id="270" r:id="rId38"/>
    <p:sldId id="271" r:id="rId39"/>
    <p:sldId id="272" r:id="rId40"/>
    <p:sldId id="274" r:id="rId41"/>
    <p:sldId id="275" r:id="rId42"/>
    <p:sldId id="276" r:id="rId43"/>
    <p:sldId id="277" r:id="rId44"/>
    <p:sldId id="278" r:id="rId45"/>
    <p:sldId id="279" r:id="rId46"/>
    <p:sldId id="280" r:id="rId47"/>
    <p:sldId id="281" r:id="rId48"/>
    <p:sldId id="282" r:id="rId49"/>
    <p:sldId id="283" r:id="rId50"/>
    <p:sldId id="284" r:id="rId51"/>
    <p:sldId id="285" r:id="rId52"/>
    <p:sldId id="286" r:id="rId53"/>
    <p:sldId id="287" r:id="rId54"/>
    <p:sldId id="288" r:id="rId55"/>
    <p:sldId id="289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printerSettings" Target="printerSettings/printerSettings1.bin"/><Relationship Id="rId58" Type="http://schemas.openxmlformats.org/officeDocument/2006/relationships/commentAuthors" Target="commentAuthors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8-23T18:11:21.495" idx="2">
    <p:pos x="10" y="10"/>
    <p:text>Make 1 stand out like in pdf!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September 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September 2,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September 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September 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September 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September 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CCEBA98F-560C-4997-81C4-81D4D9187EAB}" type="datetime2">
              <a:rPr lang="en-US" smtClean="0"/>
              <a:pPr/>
              <a:t>Tuesday, September 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September 2,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CCEBA98F-560C-4997-81C4-81D4D9187EAB}" type="datetime2">
              <a:rPr lang="en-US" smtClean="0"/>
              <a:pPr/>
              <a:t>Tuesday, September 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September 2,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September 2,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September 2,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06351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8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235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6351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AEBA436-8F4F-4C44-8F1F-851EC5357BA3}" type="datetime2">
              <a:rPr lang="en-US" smtClean="0"/>
              <a:pPr/>
              <a:t>Tuesday, September 2,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6501045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6506351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72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Programming with Parallel </a:t>
            </a:r>
            <a:r>
              <a:rPr lang="en-US" sz="3200" dirty="0" err="1" smtClean="0"/>
              <a:t>Migratable</a:t>
            </a:r>
            <a:r>
              <a:rPr lang="en-US" sz="3200" dirty="0" smtClean="0"/>
              <a:t> Objects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Sanjay </a:t>
            </a:r>
            <a:r>
              <a:rPr lang="en-US" dirty="0" err="1" smtClean="0"/>
              <a:t>Kalé</a:t>
            </a:r>
            <a:r>
              <a:rPr lang="en-US" dirty="0" smtClean="0"/>
              <a:t> and PPL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Parallel Programming Laboratory</a:t>
            </a:r>
          </a:p>
          <a:p>
            <a:r>
              <a:rPr lang="en-US" dirty="0" smtClean="0"/>
              <a:t>University of Illinois at Urbana-Champaign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63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512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Stuff you already know 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Benefits of Object-based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8229600" cy="212511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Objects encapsulate data</a:t>
            </a:r>
          </a:p>
          <a:p>
            <a:r>
              <a:rPr lang="en-US" dirty="0"/>
              <a:t>Methods represent functionality relevant to that data</a:t>
            </a:r>
          </a:p>
          <a:p>
            <a:r>
              <a:rPr lang="en-US" dirty="0"/>
              <a:t>Method invocations can modify / update state of the object / data </a:t>
            </a:r>
            <a:endParaRPr lang="en-US" dirty="0" smtClean="0"/>
          </a:p>
          <a:p>
            <a:r>
              <a:rPr lang="en-US" dirty="0" smtClean="0"/>
              <a:t>Computation </a:t>
            </a:r>
            <a:r>
              <a:rPr lang="en-US" dirty="0"/>
              <a:t>can be expressed in terms of objects interacting via method invocations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5224377"/>
            <a:ext cx="8229600" cy="11914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Nothing new</a:t>
            </a:r>
          </a:p>
          <a:p>
            <a:r>
              <a:rPr lang="en-US" dirty="0"/>
              <a:t>Still quite uncommon in HPC code</a:t>
            </a:r>
          </a:p>
          <a:p>
            <a:r>
              <a:rPr lang="en-US" dirty="0"/>
              <a:t>Its not about language syntax. Its about program structure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3228423"/>
            <a:ext cx="8229600" cy="1986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Methods are natural units of sequential computation on object data </a:t>
            </a:r>
            <a:endParaRPr lang="en-US" dirty="0" smtClean="0"/>
          </a:p>
          <a:p>
            <a:r>
              <a:rPr lang="en-US" dirty="0" smtClean="0"/>
              <a:t>Thoughtful </a:t>
            </a:r>
            <a:r>
              <a:rPr lang="en-US" dirty="0"/>
              <a:t>design yields focused methods with single purpose </a:t>
            </a:r>
            <a:endParaRPr lang="en-US" dirty="0" smtClean="0"/>
          </a:p>
          <a:p>
            <a:r>
              <a:rPr lang="en-US" dirty="0" smtClean="0"/>
              <a:t>Naturally </a:t>
            </a:r>
            <a:r>
              <a:rPr lang="en-US" dirty="0"/>
              <a:t>expresses an object’s response to inputs (signals / data)</a:t>
            </a:r>
          </a:p>
        </p:txBody>
      </p:sp>
    </p:spTree>
    <p:extLst>
      <p:ext uri="{BB962C8B-B14F-4D97-AF65-F5344CB8AC3E}">
        <p14:creationId xmlns:p14="http://schemas.microsoft.com/office/powerpoint/2010/main" val="2018325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Globally-Visible Objects: </a:t>
            </a:r>
            <a:r>
              <a:rPr lang="en-US" dirty="0" err="1"/>
              <a:t>Chares</a:t>
            </a:r>
            <a:r>
              <a:rPr lang="en-US" dirty="0"/>
              <a:t> and Proxies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99127"/>
            <a:ext cx="8229600" cy="2279095"/>
          </a:xfrm>
        </p:spPr>
        <p:txBody>
          <a:bodyPr/>
          <a:lstStyle/>
          <a:p>
            <a:r>
              <a:rPr lang="en-US" dirty="0"/>
              <a:t>Certain “special” object </a:t>
            </a:r>
            <a:r>
              <a:rPr lang="en-US" i="1" dirty="0"/>
              <a:t>instances</a:t>
            </a:r>
            <a:r>
              <a:rPr lang="en-US" dirty="0"/>
              <a:t> are:</a:t>
            </a:r>
          </a:p>
          <a:p>
            <a:pPr lvl="1"/>
            <a:r>
              <a:rPr lang="en-US" dirty="0" smtClean="0"/>
              <a:t>first</a:t>
            </a:r>
            <a:r>
              <a:rPr lang="en-US" dirty="0"/>
              <a:t>-class citizens in the parallel address space,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unique location-independent names</a:t>
            </a:r>
          </a:p>
          <a:p>
            <a:r>
              <a:rPr lang="en-US" dirty="0"/>
              <a:t>Under the hood, the runtime handles locality and provides </a:t>
            </a:r>
            <a:r>
              <a:rPr lang="en-US" dirty="0" smtClean="0"/>
              <a:t>the mechanisms </a:t>
            </a:r>
            <a:r>
              <a:rPr lang="en-US" dirty="0"/>
              <a:t>to promote objects to the parallel space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678940"/>
            <a:ext cx="8229600" cy="14306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02915" y="1808193"/>
            <a:ext cx="408752" cy="3795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379033" y="1808193"/>
            <a:ext cx="408752" cy="3795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184869" y="1808193"/>
            <a:ext cx="408752" cy="37958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2119" y="1808193"/>
            <a:ext cx="408752" cy="3795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740119" y="2546678"/>
            <a:ext cx="408752" cy="3795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361534" y="2546678"/>
            <a:ext cx="408752" cy="37958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1994" y="2546678"/>
            <a:ext cx="408752" cy="3795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661494" y="2546678"/>
            <a:ext cx="408752" cy="3795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370945" y="1153272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583409" y="801987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6741037" y="1162147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704957" y="982067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842271" y="3378805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738136" y="3198724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176947" y="3378804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412731" y="3558885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371863" y="3198724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889544" y="3378805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10727" y="1217275"/>
            <a:ext cx="3188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Parallel Address Space</a:t>
            </a:r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409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Globally-Visible </a:t>
            </a:r>
            <a:r>
              <a:rPr lang="en-US" dirty="0" smtClean="0"/>
              <a:t>Methods: Entry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99127"/>
            <a:ext cx="8229600" cy="2279095"/>
          </a:xfrm>
        </p:spPr>
        <p:txBody>
          <a:bodyPr>
            <a:normAutofit/>
          </a:bodyPr>
          <a:lstStyle/>
          <a:p>
            <a:r>
              <a:rPr lang="en-US" dirty="0"/>
              <a:t>How can objects communicate across address spaces?</a:t>
            </a:r>
          </a:p>
          <a:p>
            <a:pPr lvl="1"/>
            <a:r>
              <a:rPr lang="en-US" dirty="0" smtClean="0"/>
              <a:t>Just </a:t>
            </a:r>
            <a:r>
              <a:rPr lang="en-US" dirty="0"/>
              <a:t>like a sequential object-oriented language, an object’s reference </a:t>
            </a:r>
            <a:r>
              <a:rPr lang="en-US" dirty="0" smtClean="0"/>
              <a:t>is used </a:t>
            </a:r>
            <a:r>
              <a:rPr lang="en-US" dirty="0"/>
              <a:t>to invoke a method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parallel space, this is a handle that is location transparent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method invocation becomes an act of communication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678939"/>
            <a:ext cx="9144000" cy="20817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57200" y="1994352"/>
            <a:ext cx="569153" cy="55232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41340" y="1994352"/>
            <a:ext cx="569153" cy="55232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31752" y="1994352"/>
            <a:ext cx="569153" cy="552325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743579" y="1937409"/>
            <a:ext cx="569153" cy="5523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455894" y="2953680"/>
            <a:ext cx="569153" cy="5523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478023" y="2822839"/>
            <a:ext cx="569153" cy="552325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682825" y="3089700"/>
            <a:ext cx="569153" cy="5523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216470" y="2822839"/>
            <a:ext cx="569153" cy="55232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33597" y="1217275"/>
            <a:ext cx="354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Parallel Address Space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cxnSp>
        <p:nvCxnSpPr>
          <p:cNvPr id="5" name="Straight Arrow Connector 4"/>
          <p:cNvCxnSpPr>
            <a:stCxn id="8" idx="2"/>
          </p:cNvCxnSpPr>
          <p:nvPr/>
        </p:nvCxnSpPr>
        <p:spPr>
          <a:xfrm flipH="1">
            <a:off x="1026353" y="2270515"/>
            <a:ext cx="1214987" cy="21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1" idx="1"/>
          </p:cNvCxnSpPr>
          <p:nvPr/>
        </p:nvCxnSpPr>
        <p:spPr>
          <a:xfrm>
            <a:off x="943002" y="2465791"/>
            <a:ext cx="596243" cy="568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6"/>
          </p:cNvCxnSpPr>
          <p:nvPr/>
        </p:nvCxnSpPr>
        <p:spPr>
          <a:xfrm flipV="1">
            <a:off x="2025047" y="2292083"/>
            <a:ext cx="2306705" cy="937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9" idx="6"/>
          </p:cNvCxnSpPr>
          <p:nvPr/>
        </p:nvCxnSpPr>
        <p:spPr>
          <a:xfrm flipH="1">
            <a:off x="4900905" y="2213572"/>
            <a:ext cx="1842674" cy="56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1"/>
            <a:endCxn id="10" idx="5"/>
          </p:cNvCxnSpPr>
          <p:nvPr/>
        </p:nvCxnSpPr>
        <p:spPr>
          <a:xfrm flipH="1" flipV="1">
            <a:off x="7229381" y="2408848"/>
            <a:ext cx="1070440" cy="494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5"/>
            <a:endCxn id="13" idx="2"/>
          </p:cNvCxnSpPr>
          <p:nvPr/>
        </p:nvCxnSpPr>
        <p:spPr>
          <a:xfrm>
            <a:off x="3963825" y="3294278"/>
            <a:ext cx="1719000" cy="71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59092" y="1857648"/>
            <a:ext cx="73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F.m4()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59092" y="2408848"/>
            <a:ext cx="771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B.m2()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11777" y="2101238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E.m3()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16579" y="1825075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E.m1()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88754" y="2269262"/>
            <a:ext cx="782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G.m2()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68751" y="2903725"/>
            <a:ext cx="782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H.m2()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1429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Method-Driven Asynchronous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8457"/>
            <a:ext cx="8229600" cy="1959764"/>
          </a:xfrm>
        </p:spPr>
        <p:txBody>
          <a:bodyPr/>
          <a:lstStyle/>
          <a:p>
            <a:r>
              <a:rPr lang="en-US" dirty="0"/>
              <a:t>What happens if an object waits for a return value from a method invocation?</a:t>
            </a:r>
          </a:p>
          <a:p>
            <a:pPr lvl="1"/>
            <a:r>
              <a:rPr lang="en-US" dirty="0" smtClean="0"/>
              <a:t>Performance</a:t>
            </a:r>
            <a:endParaRPr lang="en-US" dirty="0"/>
          </a:p>
          <a:p>
            <a:pPr lvl="1"/>
            <a:r>
              <a:rPr lang="en-US" dirty="0" smtClean="0"/>
              <a:t>Latency</a:t>
            </a:r>
            <a:endParaRPr lang="en-US" dirty="0"/>
          </a:p>
          <a:p>
            <a:pPr lvl="1"/>
            <a:r>
              <a:rPr lang="en-US" dirty="0" smtClean="0"/>
              <a:t>Reasoning </a:t>
            </a:r>
            <a:r>
              <a:rPr lang="en-US" dirty="0"/>
              <a:t>about correctness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518323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Instance A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651" y="3083198"/>
            <a:ext cx="1492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Instance B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9" name="Straight Connector 8"/>
          <p:cNvCxnSpPr>
            <a:stCxn id="6" idx="3"/>
          </p:cNvCxnSpPr>
          <p:nvPr/>
        </p:nvCxnSpPr>
        <p:spPr>
          <a:xfrm>
            <a:off x="1949916" y="1749156"/>
            <a:ext cx="1081151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31067" y="1518323"/>
            <a:ext cx="2381331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Idle waiting for B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949916" y="3308765"/>
            <a:ext cx="1436886" cy="17354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86802" y="3077932"/>
            <a:ext cx="1850987" cy="46166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Execute m1()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04458" y="1518323"/>
            <a:ext cx="1449285" cy="461665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/>
                <a:cs typeface="Times New Roman"/>
              </a:rPr>
              <a:t>KernelA</a:t>
            </a:r>
            <a:r>
              <a:rPr lang="en-US" sz="2400" dirty="0" smtClean="0">
                <a:latin typeface="Times New Roman"/>
                <a:cs typeface="Times New Roman"/>
              </a:rPr>
              <a:t>()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15" name="Straight Connector 14"/>
          <p:cNvCxnSpPr>
            <a:endCxn id="13" idx="1"/>
          </p:cNvCxnSpPr>
          <p:nvPr/>
        </p:nvCxnSpPr>
        <p:spPr>
          <a:xfrm>
            <a:off x="5412398" y="1737245"/>
            <a:ext cx="492060" cy="1191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37789" y="3291411"/>
            <a:ext cx="3449011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53743" y="1737245"/>
            <a:ext cx="1333057" cy="1191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49916" y="2381923"/>
            <a:ext cx="918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B.m1()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59916" y="2381923"/>
            <a:ext cx="169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B.m1() returns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708200" y="1749156"/>
            <a:ext cx="322867" cy="1542255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412398" y="1749156"/>
            <a:ext cx="347518" cy="1542255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532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Design Principle: Do not wait for remote </a:t>
            </a:r>
            <a:r>
              <a:rPr lang="en-US" sz="3600" dirty="0" smtClean="0"/>
              <a:t>completion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8457"/>
            <a:ext cx="8229600" cy="1959764"/>
          </a:xfrm>
        </p:spPr>
        <p:txBody>
          <a:bodyPr/>
          <a:lstStyle/>
          <a:p>
            <a:r>
              <a:rPr lang="en-US" dirty="0"/>
              <a:t>Hence, method invocations should be </a:t>
            </a:r>
            <a:r>
              <a:rPr lang="en-US" dirty="0" smtClean="0"/>
              <a:t>asynchronous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return values </a:t>
            </a:r>
            <a:endParaRPr lang="en-US" dirty="0"/>
          </a:p>
          <a:p>
            <a:r>
              <a:rPr lang="en-US" dirty="0"/>
              <a:t>Computations are driven by the incoming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Initiated </a:t>
            </a:r>
            <a:r>
              <a:rPr lang="en-US" dirty="0"/>
              <a:t>by the sender or method caller </a:t>
            </a:r>
            <a:endParaRPr lang="en-US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518323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Instance A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651" y="3083198"/>
            <a:ext cx="1492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Instance B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9" name="Straight Connector 8"/>
          <p:cNvCxnSpPr>
            <a:stCxn id="6" idx="3"/>
            <a:endCxn id="13" idx="1"/>
          </p:cNvCxnSpPr>
          <p:nvPr/>
        </p:nvCxnSpPr>
        <p:spPr>
          <a:xfrm flipV="1">
            <a:off x="1949916" y="1737245"/>
            <a:ext cx="1081151" cy="1191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14698" y="1518323"/>
            <a:ext cx="646181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idle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11" name="Straight Connector 10"/>
          <p:cNvCxnSpPr>
            <a:stCxn id="7" idx="3"/>
            <a:endCxn id="12" idx="1"/>
          </p:cNvCxnSpPr>
          <p:nvPr/>
        </p:nvCxnSpPr>
        <p:spPr>
          <a:xfrm flipV="1">
            <a:off x="1949916" y="3308765"/>
            <a:ext cx="1436886" cy="5266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86802" y="3077932"/>
            <a:ext cx="1850987" cy="46166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Execute m1()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31067" y="1506412"/>
            <a:ext cx="1449285" cy="461665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/>
                <a:cs typeface="Times New Roman"/>
              </a:rPr>
              <a:t>KernelA</a:t>
            </a:r>
            <a:r>
              <a:rPr lang="en-US" sz="2400" dirty="0" smtClean="0">
                <a:latin typeface="Times New Roman"/>
                <a:cs typeface="Times New Roman"/>
              </a:rPr>
              <a:t>()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15" name="Straight Connector 14"/>
          <p:cNvCxnSpPr>
            <a:stCxn id="13" idx="3"/>
            <a:endCxn id="10" idx="1"/>
          </p:cNvCxnSpPr>
          <p:nvPr/>
        </p:nvCxnSpPr>
        <p:spPr>
          <a:xfrm>
            <a:off x="4480352" y="1737245"/>
            <a:ext cx="434346" cy="1191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3"/>
          </p:cNvCxnSpPr>
          <p:nvPr/>
        </p:nvCxnSpPr>
        <p:spPr>
          <a:xfrm>
            <a:off x="5237789" y="3308765"/>
            <a:ext cx="3449011" cy="5266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3"/>
          </p:cNvCxnSpPr>
          <p:nvPr/>
        </p:nvCxnSpPr>
        <p:spPr>
          <a:xfrm flipV="1">
            <a:off x="5560879" y="1737245"/>
            <a:ext cx="3125921" cy="1191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49916" y="2381923"/>
            <a:ext cx="918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B.m1()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59916" y="2381923"/>
            <a:ext cx="1894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latin typeface="Times New Roman"/>
                <a:cs typeface="Times New Roman"/>
              </a:rPr>
              <a:t>.m2() response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708200" y="1749156"/>
            <a:ext cx="322867" cy="1542255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412398" y="1725334"/>
            <a:ext cx="347518" cy="1542255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980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example, a Jacobi reduction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5725" y="2197382"/>
            <a:ext cx="1636128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compute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2008" y="2197382"/>
            <a:ext cx="1636128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compute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5725" y="4908019"/>
            <a:ext cx="1636128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compute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2973" y="4908019"/>
            <a:ext cx="1636128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compute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411" y="2125191"/>
            <a:ext cx="1424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synchronous</a:t>
            </a:r>
          </a:p>
          <a:p>
            <a:pPr algn="ctr"/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4703" y="4853676"/>
            <a:ext cx="1540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asynchronous</a:t>
            </a:r>
          </a:p>
          <a:p>
            <a:pPr algn="ctr"/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16716" y="1839506"/>
            <a:ext cx="131385" cy="1226337"/>
          </a:xfrm>
          <a:prstGeom prst="rect">
            <a:avLst/>
          </a:prstGeom>
          <a:solidFill>
            <a:srgbClr val="000090"/>
          </a:solidFill>
          <a:ln>
            <a:solidFill>
              <a:srgbClr val="29293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59652" y="1839506"/>
            <a:ext cx="131385" cy="1226337"/>
          </a:xfrm>
          <a:prstGeom prst="rect">
            <a:avLst/>
          </a:prstGeom>
          <a:solidFill>
            <a:srgbClr val="000090"/>
          </a:solidFill>
          <a:ln>
            <a:solidFill>
              <a:srgbClr val="29293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37731" y="4559590"/>
            <a:ext cx="131385" cy="1226337"/>
          </a:xfrm>
          <a:prstGeom prst="rect">
            <a:avLst/>
          </a:prstGeom>
          <a:solidFill>
            <a:srgbClr val="000090"/>
          </a:solidFill>
          <a:ln>
            <a:solidFill>
              <a:srgbClr val="29293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40308" y="4547660"/>
            <a:ext cx="131385" cy="1226337"/>
          </a:xfrm>
          <a:prstGeom prst="rect">
            <a:avLst/>
          </a:prstGeom>
          <a:solidFill>
            <a:srgbClr val="000090"/>
          </a:solidFill>
          <a:ln>
            <a:solidFill>
              <a:srgbClr val="29293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69116" y="2533550"/>
            <a:ext cx="908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idle time </a:t>
            </a:r>
          </a:p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avoided </a:t>
            </a:r>
          </a:p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below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>
            <a:off x="4248101" y="2452675"/>
            <a:ext cx="911551" cy="0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71853" y="802959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reduction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15211" y="3467371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reduction</a:t>
            </a:r>
          </a:p>
        </p:txBody>
      </p:sp>
      <p:cxnSp>
        <p:nvCxnSpPr>
          <p:cNvPr id="24" name="Straight Arrow Connector 23"/>
          <p:cNvCxnSpPr>
            <a:stCxn id="10" idx="0"/>
            <a:endCxn id="21" idx="2"/>
          </p:cNvCxnSpPr>
          <p:nvPr/>
        </p:nvCxnSpPr>
        <p:spPr>
          <a:xfrm flipV="1">
            <a:off x="4182409" y="1264624"/>
            <a:ext cx="465270" cy="574882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2"/>
            <a:endCxn id="11" idx="0"/>
          </p:cNvCxnSpPr>
          <p:nvPr/>
        </p:nvCxnSpPr>
        <p:spPr>
          <a:xfrm>
            <a:off x="4647679" y="1264624"/>
            <a:ext cx="577666" cy="574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0"/>
            <a:endCxn id="22" idx="2"/>
          </p:cNvCxnSpPr>
          <p:nvPr/>
        </p:nvCxnSpPr>
        <p:spPr>
          <a:xfrm flipV="1">
            <a:off x="4203424" y="3929036"/>
            <a:ext cx="1087613" cy="630554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2"/>
            <a:endCxn id="13" idx="0"/>
          </p:cNvCxnSpPr>
          <p:nvPr/>
        </p:nvCxnSpPr>
        <p:spPr>
          <a:xfrm>
            <a:off x="5291037" y="3929036"/>
            <a:ext cx="1114964" cy="618624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017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721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787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18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550" y="2750055"/>
            <a:ext cx="86634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Manual: http://</a:t>
            </a:r>
            <a:r>
              <a:rPr lang="en-US" sz="2100" dirty="0" err="1"/>
              <a:t>charm.cs.illinois.edu</a:t>
            </a:r>
            <a:r>
              <a:rPr lang="en-US" sz="2100" dirty="0"/>
              <a:t>/manuals/html/charm++/</a:t>
            </a:r>
            <a:r>
              <a:rPr lang="en-US" sz="2100" dirty="0" err="1"/>
              <a:t>manual.html</a:t>
            </a:r>
            <a:r>
              <a:rPr lang="en-US" sz="2100" dirty="0"/>
              <a:t> </a:t>
            </a:r>
            <a:endParaRPr lang="en-US" sz="2100" dirty="0" smtClean="0"/>
          </a:p>
          <a:p>
            <a:pPr algn="ctr"/>
            <a:endParaRPr lang="en-US" sz="2100" dirty="0"/>
          </a:p>
          <a:p>
            <a:pPr algn="ctr"/>
            <a:r>
              <a:rPr lang="en-US" sz="2100" dirty="0" smtClean="0"/>
              <a:t>Installation</a:t>
            </a:r>
            <a:r>
              <a:rPr lang="en-US" sz="2100" dirty="0"/>
              <a:t>: http://</a:t>
            </a:r>
            <a:r>
              <a:rPr lang="en-US" sz="2100" dirty="0" err="1"/>
              <a:t>charm.cs.illinois.edu</a:t>
            </a:r>
            <a:r>
              <a:rPr lang="en-US" sz="2100" dirty="0"/>
              <a:t>/manuals/html/charm++/</a:t>
            </a:r>
            <a:r>
              <a:rPr lang="en-US" sz="2100" dirty="0" err="1"/>
              <a:t>A.html</a:t>
            </a:r>
            <a:r>
              <a:rPr lang="en-US" sz="2100" dirty="0"/>
              <a:t> </a:t>
            </a:r>
          </a:p>
          <a:p>
            <a:pPr algn="ctr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657326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660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565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667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Chares</a:t>
            </a:r>
            <a:r>
              <a:rPr lang="en-US" dirty="0" smtClean="0"/>
              <a:t> are reactive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90" dirty="0">
                <a:latin typeface="Times New Roman"/>
                <a:cs typeface="Times New Roman"/>
              </a:rPr>
              <a:t>w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50" dirty="0">
                <a:latin typeface="Times New Roman"/>
                <a:cs typeface="Times New Roman"/>
              </a:rPr>
              <a:t>y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-95" dirty="0">
                <a:latin typeface="Times New Roman"/>
                <a:cs typeface="Times New Roman"/>
              </a:rPr>
              <a:t>w</a:t>
            </a:r>
            <a:r>
              <a:rPr lang="en-US" sz="2800" spc="-5" dirty="0">
                <a:latin typeface="Times New Roman"/>
                <a:cs typeface="Times New Roman"/>
              </a:rPr>
              <a:t>e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descri</a:t>
            </a:r>
            <a:r>
              <a:rPr lang="en-US" sz="2800" spc="25" dirty="0">
                <a:latin typeface="Times New Roman"/>
                <a:cs typeface="Times New Roman"/>
              </a:rPr>
              <a:t>b</a:t>
            </a:r>
            <a:r>
              <a:rPr lang="en-US" sz="2800" dirty="0">
                <a:latin typeface="Times New Roman"/>
                <a:cs typeface="Times New Roman"/>
              </a:rPr>
              <a:t>ed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Ch</a:t>
            </a:r>
            <a:r>
              <a:rPr lang="en-US" sz="2800" spc="-30" dirty="0">
                <a:latin typeface="Times New Roman"/>
                <a:cs typeface="Times New Roman"/>
              </a:rPr>
              <a:t>a</a:t>
            </a:r>
            <a:r>
              <a:rPr lang="en-US" sz="2800" spc="114" dirty="0">
                <a:latin typeface="Times New Roman"/>
                <a:cs typeface="Times New Roman"/>
              </a:rPr>
              <a:t>rm++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so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f</a:t>
            </a:r>
            <a:r>
              <a:rPr lang="en-US" sz="2800" spc="-30" dirty="0">
                <a:latin typeface="Times New Roman"/>
                <a:cs typeface="Times New Roman"/>
              </a:rPr>
              <a:t>a</a:t>
            </a:r>
            <a:r>
              <a:rPr lang="en-US" sz="2800" spc="15" dirty="0">
                <a:latin typeface="Times New Roman"/>
                <a:cs typeface="Times New Roman"/>
              </a:rPr>
              <a:t>r,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30" dirty="0">
                <a:latin typeface="Times New Roman"/>
                <a:cs typeface="Times New Roman"/>
              </a:rPr>
              <a:t>a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 err="1">
                <a:latin typeface="Times New Roman"/>
                <a:cs typeface="Times New Roman"/>
              </a:rPr>
              <a:t>ch</a:t>
            </a:r>
            <a:r>
              <a:rPr lang="en-US" sz="2800" spc="-20" dirty="0" err="1">
                <a:latin typeface="Times New Roman"/>
                <a:cs typeface="Times New Roman"/>
              </a:rPr>
              <a:t>a</a:t>
            </a:r>
            <a:r>
              <a:rPr lang="en-US" sz="2800" dirty="0" err="1">
                <a:latin typeface="Times New Roman"/>
                <a:cs typeface="Times New Roman"/>
              </a:rPr>
              <a:t>re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-30" dirty="0">
                <a:latin typeface="Times New Roman"/>
                <a:cs typeface="Times New Roman"/>
              </a:rPr>
              <a:t>is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30" dirty="0">
                <a:latin typeface="Times New Roman"/>
                <a:cs typeface="Times New Roman"/>
              </a:rPr>
              <a:t>a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reactive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25" dirty="0">
                <a:latin typeface="Times New Roman"/>
                <a:cs typeface="Times New Roman"/>
              </a:rPr>
              <a:t>enti</a:t>
            </a:r>
            <a:r>
              <a:rPr lang="en-US" sz="2800" spc="-10" dirty="0">
                <a:latin typeface="Times New Roman"/>
                <a:cs typeface="Times New Roman"/>
              </a:rPr>
              <a:t>t</a:t>
            </a:r>
            <a:r>
              <a:rPr lang="en-US" sz="2800" spc="-30" dirty="0">
                <a:latin typeface="Times New Roman"/>
                <a:cs typeface="Times New Roman"/>
              </a:rPr>
              <a:t>y: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45" dirty="0" smtClean="0">
                <a:latin typeface="Times New Roman"/>
                <a:cs typeface="Times New Roman"/>
              </a:rPr>
              <a:t>If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it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gets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0" dirty="0" smtClean="0">
                <a:latin typeface="Times New Roman"/>
                <a:cs typeface="Times New Roman"/>
              </a:rPr>
              <a:t>this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20" dirty="0" smtClean="0">
                <a:latin typeface="Times New Roman"/>
                <a:cs typeface="Times New Roman"/>
              </a:rPr>
              <a:t>meth</a:t>
            </a:r>
            <a:r>
              <a:rPr lang="en-US" sz="2000" spc="45" dirty="0" smtClean="0">
                <a:latin typeface="Times New Roman"/>
                <a:cs typeface="Times New Roman"/>
              </a:rPr>
              <a:t>o</a:t>
            </a:r>
            <a:r>
              <a:rPr lang="en-US" sz="2000" spc="10" dirty="0" smtClean="0">
                <a:latin typeface="Times New Roman"/>
                <a:cs typeface="Times New Roman"/>
              </a:rPr>
              <a:t>d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inv</a:t>
            </a:r>
            <a:r>
              <a:rPr lang="en-US" sz="2000" spc="5" dirty="0" smtClean="0">
                <a:latin typeface="Times New Roman"/>
                <a:cs typeface="Times New Roman"/>
              </a:rPr>
              <a:t>o</a:t>
            </a:r>
            <a:r>
              <a:rPr lang="en-US" sz="2000" spc="15" dirty="0" smtClean="0">
                <a:latin typeface="Times New Roman"/>
                <a:cs typeface="Times New Roman"/>
              </a:rPr>
              <a:t>cation,</a:t>
            </a:r>
            <a:r>
              <a:rPr lang="en-US" sz="2000" spc="85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it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d</a:t>
            </a:r>
            <a:r>
              <a:rPr lang="en-US" sz="2000" spc="30" dirty="0" smtClean="0">
                <a:latin typeface="Times New Roman"/>
                <a:cs typeface="Times New Roman"/>
              </a:rPr>
              <a:t>o</a:t>
            </a:r>
            <a:r>
              <a:rPr lang="en-US" sz="2000" spc="-5" dirty="0" smtClean="0">
                <a:latin typeface="Times New Roman"/>
                <a:cs typeface="Times New Roman"/>
              </a:rPr>
              <a:t>es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0" dirty="0" smtClean="0">
                <a:latin typeface="Times New Roman"/>
                <a:cs typeface="Times New Roman"/>
              </a:rPr>
              <a:t>this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action,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45" dirty="0" smtClean="0">
                <a:latin typeface="Times New Roman"/>
                <a:cs typeface="Times New Roman"/>
              </a:rPr>
              <a:t>If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it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gets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0" dirty="0" smtClean="0">
                <a:latin typeface="Times New Roman"/>
                <a:cs typeface="Times New Roman"/>
              </a:rPr>
              <a:t>that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20" dirty="0" smtClean="0">
                <a:latin typeface="Times New Roman"/>
                <a:cs typeface="Times New Roman"/>
              </a:rPr>
              <a:t>meth</a:t>
            </a:r>
            <a:r>
              <a:rPr lang="en-US" sz="2000" spc="45" dirty="0" smtClean="0">
                <a:latin typeface="Times New Roman"/>
                <a:cs typeface="Times New Roman"/>
              </a:rPr>
              <a:t>o</a:t>
            </a:r>
            <a:r>
              <a:rPr lang="en-US" sz="2000" spc="10" dirty="0" smtClean="0">
                <a:latin typeface="Times New Roman"/>
                <a:cs typeface="Times New Roman"/>
              </a:rPr>
              <a:t>d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inv</a:t>
            </a:r>
            <a:r>
              <a:rPr lang="en-US" sz="2000" spc="5" dirty="0" smtClean="0">
                <a:latin typeface="Times New Roman"/>
                <a:cs typeface="Times New Roman"/>
              </a:rPr>
              <a:t>o</a:t>
            </a:r>
            <a:r>
              <a:rPr lang="en-US" sz="2000" spc="10" dirty="0" smtClean="0">
                <a:latin typeface="Times New Roman"/>
                <a:cs typeface="Times New Roman"/>
              </a:rPr>
              <a:t>cation</a:t>
            </a:r>
            <a:r>
              <a:rPr lang="en-US" sz="2000" spc="85" dirty="0" smtClean="0">
                <a:latin typeface="Times New Roman"/>
                <a:cs typeface="Times New Roman"/>
              </a:rPr>
              <a:t> </a:t>
            </a:r>
            <a:r>
              <a:rPr lang="en-US" sz="2000" spc="30" dirty="0" smtClean="0">
                <a:latin typeface="Times New Roman"/>
                <a:cs typeface="Times New Roman"/>
              </a:rPr>
              <a:t>t</a:t>
            </a:r>
            <a:r>
              <a:rPr lang="en-US" sz="2000" spc="55" dirty="0" smtClean="0">
                <a:latin typeface="Times New Roman"/>
                <a:cs typeface="Times New Roman"/>
              </a:rPr>
              <a:t>h</a:t>
            </a:r>
            <a:r>
              <a:rPr lang="en-US" sz="2000" spc="-5" dirty="0" smtClean="0">
                <a:latin typeface="Times New Roman"/>
                <a:cs typeface="Times New Roman"/>
              </a:rPr>
              <a:t>e</a:t>
            </a:r>
            <a:r>
              <a:rPr lang="en-US" sz="2000" spc="10" dirty="0" smtClean="0">
                <a:latin typeface="Times New Roman"/>
                <a:cs typeface="Times New Roman"/>
              </a:rPr>
              <a:t>n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it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d</a:t>
            </a:r>
            <a:r>
              <a:rPr lang="en-US" sz="2000" spc="30" dirty="0" smtClean="0">
                <a:latin typeface="Times New Roman"/>
                <a:cs typeface="Times New Roman"/>
              </a:rPr>
              <a:t>o</a:t>
            </a:r>
            <a:r>
              <a:rPr lang="en-US" sz="2000" spc="-5" dirty="0" smtClean="0">
                <a:latin typeface="Times New Roman"/>
                <a:cs typeface="Times New Roman"/>
              </a:rPr>
              <a:t>es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0" dirty="0" smtClean="0">
                <a:latin typeface="Times New Roman"/>
                <a:cs typeface="Times New Roman"/>
              </a:rPr>
              <a:t>that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0" dirty="0" smtClean="0">
                <a:latin typeface="Times New Roman"/>
                <a:cs typeface="Times New Roman"/>
              </a:rPr>
              <a:t>action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 smtClean="0">
                <a:latin typeface="Times New Roman"/>
                <a:cs typeface="Times New Roman"/>
              </a:rPr>
              <a:t>But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what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d</a:t>
            </a:r>
            <a:r>
              <a:rPr lang="en-US" sz="2000" spc="30" dirty="0" smtClean="0">
                <a:latin typeface="Times New Roman"/>
                <a:cs typeface="Times New Roman"/>
              </a:rPr>
              <a:t>o</a:t>
            </a:r>
            <a:r>
              <a:rPr lang="en-US" sz="2000" spc="-5" dirty="0" smtClean="0">
                <a:latin typeface="Times New Roman"/>
                <a:cs typeface="Times New Roman"/>
              </a:rPr>
              <a:t>es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it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do?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In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0" dirty="0" smtClean="0">
                <a:latin typeface="Times New Roman"/>
                <a:cs typeface="Times New Roman"/>
              </a:rPr>
              <a:t>t</a:t>
            </a:r>
            <a:r>
              <a:rPr lang="en-US" sz="2000" spc="-15" dirty="0" smtClean="0">
                <a:latin typeface="Times New Roman"/>
                <a:cs typeface="Times New Roman"/>
              </a:rPr>
              <a:t>ypical</a:t>
            </a:r>
            <a:r>
              <a:rPr lang="en-US" sz="2000" spc="85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p</a:t>
            </a:r>
            <a:r>
              <a:rPr lang="en-US" sz="2000" spc="5" dirty="0" smtClean="0">
                <a:latin typeface="Times New Roman"/>
                <a:cs typeface="Times New Roman"/>
              </a:rPr>
              <a:t>rograms,</a:t>
            </a:r>
            <a:r>
              <a:rPr lang="en-US" sz="2000" spc="85" dirty="0" smtClean="0">
                <a:latin typeface="Times New Roman"/>
                <a:cs typeface="Times New Roman"/>
              </a:rPr>
              <a:t> </a:t>
            </a:r>
            <a:r>
              <a:rPr lang="en-US" sz="2000" spc="10" dirty="0" err="1" smtClean="0">
                <a:latin typeface="Times New Roman"/>
                <a:cs typeface="Times New Roman"/>
              </a:rPr>
              <a:t>ch</a:t>
            </a:r>
            <a:r>
              <a:rPr lang="en-US" sz="2000" spc="-20" dirty="0" err="1" smtClean="0">
                <a:latin typeface="Times New Roman"/>
                <a:cs typeface="Times New Roman"/>
              </a:rPr>
              <a:t>a</a:t>
            </a:r>
            <a:r>
              <a:rPr lang="en-US" sz="2000" spc="-5" dirty="0" err="1" smtClean="0">
                <a:latin typeface="Times New Roman"/>
                <a:cs typeface="Times New Roman"/>
              </a:rPr>
              <a:t>res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have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30" dirty="0" smtClean="0">
                <a:latin typeface="Times New Roman"/>
                <a:cs typeface="Times New Roman"/>
              </a:rPr>
              <a:t>a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i="1" spc="-15" dirty="0" smtClean="0">
                <a:latin typeface="Times New Roman"/>
                <a:cs typeface="Times New Roman"/>
              </a:rPr>
              <a:t>life-cycle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>
              <a:spcBef>
                <a:spcPts val="0"/>
              </a:spcBef>
            </a:pPr>
            <a:r>
              <a:rPr lang="en-US" sz="2800" spc="-20" dirty="0" smtClean="0">
                <a:latin typeface="Times New Roman"/>
                <a:cs typeface="Times New Roman"/>
              </a:rPr>
              <a:t>H</a:t>
            </a:r>
            <a:r>
              <a:rPr lang="en-US" sz="2800" spc="-50" dirty="0" smtClean="0">
                <a:latin typeface="Times New Roman"/>
                <a:cs typeface="Times New Roman"/>
              </a:rPr>
              <a:t>o</a:t>
            </a:r>
            <a:r>
              <a:rPr lang="en-US" sz="2800" spc="-60" dirty="0" smtClean="0">
                <a:latin typeface="Times New Roman"/>
                <a:cs typeface="Times New Roman"/>
              </a:rPr>
              <a:t>w</a:t>
            </a:r>
            <a:r>
              <a:rPr lang="en-US" sz="2800" spc="85" dirty="0" smtClean="0">
                <a:latin typeface="Times New Roman"/>
                <a:cs typeface="Times New Roman"/>
              </a:rPr>
              <a:t> </a:t>
            </a:r>
            <a:r>
              <a:rPr lang="en-US" sz="2800" spc="35" dirty="0" smtClean="0">
                <a:latin typeface="Times New Roman"/>
                <a:cs typeface="Times New Roman"/>
              </a:rPr>
              <a:t>to</a:t>
            </a:r>
            <a:r>
              <a:rPr lang="en-US" sz="2800" spc="85" dirty="0" smtClean="0">
                <a:latin typeface="Times New Roman"/>
                <a:cs typeface="Times New Roman"/>
              </a:rPr>
              <a:t> </a:t>
            </a:r>
            <a:r>
              <a:rPr lang="en-US" sz="2800" spc="-20" dirty="0" smtClean="0">
                <a:latin typeface="Times New Roman"/>
                <a:cs typeface="Times New Roman"/>
              </a:rPr>
              <a:t>ex</a:t>
            </a:r>
            <a:r>
              <a:rPr lang="en-US" sz="2800" spc="-50" dirty="0" smtClean="0">
                <a:latin typeface="Times New Roman"/>
                <a:cs typeface="Times New Roman"/>
              </a:rPr>
              <a:t>p</a:t>
            </a:r>
            <a:r>
              <a:rPr lang="en-US" sz="2800" spc="-10" dirty="0" smtClean="0">
                <a:latin typeface="Times New Roman"/>
                <a:cs typeface="Times New Roman"/>
              </a:rPr>
              <a:t>ress</a:t>
            </a:r>
            <a:r>
              <a:rPr lang="en-US" sz="2800" spc="90" dirty="0" smtClean="0">
                <a:latin typeface="Times New Roman"/>
                <a:cs typeface="Times New Roman"/>
              </a:rPr>
              <a:t> </a:t>
            </a:r>
            <a:r>
              <a:rPr lang="en-US" sz="2800" spc="30" dirty="0" smtClean="0">
                <a:latin typeface="Times New Roman"/>
                <a:cs typeface="Times New Roman"/>
              </a:rPr>
              <a:t>the</a:t>
            </a:r>
            <a:r>
              <a:rPr lang="en-US" sz="2800" spc="85" dirty="0" smtClean="0">
                <a:latin typeface="Times New Roman"/>
                <a:cs typeface="Times New Roman"/>
              </a:rPr>
              <a:t> </a:t>
            </a:r>
            <a:r>
              <a:rPr lang="en-US" sz="2800" spc="-25" dirty="0" smtClean="0">
                <a:latin typeface="Times New Roman"/>
                <a:cs typeface="Times New Roman"/>
              </a:rPr>
              <a:t>life-cycle</a:t>
            </a:r>
            <a:r>
              <a:rPr lang="en-US" sz="2800" spc="90" dirty="0" smtClean="0">
                <a:latin typeface="Times New Roman"/>
                <a:cs typeface="Times New Roman"/>
              </a:rPr>
              <a:t> </a:t>
            </a:r>
            <a:r>
              <a:rPr lang="en-US" sz="2800" spc="-25" dirty="0" smtClean="0">
                <a:latin typeface="Times New Roman"/>
                <a:cs typeface="Times New Roman"/>
              </a:rPr>
              <a:t>of</a:t>
            </a:r>
            <a:r>
              <a:rPr lang="en-US" sz="2800" spc="90" dirty="0" smtClean="0">
                <a:latin typeface="Times New Roman"/>
                <a:cs typeface="Times New Roman"/>
              </a:rPr>
              <a:t> </a:t>
            </a:r>
            <a:r>
              <a:rPr lang="en-US" sz="2800" spc="30" dirty="0" smtClean="0">
                <a:latin typeface="Times New Roman"/>
                <a:cs typeface="Times New Roman"/>
              </a:rPr>
              <a:t>a</a:t>
            </a:r>
            <a:r>
              <a:rPr lang="en-US" sz="2800" spc="85" dirty="0" smtClean="0">
                <a:latin typeface="Times New Roman"/>
                <a:cs typeface="Times New Roman"/>
              </a:rPr>
              <a:t> </a:t>
            </a:r>
            <a:r>
              <a:rPr lang="en-US" sz="2800" spc="15" dirty="0" err="1" smtClean="0">
                <a:latin typeface="Times New Roman"/>
                <a:cs typeface="Times New Roman"/>
              </a:rPr>
              <a:t>ch</a:t>
            </a:r>
            <a:r>
              <a:rPr lang="en-US" sz="2800" spc="-20" dirty="0" err="1" smtClean="0">
                <a:latin typeface="Times New Roman"/>
                <a:cs typeface="Times New Roman"/>
              </a:rPr>
              <a:t>a</a:t>
            </a:r>
            <a:r>
              <a:rPr lang="en-US" sz="2800" dirty="0" err="1" smtClean="0">
                <a:latin typeface="Times New Roman"/>
                <a:cs typeface="Times New Roman"/>
              </a:rPr>
              <a:t>re</a:t>
            </a:r>
            <a:r>
              <a:rPr lang="en-US" sz="2800" spc="90" dirty="0" smtClean="0">
                <a:latin typeface="Times New Roman"/>
                <a:cs typeface="Times New Roman"/>
              </a:rPr>
              <a:t> </a:t>
            </a:r>
            <a:r>
              <a:rPr lang="en-US" sz="2800" spc="-20" dirty="0" smtClean="0">
                <a:latin typeface="Times New Roman"/>
                <a:cs typeface="Times New Roman"/>
              </a:rPr>
              <a:t>in</a:t>
            </a:r>
            <a:r>
              <a:rPr lang="en-US" sz="2800" spc="90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c</a:t>
            </a:r>
            <a:r>
              <a:rPr lang="en-US" sz="2800" spc="20" dirty="0" smtClean="0">
                <a:latin typeface="Times New Roman"/>
                <a:cs typeface="Times New Roman"/>
              </a:rPr>
              <a:t>o</a:t>
            </a:r>
            <a:r>
              <a:rPr lang="en-US" sz="2800" spc="10" dirty="0" smtClean="0">
                <a:latin typeface="Times New Roman"/>
                <a:cs typeface="Times New Roman"/>
              </a:rPr>
              <a:t>de?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15" dirty="0" smtClean="0">
                <a:latin typeface="Times New Roman"/>
                <a:cs typeface="Times New Roman"/>
              </a:rPr>
              <a:t>Only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when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it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exists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566420" marR="93980" indent="-144145">
              <a:spcBef>
                <a:spcPts val="0"/>
              </a:spcBef>
              <a:buSzPct val="66666"/>
              <a:buFont typeface="Times New Roman"/>
              <a:buChar char="*"/>
              <a:tabLst>
                <a:tab pos="566420" algn="l"/>
              </a:tabLst>
            </a:pPr>
            <a:r>
              <a:rPr lang="en-US" sz="1800" spc="5" dirty="0" smtClean="0">
                <a:latin typeface="Times New Roman"/>
                <a:cs typeface="Times New Roman"/>
              </a:rPr>
              <a:t>i.e. </a:t>
            </a:r>
            <a:r>
              <a:rPr lang="en-US" sz="1800" spc="-40" dirty="0" smtClean="0">
                <a:latin typeface="Times New Roman"/>
                <a:cs typeface="Times New Roman"/>
              </a:rPr>
              <a:t> </a:t>
            </a:r>
            <a:r>
              <a:rPr lang="en-US" sz="1800" spc="5" dirty="0" smtClean="0">
                <a:latin typeface="Times New Roman"/>
                <a:cs typeface="Times New Roman"/>
              </a:rPr>
              <a:t>some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25" dirty="0" smtClean="0">
                <a:latin typeface="Times New Roman"/>
                <a:cs typeface="Times New Roman"/>
              </a:rPr>
              <a:t>ch</a:t>
            </a:r>
            <a:r>
              <a:rPr lang="en-US" sz="1800" spc="-5" dirty="0" smtClean="0">
                <a:latin typeface="Times New Roman"/>
                <a:cs typeface="Times New Roman"/>
              </a:rPr>
              <a:t>a</a:t>
            </a:r>
            <a:r>
              <a:rPr lang="en-US" sz="1800" spc="5" dirty="0" smtClean="0">
                <a:latin typeface="Times New Roman"/>
                <a:cs typeface="Times New Roman"/>
              </a:rPr>
              <a:t>rs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40" dirty="0" smtClean="0">
                <a:latin typeface="Times New Roman"/>
                <a:cs typeface="Times New Roman"/>
              </a:rPr>
              <a:t>m</a:t>
            </a:r>
            <a:r>
              <a:rPr lang="en-US" sz="1800" spc="-5" dirty="0" smtClean="0">
                <a:latin typeface="Times New Roman"/>
                <a:cs typeface="Times New Roman"/>
              </a:rPr>
              <a:t>a</a:t>
            </a:r>
            <a:r>
              <a:rPr lang="en-US" sz="1800" spc="-30" dirty="0" smtClean="0">
                <a:latin typeface="Times New Roman"/>
                <a:cs typeface="Times New Roman"/>
              </a:rPr>
              <a:t>y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45" dirty="0" smtClean="0">
                <a:latin typeface="Times New Roman"/>
                <a:cs typeface="Times New Roman"/>
              </a:rPr>
              <a:t>b</a:t>
            </a:r>
            <a:r>
              <a:rPr lang="en-US" sz="1800" spc="5" dirty="0" smtClean="0">
                <a:latin typeface="Times New Roman"/>
                <a:cs typeface="Times New Roman"/>
              </a:rPr>
              <a:t>e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10" dirty="0" smtClean="0">
                <a:latin typeface="Times New Roman"/>
                <a:cs typeface="Times New Roman"/>
              </a:rPr>
              <a:t>truly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10" dirty="0" smtClean="0">
                <a:latin typeface="Times New Roman"/>
                <a:cs typeface="Times New Roman"/>
              </a:rPr>
              <a:t>reactive,</a:t>
            </a:r>
            <a:r>
              <a:rPr lang="en-US" sz="1800" spc="85" dirty="0" smtClean="0">
                <a:latin typeface="Times New Roman"/>
                <a:cs typeface="Times New Roman"/>
              </a:rPr>
              <a:t> </a:t>
            </a:r>
            <a:r>
              <a:rPr lang="en-US" sz="1800" spc="30" dirty="0" smtClean="0">
                <a:latin typeface="Times New Roman"/>
                <a:cs typeface="Times New Roman"/>
              </a:rPr>
              <a:t>and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35" dirty="0" smtClean="0">
                <a:latin typeface="Times New Roman"/>
                <a:cs typeface="Times New Roman"/>
              </a:rPr>
              <a:t>the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-10" dirty="0" smtClean="0">
                <a:latin typeface="Times New Roman"/>
                <a:cs typeface="Times New Roman"/>
              </a:rPr>
              <a:t>p</a:t>
            </a:r>
            <a:r>
              <a:rPr lang="en-US" sz="1800" spc="15" dirty="0" smtClean="0">
                <a:latin typeface="Times New Roman"/>
                <a:cs typeface="Times New Roman"/>
              </a:rPr>
              <a:t>rogrammer</a:t>
            </a:r>
            <a:r>
              <a:rPr lang="en-US" sz="1800" spc="85" dirty="0" smtClean="0">
                <a:latin typeface="Times New Roman"/>
                <a:cs typeface="Times New Roman"/>
              </a:rPr>
              <a:t> </a:t>
            </a:r>
            <a:r>
              <a:rPr lang="en-US" sz="1800" spc="20" dirty="0" smtClean="0">
                <a:latin typeface="Times New Roman"/>
                <a:cs typeface="Times New Roman"/>
              </a:rPr>
              <a:t>d</a:t>
            </a:r>
            <a:r>
              <a:rPr lang="en-US" sz="1800" spc="30" dirty="0" smtClean="0">
                <a:latin typeface="Times New Roman"/>
                <a:cs typeface="Times New Roman"/>
              </a:rPr>
              <a:t>o</a:t>
            </a:r>
            <a:r>
              <a:rPr lang="en-US" sz="1800" dirty="0" smtClean="0">
                <a:latin typeface="Times New Roman"/>
                <a:cs typeface="Times New Roman"/>
              </a:rPr>
              <a:t>es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35" dirty="0" smtClean="0">
                <a:latin typeface="Times New Roman"/>
                <a:cs typeface="Times New Roman"/>
              </a:rPr>
              <a:t>not</a:t>
            </a:r>
            <a:r>
              <a:rPr lang="en-US" sz="1800" spc="20" dirty="0" smtClean="0">
                <a:latin typeface="Times New Roman"/>
                <a:cs typeface="Times New Roman"/>
              </a:rPr>
              <a:t> </a:t>
            </a:r>
            <a:r>
              <a:rPr lang="en-US" sz="1800" spc="5" dirty="0" smtClean="0">
                <a:latin typeface="Times New Roman"/>
                <a:cs typeface="Times New Roman"/>
              </a:rPr>
              <a:t>kn</a:t>
            </a:r>
            <a:r>
              <a:rPr lang="en-US" sz="1800" spc="-20" dirty="0" smtClean="0">
                <a:latin typeface="Times New Roman"/>
                <a:cs typeface="Times New Roman"/>
              </a:rPr>
              <a:t>o</a:t>
            </a:r>
            <a:r>
              <a:rPr lang="en-US" sz="1800" spc="-30" dirty="0" smtClean="0">
                <a:latin typeface="Times New Roman"/>
                <a:cs typeface="Times New Roman"/>
              </a:rPr>
              <a:t>w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35" dirty="0" smtClean="0">
                <a:latin typeface="Times New Roman"/>
                <a:cs typeface="Times New Roman"/>
              </a:rPr>
              <a:t>the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-20" dirty="0" smtClean="0">
                <a:latin typeface="Times New Roman"/>
                <a:cs typeface="Times New Roman"/>
              </a:rPr>
              <a:t>life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-10" dirty="0" smtClean="0">
                <a:latin typeface="Times New Roman"/>
                <a:cs typeface="Times New Roman"/>
              </a:rPr>
              <a:t>cycle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 smtClean="0">
                <a:latin typeface="Times New Roman"/>
                <a:cs typeface="Times New Roman"/>
              </a:rPr>
              <a:t>But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when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it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exists,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its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smtClean="0">
                <a:latin typeface="Times New Roman"/>
                <a:cs typeface="Times New Roman"/>
              </a:rPr>
              <a:t>f</a:t>
            </a:r>
            <a:r>
              <a:rPr lang="en-US" sz="2000" spc="-50" dirty="0" smtClean="0">
                <a:latin typeface="Times New Roman"/>
                <a:cs typeface="Times New Roman"/>
              </a:rPr>
              <a:t>o</a:t>
            </a:r>
            <a:r>
              <a:rPr lang="en-US" sz="2000" spc="5" dirty="0" smtClean="0">
                <a:latin typeface="Times New Roman"/>
                <a:cs typeface="Times New Roman"/>
              </a:rPr>
              <a:t>rm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is: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566420" marR="12700" indent="-144145">
              <a:spcBef>
                <a:spcPts val="0"/>
              </a:spcBef>
              <a:buSzPct val="66666"/>
              <a:buFont typeface="Times New Roman"/>
              <a:buChar char="*"/>
              <a:tabLst>
                <a:tab pos="566420" algn="l"/>
              </a:tabLst>
            </a:pPr>
            <a:r>
              <a:rPr lang="en-US" sz="1800" spc="20" dirty="0" smtClean="0">
                <a:latin typeface="Times New Roman"/>
                <a:cs typeface="Times New Roman"/>
              </a:rPr>
              <a:t>Computations</a:t>
            </a:r>
            <a:r>
              <a:rPr lang="en-US" sz="1800" spc="85" dirty="0" smtClean="0">
                <a:latin typeface="Times New Roman"/>
                <a:cs typeface="Times New Roman"/>
              </a:rPr>
              <a:t> </a:t>
            </a:r>
            <a:r>
              <a:rPr lang="en-US" sz="1800" spc="20" dirty="0" smtClean="0">
                <a:latin typeface="Times New Roman"/>
                <a:cs typeface="Times New Roman"/>
              </a:rPr>
              <a:t>d</a:t>
            </a:r>
            <a:r>
              <a:rPr lang="en-US" sz="1800" spc="15" dirty="0" smtClean="0">
                <a:latin typeface="Times New Roman"/>
                <a:cs typeface="Times New Roman"/>
              </a:rPr>
              <a:t>e</a:t>
            </a:r>
            <a:r>
              <a:rPr lang="en-US" sz="1800" spc="40" dirty="0" smtClean="0">
                <a:latin typeface="Times New Roman"/>
                <a:cs typeface="Times New Roman"/>
              </a:rPr>
              <a:t>p</a:t>
            </a:r>
            <a:r>
              <a:rPr lang="en-US" sz="1800" spc="15" dirty="0" smtClean="0">
                <a:latin typeface="Times New Roman"/>
                <a:cs typeface="Times New Roman"/>
              </a:rPr>
              <a:t>end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10" dirty="0" smtClean="0">
                <a:latin typeface="Times New Roman"/>
                <a:cs typeface="Times New Roman"/>
              </a:rPr>
              <a:t>on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25" dirty="0" smtClean="0">
                <a:latin typeface="Times New Roman"/>
                <a:cs typeface="Times New Roman"/>
              </a:rPr>
              <a:t>remote</a:t>
            </a:r>
            <a:r>
              <a:rPr lang="en-US" sz="1800" spc="85" dirty="0" smtClean="0">
                <a:latin typeface="Times New Roman"/>
                <a:cs typeface="Times New Roman"/>
              </a:rPr>
              <a:t> </a:t>
            </a:r>
            <a:r>
              <a:rPr lang="en-US" sz="1800" spc="30" dirty="0" smtClean="0">
                <a:latin typeface="Times New Roman"/>
                <a:cs typeface="Times New Roman"/>
              </a:rPr>
              <a:t>meth</a:t>
            </a:r>
            <a:r>
              <a:rPr lang="en-US" sz="1800" spc="55" dirty="0" smtClean="0">
                <a:latin typeface="Times New Roman"/>
                <a:cs typeface="Times New Roman"/>
              </a:rPr>
              <a:t>o</a:t>
            </a:r>
            <a:r>
              <a:rPr lang="en-US" sz="1800" spc="20" dirty="0" smtClean="0">
                <a:latin typeface="Times New Roman"/>
                <a:cs typeface="Times New Roman"/>
              </a:rPr>
              <a:t>d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-10" dirty="0" smtClean="0">
                <a:latin typeface="Times New Roman"/>
                <a:cs typeface="Times New Roman"/>
              </a:rPr>
              <a:t>inv</a:t>
            </a:r>
            <a:r>
              <a:rPr lang="en-US" sz="1800" spc="15" dirty="0" smtClean="0">
                <a:latin typeface="Times New Roman"/>
                <a:cs typeface="Times New Roman"/>
              </a:rPr>
              <a:t>o</a:t>
            </a:r>
            <a:r>
              <a:rPr lang="en-US" sz="1800" spc="20" dirty="0" smtClean="0">
                <a:latin typeface="Times New Roman"/>
                <a:cs typeface="Times New Roman"/>
              </a:rPr>
              <a:t>cations,</a:t>
            </a:r>
            <a:r>
              <a:rPr lang="en-US" sz="1800" spc="85" dirty="0" smtClean="0">
                <a:latin typeface="Times New Roman"/>
                <a:cs typeface="Times New Roman"/>
              </a:rPr>
              <a:t> </a:t>
            </a:r>
            <a:r>
              <a:rPr lang="en-US" sz="1800" spc="30" dirty="0" smtClean="0">
                <a:latin typeface="Times New Roman"/>
                <a:cs typeface="Times New Roman"/>
              </a:rPr>
              <a:t>and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10" dirty="0" smtClean="0">
                <a:latin typeface="Times New Roman"/>
                <a:cs typeface="Times New Roman"/>
              </a:rPr>
              <a:t>completion</a:t>
            </a:r>
            <a:r>
              <a:rPr lang="en-US" sz="1800" spc="5" dirty="0" smtClean="0">
                <a:latin typeface="Times New Roman"/>
                <a:cs typeface="Times New Roman"/>
              </a:rPr>
              <a:t> </a:t>
            </a:r>
            <a:r>
              <a:rPr lang="en-US" sz="1800" spc="-10" dirty="0" smtClean="0">
                <a:latin typeface="Times New Roman"/>
                <a:cs typeface="Times New Roman"/>
              </a:rPr>
              <a:t>of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25" dirty="0" smtClean="0">
                <a:latin typeface="Times New Roman"/>
                <a:cs typeface="Times New Roman"/>
              </a:rPr>
              <a:t>other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-10" dirty="0" smtClean="0">
                <a:latin typeface="Times New Roman"/>
                <a:cs typeface="Times New Roman"/>
              </a:rPr>
              <a:t>l</a:t>
            </a:r>
            <a:r>
              <a:rPr lang="en-US" sz="1800" spc="10" dirty="0" smtClean="0">
                <a:latin typeface="Times New Roman"/>
                <a:cs typeface="Times New Roman"/>
              </a:rPr>
              <a:t>o</a:t>
            </a:r>
            <a:r>
              <a:rPr lang="en-US" sz="1800" spc="5" dirty="0" smtClean="0">
                <a:latin typeface="Times New Roman"/>
                <a:cs typeface="Times New Roman"/>
              </a:rPr>
              <a:t>cal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20" dirty="0" smtClean="0">
                <a:latin typeface="Times New Roman"/>
                <a:cs typeface="Times New Roman"/>
              </a:rPr>
              <a:t>computations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566420" indent="-144145">
              <a:spcBef>
                <a:spcPts val="0"/>
              </a:spcBef>
              <a:buSzPct val="66666"/>
              <a:buFont typeface="Times New Roman"/>
              <a:buChar char="*"/>
              <a:tabLst>
                <a:tab pos="566420" algn="l"/>
              </a:tabLst>
            </a:pPr>
            <a:r>
              <a:rPr lang="en-US" sz="1800" spc="-40" dirty="0" smtClean="0">
                <a:latin typeface="Times New Roman"/>
                <a:cs typeface="Times New Roman"/>
              </a:rPr>
              <a:t>A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-20" dirty="0" smtClean="0">
                <a:latin typeface="Times New Roman"/>
                <a:cs typeface="Times New Roman"/>
              </a:rPr>
              <a:t>D</a:t>
            </a:r>
            <a:r>
              <a:rPr lang="en-US" sz="1800" spc="-65" dirty="0" smtClean="0">
                <a:latin typeface="Times New Roman"/>
                <a:cs typeface="Times New Roman"/>
              </a:rPr>
              <a:t>A</a:t>
            </a:r>
            <a:r>
              <a:rPr lang="en-US" sz="1800" spc="-40" dirty="0" smtClean="0">
                <a:latin typeface="Times New Roman"/>
                <a:cs typeface="Times New Roman"/>
              </a:rPr>
              <a:t>G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15" dirty="0" smtClean="0">
                <a:latin typeface="Times New Roman"/>
                <a:cs typeface="Times New Roman"/>
              </a:rPr>
              <a:t>(Directed</a:t>
            </a:r>
            <a:r>
              <a:rPr lang="en-US" sz="1800" spc="85" dirty="0" smtClean="0">
                <a:latin typeface="Times New Roman"/>
                <a:cs typeface="Times New Roman"/>
              </a:rPr>
              <a:t> </a:t>
            </a:r>
            <a:r>
              <a:rPr lang="en-US" sz="1800" spc="-20" dirty="0" smtClean="0">
                <a:latin typeface="Times New Roman"/>
                <a:cs typeface="Times New Roman"/>
              </a:rPr>
              <a:t>Acyclic</a:t>
            </a:r>
            <a:r>
              <a:rPr lang="en-US" sz="1800" spc="85" dirty="0" smtClean="0">
                <a:latin typeface="Times New Roman"/>
                <a:cs typeface="Times New Roman"/>
              </a:rPr>
              <a:t> </a:t>
            </a:r>
            <a:r>
              <a:rPr lang="en-US" sz="1800" spc="15" dirty="0" smtClean="0">
                <a:latin typeface="Times New Roman"/>
                <a:cs typeface="Times New Roman"/>
              </a:rPr>
              <a:t>Graph)!</a:t>
            </a:r>
            <a:endParaRPr lang="en-US" sz="18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514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Fibonacci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9439"/>
            <a:ext cx="8229600" cy="4214927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mainmodule</a:t>
            </a:r>
            <a:r>
              <a:rPr lang="en-US" dirty="0"/>
              <a:t> fib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mainchare</a:t>
            </a:r>
            <a:r>
              <a:rPr lang="en-US" dirty="0" smtClean="0"/>
              <a:t> </a:t>
            </a:r>
            <a:r>
              <a:rPr lang="en-US" dirty="0"/>
              <a:t>Main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Main(</a:t>
            </a:r>
            <a:r>
              <a:rPr lang="en-US" dirty="0" err="1"/>
              <a:t>CkArgMsg</a:t>
            </a:r>
            <a:r>
              <a:rPr lang="en-US" dirty="0"/>
              <a:t>∗  m);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chare</a:t>
            </a:r>
            <a:r>
              <a:rPr lang="en-US" b="1" dirty="0" smtClean="0"/>
              <a:t> </a:t>
            </a:r>
            <a:r>
              <a:rPr lang="en-US" dirty="0"/>
              <a:t>Fib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Fib(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isRoot</a:t>
            </a:r>
            <a:r>
              <a:rPr lang="en-US" dirty="0"/>
              <a:t>, </a:t>
            </a:r>
            <a:r>
              <a:rPr lang="en-US" dirty="0" err="1"/>
              <a:t>CProxy</a:t>
            </a:r>
            <a:r>
              <a:rPr lang="en-US" dirty="0"/>
              <a:t> Fib parent);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/>
              <a:t>respond(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value);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6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604267"/>
          </a:xfrm>
        </p:spPr>
        <p:txBody>
          <a:bodyPr>
            <a:normAutofit fontScale="90000"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3235"/>
            <a:ext cx="8229600" cy="5585837"/>
          </a:xfrm>
          <a:solidFill>
            <a:srgbClr val="CCD1D9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600" b="1" dirty="0" smtClean="0"/>
              <a:t>class </a:t>
            </a:r>
            <a:r>
              <a:rPr lang="en-US" sz="1600" dirty="0" smtClean="0"/>
              <a:t>Main : </a:t>
            </a:r>
            <a:r>
              <a:rPr lang="en-US" sz="1600" b="1" dirty="0" smtClean="0"/>
              <a:t>public </a:t>
            </a:r>
            <a:r>
              <a:rPr lang="en-US" sz="1600" dirty="0" err="1" smtClean="0"/>
              <a:t>CBase</a:t>
            </a:r>
            <a:r>
              <a:rPr lang="en-US" sz="1600" dirty="0" smtClean="0"/>
              <a:t>  Main {</a:t>
            </a:r>
          </a:p>
          <a:p>
            <a:pPr marL="0" indent="0">
              <a:buNone/>
            </a:pPr>
            <a:r>
              <a:rPr lang="en-US" sz="1600" b="1" dirty="0" smtClean="0"/>
              <a:t>public</a:t>
            </a:r>
            <a:r>
              <a:rPr lang="en-US" sz="1600" dirty="0"/>
              <a:t>: Main(</a:t>
            </a:r>
            <a:r>
              <a:rPr lang="en-US" sz="1600" dirty="0" err="1"/>
              <a:t>CkArgMsg</a:t>
            </a:r>
            <a:r>
              <a:rPr lang="en-US" sz="1600" dirty="0"/>
              <a:t>∗  m) {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CProxy</a:t>
            </a:r>
            <a:r>
              <a:rPr lang="en-US" sz="1600" dirty="0" smtClean="0"/>
              <a:t>  </a:t>
            </a:r>
            <a:r>
              <a:rPr lang="en-US" sz="1600" dirty="0"/>
              <a:t>Fib::</a:t>
            </a:r>
            <a:r>
              <a:rPr lang="en-US" sz="1600" dirty="0" err="1"/>
              <a:t>ckNew</a:t>
            </a:r>
            <a:r>
              <a:rPr lang="en-US" sz="1600" dirty="0"/>
              <a:t>(</a:t>
            </a:r>
            <a:r>
              <a:rPr lang="en-US" sz="1600" dirty="0" err="1"/>
              <a:t>atoi</a:t>
            </a:r>
            <a:r>
              <a:rPr lang="en-US" sz="1600" dirty="0"/>
              <a:t>(m−&gt;</a:t>
            </a:r>
            <a:r>
              <a:rPr lang="en-US" sz="1600" dirty="0" err="1"/>
              <a:t>argv</a:t>
            </a:r>
            <a:r>
              <a:rPr lang="en-US" sz="1600" dirty="0"/>
              <a:t>[1]), </a:t>
            </a:r>
            <a:r>
              <a:rPr lang="en-US" sz="1600" b="1" dirty="0"/>
              <a:t>true</a:t>
            </a:r>
            <a:r>
              <a:rPr lang="en-US" sz="1600" dirty="0"/>
              <a:t>, </a:t>
            </a:r>
            <a:r>
              <a:rPr lang="en-US" sz="1600" dirty="0" err="1"/>
              <a:t>CProxy</a:t>
            </a:r>
            <a:r>
              <a:rPr lang="en-US" sz="1600" dirty="0"/>
              <a:t>  Fib());</a:t>
            </a:r>
          </a:p>
          <a:p>
            <a:pPr marL="0" indent="0">
              <a:buNone/>
            </a:pPr>
            <a:r>
              <a:rPr lang="en-US" sz="1600" dirty="0" smtClean="0"/>
              <a:t>    }</a:t>
            </a:r>
          </a:p>
          <a:p>
            <a:pPr marL="0" indent="0">
              <a:buNone/>
            </a:pPr>
            <a:r>
              <a:rPr lang="en-US" sz="1600" dirty="0" smtClean="0"/>
              <a:t>};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class </a:t>
            </a:r>
            <a:r>
              <a:rPr lang="en-US" sz="1600" dirty="0"/>
              <a:t>Fib : </a:t>
            </a:r>
            <a:r>
              <a:rPr lang="en-US" sz="1600" b="1" dirty="0"/>
              <a:t>public </a:t>
            </a:r>
            <a:r>
              <a:rPr lang="en-US" sz="1600" dirty="0" err="1"/>
              <a:t>CBase</a:t>
            </a:r>
            <a:r>
              <a:rPr lang="en-US" sz="1600" dirty="0"/>
              <a:t>  Fib {</a:t>
            </a:r>
          </a:p>
          <a:p>
            <a:pPr marL="0" indent="0">
              <a:buNone/>
            </a:pPr>
            <a:r>
              <a:rPr lang="en-US" sz="1600" b="1" dirty="0"/>
              <a:t>public</a:t>
            </a:r>
            <a:r>
              <a:rPr lang="en-US" sz="1600" dirty="0"/>
              <a:t>: </a:t>
            </a:r>
            <a:r>
              <a:rPr lang="en-US" sz="1600" dirty="0" err="1"/>
              <a:t>CProxy</a:t>
            </a:r>
            <a:r>
              <a:rPr lang="en-US" sz="1600" dirty="0"/>
              <a:t>  Fib parent; </a:t>
            </a:r>
            <a:r>
              <a:rPr lang="en-US" sz="1600" b="1" dirty="0" err="1"/>
              <a:t>bool</a:t>
            </a:r>
            <a:r>
              <a:rPr lang="en-US" sz="1600" b="1" dirty="0"/>
              <a:t> </a:t>
            </a:r>
            <a:r>
              <a:rPr lang="en-US" sz="1600" dirty="0" err="1"/>
              <a:t>isRoot</a:t>
            </a:r>
            <a:r>
              <a:rPr lang="en-US" sz="1600" dirty="0"/>
              <a:t>; 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dirty="0"/>
              <a:t>result, count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Fib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dirty="0"/>
              <a:t>n, </a:t>
            </a:r>
            <a:r>
              <a:rPr lang="en-US" sz="1600" b="1" dirty="0" err="1"/>
              <a:t>bool</a:t>
            </a:r>
            <a:r>
              <a:rPr lang="en-US" sz="1600" b="1" dirty="0"/>
              <a:t> </a:t>
            </a:r>
            <a:r>
              <a:rPr lang="en-US" sz="1600" dirty="0" err="1"/>
              <a:t>isRoot</a:t>
            </a:r>
            <a:r>
              <a:rPr lang="en-US" sz="1600" dirty="0"/>
              <a:t>  , </a:t>
            </a:r>
            <a:r>
              <a:rPr lang="en-US" sz="1600" dirty="0" err="1"/>
              <a:t>CProxy</a:t>
            </a:r>
            <a:r>
              <a:rPr lang="en-US" sz="1600" dirty="0"/>
              <a:t>  Fib parent  )</a:t>
            </a:r>
          </a:p>
          <a:p>
            <a:pPr marL="0" indent="0">
              <a:buNone/>
            </a:pPr>
            <a:r>
              <a:rPr lang="en-US" sz="1600" dirty="0" smtClean="0"/>
              <a:t>        : </a:t>
            </a:r>
            <a:r>
              <a:rPr lang="en-US" sz="1600" dirty="0"/>
              <a:t>parent(parent  ), </a:t>
            </a:r>
            <a:r>
              <a:rPr lang="en-US" sz="1600" dirty="0" err="1"/>
              <a:t>isRoot</a:t>
            </a:r>
            <a:r>
              <a:rPr lang="en-US" sz="1600" dirty="0"/>
              <a:t>(</a:t>
            </a:r>
            <a:r>
              <a:rPr lang="en-US" sz="1600" dirty="0" err="1"/>
              <a:t>isRoot</a:t>
            </a:r>
            <a:r>
              <a:rPr lang="en-US" sz="1600" dirty="0"/>
              <a:t>  ), result(0), count(2) {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b="1" dirty="0" smtClean="0"/>
              <a:t>if </a:t>
            </a:r>
            <a:r>
              <a:rPr lang="en-US" sz="1600" dirty="0"/>
              <a:t>(n &lt; 2) respond(n);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b="1" dirty="0" smtClean="0"/>
              <a:t>else </a:t>
            </a: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 smtClean="0"/>
              <a:t>            </a:t>
            </a:r>
            <a:r>
              <a:rPr lang="en-US" sz="1600" dirty="0" err="1" smtClean="0"/>
              <a:t>CProxy</a:t>
            </a:r>
            <a:r>
              <a:rPr lang="en-US" sz="1600" dirty="0" smtClean="0"/>
              <a:t>  </a:t>
            </a:r>
            <a:r>
              <a:rPr lang="en-US" sz="1600" dirty="0"/>
              <a:t>Fib::</a:t>
            </a:r>
            <a:r>
              <a:rPr lang="en-US" sz="1600" dirty="0" err="1"/>
              <a:t>ckNew</a:t>
            </a:r>
            <a:r>
              <a:rPr lang="en-US" sz="1600" dirty="0"/>
              <a:t>(n − 1, </a:t>
            </a:r>
            <a:r>
              <a:rPr lang="en-US" sz="1600" b="1" dirty="0"/>
              <a:t>false</a:t>
            </a:r>
            <a:r>
              <a:rPr lang="en-US" sz="1600" dirty="0"/>
              <a:t>, </a:t>
            </a:r>
            <a:r>
              <a:rPr lang="en-US" sz="1600" dirty="0" err="1"/>
              <a:t>thisProxy</a:t>
            </a:r>
            <a:r>
              <a:rPr lang="en-US" sz="1600" dirty="0"/>
              <a:t>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</a:t>
            </a:r>
            <a:r>
              <a:rPr lang="en-US" sz="1600" dirty="0" err="1" smtClean="0"/>
              <a:t>CProxy</a:t>
            </a:r>
            <a:r>
              <a:rPr lang="en-US" sz="1600" dirty="0" smtClean="0"/>
              <a:t>  </a:t>
            </a:r>
            <a:r>
              <a:rPr lang="en-US" sz="1600" dirty="0"/>
              <a:t>Fib::</a:t>
            </a:r>
            <a:r>
              <a:rPr lang="en-US" sz="1600" dirty="0" err="1"/>
              <a:t>ckNew</a:t>
            </a:r>
            <a:r>
              <a:rPr lang="en-US" sz="1600" dirty="0"/>
              <a:t>(n − 2, </a:t>
            </a:r>
            <a:r>
              <a:rPr lang="en-US" sz="1600" b="1" dirty="0"/>
              <a:t>false</a:t>
            </a:r>
            <a:r>
              <a:rPr lang="en-US" sz="1600" dirty="0"/>
              <a:t>, </a:t>
            </a:r>
            <a:r>
              <a:rPr lang="en-US" sz="1600" dirty="0" err="1"/>
              <a:t>thisProxy</a:t>
            </a:r>
            <a:r>
              <a:rPr lang="en-US" sz="1600" dirty="0"/>
              <a:t>)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}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b="1" dirty="0" smtClean="0"/>
              <a:t>void </a:t>
            </a:r>
            <a:r>
              <a:rPr lang="en-US" sz="1600" dirty="0"/>
              <a:t>respond(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dirty="0" err="1"/>
              <a:t>val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 smtClean="0"/>
              <a:t>        result </a:t>
            </a:r>
            <a:r>
              <a:rPr lang="en-US" sz="1600" dirty="0"/>
              <a:t>+= </a:t>
            </a:r>
            <a:r>
              <a:rPr lang="en-US" sz="1600" dirty="0" err="1"/>
              <a:t>val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b="1" dirty="0" smtClean="0"/>
              <a:t>if </a:t>
            </a:r>
            <a:r>
              <a:rPr lang="en-US" sz="1600" dirty="0"/>
              <a:t>(−−count == 0 || n &lt; 2) {</a:t>
            </a:r>
          </a:p>
          <a:p>
            <a:pPr marL="0" indent="0">
              <a:buNone/>
            </a:pPr>
            <a:r>
              <a:rPr lang="en-US" sz="1600" dirty="0" smtClean="0"/>
              <a:t>            </a:t>
            </a:r>
            <a:r>
              <a:rPr lang="en-US" sz="1600" b="1" dirty="0" smtClean="0"/>
              <a:t>if </a:t>
            </a:r>
            <a:r>
              <a:rPr lang="en-US" sz="1600" dirty="0"/>
              <a:t>(</a:t>
            </a:r>
            <a:r>
              <a:rPr lang="en-US" sz="1600" dirty="0" err="1"/>
              <a:t>isRoot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 smtClean="0"/>
              <a:t>                </a:t>
            </a:r>
            <a:r>
              <a:rPr lang="en-US" sz="1600" dirty="0" err="1" smtClean="0"/>
              <a:t>CkPrintf</a:t>
            </a:r>
            <a:r>
              <a:rPr lang="en-US" sz="1600" dirty="0"/>
              <a:t>(”Fibonacci number is: %d\n”, result);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</a:t>
            </a:r>
            <a:r>
              <a:rPr lang="en-US" sz="1600" dirty="0" err="1" smtClean="0"/>
              <a:t>CkExit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 smtClean="0"/>
              <a:t>            } </a:t>
            </a:r>
            <a:r>
              <a:rPr lang="en-US" sz="1600" b="1" dirty="0"/>
              <a:t>else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       </a:t>
            </a:r>
            <a:r>
              <a:rPr lang="en-US" sz="1600" dirty="0" smtClean="0"/>
              <a:t>{ </a:t>
            </a:r>
            <a:r>
              <a:rPr lang="en-US" sz="1600" dirty="0" err="1"/>
              <a:t>parent.respond</a:t>
            </a:r>
            <a:r>
              <a:rPr lang="en-US" sz="1600" dirty="0"/>
              <a:t>(result);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</a:t>
            </a:r>
            <a:r>
              <a:rPr lang="en-US" sz="1600" b="1" dirty="0" smtClean="0"/>
              <a:t>delete </a:t>
            </a:r>
            <a:r>
              <a:rPr lang="en-US" sz="1600" b="1" dirty="0"/>
              <a:t>this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smtClean="0"/>
              <a:t>            }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}</a:t>
            </a:r>
          </a:p>
          <a:p>
            <a:pPr marL="0" indent="0">
              <a:buNone/>
            </a:pPr>
            <a:r>
              <a:rPr lang="en-US" sz="1600" dirty="0" smtClean="0"/>
              <a:t>    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};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70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Consider Fibonacci </a:t>
            </a:r>
            <a:r>
              <a:rPr lang="en-US" dirty="0" err="1" smtClean="0"/>
              <a:t>Chare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4698"/>
            <a:ext cx="8229600" cy="2871795"/>
          </a:xfrm>
        </p:spPr>
        <p:txBody>
          <a:bodyPr>
            <a:normAutofit/>
          </a:bodyPr>
          <a:lstStyle/>
          <a:p>
            <a:pPr marL="12700" marR="176403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Fi</a:t>
            </a:r>
            <a:r>
              <a:rPr lang="en-US" sz="2800" spc="15" dirty="0">
                <a:latin typeface="Times New Roman"/>
                <a:cs typeface="Times New Roman"/>
              </a:rPr>
              <a:t>b</a:t>
            </a:r>
            <a:r>
              <a:rPr lang="en-US" sz="2800" spc="-5" dirty="0">
                <a:latin typeface="Times New Roman"/>
                <a:cs typeface="Times New Roman"/>
              </a:rPr>
              <a:t>onacci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15" dirty="0" err="1">
                <a:latin typeface="Times New Roman"/>
                <a:cs typeface="Times New Roman"/>
              </a:rPr>
              <a:t>ch</a:t>
            </a:r>
            <a:r>
              <a:rPr lang="en-US" sz="2800" spc="-20" dirty="0" err="1">
                <a:latin typeface="Times New Roman"/>
                <a:cs typeface="Times New Roman"/>
              </a:rPr>
              <a:t>a</a:t>
            </a:r>
            <a:r>
              <a:rPr lang="en-US" sz="2800" dirty="0" err="1">
                <a:latin typeface="Times New Roman"/>
                <a:cs typeface="Times New Roman"/>
              </a:rPr>
              <a:t>re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gets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created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endParaRPr lang="en-US" sz="2800" spc="10" dirty="0" smtClean="0">
              <a:latin typeface="Times New Roman"/>
              <a:cs typeface="Times New Roman"/>
            </a:endParaRPr>
          </a:p>
          <a:p>
            <a:pPr marL="12700" marR="1764030">
              <a:spcBef>
                <a:spcPts val="0"/>
              </a:spcBef>
            </a:pPr>
            <a:r>
              <a:rPr lang="en-US" sz="2800" spc="-55" dirty="0" smtClean="0">
                <a:latin typeface="Times New Roman"/>
                <a:cs typeface="Times New Roman"/>
              </a:rPr>
              <a:t>If</a:t>
            </a:r>
            <a:r>
              <a:rPr lang="en-US" sz="2800" spc="85" dirty="0" smtClean="0">
                <a:latin typeface="Times New Roman"/>
                <a:cs typeface="Times New Roman"/>
              </a:rPr>
              <a:t> </a:t>
            </a:r>
            <a:r>
              <a:rPr lang="en-US" sz="2800" spc="10" dirty="0">
                <a:latin typeface="Times New Roman"/>
                <a:cs typeface="Times New Roman"/>
              </a:rPr>
              <a:t>its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25" dirty="0">
                <a:latin typeface="Times New Roman"/>
                <a:cs typeface="Times New Roman"/>
              </a:rPr>
              <a:t>not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30" dirty="0">
                <a:latin typeface="Times New Roman"/>
                <a:cs typeface="Times New Roman"/>
              </a:rPr>
              <a:t>a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leaf,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10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fires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0" dirty="0">
                <a:latin typeface="Times New Roman"/>
                <a:cs typeface="Times New Roman"/>
              </a:rPr>
              <a:t>t</a:t>
            </a:r>
            <a:r>
              <a:rPr lang="en-US" sz="2000" spc="-7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 err="1">
                <a:latin typeface="Times New Roman"/>
                <a:cs typeface="Times New Roman"/>
              </a:rPr>
              <a:t>ch</a:t>
            </a:r>
            <a:r>
              <a:rPr lang="en-US" sz="2000" spc="-20" dirty="0" err="1">
                <a:latin typeface="Times New Roman"/>
                <a:cs typeface="Times New Roman"/>
              </a:rPr>
              <a:t>a</a:t>
            </a:r>
            <a:r>
              <a:rPr lang="en-US" sz="2000" spc="-5" dirty="0" err="1">
                <a:latin typeface="Times New Roman"/>
                <a:cs typeface="Times New Roman"/>
              </a:rPr>
              <a:t>res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5" dirty="0">
                <a:latin typeface="Times New Roman"/>
                <a:cs typeface="Times New Roman"/>
              </a:rPr>
              <a:t>When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5" dirty="0">
                <a:latin typeface="Times New Roman"/>
                <a:cs typeface="Times New Roman"/>
              </a:rPr>
              <a:t>oth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children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results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(</a:t>
            </a:r>
            <a:r>
              <a:rPr lang="en-US" sz="2000" spc="10" dirty="0">
                <a:latin typeface="Times New Roman"/>
                <a:cs typeface="Times New Roman"/>
              </a:rPr>
              <a:t>b</a:t>
            </a:r>
            <a:r>
              <a:rPr lang="en-US" sz="2000" spc="-45" dirty="0">
                <a:latin typeface="Times New Roman"/>
                <a:cs typeface="Times New Roman"/>
              </a:rPr>
              <a:t>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calling  </a:t>
            </a:r>
            <a:r>
              <a:rPr lang="en-US" sz="2000" spc="-114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respond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0" dirty="0">
                <a:latin typeface="Times New Roman"/>
                <a:cs typeface="Times New Roman"/>
              </a:rPr>
              <a:t>):</a:t>
            </a:r>
            <a:endParaRPr lang="en-US" sz="2000" dirty="0">
              <a:latin typeface="Times New Roman"/>
              <a:cs typeface="Times New Roman"/>
            </a:endParaRPr>
          </a:p>
          <a:p>
            <a:pPr marL="781050" lvl="1" indent="-171450">
              <a:spcBef>
                <a:spcPts val="0"/>
              </a:spcBef>
              <a:buFont typeface="Arial"/>
              <a:buChar char="•"/>
            </a:pPr>
            <a:r>
              <a:rPr lang="en-US" sz="1800" spc="1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can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compute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result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and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send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up,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5" dirty="0">
                <a:latin typeface="Times New Roman"/>
                <a:cs typeface="Times New Roman"/>
              </a:rPr>
              <a:t>o</a:t>
            </a:r>
            <a:r>
              <a:rPr lang="en-US" sz="1800" spc="1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p</a:t>
            </a:r>
            <a:r>
              <a:rPr lang="en-US" sz="1800" spc="20" dirty="0">
                <a:latin typeface="Times New Roman"/>
                <a:cs typeface="Times New Roman"/>
              </a:rPr>
              <a:t>rint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it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>
                <a:latin typeface="Times New Roman"/>
                <a:cs typeface="Times New Roman"/>
              </a:rPr>
              <a:t>But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our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this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logic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hidden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flags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and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counters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r>
              <a:rPr lang="en-US" sz="2000" i="1" spc="-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r>
              <a:rPr lang="en-US" sz="2000" i="1" spc="-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 marL="781050" lvl="1" indent="-171450">
              <a:spcBef>
                <a:spcPts val="0"/>
              </a:spcBef>
              <a:buFont typeface="Arial"/>
              <a:buChar char="•"/>
            </a:pPr>
            <a:r>
              <a:rPr lang="en-US" sz="1800" spc="15" dirty="0">
                <a:latin typeface="Times New Roman"/>
                <a:cs typeface="Times New Roman"/>
              </a:rPr>
              <a:t>This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simple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f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1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t</a:t>
            </a:r>
            <a:r>
              <a:rPr lang="en-US" sz="1800" spc="20" dirty="0">
                <a:latin typeface="Times New Roman"/>
                <a:cs typeface="Times New Roman"/>
              </a:rPr>
              <a:t>h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simple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ex</a:t>
            </a:r>
            <a:r>
              <a:rPr lang="en-US" sz="1800" spc="30" dirty="0">
                <a:latin typeface="Times New Roman"/>
                <a:cs typeface="Times New Roman"/>
              </a:rPr>
              <a:t>am</a:t>
            </a:r>
            <a:r>
              <a:rPr lang="en-US" sz="1800" spc="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le,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40" dirty="0">
                <a:latin typeface="Times New Roman"/>
                <a:cs typeface="Times New Roman"/>
              </a:rPr>
              <a:t>but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r>
              <a:rPr lang="en-US" sz="1800" i="1" spc="-75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r>
              <a:rPr lang="en-US" sz="1800" i="1" spc="-75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Lets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ok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5" dirty="0">
                <a:latin typeface="Times New Roman"/>
                <a:cs typeface="Times New Roman"/>
              </a:rPr>
              <a:t>at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h</a:t>
            </a:r>
            <a:r>
              <a:rPr lang="en-US" sz="2000" spc="-25" dirty="0">
                <a:latin typeface="Times New Roman"/>
                <a:cs typeface="Times New Roman"/>
              </a:rPr>
              <a:t>o</a:t>
            </a:r>
            <a:r>
              <a:rPr lang="en-US" sz="2000" spc="-45" dirty="0">
                <a:latin typeface="Times New Roman"/>
                <a:cs typeface="Times New Roman"/>
              </a:rPr>
              <a:t>w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this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7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ould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ok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with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little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notational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s</a:t>
            </a:r>
            <a:r>
              <a:rPr lang="en-US" sz="2000" spc="5" dirty="0" smtClean="0">
                <a:latin typeface="Times New Roman"/>
                <a:cs typeface="Times New Roman"/>
              </a:rPr>
              <a:t>u</a:t>
            </a:r>
            <a:r>
              <a:rPr lang="en-US" sz="2000" spc="10" dirty="0" smtClean="0">
                <a:latin typeface="Times New Roman"/>
                <a:cs typeface="Times New Roman"/>
              </a:rPr>
              <a:t>p</a:t>
            </a:r>
            <a:r>
              <a:rPr lang="en-US" sz="2000" spc="35" dirty="0" smtClean="0">
                <a:latin typeface="Times New Roman"/>
                <a:cs typeface="Times New Roman"/>
              </a:rPr>
              <a:t>p</a:t>
            </a:r>
            <a:r>
              <a:rPr lang="en-US" sz="2000" spc="-35" dirty="0" smtClean="0">
                <a:latin typeface="Times New Roman"/>
                <a:cs typeface="Times New Roman"/>
              </a:rPr>
              <a:t>o</a:t>
            </a:r>
            <a:r>
              <a:rPr lang="en-US" sz="2000" spc="40" dirty="0" smtClean="0">
                <a:latin typeface="Times New Roman"/>
                <a:cs typeface="Times New Roman"/>
              </a:rPr>
              <a:t>rt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29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8980"/>
            <a:ext cx="8229600" cy="1633821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800" spc="20" dirty="0">
                <a:latin typeface="Times New Roman"/>
                <a:cs typeface="Times New Roman"/>
              </a:rPr>
              <a:t>The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i="1" spc="-95" dirty="0">
                <a:latin typeface="Courier"/>
                <a:cs typeface="Courier"/>
              </a:rPr>
              <a:t>when</a:t>
            </a:r>
            <a:r>
              <a:rPr lang="en-US" sz="2800" spc="-95" dirty="0">
                <a:latin typeface="Courier"/>
                <a:cs typeface="Courier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construct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z="2000" spc="-5" dirty="0">
                <a:latin typeface="Times New Roman"/>
                <a:cs typeface="Times New Roman"/>
              </a:rPr>
              <a:t>Decl</a:t>
            </a:r>
            <a:r>
              <a:rPr lang="en-US" sz="2000" spc="-3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re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actions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-10" dirty="0">
                <a:latin typeface="Times New Roman"/>
                <a:cs typeface="Times New Roman"/>
              </a:rPr>
              <a:t>erf</a:t>
            </a:r>
            <a:r>
              <a:rPr lang="en-US" sz="2000" spc="-4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rm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when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message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rec</a:t>
            </a:r>
            <a:r>
              <a:rPr lang="en-US" sz="2000" spc="-20" dirty="0">
                <a:latin typeface="Times New Roman"/>
                <a:cs typeface="Times New Roman"/>
              </a:rPr>
              <a:t>eived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lnSpc>
                <a:spcPts val="1195"/>
              </a:lnSpc>
              <a:buFont typeface="Wingdings" charset="2"/>
              <a:buChar char="Ø"/>
            </a:pPr>
            <a:r>
              <a:rPr lang="en-US" sz="2000" spc="-25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sequence,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acts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latin typeface="Times New Roman"/>
                <a:cs typeface="Times New Roman"/>
              </a:rPr>
              <a:t>li</a:t>
            </a:r>
            <a:r>
              <a:rPr lang="en-US" sz="2000" spc="-70" dirty="0">
                <a:latin typeface="Times New Roman"/>
                <a:cs typeface="Times New Roman"/>
              </a:rPr>
              <a:t>k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bl</a:t>
            </a:r>
            <a:r>
              <a:rPr lang="en-US" sz="2000" spc="10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cking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receive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362801"/>
            <a:ext cx="8229600" cy="1618394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Times New Roman"/>
                <a:cs typeface="Times New Roman"/>
              </a:rPr>
              <a:t>entry</a:t>
            </a:r>
            <a:r>
              <a:rPr lang="en-US" b="1" spc="8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void</a:t>
            </a:r>
            <a:r>
              <a:rPr lang="en-US" b="1" spc="85" dirty="0" smtClean="0">
                <a:latin typeface="Times New Roman"/>
                <a:cs typeface="Times New Roman"/>
              </a:rPr>
              <a:t> </a:t>
            </a:r>
            <a:r>
              <a:rPr lang="en-US" spc="5" dirty="0" err="1" smtClean="0">
                <a:latin typeface="Times New Roman"/>
                <a:cs typeface="Times New Roman"/>
              </a:rPr>
              <a:t>someMeth</a:t>
            </a:r>
            <a:r>
              <a:rPr lang="en-US" spc="35" dirty="0" err="1" smtClean="0">
                <a:latin typeface="Times New Roman"/>
                <a:cs typeface="Times New Roman"/>
              </a:rPr>
              <a:t>od</a:t>
            </a:r>
            <a:r>
              <a:rPr lang="en-US" spc="35" dirty="0" smtClean="0">
                <a:latin typeface="Times New Roman"/>
                <a:cs typeface="Times New Roman"/>
              </a:rPr>
              <a:t>()</a:t>
            </a:r>
            <a:r>
              <a:rPr lang="en-US" spc="90" dirty="0" smtClean="0">
                <a:latin typeface="Times New Roman"/>
                <a:cs typeface="Times New Roman"/>
              </a:rPr>
              <a:t> </a:t>
            </a:r>
            <a:r>
              <a:rPr lang="en-US" spc="105" dirty="0" smtClean="0">
                <a:latin typeface="Times New Roman"/>
                <a:cs typeface="Times New Roman"/>
              </a:rPr>
              <a:t>{</a:t>
            </a:r>
            <a:endParaRPr lang="en-US" dirty="0" smtClean="0">
              <a:latin typeface="Times New Roman"/>
              <a:cs typeface="Times New Roman"/>
            </a:endParaRPr>
          </a:p>
          <a:p>
            <a:pPr marL="0" indent="0" algn="ctr">
              <a:spcBef>
                <a:spcPts val="35"/>
              </a:spcBef>
              <a:buFont typeface="Arial" pitchFamily="34" charset="0"/>
              <a:buNone/>
            </a:pPr>
            <a:r>
              <a:rPr lang="en-US" b="1" spc="15" dirty="0" smtClean="0">
                <a:latin typeface="Times New Roman"/>
                <a:cs typeface="Times New Roman"/>
              </a:rPr>
              <a:t>when</a:t>
            </a:r>
            <a:r>
              <a:rPr lang="en-US" b="1" spc="85" dirty="0" smtClean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entryMeth</a:t>
            </a:r>
            <a:r>
              <a:rPr lang="en-US" spc="40" dirty="0" smtClean="0">
                <a:latin typeface="Times New Roman"/>
                <a:cs typeface="Times New Roman"/>
              </a:rPr>
              <a:t>o</a:t>
            </a:r>
            <a:r>
              <a:rPr lang="en-US" spc="20" dirty="0" smtClean="0">
                <a:latin typeface="Times New Roman"/>
                <a:cs typeface="Times New Roman"/>
              </a:rPr>
              <a:t>d1(p</a:t>
            </a:r>
            <a:r>
              <a:rPr lang="en-US" spc="-15" dirty="0" smtClean="0">
                <a:latin typeface="Times New Roman"/>
                <a:cs typeface="Times New Roman"/>
              </a:rPr>
              <a:t>a</a:t>
            </a:r>
            <a:r>
              <a:rPr lang="en-US" spc="15" dirty="0" smtClean="0">
                <a:latin typeface="Times New Roman"/>
                <a:cs typeface="Times New Roman"/>
              </a:rPr>
              <a:t>rameters)</a:t>
            </a:r>
            <a:r>
              <a:rPr lang="en-US" spc="90" dirty="0" smtClean="0">
                <a:latin typeface="Times New Roman"/>
                <a:cs typeface="Times New Roman"/>
              </a:rPr>
              <a:t> </a:t>
            </a:r>
            <a:r>
              <a:rPr lang="en-US" spc="105" dirty="0" smtClean="0">
                <a:latin typeface="Times New Roman"/>
                <a:cs typeface="Times New Roman"/>
              </a:rPr>
              <a:t>{</a:t>
            </a:r>
            <a:r>
              <a:rPr lang="en-US" i="1" spc="85" dirty="0" smtClean="0">
                <a:latin typeface="Times New Roman"/>
                <a:cs typeface="Times New Roman"/>
              </a:rPr>
              <a:t> </a:t>
            </a:r>
            <a:r>
              <a:rPr lang="en-US" i="1" spc="240" dirty="0" smtClean="0">
                <a:latin typeface="Times New Roman"/>
                <a:cs typeface="Times New Roman"/>
              </a:rPr>
              <a:t>/</a:t>
            </a:r>
            <a:r>
              <a:rPr lang="en-US" i="1" spc="-130" dirty="0" smtClean="0">
                <a:latin typeface="Courier"/>
                <a:cs typeface="Courier"/>
              </a:rPr>
              <a:t>∗</a:t>
            </a:r>
            <a:r>
              <a:rPr lang="en-US" i="1" spc="-300" dirty="0" smtClean="0">
                <a:latin typeface="Courier"/>
                <a:cs typeface="Courier"/>
              </a:rPr>
              <a:t> </a:t>
            </a:r>
            <a:r>
              <a:rPr lang="en-US" i="1" spc="-15" dirty="0" smtClean="0">
                <a:latin typeface="Times New Roman"/>
                <a:cs typeface="Times New Roman"/>
              </a:rPr>
              <a:t>bl</a:t>
            </a:r>
            <a:r>
              <a:rPr lang="en-US" i="1" spc="10" dirty="0" smtClean="0">
                <a:latin typeface="Times New Roman"/>
                <a:cs typeface="Times New Roman"/>
              </a:rPr>
              <a:t>ock2</a:t>
            </a:r>
            <a:r>
              <a:rPr lang="en-US" i="1" spc="85" dirty="0" smtClean="0">
                <a:latin typeface="Times New Roman"/>
                <a:cs typeface="Times New Roman"/>
              </a:rPr>
              <a:t> </a:t>
            </a:r>
            <a:r>
              <a:rPr lang="en-US" i="1" spc="-130" dirty="0" smtClean="0">
                <a:latin typeface="Courier"/>
                <a:cs typeface="Courier"/>
              </a:rPr>
              <a:t>∗</a:t>
            </a:r>
            <a:r>
              <a:rPr lang="en-US" i="1" spc="240" dirty="0" smtClean="0">
                <a:latin typeface="Times New Roman"/>
                <a:cs typeface="Times New Roman"/>
              </a:rPr>
              <a:t>/</a:t>
            </a:r>
            <a:r>
              <a:rPr lang="en-US" i="1" spc="85" dirty="0" smtClean="0">
                <a:latin typeface="Times New Roman"/>
                <a:cs typeface="Times New Roman"/>
              </a:rPr>
              <a:t> </a:t>
            </a:r>
            <a:r>
              <a:rPr lang="en-US" spc="105" dirty="0" smtClean="0">
                <a:latin typeface="Times New Roman"/>
                <a:cs typeface="Times New Roman"/>
              </a:rPr>
              <a:t>}</a:t>
            </a:r>
            <a:endParaRPr lang="en-US" dirty="0" smtClean="0">
              <a:latin typeface="Times New Roman"/>
              <a:cs typeface="Times New Roman"/>
            </a:endParaRPr>
          </a:p>
          <a:p>
            <a:pPr marL="0" indent="0" algn="ctr">
              <a:spcBef>
                <a:spcPts val="35"/>
              </a:spcBef>
              <a:buFont typeface="Arial" pitchFamily="34" charset="0"/>
              <a:buNone/>
            </a:pPr>
            <a:r>
              <a:rPr lang="en-US" b="1" spc="15" dirty="0" smtClean="0">
                <a:latin typeface="Times New Roman"/>
                <a:cs typeface="Times New Roman"/>
              </a:rPr>
              <a:t>when</a:t>
            </a:r>
            <a:r>
              <a:rPr lang="en-US" b="1" spc="85" dirty="0" smtClean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entryMeth</a:t>
            </a:r>
            <a:r>
              <a:rPr lang="en-US" spc="40" dirty="0" smtClean="0">
                <a:latin typeface="Times New Roman"/>
                <a:cs typeface="Times New Roman"/>
              </a:rPr>
              <a:t>o</a:t>
            </a:r>
            <a:r>
              <a:rPr lang="en-US" spc="20" dirty="0" smtClean="0">
                <a:latin typeface="Times New Roman"/>
                <a:cs typeface="Times New Roman"/>
              </a:rPr>
              <a:t>d2(p</a:t>
            </a:r>
            <a:r>
              <a:rPr lang="en-US" spc="-15" dirty="0" smtClean="0">
                <a:latin typeface="Times New Roman"/>
                <a:cs typeface="Times New Roman"/>
              </a:rPr>
              <a:t>a</a:t>
            </a:r>
            <a:r>
              <a:rPr lang="en-US" spc="15" dirty="0" smtClean="0">
                <a:latin typeface="Times New Roman"/>
                <a:cs typeface="Times New Roman"/>
              </a:rPr>
              <a:t>rameters)</a:t>
            </a:r>
            <a:r>
              <a:rPr lang="en-US" spc="90" dirty="0" smtClean="0">
                <a:latin typeface="Times New Roman"/>
                <a:cs typeface="Times New Roman"/>
              </a:rPr>
              <a:t> </a:t>
            </a:r>
            <a:r>
              <a:rPr lang="en-US" spc="105" dirty="0" smtClean="0">
                <a:latin typeface="Times New Roman"/>
                <a:cs typeface="Times New Roman"/>
              </a:rPr>
              <a:t>{</a:t>
            </a:r>
            <a:r>
              <a:rPr lang="en-US" i="1" spc="85" dirty="0" smtClean="0">
                <a:latin typeface="Times New Roman"/>
                <a:cs typeface="Times New Roman"/>
              </a:rPr>
              <a:t> </a:t>
            </a:r>
            <a:r>
              <a:rPr lang="en-US" i="1" spc="240" dirty="0" smtClean="0">
                <a:latin typeface="Times New Roman"/>
                <a:cs typeface="Times New Roman"/>
              </a:rPr>
              <a:t>/</a:t>
            </a:r>
            <a:r>
              <a:rPr lang="en-US" i="1" spc="-130" dirty="0" smtClean="0">
                <a:latin typeface="Courier"/>
                <a:cs typeface="Courier"/>
              </a:rPr>
              <a:t>∗</a:t>
            </a:r>
            <a:r>
              <a:rPr lang="en-US" i="1" spc="-300" dirty="0" smtClean="0">
                <a:latin typeface="Courier"/>
                <a:cs typeface="Courier"/>
              </a:rPr>
              <a:t> </a:t>
            </a:r>
            <a:r>
              <a:rPr lang="en-US" i="1" spc="-15" dirty="0" smtClean="0">
                <a:latin typeface="Times New Roman"/>
                <a:cs typeface="Times New Roman"/>
              </a:rPr>
              <a:t>bl</a:t>
            </a:r>
            <a:r>
              <a:rPr lang="en-US" i="1" spc="10" dirty="0" smtClean="0">
                <a:latin typeface="Times New Roman"/>
                <a:cs typeface="Times New Roman"/>
              </a:rPr>
              <a:t>ock3</a:t>
            </a:r>
            <a:r>
              <a:rPr lang="en-US" i="1" spc="85" dirty="0" smtClean="0">
                <a:latin typeface="Times New Roman"/>
                <a:cs typeface="Times New Roman"/>
              </a:rPr>
              <a:t> </a:t>
            </a:r>
            <a:r>
              <a:rPr lang="en-US" i="1" spc="-130" dirty="0" smtClean="0">
                <a:latin typeface="Courier"/>
                <a:cs typeface="Courier"/>
              </a:rPr>
              <a:t>∗</a:t>
            </a:r>
            <a:r>
              <a:rPr lang="en-US" i="1" spc="240" dirty="0" smtClean="0">
                <a:latin typeface="Times New Roman"/>
                <a:cs typeface="Times New Roman"/>
              </a:rPr>
              <a:t>/</a:t>
            </a:r>
            <a:r>
              <a:rPr lang="en-US" i="1" spc="85" dirty="0" smtClean="0">
                <a:latin typeface="Times New Roman"/>
                <a:cs typeface="Times New Roman"/>
              </a:rPr>
              <a:t> </a:t>
            </a:r>
            <a:r>
              <a:rPr lang="en-US" spc="105" dirty="0" smtClean="0">
                <a:latin typeface="Times New Roman"/>
                <a:cs typeface="Times New Roman"/>
              </a:rPr>
              <a:t>}</a:t>
            </a: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spcBef>
                <a:spcPts val="35"/>
              </a:spcBef>
              <a:buFont typeface="Arial" pitchFamily="34" charset="0"/>
              <a:buNone/>
            </a:pPr>
            <a:r>
              <a:rPr lang="en-US" spc="105" dirty="0" smtClean="0">
                <a:latin typeface="Times New Roman"/>
                <a:cs typeface="Times New Roman"/>
              </a:rPr>
              <a:t>}</a:t>
            </a:r>
            <a:r>
              <a:rPr lang="en-US" spc="-5" dirty="0" smtClean="0">
                <a:latin typeface="Times New Roman"/>
                <a:cs typeface="Times New Roman"/>
              </a:rPr>
              <a:t>;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713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serial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6829"/>
            <a:ext cx="8229600" cy="3379796"/>
          </a:xfrm>
        </p:spPr>
        <p:txBody>
          <a:bodyPr>
            <a:normAutofit/>
          </a:bodyPr>
          <a:lstStyle/>
          <a:p>
            <a:pPr marL="1270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i="1" spc="-95" dirty="0" smtClean="0">
                <a:latin typeface="Courier"/>
                <a:cs typeface="Courier"/>
              </a:rPr>
              <a:t>serial </a:t>
            </a:r>
            <a:r>
              <a:rPr lang="en-US" sz="2800" spc="15" dirty="0" smtClean="0">
                <a:latin typeface="Times New Roman"/>
                <a:cs typeface="Times New Roman"/>
              </a:rPr>
              <a:t>construct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5" dirty="0" smtClean="0">
                <a:latin typeface="Times New Roman"/>
                <a:cs typeface="Times New Roman"/>
              </a:rPr>
              <a:t>A </a:t>
            </a:r>
            <a:r>
              <a:rPr lang="en-US" sz="2000" spc="-5" dirty="0" err="1" smtClean="0">
                <a:latin typeface="Times New Roman"/>
                <a:cs typeface="Times New Roman"/>
              </a:rPr>
              <a:t>sequencial</a:t>
            </a:r>
            <a:r>
              <a:rPr lang="en-US" sz="2000" spc="-5" dirty="0" smtClean="0">
                <a:latin typeface="Times New Roman"/>
                <a:cs typeface="Times New Roman"/>
              </a:rPr>
              <a:t> block of C++ code in the .ci file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The keyword </a:t>
            </a:r>
            <a:r>
              <a:rPr lang="en-US" sz="2000" i="1" spc="-25" dirty="0" smtClean="0">
                <a:latin typeface="Courier"/>
                <a:cs typeface="Courier"/>
              </a:rPr>
              <a:t>serial</a:t>
            </a:r>
            <a:r>
              <a:rPr lang="en-US" sz="2000" spc="-25" dirty="0" smtClean="0">
                <a:latin typeface="Times New Roman"/>
                <a:cs typeface="Times New Roman"/>
              </a:rPr>
              <a:t> means that the code block will be executed without interruption/preemption, like an entry method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Syntax </a:t>
            </a:r>
            <a:r>
              <a:rPr lang="en-US" sz="2000" i="1" spc="-25" dirty="0" smtClean="0">
                <a:latin typeface="Courier"/>
                <a:cs typeface="Courier"/>
              </a:rPr>
              <a:t>serial &lt;</a:t>
            </a:r>
            <a:r>
              <a:rPr lang="en-US" sz="2000" i="1" spc="-25" dirty="0" err="1" smtClean="0">
                <a:latin typeface="Courier"/>
                <a:cs typeface="Courier"/>
              </a:rPr>
              <a:t>optionalString</a:t>
            </a:r>
            <a:r>
              <a:rPr lang="en-US" sz="2000" i="1" spc="-25" dirty="0" smtClean="0">
                <a:latin typeface="Courier"/>
                <a:cs typeface="Courier"/>
              </a:rPr>
              <a:t>&gt; { /* C++ code */ }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The </a:t>
            </a:r>
            <a:r>
              <a:rPr lang="en-US" sz="2000" i="1" spc="-25" dirty="0" smtClean="0">
                <a:latin typeface="Courier"/>
                <a:cs typeface="Courier"/>
              </a:rPr>
              <a:t>&lt;</a:t>
            </a:r>
            <a:r>
              <a:rPr lang="en-US" sz="2000" i="1" spc="-25" dirty="0" err="1" smtClean="0">
                <a:latin typeface="Courier"/>
                <a:cs typeface="Courier"/>
              </a:rPr>
              <a:t>optionalString</a:t>
            </a:r>
            <a:r>
              <a:rPr lang="en-US" sz="2000" i="1" spc="-25" dirty="0" smtClean="0">
                <a:latin typeface="Courier"/>
                <a:cs typeface="Courier"/>
              </a:rPr>
              <a:t>&gt; </a:t>
            </a:r>
            <a:r>
              <a:rPr lang="en-US" sz="2000" spc="-25" dirty="0" smtClean="0">
                <a:latin typeface="Times New Roman"/>
                <a:cs typeface="Times New Roman"/>
              </a:rPr>
              <a:t>is used for identifying the </a:t>
            </a:r>
            <a:r>
              <a:rPr lang="en-US" sz="2000" i="1" spc="-25" dirty="0" smtClean="0">
                <a:latin typeface="Courier"/>
                <a:cs typeface="Courier"/>
              </a:rPr>
              <a:t>serial</a:t>
            </a:r>
            <a:r>
              <a:rPr lang="en-US" sz="2000" spc="-25" dirty="0" smtClean="0">
                <a:latin typeface="Times New Roman"/>
                <a:cs typeface="Times New Roman"/>
              </a:rPr>
              <a:t> for performance analysis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Serial blocks can access all members of the class they belong to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>
              <a:spcBef>
                <a:spcPts val="0"/>
              </a:spcBef>
            </a:pPr>
            <a:r>
              <a:rPr lang="en-US" sz="2800" spc="15" dirty="0" smtClean="0">
                <a:latin typeface="Times New Roman"/>
                <a:cs typeface="Times New Roman"/>
              </a:rPr>
              <a:t>Examples (.ci file):</a:t>
            </a:r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660309"/>
            <a:ext cx="3845859" cy="1618394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Times New Roman"/>
                <a:cs typeface="Times New Roman"/>
              </a:rPr>
              <a:t>entry void </a:t>
            </a:r>
            <a:r>
              <a:rPr lang="en-US" spc="10" dirty="0">
                <a:latin typeface="Times New Roman"/>
                <a:cs typeface="Times New Roman"/>
              </a:rPr>
              <a:t>method1(parameters)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serial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b="1" spc="10" dirty="0" smtClean="0">
                <a:latin typeface="Times New Roman"/>
                <a:cs typeface="Times New Roman"/>
              </a:rPr>
              <a:t>       </a:t>
            </a:r>
            <a:r>
              <a:rPr lang="en-US" spc="10" dirty="0" smtClean="0">
                <a:latin typeface="Times New Roman"/>
                <a:cs typeface="Times New Roman"/>
              </a:rPr>
              <a:t>{ </a:t>
            </a:r>
            <a:r>
              <a:rPr lang="en-US" spc="10" dirty="0" err="1">
                <a:latin typeface="Times New Roman"/>
                <a:cs typeface="Times New Roman"/>
              </a:rPr>
              <a:t>thisProxy.invokeMethod</a:t>
            </a:r>
            <a:r>
              <a:rPr lang="en-US" spc="10" dirty="0">
                <a:latin typeface="Times New Roman"/>
                <a:cs typeface="Times New Roman"/>
              </a:rPr>
              <a:t>(10); </a:t>
            </a:r>
            <a:r>
              <a:rPr lang="en-US" spc="10" dirty="0" smtClean="0">
                <a:latin typeface="Times New Roman"/>
                <a:cs typeface="Times New Roman"/>
              </a:rPr>
              <a:t>  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    </a:t>
            </a:r>
            <a:r>
              <a:rPr lang="en-US" spc="10" dirty="0" err="1" smtClean="0">
                <a:latin typeface="Times New Roman"/>
                <a:cs typeface="Times New Roman"/>
              </a:rPr>
              <a:t>callSomeFunction</a:t>
            </a:r>
            <a:r>
              <a:rPr lang="en-US" spc="10" dirty="0">
                <a:latin typeface="Times New Roman"/>
                <a:cs typeface="Times New Roman"/>
              </a:rPr>
              <a:t>();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};</a:t>
            </a:r>
            <a:endParaRPr lang="en-US" spc="10" dirty="0">
              <a:latin typeface="Times New Roman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40941" y="4660309"/>
            <a:ext cx="3845860" cy="1618394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800" b="1" spc="10" dirty="0">
                <a:latin typeface="Times New Roman"/>
                <a:cs typeface="Times New Roman"/>
              </a:rPr>
              <a:t>entry void </a:t>
            </a:r>
            <a:r>
              <a:rPr lang="en-US" sz="1800" spc="10" dirty="0">
                <a:latin typeface="Times New Roman"/>
                <a:cs typeface="Times New Roman"/>
              </a:rPr>
              <a:t>method2(parameters)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800" b="1" spc="10" dirty="0" smtClean="0">
                <a:latin typeface="Times New Roman"/>
                <a:cs typeface="Times New Roman"/>
              </a:rPr>
              <a:t>    serial </a:t>
            </a:r>
            <a:r>
              <a:rPr lang="en-US" sz="1800" spc="10" dirty="0">
                <a:latin typeface="Times New Roman"/>
                <a:cs typeface="Times New Roman"/>
              </a:rPr>
              <a:t>”</a:t>
            </a:r>
            <a:r>
              <a:rPr lang="en-US" sz="1800" spc="10" dirty="0" err="1">
                <a:latin typeface="Times New Roman"/>
                <a:cs typeface="Times New Roman"/>
              </a:rPr>
              <a:t>setValue</a:t>
            </a:r>
            <a:r>
              <a:rPr lang="en-US" sz="1800" spc="10" dirty="0">
                <a:latin typeface="Times New Roman"/>
                <a:cs typeface="Times New Roman"/>
              </a:rPr>
              <a:t>”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800" spc="10" dirty="0" smtClean="0">
                <a:latin typeface="Times New Roman"/>
                <a:cs typeface="Times New Roman"/>
              </a:rPr>
              <a:t>        value </a:t>
            </a:r>
            <a:r>
              <a:rPr lang="en-US" sz="1800" spc="10" dirty="0">
                <a:latin typeface="Times New Roman"/>
                <a:cs typeface="Times New Roman"/>
              </a:rPr>
              <a:t>= 10;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800" spc="10" dirty="0" smtClean="0">
                <a:latin typeface="Times New Roman"/>
                <a:cs typeface="Times New Roman"/>
              </a:rPr>
              <a:t>   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800" spc="10" dirty="0" smtClean="0">
                <a:latin typeface="Times New Roman"/>
                <a:cs typeface="Times New Roman"/>
              </a:rPr>
              <a:t>};</a:t>
            </a:r>
            <a:endParaRPr lang="en-US" sz="1800" spc="1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484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3669"/>
            <a:ext cx="8229600" cy="2238263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>
                <a:latin typeface="Times New Roman"/>
                <a:cs typeface="Times New Roman"/>
              </a:rPr>
              <a:t>Sequence</a:t>
            </a:r>
          </a:p>
          <a:p>
            <a:pPr marL="323850" indent="-171450">
              <a:lnSpc>
                <a:spcPct val="100000"/>
              </a:lnSpc>
              <a:spcBef>
                <a:spcPts val="280"/>
              </a:spcBef>
              <a:buFont typeface="Wingdings" charset="2"/>
              <a:buChar char="Ø"/>
            </a:pPr>
            <a:r>
              <a:rPr lang="en-US" sz="2000" spc="-5" dirty="0">
                <a:latin typeface="Times New Roman"/>
                <a:cs typeface="Times New Roman"/>
              </a:rPr>
              <a:t>Sequentially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/* block1 */</a:t>
            </a:r>
            <a:endParaRPr lang="en-US" sz="2000" i="1" dirty="0">
              <a:latin typeface="Courier"/>
              <a:cs typeface="Courier"/>
            </a:endParaRPr>
          </a:p>
          <a:p>
            <a:pPr marL="323850" indent="-171450">
              <a:lnSpc>
                <a:spcPct val="100000"/>
              </a:lnSpc>
              <a:spcBef>
                <a:spcPts val="19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entryMethod1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30" dirty="0">
                <a:latin typeface="Times New Roman"/>
                <a:cs typeface="Times New Roman"/>
              </a:rPr>
              <a:t>ive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Times New Roman"/>
                <a:cs typeface="Times New Roman"/>
              </a:rPr>
              <a:t>if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not,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control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back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the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Ch</a:t>
            </a:r>
            <a:r>
              <a:rPr lang="en-US" sz="2000" spc="-30" dirty="0">
                <a:latin typeface="Times New Roman"/>
                <a:cs typeface="Times New Roman"/>
              </a:rPr>
              <a:t>a</a:t>
            </a:r>
            <a:r>
              <a:rPr lang="en-US" sz="2000" spc="105" dirty="0">
                <a:latin typeface="Times New Roman"/>
                <a:cs typeface="Times New Roman"/>
              </a:rPr>
              <a:t>rm++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scheduler,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otherwise,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/* block2 */</a:t>
            </a:r>
            <a:endParaRPr lang="en-US" sz="2000" i="1" dirty="0">
              <a:latin typeface="Courier"/>
              <a:cs typeface="Courier"/>
            </a:endParaRPr>
          </a:p>
          <a:p>
            <a:pPr marL="323850" indent="-171450">
              <a:lnSpc>
                <a:spcPct val="100000"/>
              </a:lnSpc>
              <a:spcBef>
                <a:spcPts val="19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entryMethod2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30" dirty="0">
                <a:latin typeface="Times New Roman"/>
                <a:cs typeface="Times New Roman"/>
              </a:rPr>
              <a:t>ive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Times New Roman"/>
                <a:cs typeface="Times New Roman"/>
              </a:rPr>
              <a:t>if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not,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control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back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the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Ch</a:t>
            </a:r>
            <a:r>
              <a:rPr lang="en-US" sz="2000" spc="-30" dirty="0">
                <a:latin typeface="Times New Roman"/>
                <a:cs typeface="Times New Roman"/>
              </a:rPr>
              <a:t>a</a:t>
            </a:r>
            <a:r>
              <a:rPr lang="en-US" sz="2000" spc="105" dirty="0">
                <a:latin typeface="Times New Roman"/>
                <a:cs typeface="Times New Roman"/>
              </a:rPr>
              <a:t>rm++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scheduler,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otherwise,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/* block3 */</a:t>
            </a:r>
            <a:endParaRPr lang="en-US" sz="2000" i="1" dirty="0">
              <a:latin typeface="Courier"/>
              <a:cs typeface="Courier"/>
            </a:endParaRPr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64239"/>
            <a:ext cx="8229600" cy="1889430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Times New Roman"/>
                <a:cs typeface="Times New Roman"/>
              </a:rPr>
              <a:t>entry void </a:t>
            </a:r>
            <a:r>
              <a:rPr lang="en-US" spc="10" dirty="0" err="1">
                <a:latin typeface="Times New Roman"/>
                <a:cs typeface="Times New Roman"/>
              </a:rPr>
              <a:t>someMethod</a:t>
            </a:r>
            <a:r>
              <a:rPr lang="en-US" spc="10" dirty="0">
                <a:latin typeface="Times New Roman"/>
                <a:cs typeface="Times New Roman"/>
              </a:rPr>
              <a:t>()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 /∗ block1 ∗/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entryMethod1(parameters) </a:t>
            </a:r>
            <a:r>
              <a:rPr lang="en-US" b="1" spc="10" dirty="0">
                <a:latin typeface="Times New Roman"/>
                <a:cs typeface="Times New Roman"/>
              </a:rPr>
              <a:t>serial</a:t>
            </a:r>
            <a:r>
              <a:rPr lang="en-US" spc="10" dirty="0">
                <a:latin typeface="Times New Roman"/>
                <a:cs typeface="Times New Roman"/>
              </a:rPr>
              <a:t> { /∗ block2 ∗/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entryMethod2(parameters) </a:t>
            </a:r>
            <a:r>
              <a:rPr lang="en-US" b="1" spc="10" dirty="0">
                <a:latin typeface="Times New Roman"/>
                <a:cs typeface="Times New Roman"/>
              </a:rPr>
              <a:t>serial</a:t>
            </a:r>
            <a:r>
              <a:rPr lang="en-US" spc="10" dirty="0">
                <a:latin typeface="Times New Roman"/>
                <a:cs typeface="Times New Roman"/>
              </a:rPr>
              <a:t> { /∗ block3 ∗/ </a:t>
            </a:r>
            <a:r>
              <a:rPr lang="en-US" spc="10" dirty="0" smtClean="0">
                <a:latin typeface="Times New Roman"/>
                <a:cs typeface="Times New Roman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};</a:t>
            </a:r>
            <a:endParaRPr lang="en-US" spc="1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928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</p:spTree>
    <p:extLst>
      <p:ext uri="{BB962C8B-B14F-4D97-AF65-F5344CB8AC3E}">
        <p14:creationId xmlns:p14="http://schemas.microsoft.com/office/powerpoint/2010/main" val="2516692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6399"/>
            <a:ext cx="8229600" cy="639557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dirty="0">
                <a:latin typeface="Times New Roman"/>
                <a:cs typeface="Times New Roman"/>
              </a:rPr>
              <a:t>Which is almost the same as this: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62364"/>
            <a:ext cx="8229600" cy="826522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Times New Roman"/>
                <a:cs typeface="Times New Roman"/>
              </a:rPr>
              <a:t>when</a:t>
            </a:r>
            <a:r>
              <a:rPr lang="en-US" sz="2200" b="1" spc="8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myMeth</a:t>
            </a:r>
            <a:r>
              <a:rPr lang="en-US" sz="2200" spc="25" dirty="0" err="1">
                <a:latin typeface="Times New Roman"/>
                <a:cs typeface="Times New Roman"/>
              </a:rPr>
              <a:t>o</a:t>
            </a:r>
            <a:r>
              <a:rPr lang="en-US" sz="2200" dirty="0" err="1">
                <a:latin typeface="Times New Roman"/>
                <a:cs typeface="Times New Roman"/>
              </a:rPr>
              <a:t>d</a:t>
            </a:r>
            <a:r>
              <a:rPr lang="en-US" sz="2200" dirty="0">
                <a:latin typeface="Times New Roman"/>
                <a:cs typeface="Times New Roman"/>
              </a:rPr>
              <a:t>(</a:t>
            </a:r>
            <a:r>
              <a:rPr lang="en-US" sz="2200" b="1" dirty="0" err="1">
                <a:latin typeface="Times New Roman"/>
                <a:cs typeface="Times New Roman"/>
              </a:rPr>
              <a:t>int</a:t>
            </a:r>
            <a:r>
              <a:rPr lang="en-US" sz="2200" b="1" spc="8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p</a:t>
            </a:r>
            <a:r>
              <a:rPr lang="en-US" sz="2200" spc="-25" dirty="0">
                <a:latin typeface="Times New Roman"/>
                <a:cs typeface="Times New Roman"/>
              </a:rPr>
              <a:t>a</a:t>
            </a:r>
            <a:r>
              <a:rPr lang="en-US" sz="2200" dirty="0">
                <a:latin typeface="Times New Roman"/>
                <a:cs typeface="Times New Roman"/>
              </a:rPr>
              <a:t>ram1,</a:t>
            </a:r>
            <a:r>
              <a:rPr lang="en-US" sz="2200" spc="80" dirty="0">
                <a:latin typeface="Times New Roman"/>
                <a:cs typeface="Times New Roman"/>
              </a:rPr>
              <a:t> </a:t>
            </a:r>
            <a:r>
              <a:rPr lang="en-US" sz="2200" b="1" dirty="0" err="1">
                <a:latin typeface="Times New Roman"/>
                <a:cs typeface="Times New Roman"/>
              </a:rPr>
              <a:t>int</a:t>
            </a:r>
            <a:r>
              <a:rPr lang="en-US" sz="2200" b="1" spc="8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p</a:t>
            </a:r>
            <a:r>
              <a:rPr lang="en-US" sz="2200" spc="-25" dirty="0">
                <a:latin typeface="Times New Roman"/>
                <a:cs typeface="Times New Roman"/>
              </a:rPr>
              <a:t>a</a:t>
            </a:r>
            <a:r>
              <a:rPr lang="en-US" sz="2200" dirty="0">
                <a:latin typeface="Times New Roman"/>
                <a:cs typeface="Times New Roman"/>
              </a:rPr>
              <a:t>ra</a:t>
            </a:r>
            <a:r>
              <a:rPr lang="en-US" sz="2200" spc="-5" dirty="0">
                <a:latin typeface="Times New Roman"/>
                <a:cs typeface="Times New Roman"/>
              </a:rPr>
              <a:t>m</a:t>
            </a:r>
            <a:r>
              <a:rPr lang="en-US" sz="2200" dirty="0">
                <a:latin typeface="Times New Roman"/>
                <a:cs typeface="Times New Roman"/>
              </a:rPr>
              <a:t>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 smtClean="0">
                <a:latin typeface="Times New Roman"/>
                <a:cs typeface="Times New Roman"/>
              </a:rPr>
              <a:t>    </a:t>
            </a:r>
            <a:r>
              <a:rPr lang="en-US" sz="2200" i="1" dirty="0" smtClean="0">
                <a:latin typeface="Courier"/>
                <a:cs typeface="Courier"/>
              </a:rPr>
              <a:t>/</a:t>
            </a:r>
            <a:r>
              <a:rPr lang="en-US" sz="2200" i="1" dirty="0">
                <a:latin typeface="Courier"/>
                <a:cs typeface="Courier"/>
              </a:rPr>
              <a:t>∗</a:t>
            </a:r>
            <a:r>
              <a:rPr lang="en-US" sz="2200" i="1" spc="-200" dirty="0">
                <a:latin typeface="Courier"/>
                <a:cs typeface="Courier"/>
              </a:rPr>
              <a:t> </a:t>
            </a:r>
            <a:r>
              <a:rPr lang="en-US" sz="2200" i="1" dirty="0">
                <a:latin typeface="Courier"/>
                <a:cs typeface="Courier"/>
              </a:rPr>
              <a:t>further</a:t>
            </a:r>
            <a:r>
              <a:rPr lang="en-US" sz="2200" i="1" spc="85" dirty="0">
                <a:latin typeface="Courier"/>
                <a:cs typeface="Courier"/>
              </a:rPr>
              <a:t> </a:t>
            </a:r>
            <a:r>
              <a:rPr lang="en-US" sz="2200" i="1" dirty="0">
                <a:latin typeface="Courier"/>
                <a:cs typeface="Courier"/>
              </a:rPr>
              <a:t>c</a:t>
            </a:r>
            <a:r>
              <a:rPr lang="en-US" sz="2200" i="1" spc="20" dirty="0">
                <a:latin typeface="Courier"/>
                <a:cs typeface="Courier"/>
              </a:rPr>
              <a:t>o</a:t>
            </a:r>
            <a:r>
              <a:rPr lang="en-US" sz="2200" i="1" dirty="0">
                <a:latin typeface="Courier"/>
                <a:cs typeface="Courier"/>
              </a:rPr>
              <a:t>de</a:t>
            </a:r>
            <a:r>
              <a:rPr lang="en-US" sz="2200" i="1" spc="80" dirty="0">
                <a:latin typeface="Courier"/>
                <a:cs typeface="Courier"/>
              </a:rPr>
              <a:t> </a:t>
            </a:r>
            <a:r>
              <a:rPr lang="en-US" sz="2200" i="1" dirty="0">
                <a:latin typeface="Courier"/>
                <a:cs typeface="Courier"/>
              </a:rPr>
              <a:t>∗/</a:t>
            </a:r>
            <a:endParaRPr lang="en-US" sz="2200" dirty="0">
              <a:latin typeface="Courier"/>
              <a:cs typeface="Courier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491245"/>
            <a:ext cx="8229600" cy="917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Times New Roman"/>
                <a:cs typeface="Times New Roman"/>
              </a:rPr>
              <a:t>Execute </a:t>
            </a:r>
            <a:r>
              <a:rPr lang="en-US" i="1" dirty="0" smtClean="0">
                <a:latin typeface="Courier"/>
                <a:cs typeface="Courier"/>
              </a:rPr>
              <a:t>/*</a:t>
            </a:r>
            <a:r>
              <a:rPr lang="en-US" i="1" spc="-90" dirty="0" smtClean="0">
                <a:latin typeface="Courier"/>
                <a:cs typeface="Courier"/>
              </a:rPr>
              <a:t> </a:t>
            </a:r>
            <a:r>
              <a:rPr lang="en-US" i="1" dirty="0" smtClean="0">
                <a:latin typeface="Courier"/>
                <a:cs typeface="Courier"/>
              </a:rPr>
              <a:t>further</a:t>
            </a:r>
            <a:r>
              <a:rPr lang="en-US" i="1" spc="-90" dirty="0" smtClean="0">
                <a:latin typeface="Courier"/>
                <a:cs typeface="Courier"/>
              </a:rPr>
              <a:t> </a:t>
            </a:r>
            <a:r>
              <a:rPr lang="en-US" i="1" dirty="0" err="1" smtClean="0">
                <a:latin typeface="Courier"/>
                <a:cs typeface="Courier"/>
              </a:rPr>
              <a:t>sdag</a:t>
            </a:r>
            <a:r>
              <a:rPr lang="en-US" i="1" spc="-90" dirty="0" smtClean="0">
                <a:latin typeface="Courier"/>
                <a:cs typeface="Courier"/>
              </a:rPr>
              <a:t> </a:t>
            </a:r>
            <a:r>
              <a:rPr lang="en-US" i="1" dirty="0" smtClean="0">
                <a:latin typeface="Courier"/>
                <a:cs typeface="Courier"/>
              </a:rPr>
              <a:t>*/</a:t>
            </a:r>
            <a:r>
              <a:rPr lang="en-US" dirty="0" smtClean="0">
                <a:latin typeface="Times New Roman"/>
                <a:cs typeface="Times New Roman"/>
              </a:rPr>
              <a:t> when </a:t>
            </a:r>
            <a:r>
              <a:rPr lang="en-US" i="1" dirty="0" smtClean="0">
                <a:latin typeface="Courier"/>
                <a:cs typeface="Courier"/>
              </a:rPr>
              <a:t>myMethod1 </a:t>
            </a:r>
            <a:r>
              <a:rPr lang="en-US" dirty="0" smtClean="0">
                <a:latin typeface="Times New Roman"/>
                <a:cs typeface="Times New Roman"/>
              </a:rPr>
              <a:t>and</a:t>
            </a:r>
            <a:r>
              <a:rPr lang="en-US" i="1" dirty="0" smtClean="0">
                <a:latin typeface="Courier"/>
                <a:cs typeface="Courier"/>
              </a:rPr>
              <a:t> myMethod2 </a:t>
            </a:r>
            <a:r>
              <a:rPr lang="en-US" dirty="0" smtClean="0">
                <a:latin typeface="Times New Roman"/>
                <a:cs typeface="Times New Roman"/>
              </a:rPr>
              <a:t>arrive</a:t>
            </a:r>
            <a:endParaRPr lang="en-US" i="1" dirty="0" smtClean="0"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408947"/>
            <a:ext cx="8229600" cy="963077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Times New Roman"/>
                <a:cs typeface="Times New Roman"/>
              </a:rPr>
              <a:t>    when </a:t>
            </a:r>
            <a:r>
              <a:rPr lang="en-US" dirty="0">
                <a:latin typeface="Times New Roman"/>
                <a:cs typeface="Times New Roman"/>
              </a:rPr>
              <a:t>myMethod1(</a:t>
            </a:r>
            <a:r>
              <a:rPr lang="en-US" b="1" dirty="0" err="1">
                <a:latin typeface="Times New Roman"/>
                <a:cs typeface="Times New Roman"/>
              </a:rPr>
              <a:t>int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param1, </a:t>
            </a:r>
            <a:r>
              <a:rPr lang="en-US" b="1" dirty="0" err="1">
                <a:latin typeface="Times New Roman"/>
                <a:cs typeface="Times New Roman"/>
              </a:rPr>
              <a:t>int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param2</a:t>
            </a:r>
            <a:r>
              <a:rPr lang="en-US" dirty="0" smtClean="0">
                <a:latin typeface="Times New Roman"/>
                <a:cs typeface="Times New Roman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        myMethod2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b="1" dirty="0" err="1">
                <a:latin typeface="Times New Roman"/>
                <a:cs typeface="Times New Roman"/>
              </a:rPr>
              <a:t>bool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param3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              </a:t>
            </a:r>
            <a:r>
              <a:rPr lang="en-US" i="1" dirty="0" smtClean="0">
                <a:latin typeface="Times New Roman"/>
                <a:cs typeface="Times New Roman"/>
              </a:rPr>
              <a:t>/</a:t>
            </a:r>
            <a:r>
              <a:rPr lang="en-US" i="1" dirty="0">
                <a:latin typeface="Times New Roman"/>
                <a:cs typeface="Times New Roman"/>
              </a:rPr>
              <a:t>∗ further code ∗/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022807"/>
            <a:ext cx="8229600" cy="63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 smtClean="0">
                <a:latin typeface="Times New Roman"/>
                <a:cs typeface="Times New Roman"/>
              </a:rPr>
              <a:t>Execute </a:t>
            </a:r>
            <a:r>
              <a:rPr lang="en-US" i="1" dirty="0" smtClean="0">
                <a:latin typeface="Courier"/>
                <a:cs typeface="Courier"/>
              </a:rPr>
              <a:t>/*</a:t>
            </a:r>
            <a:r>
              <a:rPr lang="en-US" i="1" spc="-90" dirty="0" smtClean="0">
                <a:latin typeface="Courier"/>
                <a:cs typeface="Courier"/>
              </a:rPr>
              <a:t> </a:t>
            </a:r>
            <a:r>
              <a:rPr lang="en-US" i="1" dirty="0" smtClean="0">
                <a:latin typeface="Courier"/>
                <a:cs typeface="Courier"/>
              </a:rPr>
              <a:t>further</a:t>
            </a:r>
            <a:r>
              <a:rPr lang="en-US" i="1" spc="-90" dirty="0" smtClean="0">
                <a:latin typeface="Courier"/>
                <a:cs typeface="Courier"/>
              </a:rPr>
              <a:t> </a:t>
            </a:r>
            <a:r>
              <a:rPr lang="en-US" i="1" dirty="0" err="1" smtClean="0">
                <a:latin typeface="Courier"/>
                <a:cs typeface="Courier"/>
              </a:rPr>
              <a:t>sdag</a:t>
            </a:r>
            <a:r>
              <a:rPr lang="en-US" i="1" spc="-90" dirty="0" smtClean="0">
                <a:latin typeface="Courier"/>
                <a:cs typeface="Courier"/>
              </a:rPr>
              <a:t> </a:t>
            </a:r>
            <a:r>
              <a:rPr lang="en-US" i="1" dirty="0" smtClean="0">
                <a:latin typeface="Courier"/>
                <a:cs typeface="Courier"/>
              </a:rPr>
              <a:t>*/</a:t>
            </a:r>
            <a:r>
              <a:rPr lang="en-US" dirty="0" smtClean="0">
                <a:latin typeface="Times New Roman"/>
                <a:cs typeface="Times New Roman"/>
              </a:rPr>
              <a:t> when </a:t>
            </a:r>
            <a:r>
              <a:rPr lang="en-US" i="1" dirty="0" err="1" smtClean="0">
                <a:latin typeface="Courier"/>
                <a:cs typeface="Courier"/>
              </a:rPr>
              <a:t>myMethod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arrives</a:t>
            </a:r>
            <a:endParaRPr lang="en-US" sz="1800" i="1" dirty="0" smtClean="0">
              <a:latin typeface="Courier"/>
              <a:cs typeface="Courie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5005956"/>
            <a:ext cx="8229600" cy="1386392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    </a:t>
            </a:r>
            <a:r>
              <a:rPr lang="en-US" b="1" dirty="0" smtClean="0">
                <a:latin typeface="Times New Roman"/>
                <a:cs typeface="Times New Roman"/>
              </a:rPr>
              <a:t>when </a:t>
            </a:r>
            <a:r>
              <a:rPr lang="en-US" dirty="0">
                <a:latin typeface="Times New Roman"/>
                <a:cs typeface="Times New Roman"/>
              </a:rPr>
              <a:t>myMethod1(</a:t>
            </a:r>
            <a:r>
              <a:rPr lang="en-US" b="1" dirty="0" err="1">
                <a:latin typeface="Times New Roman"/>
                <a:cs typeface="Times New Roman"/>
              </a:rPr>
              <a:t>int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param1, </a:t>
            </a:r>
            <a:r>
              <a:rPr lang="en-US" b="1" dirty="0" err="1">
                <a:latin typeface="Times New Roman"/>
                <a:cs typeface="Times New Roman"/>
              </a:rPr>
              <a:t>int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param2)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        </a:t>
            </a:r>
            <a:r>
              <a:rPr lang="en-US" b="1" dirty="0" smtClean="0">
                <a:latin typeface="Times New Roman"/>
                <a:cs typeface="Times New Roman"/>
              </a:rPr>
              <a:t>when </a:t>
            </a:r>
            <a:r>
              <a:rPr lang="en-US" dirty="0">
                <a:latin typeface="Times New Roman"/>
                <a:cs typeface="Times New Roman"/>
              </a:rPr>
              <a:t>myMethod2(</a:t>
            </a:r>
            <a:r>
              <a:rPr lang="en-US" b="1" dirty="0" err="1">
                <a:latin typeface="Times New Roman"/>
                <a:cs typeface="Times New Roman"/>
              </a:rPr>
              <a:t>bool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param3) {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            </a:t>
            </a:r>
            <a:r>
              <a:rPr lang="en-US" i="1" dirty="0" smtClean="0">
                <a:latin typeface="Times New Roman"/>
                <a:cs typeface="Times New Roman"/>
              </a:rPr>
              <a:t>/* further code */</a:t>
            </a:r>
            <a:endParaRPr lang="en-US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950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8529"/>
            <a:ext cx="8229600" cy="3040529"/>
          </a:xfrm>
        </p:spPr>
        <p:txBody>
          <a:bodyPr/>
          <a:lstStyle/>
          <a:p>
            <a:pPr marL="12700" marR="62865">
              <a:spcBef>
                <a:spcPts val="0"/>
              </a:spcBef>
            </a:pPr>
            <a:r>
              <a:rPr lang="en-US" spc="15" dirty="0">
                <a:latin typeface="Times New Roman"/>
                <a:cs typeface="Times New Roman"/>
              </a:rPr>
              <a:t>Structured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can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entry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meth</a:t>
            </a:r>
            <a:r>
              <a:rPr lang="en-US" spc="45" dirty="0">
                <a:latin typeface="Times New Roman"/>
                <a:cs typeface="Times New Roman"/>
              </a:rPr>
              <a:t>o</a:t>
            </a:r>
            <a:r>
              <a:rPr lang="en-US" spc="10" dirty="0">
                <a:latin typeface="Times New Roman"/>
                <a:cs typeface="Times New Roman"/>
              </a:rPr>
              <a:t>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(exc</a:t>
            </a:r>
            <a:r>
              <a:rPr lang="en-US" spc="30" dirty="0">
                <a:latin typeface="Times New Roman"/>
                <a:cs typeface="Times New Roman"/>
              </a:rPr>
              <a:t>ept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15" dirty="0">
                <a:latin typeface="Times New Roman"/>
                <a:cs typeface="Times New Roman"/>
              </a:rPr>
              <a:t> construct</a:t>
            </a:r>
            <a:r>
              <a:rPr lang="en-US" spc="-10" dirty="0">
                <a:latin typeface="Times New Roman"/>
                <a:cs typeface="Times New Roman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r)</a:t>
            </a:r>
            <a:endParaRPr lang="en-US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5" dirty="0">
                <a:latin typeface="Times New Roman"/>
                <a:cs typeface="Times New Roman"/>
              </a:rPr>
              <a:t>Can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b</a:t>
            </a:r>
            <a:r>
              <a:rPr lang="en-US" sz="1800" spc="-5" dirty="0">
                <a:latin typeface="Times New Roman"/>
                <a:cs typeface="Times New Roman"/>
              </a:rPr>
              <a:t>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used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a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i="1" spc="-80" dirty="0" err="1">
                <a:latin typeface="Courier"/>
                <a:cs typeface="Courier"/>
              </a:rPr>
              <a:t>mainchare</a:t>
            </a:r>
            <a:r>
              <a:rPr lang="en-US" sz="1800" spc="-305" dirty="0">
                <a:latin typeface="Courier"/>
                <a:cs typeface="Courier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,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i="1" spc="-80" dirty="0" err="1">
                <a:latin typeface="Courier"/>
                <a:cs typeface="Courier"/>
              </a:rPr>
              <a:t>chare</a:t>
            </a:r>
            <a:r>
              <a:rPr lang="en-US" sz="1800" spc="-305" dirty="0">
                <a:latin typeface="Courier"/>
                <a:cs typeface="Courier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i="1" spc="-80" dirty="0">
                <a:latin typeface="Courier"/>
                <a:cs typeface="Courier"/>
              </a:rPr>
              <a:t>array</a:t>
            </a:r>
            <a:endParaRPr lang="en-US" sz="1800" i="1" dirty="0">
              <a:latin typeface="Courier"/>
              <a:cs typeface="Courier"/>
            </a:endParaRPr>
          </a:p>
          <a:p>
            <a:pPr>
              <a:spcBef>
                <a:spcPts val="0"/>
              </a:spcBef>
            </a:pPr>
            <a:endParaRPr lang="en-US" sz="800" dirty="0"/>
          </a:p>
          <a:p>
            <a:pPr marL="12700" marR="12700">
              <a:spcBef>
                <a:spcPts val="0"/>
              </a:spcBef>
            </a:pPr>
            <a:r>
              <a:rPr lang="en-US" spc="-30" dirty="0">
                <a:latin typeface="Times New Roman"/>
                <a:cs typeface="Times New Roman"/>
              </a:rPr>
              <a:t>F</a:t>
            </a:r>
            <a:r>
              <a:rPr lang="en-US" spc="-4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class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has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Structured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it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85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ou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must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insert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</a:t>
            </a:r>
            <a:r>
              <a:rPr lang="en-US" spc="-95" dirty="0">
                <a:latin typeface="Times New Roman"/>
                <a:cs typeface="Times New Roman"/>
              </a:rPr>
              <a:t>w</a:t>
            </a:r>
            <a:r>
              <a:rPr lang="en-US" spc="-10" dirty="0">
                <a:latin typeface="Times New Roman"/>
                <a:cs typeface="Times New Roman"/>
              </a:rPr>
              <a:t>o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calls:</a:t>
            </a:r>
            <a:endParaRPr lang="en-US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Structured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Dagger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macro:  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i="1" spc="-80" dirty="0">
                <a:latin typeface="Courier"/>
                <a:cs typeface="Courier"/>
              </a:rPr>
              <a:t>[</a:t>
            </a:r>
            <a:r>
              <a:rPr lang="en-US" sz="1800" i="1" spc="-80" dirty="0" err="1">
                <a:latin typeface="Courier"/>
                <a:cs typeface="Courier"/>
              </a:rPr>
              <a:t>ClassName</a:t>
            </a:r>
            <a:r>
              <a:rPr lang="en-US" sz="1800" i="1" spc="-80" dirty="0">
                <a:latin typeface="Courier"/>
                <a:cs typeface="Courier"/>
              </a:rPr>
              <a:t>]</a:t>
            </a:r>
            <a:r>
              <a:rPr lang="en-US" sz="1800" i="1" spc="-225" dirty="0">
                <a:latin typeface="Courier"/>
                <a:cs typeface="Courier"/>
              </a:rPr>
              <a:t> </a:t>
            </a:r>
            <a:r>
              <a:rPr lang="en-US" sz="1800" i="1" spc="-80" dirty="0">
                <a:latin typeface="Courier"/>
                <a:cs typeface="Courier"/>
              </a:rPr>
              <a:t>SDAG</a:t>
            </a:r>
            <a:r>
              <a:rPr lang="en-US" sz="1800" i="1" spc="-225" dirty="0">
                <a:latin typeface="Courier"/>
                <a:cs typeface="Courier"/>
              </a:rPr>
              <a:t> </a:t>
            </a:r>
            <a:r>
              <a:rPr lang="en-US" sz="1800" i="1" spc="-80" dirty="0">
                <a:latin typeface="Courier"/>
                <a:cs typeface="Courier"/>
              </a:rPr>
              <a:t>CODE</a:t>
            </a:r>
            <a:endParaRPr lang="en-US" sz="1800" i="1" dirty="0">
              <a:latin typeface="Courier"/>
              <a:cs typeface="Courier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-25" dirty="0">
                <a:latin typeface="Times New Roman"/>
                <a:cs typeface="Times New Roman"/>
              </a:rPr>
              <a:t>F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later: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call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 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i="1" u="sng" spc="245" dirty="0">
                <a:latin typeface="Courier"/>
                <a:cs typeface="Courier"/>
              </a:rPr>
              <a:t>  </a:t>
            </a:r>
            <a:r>
              <a:rPr lang="en-US" sz="1800" i="1" u="sng" spc="-50" dirty="0">
                <a:latin typeface="Courier"/>
                <a:cs typeface="Courier"/>
              </a:rPr>
              <a:t> </a:t>
            </a:r>
            <a:r>
              <a:rPr lang="en-US" sz="1800" i="1" spc="-80" dirty="0" err="1">
                <a:latin typeface="Courier"/>
                <a:cs typeface="Courier"/>
              </a:rPr>
              <a:t>sdag</a:t>
            </a:r>
            <a:r>
              <a:rPr lang="en-US" sz="1800" i="1" spc="-225" dirty="0">
                <a:latin typeface="Courier"/>
                <a:cs typeface="Courier"/>
              </a:rPr>
              <a:t> </a:t>
            </a:r>
            <a:r>
              <a:rPr lang="en-US" sz="1800" i="1" spc="-80" dirty="0">
                <a:latin typeface="Courier"/>
                <a:cs typeface="Courier"/>
              </a:rPr>
              <a:t>pup()</a:t>
            </a:r>
            <a:r>
              <a:rPr lang="en-US" sz="1800" spc="30" dirty="0">
                <a:latin typeface="Courier"/>
                <a:cs typeface="Courier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i="1" spc="-80" dirty="0">
                <a:latin typeface="Courier"/>
                <a:cs typeface="Courier"/>
              </a:rPr>
              <a:t>pup</a:t>
            </a:r>
            <a:r>
              <a:rPr lang="en-US" sz="1800" spc="30" dirty="0">
                <a:latin typeface="Courier"/>
                <a:cs typeface="Courier"/>
              </a:rPr>
              <a:t> </a:t>
            </a:r>
            <a:r>
              <a:rPr lang="en-US" sz="1800" spc="20" dirty="0" smtClean="0">
                <a:latin typeface="Times New Roman"/>
                <a:cs typeface="Times New Roman"/>
              </a:rPr>
              <a:t>meth</a:t>
            </a:r>
            <a:r>
              <a:rPr lang="en-US" sz="1800" spc="45" dirty="0" smtClean="0">
                <a:latin typeface="Times New Roman"/>
                <a:cs typeface="Times New Roman"/>
              </a:rPr>
              <a:t>o</a:t>
            </a:r>
            <a:r>
              <a:rPr lang="en-US" sz="1800" spc="10" dirty="0" smtClean="0">
                <a:latin typeface="Times New Roman"/>
                <a:cs typeface="Times New Roman"/>
              </a:rPr>
              <a:t>d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0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Structured Dagger</a:t>
            </a:r>
            <a:br>
              <a:rPr lang="en-US" dirty="0"/>
            </a:br>
            <a:r>
              <a:rPr lang="en-US" sz="2200" dirty="0"/>
              <a:t>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198"/>
            <a:ext cx="8229600" cy="497040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spc="20" dirty="0" smtClean="0">
                <a:latin typeface="Times New Roman"/>
                <a:cs typeface="Times New Roman"/>
              </a:rPr>
              <a:t>The .ci file: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spc="20" dirty="0" smtClean="0">
                <a:latin typeface="Times New Roman"/>
                <a:cs typeface="Times New Roman"/>
              </a:rPr>
              <a:t>The .</a:t>
            </a:r>
            <a:r>
              <a:rPr lang="en-US" sz="2800" spc="20" dirty="0" err="1" smtClean="0">
                <a:latin typeface="Times New Roman"/>
                <a:cs typeface="Times New Roman"/>
              </a:rPr>
              <a:t>cpp</a:t>
            </a:r>
            <a:r>
              <a:rPr lang="en-US" sz="2800" spc="20" dirty="0" smtClean="0">
                <a:latin typeface="Times New Roman"/>
                <a:cs typeface="Times New Roman"/>
              </a:rPr>
              <a:t> file: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50828"/>
            <a:ext cx="8229600" cy="2086039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Times New Roman"/>
                <a:cs typeface="Times New Roman"/>
              </a:rPr>
              <a:t>    </a:t>
            </a:r>
            <a:r>
              <a:rPr lang="en-US" spc="10" dirty="0" smtClean="0">
                <a:latin typeface="Times New Roman"/>
                <a:cs typeface="Times New Roman"/>
              </a:rPr>
              <a:t>[</a:t>
            </a:r>
            <a:r>
              <a:rPr lang="en-US" b="1" spc="10" dirty="0" err="1" smtClean="0">
                <a:latin typeface="Times New Roman"/>
                <a:cs typeface="Times New Roman"/>
              </a:rPr>
              <a:t>mainchare</a:t>
            </a:r>
            <a:r>
              <a:rPr lang="en-US" spc="10" dirty="0" err="1" smtClean="0">
                <a:latin typeface="Times New Roman"/>
                <a:cs typeface="Times New Roman"/>
              </a:rPr>
              <a:t>,</a:t>
            </a:r>
            <a:r>
              <a:rPr lang="en-US" b="1" spc="10" dirty="0" err="1" smtClean="0">
                <a:latin typeface="Times New Roman"/>
                <a:cs typeface="Times New Roman"/>
              </a:rPr>
              <a:t>chare</a:t>
            </a:r>
            <a:r>
              <a:rPr lang="en-US" spc="10" dirty="0" err="1" smtClean="0">
                <a:latin typeface="Times New Roman"/>
                <a:cs typeface="Times New Roman"/>
              </a:rPr>
              <a:t>,</a:t>
            </a:r>
            <a:r>
              <a:rPr lang="en-US" b="1" spc="10" dirty="0" err="1" smtClean="0">
                <a:latin typeface="Times New Roman"/>
                <a:cs typeface="Times New Roman"/>
              </a:rPr>
              <a:t>array</a:t>
            </a:r>
            <a:r>
              <a:rPr lang="en-US" spc="10" dirty="0" smtClean="0">
                <a:latin typeface="Times New Roman"/>
                <a:cs typeface="Times New Roman"/>
              </a:rPr>
              <a:t>] </a:t>
            </a:r>
            <a:r>
              <a:rPr lang="en-US" spc="10" dirty="0" err="1" smtClean="0">
                <a:latin typeface="Times New Roman"/>
                <a:cs typeface="Times New Roman"/>
              </a:rPr>
              <a:t>MyFoo</a:t>
            </a:r>
            <a:r>
              <a:rPr lang="en-US" spc="10" dirty="0" smtClean="0">
                <a:latin typeface="Times New Roman"/>
                <a:cs typeface="Times New Roman"/>
              </a:rPr>
              <a:t>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    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    </a:t>
            </a:r>
            <a:r>
              <a:rPr lang="en-US" b="1" spc="10" dirty="0" smtClean="0">
                <a:latin typeface="Times New Roman"/>
                <a:cs typeface="Times New Roman"/>
              </a:rPr>
              <a:t>entry void</a:t>
            </a:r>
            <a:r>
              <a:rPr lang="en-US" spc="10" dirty="0" smtClean="0">
                <a:latin typeface="Times New Roman"/>
                <a:cs typeface="Times New Roman"/>
              </a:rPr>
              <a:t> method(parameters)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        // … </a:t>
            </a:r>
            <a:r>
              <a:rPr lang="en-US" i="1" spc="10" dirty="0" smtClean="0">
                <a:latin typeface="Times New Roman"/>
                <a:cs typeface="Times New Roman"/>
              </a:rPr>
              <a:t>structured dagger code here </a:t>
            </a:r>
            <a:r>
              <a:rPr lang="en-US" spc="10" dirty="0" smtClean="0">
                <a:latin typeface="Times New Roman"/>
                <a:cs typeface="Times New Roman"/>
              </a:rPr>
              <a:t>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    };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    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}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242635"/>
            <a:ext cx="8229600" cy="1903757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Times New Roman"/>
                <a:cs typeface="Times New Roman"/>
              </a:rPr>
              <a:t>    class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spc="10" dirty="0" err="1" smtClean="0">
                <a:latin typeface="Times New Roman"/>
                <a:cs typeface="Times New Roman"/>
              </a:rPr>
              <a:t>MyFoo</a:t>
            </a:r>
            <a:r>
              <a:rPr lang="en-US" spc="10" dirty="0" smtClean="0">
                <a:latin typeface="Times New Roman"/>
                <a:cs typeface="Times New Roman"/>
              </a:rPr>
              <a:t> : </a:t>
            </a:r>
            <a:r>
              <a:rPr lang="en-US" b="1" spc="10" dirty="0" smtClean="0">
                <a:latin typeface="Times New Roman"/>
                <a:cs typeface="Times New Roman"/>
              </a:rPr>
              <a:t>public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spc="10" dirty="0" err="1" smtClean="0">
                <a:latin typeface="Times New Roman"/>
                <a:cs typeface="Times New Roman"/>
              </a:rPr>
              <a:t>CBase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spc="10" dirty="0" err="1" smtClean="0">
                <a:latin typeface="Times New Roman"/>
                <a:cs typeface="Times New Roman"/>
              </a:rPr>
              <a:t>MyFoo</a:t>
            </a:r>
            <a:r>
              <a:rPr lang="en-US" spc="10" dirty="0" smtClean="0">
                <a:latin typeface="Times New Roman"/>
                <a:cs typeface="Times New Roman"/>
              </a:rPr>
              <a:t>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b="1" spc="10" dirty="0" smtClean="0">
                <a:latin typeface="Times New Roman"/>
                <a:cs typeface="Times New Roman"/>
              </a:rPr>
              <a:t>       </a:t>
            </a:r>
            <a:r>
              <a:rPr lang="en-US" spc="10" dirty="0" err="1" smtClean="0">
                <a:latin typeface="Times New Roman"/>
                <a:cs typeface="Times New Roman"/>
              </a:rPr>
              <a:t>MyFoo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spc="10" dirty="0" err="1" smtClean="0">
                <a:latin typeface="Times New Roman"/>
                <a:cs typeface="Times New Roman"/>
              </a:rPr>
              <a:t>SDAG_Code</a:t>
            </a:r>
            <a:r>
              <a:rPr lang="en-US" spc="10" dirty="0" smtClean="0">
                <a:latin typeface="Times New Roman"/>
                <a:cs typeface="Times New Roman"/>
              </a:rPr>
              <a:t>/* </a:t>
            </a:r>
            <a:r>
              <a:rPr lang="en-US" i="1" spc="10" dirty="0" smtClean="0">
                <a:latin typeface="Times New Roman"/>
                <a:cs typeface="Times New Roman"/>
              </a:rPr>
              <a:t>insert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i="1" spc="10" dirty="0" smtClean="0">
                <a:latin typeface="Times New Roman"/>
                <a:cs typeface="Times New Roman"/>
              </a:rPr>
              <a:t>SDAG macro */</a:t>
            </a:r>
            <a:endParaRPr lang="en-US" spc="10" dirty="0" smtClean="0">
              <a:latin typeface="Times New Roman"/>
              <a:cs typeface="Times New Roman"/>
            </a:endParaRP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</a:t>
            </a:r>
            <a:r>
              <a:rPr lang="en-US" b="1" spc="10" dirty="0" smtClean="0">
                <a:latin typeface="Times New Roman"/>
                <a:cs typeface="Times New Roman"/>
              </a:rPr>
              <a:t>public</a:t>
            </a:r>
            <a:r>
              <a:rPr lang="en-US" spc="10" dirty="0" smtClean="0">
                <a:latin typeface="Times New Roman"/>
                <a:cs typeface="Times New Roman"/>
              </a:rPr>
              <a:t>: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    </a:t>
            </a:r>
            <a:r>
              <a:rPr lang="en-US" spc="10" dirty="0" err="1" smtClean="0">
                <a:latin typeface="Times New Roman"/>
                <a:cs typeface="Times New Roman"/>
              </a:rPr>
              <a:t>MyFoo</a:t>
            </a:r>
            <a:r>
              <a:rPr lang="en-US" spc="10" dirty="0" smtClean="0">
                <a:latin typeface="Times New Roman"/>
                <a:cs typeface="Times New Roman"/>
              </a:rPr>
              <a:t>() { }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};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369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9211"/>
            <a:ext cx="8229600" cy="5235222"/>
          </a:xfrm>
          <a:solidFill>
            <a:srgbClr val="CCD1D9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/>
              <a:t>mainmodule</a:t>
            </a:r>
            <a:r>
              <a:rPr lang="en-US" b="1" dirty="0"/>
              <a:t> </a:t>
            </a:r>
            <a:r>
              <a:rPr lang="en-US" dirty="0"/>
              <a:t>fib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mainchare</a:t>
            </a:r>
            <a:r>
              <a:rPr lang="en-US" b="1" dirty="0" smtClean="0"/>
              <a:t> </a:t>
            </a:r>
            <a:r>
              <a:rPr lang="en-US" dirty="0"/>
              <a:t>Main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Main(</a:t>
            </a:r>
            <a:r>
              <a:rPr lang="en-US" dirty="0" err="1"/>
              <a:t>CkArgMsg</a:t>
            </a:r>
            <a:r>
              <a:rPr lang="en-US" dirty="0"/>
              <a:t>∗  m);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chare</a:t>
            </a:r>
            <a:r>
              <a:rPr lang="en-US" b="1" dirty="0" smtClean="0"/>
              <a:t> </a:t>
            </a:r>
            <a:r>
              <a:rPr lang="en-US" dirty="0"/>
              <a:t>Fib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Fib(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n, </a:t>
            </a:r>
            <a:r>
              <a:rPr lang="en-US" b="1" dirty="0" err="1"/>
              <a:t>bool</a:t>
            </a:r>
            <a:r>
              <a:rPr lang="en-US" b="1" dirty="0"/>
              <a:t> </a:t>
            </a:r>
            <a:r>
              <a:rPr lang="en-US" dirty="0" err="1"/>
              <a:t>isRoot</a:t>
            </a:r>
            <a:r>
              <a:rPr lang="en-US" dirty="0"/>
              <a:t>, </a:t>
            </a:r>
            <a:r>
              <a:rPr lang="en-US" dirty="0" err="1"/>
              <a:t>CProxy</a:t>
            </a:r>
            <a:r>
              <a:rPr lang="en-US" dirty="0"/>
              <a:t>  Fib parent);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 err="1"/>
              <a:t>calc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if </a:t>
            </a:r>
            <a:r>
              <a:rPr lang="en-US" dirty="0"/>
              <a:t>(n &lt; THRESHOLD) </a:t>
            </a:r>
            <a:r>
              <a:rPr lang="en-US" b="1" dirty="0"/>
              <a:t>serial </a:t>
            </a:r>
            <a:r>
              <a:rPr lang="en-US" dirty="0"/>
              <a:t>{ respond(</a:t>
            </a:r>
            <a:r>
              <a:rPr lang="en-US" dirty="0" err="1"/>
              <a:t>seqFib</a:t>
            </a:r>
            <a:r>
              <a:rPr lang="en-US" dirty="0"/>
              <a:t>(n)); }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else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     </a:t>
            </a:r>
            <a:r>
              <a:rPr lang="en-US" b="1" dirty="0" smtClean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         </a:t>
            </a:r>
            <a:r>
              <a:rPr lang="en-US" dirty="0" err="1" smtClean="0"/>
              <a:t>CProxy</a:t>
            </a:r>
            <a:r>
              <a:rPr lang="en-US" dirty="0" smtClean="0"/>
              <a:t>  </a:t>
            </a:r>
            <a:r>
              <a:rPr lang="en-US" dirty="0"/>
              <a:t>Fib::</a:t>
            </a:r>
            <a:r>
              <a:rPr lang="en-US" dirty="0" err="1"/>
              <a:t>ckNew</a:t>
            </a:r>
            <a:r>
              <a:rPr lang="en-US" dirty="0"/>
              <a:t>(n − 1, </a:t>
            </a:r>
            <a:r>
              <a:rPr lang="en-US" b="1" dirty="0"/>
              <a:t>false</a:t>
            </a:r>
            <a:r>
              <a:rPr lang="en-US" dirty="0"/>
              <a:t>, </a:t>
            </a:r>
            <a:r>
              <a:rPr lang="en-US" dirty="0" err="1"/>
              <a:t>thisProxy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dirty="0" err="1" smtClean="0"/>
              <a:t>CProxy</a:t>
            </a:r>
            <a:r>
              <a:rPr lang="en-US" dirty="0" smtClean="0"/>
              <a:t>  </a:t>
            </a:r>
            <a:r>
              <a:rPr lang="en-US" dirty="0"/>
              <a:t>Fib::</a:t>
            </a:r>
            <a:r>
              <a:rPr lang="en-US" dirty="0" err="1"/>
              <a:t>ckNew</a:t>
            </a:r>
            <a:r>
              <a:rPr lang="en-US" dirty="0"/>
              <a:t>(n − 2, </a:t>
            </a:r>
            <a:r>
              <a:rPr lang="en-US" b="1" dirty="0"/>
              <a:t>false</a:t>
            </a:r>
            <a:r>
              <a:rPr lang="en-US" dirty="0"/>
              <a:t>, </a:t>
            </a:r>
            <a:r>
              <a:rPr lang="en-US" dirty="0" err="1"/>
              <a:t>thisProxy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b="1" dirty="0" smtClean="0"/>
              <a:t>when </a:t>
            </a:r>
            <a:r>
              <a:rPr lang="en-US" dirty="0"/>
              <a:t>response(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b="1" dirty="0" smtClean="0"/>
              <a:t>when </a:t>
            </a:r>
            <a:r>
              <a:rPr lang="en-US" dirty="0"/>
              <a:t>response(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val2)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b="1" dirty="0" smtClean="0"/>
              <a:t>serial </a:t>
            </a:r>
            <a:r>
              <a:rPr lang="en-US" dirty="0"/>
              <a:t>{ respond(</a:t>
            </a:r>
            <a:r>
              <a:rPr lang="en-US" dirty="0" err="1"/>
              <a:t>val</a:t>
            </a:r>
            <a:r>
              <a:rPr lang="en-US" dirty="0"/>
              <a:t> + val2); }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</a:p>
          <a:p>
            <a:pPr marL="0" indent="0">
              <a:buNone/>
            </a:pPr>
            <a:r>
              <a:rPr lang="en-US" dirty="0" smtClean="0"/>
              <a:t>                };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b="1" dirty="0"/>
              <a:t>e</a:t>
            </a:r>
            <a:r>
              <a:rPr lang="en-US" b="1" dirty="0" smtClean="0"/>
              <a:t>ntry void </a:t>
            </a:r>
            <a:r>
              <a:rPr lang="en-US" dirty="0" smtClean="0"/>
              <a:t>response(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};</a:t>
            </a:r>
          </a:p>
          <a:p>
            <a:pPr marL="0" indent="0">
              <a:buNone/>
            </a:pPr>
            <a:r>
              <a:rPr lang="en-US" dirty="0" smtClean="0"/>
              <a:t>        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7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016"/>
            <a:ext cx="8229600" cy="5470712"/>
          </a:xfrm>
          <a:solidFill>
            <a:srgbClr val="CCD1D9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#include </a:t>
            </a:r>
            <a:r>
              <a:rPr lang="en-US" dirty="0"/>
              <a:t>”</a:t>
            </a:r>
            <a:r>
              <a:rPr lang="en-US" dirty="0" err="1"/>
              <a:t>fib.decl.h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b="1" dirty="0"/>
              <a:t>#define </a:t>
            </a:r>
            <a:r>
              <a:rPr lang="en-US" dirty="0"/>
              <a:t>THRESHOLD 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class </a:t>
            </a:r>
            <a:r>
              <a:rPr lang="en-US" dirty="0"/>
              <a:t>Main : </a:t>
            </a:r>
            <a:r>
              <a:rPr lang="en-US" b="1" dirty="0"/>
              <a:t>public </a:t>
            </a:r>
            <a:r>
              <a:rPr lang="en-US" dirty="0" err="1"/>
              <a:t>CBase</a:t>
            </a:r>
            <a:r>
              <a:rPr lang="en-US" dirty="0"/>
              <a:t>  Main {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: Main(</a:t>
            </a:r>
            <a:r>
              <a:rPr lang="en-US" dirty="0" err="1"/>
              <a:t>CkArgMsg</a:t>
            </a:r>
            <a:r>
              <a:rPr lang="en-US" dirty="0"/>
              <a:t>∗  m) { </a:t>
            </a:r>
            <a:r>
              <a:rPr lang="en-US" dirty="0" err="1"/>
              <a:t>CProxy</a:t>
            </a:r>
            <a:r>
              <a:rPr lang="en-US" dirty="0"/>
              <a:t>  Fib::</a:t>
            </a:r>
            <a:r>
              <a:rPr lang="en-US" dirty="0" err="1"/>
              <a:t>ckNew</a:t>
            </a:r>
            <a:r>
              <a:rPr lang="en-US" dirty="0"/>
              <a:t>(</a:t>
            </a:r>
            <a:r>
              <a:rPr lang="en-US" dirty="0" err="1"/>
              <a:t>atoi</a:t>
            </a:r>
            <a:r>
              <a:rPr lang="en-US" dirty="0"/>
              <a:t>(m−&gt;</a:t>
            </a:r>
            <a:r>
              <a:rPr lang="en-US" dirty="0" err="1"/>
              <a:t>argv</a:t>
            </a:r>
            <a:r>
              <a:rPr lang="en-US" dirty="0"/>
              <a:t>[1]), 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dirty="0" err="1"/>
              <a:t>CProxy</a:t>
            </a:r>
            <a:r>
              <a:rPr lang="en-US" dirty="0"/>
              <a:t>  Fib());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class </a:t>
            </a:r>
            <a:r>
              <a:rPr lang="en-US" dirty="0"/>
              <a:t>Fib : </a:t>
            </a:r>
            <a:r>
              <a:rPr lang="en-US" b="1" dirty="0"/>
              <a:t>public </a:t>
            </a:r>
            <a:r>
              <a:rPr lang="en-US" dirty="0" err="1"/>
              <a:t>CBase</a:t>
            </a:r>
            <a:r>
              <a:rPr lang="en-US" dirty="0"/>
              <a:t>  Fib {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Fib  </a:t>
            </a:r>
            <a:r>
              <a:rPr lang="en-US" dirty="0"/>
              <a:t>SDAG  CODE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CProxy</a:t>
            </a:r>
            <a:r>
              <a:rPr lang="en-US" dirty="0" smtClean="0"/>
              <a:t>  </a:t>
            </a:r>
            <a:r>
              <a:rPr lang="en-US" dirty="0"/>
              <a:t>Fib parent; </a:t>
            </a:r>
            <a:r>
              <a:rPr lang="en-US" b="1" dirty="0" err="1"/>
              <a:t>bool</a:t>
            </a:r>
            <a:r>
              <a:rPr lang="en-US" b="1" dirty="0"/>
              <a:t> </a:t>
            </a:r>
            <a:r>
              <a:rPr lang="en-US" dirty="0" err="1"/>
              <a:t>isRoot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Fib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n, </a:t>
            </a:r>
            <a:r>
              <a:rPr lang="en-US" b="1" dirty="0" err="1"/>
              <a:t>bool</a:t>
            </a:r>
            <a:r>
              <a:rPr lang="en-US" b="1" dirty="0"/>
              <a:t> </a:t>
            </a:r>
            <a:r>
              <a:rPr lang="en-US" dirty="0" err="1"/>
              <a:t>isRoot</a:t>
            </a:r>
            <a:r>
              <a:rPr lang="en-US" dirty="0"/>
              <a:t>  , </a:t>
            </a:r>
            <a:r>
              <a:rPr lang="en-US" dirty="0" err="1"/>
              <a:t>CProxy</a:t>
            </a:r>
            <a:r>
              <a:rPr lang="en-US" dirty="0"/>
              <a:t>  Fib parent  )</a:t>
            </a:r>
          </a:p>
          <a:p>
            <a:pPr marL="0" indent="0">
              <a:buNone/>
            </a:pPr>
            <a:r>
              <a:rPr lang="en-US" dirty="0" smtClean="0"/>
              <a:t>        : </a:t>
            </a:r>
            <a:r>
              <a:rPr lang="en-US" dirty="0"/>
              <a:t>parent(parent  ), </a:t>
            </a:r>
            <a:r>
              <a:rPr lang="en-US" dirty="0" err="1"/>
              <a:t>isRoot</a:t>
            </a:r>
            <a:r>
              <a:rPr lang="en-US" dirty="0"/>
              <a:t>(</a:t>
            </a:r>
            <a:r>
              <a:rPr lang="en-US" dirty="0" err="1"/>
              <a:t>isRoot</a:t>
            </a:r>
            <a:r>
              <a:rPr lang="en-US" dirty="0"/>
              <a:t>  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calc</a:t>
            </a:r>
            <a:r>
              <a:rPr lang="en-US" dirty="0"/>
              <a:t>(n);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err="1"/>
              <a:t>seqFib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n) { </a:t>
            </a:r>
            <a:r>
              <a:rPr lang="en-US" b="1" dirty="0"/>
              <a:t>return </a:t>
            </a:r>
            <a:r>
              <a:rPr lang="en-US" dirty="0"/>
              <a:t>(n &lt; 2) ? n : </a:t>
            </a:r>
            <a:r>
              <a:rPr lang="en-US" dirty="0" err="1"/>
              <a:t>seqFib</a:t>
            </a:r>
            <a:r>
              <a:rPr lang="en-US" dirty="0"/>
              <a:t>(n − 1) + </a:t>
            </a:r>
            <a:r>
              <a:rPr lang="en-US" dirty="0" err="1"/>
              <a:t>seqFib</a:t>
            </a:r>
            <a:r>
              <a:rPr lang="en-US" dirty="0"/>
              <a:t>(n − 2);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void </a:t>
            </a:r>
            <a:r>
              <a:rPr lang="en-US" dirty="0"/>
              <a:t>respond(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val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if </a:t>
            </a:r>
            <a:r>
              <a:rPr lang="en-US" dirty="0"/>
              <a:t>(!</a:t>
            </a:r>
            <a:r>
              <a:rPr lang="en-US" dirty="0" err="1"/>
              <a:t>isRoot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{ </a:t>
            </a:r>
            <a:r>
              <a:rPr lang="en-US" dirty="0" err="1"/>
              <a:t>parent.response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b="1" dirty="0" smtClean="0"/>
              <a:t>delete </a:t>
            </a:r>
            <a:r>
              <a:rPr lang="en-US" b="1" dirty="0"/>
              <a:t>this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    } </a:t>
            </a:r>
            <a:r>
              <a:rPr lang="en-US" dirty="0"/>
              <a:t>else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CkPrintf</a:t>
            </a:r>
            <a:r>
              <a:rPr lang="en-US" dirty="0"/>
              <a:t>(”Fibonacci number is: %d\n”, </a:t>
            </a:r>
            <a:r>
              <a:rPr lang="en-US" dirty="0" err="1"/>
              <a:t>val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CkExit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#include </a:t>
            </a:r>
            <a:r>
              <a:rPr lang="en-US" dirty="0" smtClean="0"/>
              <a:t>“</a:t>
            </a:r>
            <a:r>
              <a:rPr lang="en-US" dirty="0" err="1" smtClean="0"/>
              <a:t>fib.def.h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78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0" smtClean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smtClean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smtClean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smtClean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smtClean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smtClean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5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43661"/>
            <a:ext cx="8229600" cy="2733439"/>
          </a:xfrm>
        </p:spPr>
        <p:txBody>
          <a:bodyPr>
            <a:normAutofit lnSpcReduction="10000"/>
          </a:bodyPr>
          <a:lstStyle/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latin typeface="Times New Roman"/>
                <a:cs typeface="Times New Roman"/>
              </a:rPr>
              <a:t>Sequence:</a:t>
            </a: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myMethod1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25" dirty="0">
                <a:latin typeface="Times New Roman"/>
                <a:cs typeface="Times New Roman"/>
              </a:rPr>
              <a:t>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0" dirty="0">
                <a:latin typeface="Times New Roman"/>
                <a:cs typeface="Times New Roman"/>
              </a:rPr>
              <a:t>o</a:t>
            </a:r>
            <a:r>
              <a:rPr lang="en-US" sz="2000" spc="-15" dirty="0">
                <a:latin typeface="Times New Roman"/>
                <a:cs typeface="Times New Roman"/>
              </a:rPr>
              <a:t>dy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of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myMethod1</a:t>
            </a:r>
            <a:endParaRPr lang="en-US" sz="2000" i="1" dirty="0">
              <a:latin typeface="Courier"/>
              <a:cs typeface="Courier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myMethod2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and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myMethod3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ar</a:t>
            </a:r>
            <a:r>
              <a:rPr lang="en-US" sz="2000" spc="-20" dirty="0">
                <a:latin typeface="Times New Roman"/>
                <a:cs typeface="Times New Roman"/>
              </a:rPr>
              <a:t>rival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of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5" dirty="0">
                <a:latin typeface="Times New Roman"/>
                <a:cs typeface="Times New Roman"/>
              </a:rPr>
              <a:t>oth,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execute </a:t>
            </a:r>
            <a:r>
              <a:rPr lang="en-US" sz="2000" i="1" spc="-80" dirty="0">
                <a:latin typeface="Courier"/>
                <a:cs typeface="Courier"/>
              </a:rPr>
              <a:t>/* </a:t>
            </a:r>
            <a:r>
              <a:rPr lang="en-US" sz="2000" i="1" spc="-80" dirty="0" err="1">
                <a:latin typeface="Courier"/>
                <a:cs typeface="Courier"/>
              </a:rPr>
              <a:t>sdag</a:t>
            </a:r>
            <a:r>
              <a:rPr lang="en-US" sz="2000" i="1" spc="-80" dirty="0">
                <a:latin typeface="Courier"/>
                <a:cs typeface="Courier"/>
              </a:rPr>
              <a:t> block1 */</a:t>
            </a:r>
            <a:endParaRPr lang="en-US" sz="2000" i="1" dirty="0">
              <a:latin typeface="Courier"/>
              <a:cs typeface="Courier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myMethod4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25" dirty="0">
                <a:latin typeface="Times New Roman"/>
                <a:cs typeface="Times New Roman"/>
              </a:rPr>
              <a:t>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/* </a:t>
            </a:r>
            <a:r>
              <a:rPr lang="en-US" sz="2000" i="1" spc="-80" dirty="0" err="1">
                <a:latin typeface="Courier"/>
                <a:cs typeface="Courier"/>
              </a:rPr>
              <a:t>sdag</a:t>
            </a:r>
            <a:r>
              <a:rPr lang="en-US" sz="2000" i="1" spc="-80" dirty="0">
                <a:latin typeface="Courier"/>
                <a:cs typeface="Courier"/>
              </a:rPr>
              <a:t> block2 */</a:t>
            </a:r>
            <a:endParaRPr lang="en-US" sz="2000" i="1" dirty="0">
              <a:latin typeface="Courier"/>
              <a:cs typeface="Courier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800" dirty="0"/>
          </a:p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latin typeface="Times New Roman"/>
                <a:cs typeface="Times New Roman"/>
              </a:rPr>
              <a:t>Question: </a:t>
            </a:r>
            <a:r>
              <a:rPr lang="en-US" sz="2800" spc="-65" dirty="0">
                <a:latin typeface="Times New Roman"/>
                <a:cs typeface="Times New Roman"/>
              </a:rPr>
              <a:t> </a:t>
            </a:r>
            <a:r>
              <a:rPr lang="en-US" sz="2800" spc="-45" dirty="0">
                <a:latin typeface="Times New Roman"/>
                <a:cs typeface="Times New Roman"/>
              </a:rPr>
              <a:t>if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i="1" spc="-95" dirty="0">
                <a:latin typeface="Courier"/>
                <a:cs typeface="Courier"/>
              </a:rPr>
              <a:t>myMethod4</a:t>
            </a:r>
            <a:r>
              <a:rPr lang="en-US" sz="2800" spc="-95" dirty="0">
                <a:latin typeface="Courier"/>
                <a:cs typeface="Courier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20" dirty="0">
                <a:latin typeface="Times New Roman"/>
                <a:cs typeface="Times New Roman"/>
              </a:rPr>
              <a:t>rrives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first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20" dirty="0">
                <a:latin typeface="Times New Roman"/>
                <a:cs typeface="Times New Roman"/>
              </a:rPr>
              <a:t>what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50" dirty="0">
                <a:latin typeface="Times New Roman"/>
                <a:cs typeface="Times New Roman"/>
              </a:rPr>
              <a:t>will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h</a:t>
            </a:r>
            <a:r>
              <a:rPr lang="en-US" sz="2800" spc="15" dirty="0">
                <a:latin typeface="Times New Roman"/>
                <a:cs typeface="Times New Roman"/>
              </a:rPr>
              <a:t>ap</a:t>
            </a:r>
            <a:r>
              <a:rPr lang="en-US" sz="2800" spc="45" dirty="0">
                <a:latin typeface="Times New Roman"/>
                <a:cs typeface="Times New Roman"/>
              </a:rPr>
              <a:t>p</a:t>
            </a:r>
            <a:r>
              <a:rPr lang="en-US" sz="2800" spc="10" dirty="0">
                <a:latin typeface="Times New Roman"/>
                <a:cs typeface="Times New Roman"/>
              </a:rPr>
              <a:t>en?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725267"/>
            <a:ext cx="8229600" cy="1618394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myMethod1(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param1, 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param2)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myMethod2(</a:t>
            </a:r>
            <a:r>
              <a:rPr lang="en-US" b="1" spc="10" dirty="0" err="1">
                <a:latin typeface="Times New Roman"/>
                <a:cs typeface="Times New Roman"/>
              </a:rPr>
              <a:t>bool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param3),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        myMethod3</a:t>
            </a:r>
            <a:r>
              <a:rPr lang="en-US" spc="10" dirty="0">
                <a:latin typeface="Times New Roman"/>
                <a:cs typeface="Times New Roman"/>
              </a:rPr>
              <a:t>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size, 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arr</a:t>
            </a:r>
            <a:r>
              <a:rPr lang="en-US" spc="10" dirty="0">
                <a:latin typeface="Times New Roman"/>
                <a:cs typeface="Times New Roman"/>
              </a:rPr>
              <a:t>[size]) /∗ </a:t>
            </a:r>
            <a:r>
              <a:rPr lang="en-US" spc="10" dirty="0" err="1">
                <a:latin typeface="Times New Roman"/>
                <a:cs typeface="Times New Roman"/>
              </a:rPr>
              <a:t>sdag</a:t>
            </a:r>
            <a:r>
              <a:rPr lang="en-US" spc="10" dirty="0">
                <a:latin typeface="Times New Roman"/>
                <a:cs typeface="Times New Roman"/>
              </a:rPr>
              <a:t>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myMethod4(</a:t>
            </a:r>
            <a:r>
              <a:rPr lang="en-US" spc="10" dirty="0" err="1">
                <a:latin typeface="Times New Roman"/>
                <a:cs typeface="Times New Roman"/>
              </a:rPr>
              <a:t>bool</a:t>
            </a:r>
            <a:r>
              <a:rPr lang="en-US" spc="10" dirty="0">
                <a:latin typeface="Times New Roman"/>
                <a:cs typeface="Times New Roman"/>
              </a:rPr>
              <a:t> param4) /∗ </a:t>
            </a:r>
            <a:r>
              <a:rPr lang="en-US" spc="10" dirty="0" err="1">
                <a:latin typeface="Times New Roman"/>
                <a:cs typeface="Times New Roman"/>
              </a:rPr>
              <a:t>sdag</a:t>
            </a:r>
            <a:r>
              <a:rPr lang="en-US" spc="10" dirty="0">
                <a:latin typeface="Times New Roman"/>
                <a:cs typeface="Times New Roman"/>
              </a:rPr>
              <a:t> block2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}</a:t>
            </a:r>
            <a:endParaRPr lang="en-US" spc="10" dirty="0">
              <a:latin typeface="Times New Roman"/>
              <a:cs typeface="Times New Roman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07114"/>
            <a:ext cx="8229600" cy="5181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sz="2800" spc="20" dirty="0" smtClean="0">
                <a:latin typeface="Times New Roman"/>
                <a:cs typeface="Times New Roman"/>
              </a:rPr>
              <a:t>What is the sequence?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788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114176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2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i="1" spc="-95" dirty="0">
                <a:latin typeface="Courier"/>
                <a:cs typeface="Courier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clause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can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Times New Roman"/>
                <a:cs typeface="Times New Roman"/>
              </a:rPr>
              <a:t>w</a:t>
            </a:r>
            <a:r>
              <a:rPr lang="en-US" spc="25" dirty="0">
                <a:latin typeface="Times New Roman"/>
                <a:cs typeface="Times New Roman"/>
              </a:rPr>
              <a:t>ait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certain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pPr marL="12700" marR="12700" indent="0">
              <a:lnSpc>
                <a:spcPct val="102600"/>
              </a:lnSpc>
              <a:spcBef>
                <a:spcPts val="300"/>
              </a:spcBef>
            </a:pPr>
            <a:r>
              <a:rPr lang="en-US" spc="-55" dirty="0" smtClean="0">
                <a:latin typeface="Times New Roman"/>
                <a:cs typeface="Times New Roman"/>
              </a:rPr>
              <a:t> If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is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30" dirty="0">
                <a:latin typeface="Times New Roman"/>
                <a:cs typeface="Times New Roman"/>
              </a:rPr>
              <a:t>p</a:t>
            </a:r>
            <a:r>
              <a:rPr lang="en-US" spc="-25" dirty="0">
                <a:latin typeface="Times New Roman"/>
                <a:cs typeface="Times New Roman"/>
              </a:rPr>
              <a:t>ecified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i="1" spc="-95" dirty="0">
                <a:latin typeface="Courier"/>
                <a:cs typeface="Courier"/>
              </a:rPr>
              <a:t>when</a:t>
            </a:r>
            <a:r>
              <a:rPr lang="en-US" spc="-365" dirty="0">
                <a:latin typeface="Courier"/>
                <a:cs typeface="Courier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,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first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p</a:t>
            </a:r>
            <a:r>
              <a:rPr lang="en-US" spc="-15" dirty="0">
                <a:latin typeface="Times New Roman"/>
                <a:cs typeface="Times New Roman"/>
              </a:rPr>
              <a:t>a</a:t>
            </a:r>
            <a:r>
              <a:rPr lang="en-US" spc="15" dirty="0">
                <a:latin typeface="Times New Roman"/>
                <a:cs typeface="Times New Roman"/>
              </a:rPr>
              <a:t>rameter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 </a:t>
            </a:r>
            <a:r>
              <a:rPr lang="en-US" spc="3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i="1" spc="-95" dirty="0">
                <a:latin typeface="Courier"/>
                <a:cs typeface="Courier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must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t</a:t>
            </a:r>
            <a:r>
              <a:rPr lang="en-US" spc="5" dirty="0">
                <a:latin typeface="Times New Roman"/>
                <a:cs typeface="Times New Roman"/>
              </a:rPr>
              <a:t>h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pPr marL="12700" marR="120650" indent="0">
              <a:lnSpc>
                <a:spcPct val="102600"/>
              </a:lnSpc>
              <a:spcBef>
                <a:spcPts val="300"/>
              </a:spcBef>
            </a:pPr>
            <a:r>
              <a:rPr lang="en-US" spc="5" dirty="0" smtClean="0">
                <a:latin typeface="Times New Roman"/>
                <a:cs typeface="Times New Roman"/>
              </a:rPr>
              <a:t> Semantic</a:t>
            </a:r>
            <a:r>
              <a:rPr lang="en-US" spc="5" dirty="0">
                <a:latin typeface="Times New Roman"/>
                <a:cs typeface="Times New Roman"/>
              </a:rPr>
              <a:t>: 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i="1" spc="-95" dirty="0">
                <a:latin typeface="Courier"/>
                <a:cs typeface="Courier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will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“bl</a:t>
            </a:r>
            <a:r>
              <a:rPr lang="en-US" spc="35" dirty="0">
                <a:latin typeface="Times New Roman"/>
                <a:cs typeface="Times New Roman"/>
              </a:rPr>
              <a:t>o</a:t>
            </a:r>
            <a:r>
              <a:rPr lang="en-US" spc="10" dirty="0">
                <a:latin typeface="Times New Roman"/>
                <a:cs typeface="Times New Roman"/>
              </a:rPr>
              <a:t>ck”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until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message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20" dirty="0">
                <a:latin typeface="Times New Roman"/>
                <a:cs typeface="Times New Roman"/>
              </a:rPr>
              <a:t>rrives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with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257175"/>
            <a:ext cx="8229600" cy="2704353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method1[100](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ref, </a:t>
            </a:r>
            <a:r>
              <a:rPr lang="en-US" b="1" spc="10" dirty="0" err="1">
                <a:latin typeface="Times New Roman"/>
                <a:cs typeface="Times New Roman"/>
              </a:rPr>
              <a:t>bool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param1)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</a:t>
            </a:r>
            <a:r>
              <a:rPr lang="en-US" i="1" spc="10" dirty="0" smtClean="0">
                <a:latin typeface="Times New Roman"/>
                <a:cs typeface="Times New Roman"/>
              </a:rPr>
              <a:t>/</a:t>
            </a:r>
            <a:r>
              <a:rPr lang="en-US" i="1" spc="10" dirty="0">
                <a:latin typeface="Times New Roman"/>
                <a:cs typeface="Times New Roman"/>
              </a:rPr>
              <a:t>∗ </a:t>
            </a:r>
            <a:r>
              <a:rPr lang="en-US" i="1" spc="10" dirty="0" err="1">
                <a:latin typeface="Times New Roman"/>
                <a:cs typeface="Times New Roman"/>
              </a:rPr>
              <a:t>sdag</a:t>
            </a:r>
            <a:r>
              <a:rPr lang="en-US" i="1" spc="10" dirty="0">
                <a:latin typeface="Times New Roman"/>
                <a:cs typeface="Times New Roman"/>
              </a:rPr>
              <a:t> block ∗/</a:t>
            </a:r>
          </a:p>
          <a:p>
            <a:pPr marL="0" indent="0">
              <a:spcBef>
                <a:spcPts val="484"/>
              </a:spcBef>
              <a:buNone/>
            </a:pPr>
            <a:endParaRPr lang="en-US" spc="10" dirty="0">
              <a:latin typeface="Times New Roman"/>
              <a:cs typeface="Times New Roman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proxy.method1</a:t>
            </a:r>
            <a:r>
              <a:rPr lang="en-US" spc="10" dirty="0">
                <a:latin typeface="Times New Roman"/>
                <a:cs typeface="Times New Roman"/>
              </a:rPr>
              <a:t>(200, </a:t>
            </a:r>
            <a:r>
              <a:rPr lang="en-US" b="1" spc="10" dirty="0">
                <a:latin typeface="Times New Roman"/>
                <a:cs typeface="Times New Roman"/>
              </a:rPr>
              <a:t>false</a:t>
            </a:r>
            <a:r>
              <a:rPr lang="en-US" spc="10" dirty="0">
                <a:latin typeface="Times New Roman"/>
                <a:cs typeface="Times New Roman"/>
              </a:rPr>
              <a:t>); </a:t>
            </a:r>
            <a:r>
              <a:rPr lang="en-US" i="1" spc="10" dirty="0">
                <a:latin typeface="Times New Roman"/>
                <a:cs typeface="Times New Roman"/>
              </a:rPr>
              <a:t>/∗ will not be delivered to the when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proxy.method1</a:t>
            </a:r>
            <a:r>
              <a:rPr lang="en-US" spc="10" dirty="0">
                <a:latin typeface="Times New Roman"/>
                <a:cs typeface="Times New Roman"/>
              </a:rPr>
              <a:t>(100, </a:t>
            </a:r>
            <a:r>
              <a:rPr lang="en-US" b="1" spc="10" dirty="0">
                <a:latin typeface="Times New Roman"/>
                <a:cs typeface="Times New Roman"/>
              </a:rPr>
              <a:t>true</a:t>
            </a:r>
            <a:r>
              <a:rPr lang="en-US" spc="10" dirty="0">
                <a:latin typeface="Times New Roman"/>
                <a:cs typeface="Times New Roman"/>
              </a:rPr>
              <a:t>); </a:t>
            </a:r>
            <a:r>
              <a:rPr lang="en-US" i="1" spc="10" dirty="0">
                <a:latin typeface="Times New Roman"/>
                <a:cs typeface="Times New Roman"/>
              </a:rPr>
              <a:t>/∗ will be delivered to the when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  <a:endParaRPr lang="en-US" spc="1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698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if-then-else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40050"/>
            <a:ext cx="8229600" cy="2460437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if </a:t>
            </a:r>
            <a:r>
              <a:rPr lang="en-US" spc="10" dirty="0">
                <a:latin typeface="Times New Roman"/>
                <a:cs typeface="Times New Roman"/>
              </a:rPr>
              <a:t>(</a:t>
            </a:r>
            <a:r>
              <a:rPr lang="en-US" spc="10" dirty="0" err="1">
                <a:latin typeface="Times New Roman"/>
                <a:cs typeface="Times New Roman"/>
              </a:rPr>
              <a:t>thisIndex.x</a:t>
            </a:r>
            <a:r>
              <a:rPr lang="en-US" spc="10" dirty="0">
                <a:latin typeface="Times New Roman"/>
                <a:cs typeface="Times New Roman"/>
              </a:rPr>
              <a:t> == 10)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method1[block](</a:t>
            </a:r>
            <a:r>
              <a:rPr lang="en-US" spc="10" dirty="0" err="1">
                <a:latin typeface="Times New Roman"/>
                <a:cs typeface="Times New Roman"/>
              </a:rPr>
              <a:t>int</a:t>
            </a:r>
            <a:r>
              <a:rPr lang="en-US" spc="10" dirty="0">
                <a:latin typeface="Times New Roman"/>
                <a:cs typeface="Times New Roman"/>
              </a:rPr>
              <a:t> ref, </a:t>
            </a:r>
            <a:r>
              <a:rPr lang="en-US" spc="10" dirty="0" err="1">
                <a:latin typeface="Times New Roman"/>
                <a:cs typeface="Times New Roman"/>
              </a:rPr>
              <a:t>bool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someVal</a:t>
            </a:r>
            <a:r>
              <a:rPr lang="en-US" spc="10" dirty="0">
                <a:latin typeface="Times New Roman"/>
                <a:cs typeface="Times New Roman"/>
              </a:rPr>
              <a:t>) </a:t>
            </a:r>
            <a:r>
              <a:rPr lang="en-US" i="1" spc="10" dirty="0">
                <a:latin typeface="Times New Roman"/>
                <a:cs typeface="Times New Roman"/>
              </a:rPr>
              <a:t>/∗ code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 </a:t>
            </a:r>
            <a:r>
              <a:rPr lang="en-US" spc="10" dirty="0">
                <a:latin typeface="Times New Roman"/>
                <a:cs typeface="Times New Roman"/>
              </a:rPr>
              <a:t>else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method2(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payload) </a:t>
            </a:r>
            <a:r>
              <a:rPr lang="en-US" b="1" spc="10" dirty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 </a:t>
            </a:r>
            <a:r>
              <a:rPr lang="en-US" i="1" spc="10" dirty="0" smtClean="0">
                <a:latin typeface="Times New Roman"/>
                <a:cs typeface="Times New Roman"/>
              </a:rPr>
              <a:t>/</a:t>
            </a:r>
            <a:r>
              <a:rPr lang="en-US" i="1" spc="10" dirty="0">
                <a:latin typeface="Times New Roman"/>
                <a:cs typeface="Times New Roman"/>
              </a:rPr>
              <a:t>/... some C++ code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}</a:t>
            </a:r>
            <a:endParaRPr lang="en-US" spc="10" dirty="0">
              <a:latin typeface="Times New Roman"/>
              <a:cs typeface="Times New Roman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  <a:endParaRPr lang="en-US" spc="10" dirty="0">
              <a:latin typeface="Times New Roman"/>
              <a:cs typeface="Times New Roman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713422"/>
            <a:ext cx="8229600" cy="1222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i="1" spc="-95" dirty="0">
                <a:latin typeface="Courier"/>
                <a:cs typeface="Courier"/>
              </a:rPr>
              <a:t>if-then-else </a:t>
            </a:r>
            <a:r>
              <a:rPr lang="en-US" sz="3200" spc="15" dirty="0">
                <a:latin typeface="Times New Roman"/>
                <a:cs typeface="Times New Roman"/>
              </a:rPr>
              <a:t>construct:</a:t>
            </a:r>
            <a:endParaRPr lang="en-US" sz="3200" dirty="0">
              <a:latin typeface="Times New Roman"/>
              <a:cs typeface="Times New Roman"/>
            </a:endParaRP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>
                <a:latin typeface="Times New Roman"/>
                <a:cs typeface="Times New Roman"/>
              </a:rPr>
              <a:t>Same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as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</a:t>
            </a:r>
            <a:r>
              <a:rPr lang="en-US" spc="-15" dirty="0">
                <a:latin typeface="Times New Roman"/>
                <a:cs typeface="Times New Roman"/>
              </a:rPr>
              <a:t>ypical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C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if-then-else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semantics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and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42249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</a:t>
            </a:r>
            <a:r>
              <a:rPr lang="en-US" sz="2200" i="1" dirty="0" smtClean="0">
                <a:latin typeface="Courier"/>
                <a:cs typeface="Courier"/>
              </a:rPr>
              <a:t> for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486958"/>
            <a:ext cx="8229600" cy="2073307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for </a:t>
            </a:r>
            <a:r>
              <a:rPr lang="en-US" spc="10" dirty="0">
                <a:latin typeface="Times New Roman"/>
                <a:cs typeface="Times New Roman"/>
              </a:rPr>
              <a:t>(</a:t>
            </a:r>
            <a:r>
              <a:rPr lang="en-US" spc="10" dirty="0" err="1">
                <a:latin typeface="Times New Roman"/>
                <a:cs typeface="Times New Roman"/>
              </a:rPr>
              <a:t>iter</a:t>
            </a:r>
            <a:r>
              <a:rPr lang="en-US" spc="10" dirty="0">
                <a:latin typeface="Times New Roman"/>
                <a:cs typeface="Times New Roman"/>
              </a:rPr>
              <a:t> = 0; </a:t>
            </a:r>
            <a:r>
              <a:rPr lang="en-US" spc="10" dirty="0" err="1">
                <a:latin typeface="Times New Roman"/>
                <a:cs typeface="Times New Roman"/>
              </a:rPr>
              <a:t>iter</a:t>
            </a:r>
            <a:r>
              <a:rPr lang="en-US" spc="10" dirty="0">
                <a:latin typeface="Times New Roman"/>
                <a:cs typeface="Times New Roman"/>
              </a:rPr>
              <a:t> &lt; </a:t>
            </a:r>
            <a:r>
              <a:rPr lang="en-US" spc="10" dirty="0" err="1">
                <a:latin typeface="Times New Roman"/>
                <a:cs typeface="Times New Roman"/>
              </a:rPr>
              <a:t>maxIter</a:t>
            </a:r>
            <a:r>
              <a:rPr lang="en-US" spc="10" dirty="0">
                <a:latin typeface="Times New Roman"/>
                <a:cs typeface="Times New Roman"/>
              </a:rPr>
              <a:t>; ++</a:t>
            </a:r>
            <a:r>
              <a:rPr lang="en-US" spc="10" dirty="0" err="1">
                <a:latin typeface="Times New Roman"/>
                <a:cs typeface="Times New Roman"/>
              </a:rPr>
              <a:t>iter</a:t>
            </a:r>
            <a:r>
              <a:rPr lang="en-US" spc="10" dirty="0">
                <a:latin typeface="Times New Roman"/>
                <a:cs typeface="Times New Roman"/>
              </a:rPr>
              <a:t>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 err="1">
                <a:latin typeface="Times New Roman"/>
                <a:cs typeface="Times New Roman"/>
              </a:rPr>
              <a:t>recvLeft</a:t>
            </a:r>
            <a:r>
              <a:rPr lang="en-US" spc="10" dirty="0">
                <a:latin typeface="Times New Roman"/>
                <a:cs typeface="Times New Roman"/>
              </a:rPr>
              <a:t>[</a:t>
            </a:r>
            <a:r>
              <a:rPr lang="en-US" spc="10" dirty="0" err="1">
                <a:latin typeface="Times New Roman"/>
                <a:cs typeface="Times New Roman"/>
              </a:rPr>
              <a:t>iter</a:t>
            </a:r>
            <a:r>
              <a:rPr lang="en-US" spc="10" dirty="0">
                <a:latin typeface="Times New Roman"/>
                <a:cs typeface="Times New Roman"/>
              </a:rPr>
              <a:t>](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num</a:t>
            </a:r>
            <a:r>
              <a:rPr lang="en-US" spc="10" dirty="0">
                <a:latin typeface="Times New Roman"/>
                <a:cs typeface="Times New Roman"/>
              </a:rPr>
              <a:t>, 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len</a:t>
            </a:r>
            <a:r>
              <a:rPr lang="en-US" spc="10" dirty="0">
                <a:latin typeface="Times New Roman"/>
                <a:cs typeface="Times New Roman"/>
              </a:rPr>
              <a:t>, </a:t>
            </a:r>
            <a:r>
              <a:rPr lang="en-US" b="1" spc="10" dirty="0">
                <a:latin typeface="Times New Roman"/>
                <a:cs typeface="Times New Roman"/>
              </a:rPr>
              <a:t>double </a:t>
            </a:r>
            <a:r>
              <a:rPr lang="en-US" spc="10" dirty="0">
                <a:latin typeface="Times New Roman"/>
                <a:cs typeface="Times New Roman"/>
              </a:rPr>
              <a:t>data[</a:t>
            </a:r>
            <a:r>
              <a:rPr lang="en-US" spc="10" dirty="0" err="1">
                <a:latin typeface="Times New Roman"/>
                <a:cs typeface="Times New Roman"/>
              </a:rPr>
              <a:t>len</a:t>
            </a:r>
            <a:r>
              <a:rPr lang="en-US" spc="10" dirty="0">
                <a:latin typeface="Times New Roman"/>
                <a:cs typeface="Times New Roman"/>
              </a:rPr>
              <a:t>])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 </a:t>
            </a:r>
            <a:r>
              <a:rPr lang="en-US" spc="10" dirty="0" err="1">
                <a:latin typeface="Times New Roman"/>
                <a:cs typeface="Times New Roman"/>
              </a:rPr>
              <a:t>computeKernel</a:t>
            </a:r>
            <a:r>
              <a:rPr lang="en-US" spc="10" dirty="0">
                <a:latin typeface="Times New Roman"/>
                <a:cs typeface="Times New Roman"/>
              </a:rPr>
              <a:t>(LEFT, data);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 err="1">
                <a:latin typeface="Times New Roman"/>
                <a:cs typeface="Times New Roman"/>
              </a:rPr>
              <a:t>recvRight</a:t>
            </a:r>
            <a:r>
              <a:rPr lang="en-US" spc="10" dirty="0">
                <a:latin typeface="Times New Roman"/>
                <a:cs typeface="Times New Roman"/>
              </a:rPr>
              <a:t>[</a:t>
            </a:r>
            <a:r>
              <a:rPr lang="en-US" spc="10" dirty="0" err="1">
                <a:latin typeface="Times New Roman"/>
                <a:cs typeface="Times New Roman"/>
              </a:rPr>
              <a:t>iter</a:t>
            </a:r>
            <a:r>
              <a:rPr lang="en-US" spc="10" dirty="0">
                <a:latin typeface="Times New Roman"/>
                <a:cs typeface="Times New Roman"/>
              </a:rPr>
              <a:t>](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num</a:t>
            </a:r>
            <a:r>
              <a:rPr lang="en-US" spc="10" dirty="0">
                <a:latin typeface="Times New Roman"/>
                <a:cs typeface="Times New Roman"/>
              </a:rPr>
              <a:t>, 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len</a:t>
            </a:r>
            <a:r>
              <a:rPr lang="en-US" spc="10" dirty="0">
                <a:latin typeface="Times New Roman"/>
                <a:cs typeface="Times New Roman"/>
              </a:rPr>
              <a:t>, </a:t>
            </a:r>
            <a:r>
              <a:rPr lang="en-US" b="1" spc="10" dirty="0">
                <a:latin typeface="Times New Roman"/>
                <a:cs typeface="Times New Roman"/>
              </a:rPr>
              <a:t>double </a:t>
            </a:r>
            <a:r>
              <a:rPr lang="en-US" spc="10" dirty="0">
                <a:latin typeface="Times New Roman"/>
                <a:cs typeface="Times New Roman"/>
              </a:rPr>
              <a:t>data[</a:t>
            </a:r>
            <a:r>
              <a:rPr lang="en-US" spc="10" dirty="0" err="1">
                <a:latin typeface="Times New Roman"/>
                <a:cs typeface="Times New Roman"/>
              </a:rPr>
              <a:t>len</a:t>
            </a:r>
            <a:r>
              <a:rPr lang="en-US" spc="10" dirty="0">
                <a:latin typeface="Times New Roman"/>
                <a:cs typeface="Times New Roman"/>
              </a:rPr>
              <a:t>])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 </a:t>
            </a:r>
            <a:r>
              <a:rPr lang="en-US" spc="10" dirty="0" err="1">
                <a:latin typeface="Times New Roman"/>
                <a:cs typeface="Times New Roman"/>
              </a:rPr>
              <a:t>computeKernel</a:t>
            </a:r>
            <a:r>
              <a:rPr lang="en-US" spc="10" dirty="0">
                <a:latin typeface="Times New Roman"/>
                <a:cs typeface="Times New Roman"/>
              </a:rPr>
              <a:t>(RIGHT, data);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  <a:endParaRPr lang="en-US" spc="10" dirty="0">
              <a:latin typeface="Times New Roman"/>
              <a:cs typeface="Times New Roman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52298"/>
            <a:ext cx="8229600" cy="1222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i="1" spc="-95" dirty="0" smtClean="0">
                <a:latin typeface="Courier"/>
                <a:cs typeface="Courier"/>
              </a:rPr>
              <a:t>for </a:t>
            </a:r>
            <a:r>
              <a:rPr lang="en-US" sz="3200" spc="15" dirty="0" smtClean="0">
                <a:latin typeface="Times New Roman"/>
                <a:cs typeface="Times New Roman"/>
              </a:rPr>
              <a:t>construct</a:t>
            </a:r>
            <a:r>
              <a:rPr lang="en-US" sz="3200" spc="15" dirty="0">
                <a:latin typeface="Times New Roman"/>
                <a:cs typeface="Times New Roman"/>
              </a:rPr>
              <a:t>:</a:t>
            </a:r>
            <a:endParaRPr lang="en-US" sz="3200" dirty="0">
              <a:latin typeface="Times New Roman"/>
              <a:cs typeface="Times New Roman"/>
            </a:endParaRP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 smtClean="0">
                <a:latin typeface="Times New Roman"/>
                <a:cs typeface="Times New Roman"/>
              </a:rPr>
              <a:t>Defines a sequenced </a:t>
            </a:r>
            <a:r>
              <a:rPr lang="en-US" i="1" spc="10" dirty="0" smtClean="0">
                <a:latin typeface="Courier"/>
                <a:cs typeface="Courier"/>
              </a:rPr>
              <a:t>for</a:t>
            </a:r>
            <a:r>
              <a:rPr lang="en-US" spc="10" dirty="0" smtClean="0">
                <a:latin typeface="Times New Roman"/>
                <a:cs typeface="Times New Roman"/>
              </a:rPr>
              <a:t> loop (like a sequential C for loop)</a:t>
            </a: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 smtClean="0">
                <a:latin typeface="Times New Roman"/>
                <a:cs typeface="Times New Roman"/>
              </a:rPr>
              <a:t>Once the body for the </a:t>
            </a:r>
            <a:r>
              <a:rPr lang="en-US" i="1" spc="10" dirty="0" err="1" smtClean="0">
                <a:latin typeface="Times New Roman"/>
                <a:cs typeface="Times New Roman"/>
              </a:rPr>
              <a:t>i</a:t>
            </a:r>
            <a:r>
              <a:rPr lang="en-US" spc="10" dirty="0" err="1" smtClean="0">
                <a:latin typeface="Times New Roman"/>
                <a:cs typeface="Times New Roman"/>
              </a:rPr>
              <a:t>th</a:t>
            </a:r>
            <a:r>
              <a:rPr lang="en-US" spc="10" dirty="0" smtClean="0">
                <a:latin typeface="Times New Roman"/>
                <a:cs typeface="Times New Roman"/>
              </a:rPr>
              <a:t> iteration completes, the </a:t>
            </a:r>
            <a:r>
              <a:rPr lang="en-US" i="1" spc="10" dirty="0" err="1" smtClean="0">
                <a:latin typeface="Times New Roman"/>
                <a:cs typeface="Times New Roman"/>
              </a:rPr>
              <a:t>i</a:t>
            </a:r>
            <a:r>
              <a:rPr lang="en-US" spc="10" dirty="0" smtClean="0">
                <a:latin typeface="Times New Roman"/>
                <a:cs typeface="Times New Roman"/>
              </a:rPr>
              <a:t> + 1 iteration is started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560265"/>
            <a:ext cx="8229600" cy="662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2800" i="1" spc="20" dirty="0" err="1" smtClean="0">
                <a:latin typeface="Courier"/>
                <a:cs typeface="Courier"/>
              </a:rPr>
              <a:t>iter</a:t>
            </a:r>
            <a:r>
              <a:rPr lang="en-US" sz="2800" spc="20" dirty="0" smtClean="0">
                <a:latin typeface="Times New Roman"/>
                <a:cs typeface="Times New Roman"/>
              </a:rPr>
              <a:t> must be defined in the class as a member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5197425"/>
            <a:ext cx="8229600" cy="1059551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class </a:t>
            </a:r>
            <a:r>
              <a:rPr lang="en-US" spc="10" dirty="0">
                <a:latin typeface="Times New Roman"/>
                <a:cs typeface="Times New Roman"/>
              </a:rPr>
              <a:t>Foo : </a:t>
            </a:r>
            <a:r>
              <a:rPr lang="en-US" b="1" spc="10" dirty="0">
                <a:latin typeface="Times New Roman"/>
                <a:cs typeface="Times New Roman"/>
              </a:rPr>
              <a:t>public </a:t>
            </a:r>
            <a:r>
              <a:rPr lang="en-US" spc="10" dirty="0" err="1">
                <a:latin typeface="Times New Roman"/>
                <a:cs typeface="Times New Roman"/>
              </a:rPr>
              <a:t>CBase</a:t>
            </a:r>
            <a:r>
              <a:rPr lang="en-US" spc="10" dirty="0">
                <a:latin typeface="Times New Roman"/>
                <a:cs typeface="Times New Roman"/>
              </a:rPr>
              <a:t> Foo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public</a:t>
            </a:r>
            <a:r>
              <a:rPr lang="en-US" spc="10" dirty="0">
                <a:latin typeface="Times New Roman"/>
                <a:cs typeface="Times New Roman"/>
              </a:rPr>
              <a:t>: 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iter</a:t>
            </a:r>
            <a:r>
              <a:rPr lang="en-US" spc="10" dirty="0">
                <a:latin typeface="Times New Roman"/>
                <a:cs typeface="Times New Roman"/>
              </a:rPr>
              <a:t>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  <a:r>
              <a:rPr lang="en-US" spc="10" dirty="0">
                <a:latin typeface="Times New Roman"/>
                <a:cs typeface="Times New Roman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59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while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421117"/>
            <a:ext cx="8229600" cy="3752221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while </a:t>
            </a:r>
            <a:r>
              <a:rPr lang="en-US" spc="10" dirty="0">
                <a:latin typeface="Times New Roman"/>
                <a:cs typeface="Times New Roman"/>
              </a:rPr>
              <a:t>(</a:t>
            </a:r>
            <a:r>
              <a:rPr lang="en-US" spc="10" dirty="0" err="1">
                <a:latin typeface="Times New Roman"/>
                <a:cs typeface="Times New Roman"/>
              </a:rPr>
              <a:t>i</a:t>
            </a:r>
            <a:r>
              <a:rPr lang="en-US" spc="10" dirty="0">
                <a:latin typeface="Times New Roman"/>
                <a:cs typeface="Times New Roman"/>
              </a:rPr>
              <a:t> &lt; </a:t>
            </a:r>
            <a:r>
              <a:rPr lang="en-US" spc="10" dirty="0" err="1">
                <a:latin typeface="Times New Roman"/>
                <a:cs typeface="Times New Roman"/>
              </a:rPr>
              <a:t>numNeighbors</a:t>
            </a:r>
            <a:r>
              <a:rPr lang="en-US" spc="10" dirty="0">
                <a:latin typeface="Times New Roman"/>
                <a:cs typeface="Times New Roman"/>
              </a:rPr>
              <a:t>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 err="1">
                <a:latin typeface="Times New Roman"/>
                <a:cs typeface="Times New Roman"/>
              </a:rPr>
              <a:t>recvData</a:t>
            </a:r>
            <a:r>
              <a:rPr lang="en-US" spc="10" dirty="0">
                <a:latin typeface="Times New Roman"/>
                <a:cs typeface="Times New Roman"/>
              </a:rPr>
              <a:t>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len</a:t>
            </a:r>
            <a:r>
              <a:rPr lang="en-US" spc="10" dirty="0">
                <a:latin typeface="Times New Roman"/>
                <a:cs typeface="Times New Roman"/>
              </a:rPr>
              <a:t>, </a:t>
            </a:r>
            <a:r>
              <a:rPr lang="en-US" b="1" spc="10" dirty="0">
                <a:latin typeface="Times New Roman"/>
                <a:cs typeface="Times New Roman"/>
              </a:rPr>
              <a:t>double </a:t>
            </a:r>
            <a:r>
              <a:rPr lang="en-US" spc="10" dirty="0">
                <a:latin typeface="Times New Roman"/>
                <a:cs typeface="Times New Roman"/>
              </a:rPr>
              <a:t>data[</a:t>
            </a:r>
            <a:r>
              <a:rPr lang="en-US" spc="10" dirty="0" err="1">
                <a:latin typeface="Times New Roman"/>
                <a:cs typeface="Times New Roman"/>
              </a:rPr>
              <a:t>len</a:t>
            </a:r>
            <a:r>
              <a:rPr lang="en-US" spc="10" dirty="0">
                <a:latin typeface="Times New Roman"/>
                <a:cs typeface="Times New Roman"/>
              </a:rPr>
              <a:t>])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     </a:t>
            </a:r>
            <a:r>
              <a:rPr lang="en-US" i="1" spc="10" dirty="0" smtClean="0">
                <a:latin typeface="Times New Roman"/>
                <a:cs typeface="Times New Roman"/>
              </a:rPr>
              <a:t>/</a:t>
            </a:r>
            <a:r>
              <a:rPr lang="en-US" i="1" spc="10" dirty="0">
                <a:latin typeface="Times New Roman"/>
                <a:cs typeface="Times New Roman"/>
              </a:rPr>
              <a:t>∗ do something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}</a:t>
            </a:r>
            <a:endParaRPr lang="en-US" spc="10" dirty="0">
              <a:latin typeface="Times New Roman"/>
              <a:cs typeface="Times New Roman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method1() </a:t>
            </a:r>
            <a:r>
              <a:rPr lang="en-US" i="1" spc="10" dirty="0">
                <a:latin typeface="Times New Roman"/>
                <a:cs typeface="Times New Roman"/>
              </a:rPr>
              <a:t>/∗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method2() </a:t>
            </a:r>
            <a:r>
              <a:rPr lang="en-US" i="1" spc="10" dirty="0">
                <a:latin typeface="Times New Roman"/>
                <a:cs typeface="Times New Roman"/>
              </a:rPr>
              <a:t>/∗ block2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}</a:t>
            </a:r>
            <a:endParaRPr lang="en-US" spc="10" dirty="0">
              <a:latin typeface="Times New Roman"/>
              <a:cs typeface="Times New Roman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 </a:t>
            </a:r>
            <a:r>
              <a:rPr lang="en-US" spc="10" dirty="0" err="1">
                <a:latin typeface="Times New Roman"/>
                <a:cs typeface="Times New Roman"/>
              </a:rPr>
              <a:t>i</a:t>
            </a:r>
            <a:r>
              <a:rPr lang="en-US" spc="10" dirty="0">
                <a:latin typeface="Times New Roman"/>
                <a:cs typeface="Times New Roman"/>
              </a:rPr>
              <a:t>++;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  <a:endParaRPr lang="en-US" spc="10" dirty="0">
              <a:latin typeface="Times New Roman"/>
              <a:cs typeface="Times New Roman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98823"/>
            <a:ext cx="8229600" cy="1222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i="1" spc="-95" dirty="0" smtClean="0">
                <a:latin typeface="Courier"/>
                <a:cs typeface="Courier"/>
              </a:rPr>
              <a:t>while </a:t>
            </a:r>
            <a:r>
              <a:rPr lang="en-US" sz="3200" spc="15" dirty="0">
                <a:latin typeface="Times New Roman"/>
                <a:cs typeface="Times New Roman"/>
              </a:rPr>
              <a:t>construct:</a:t>
            </a:r>
            <a:endParaRPr lang="en-US" sz="32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00000"/>
              </a:lnSpc>
              <a:spcBef>
                <a:spcPts val="285"/>
              </a:spcBef>
              <a:buFont typeface="Wingdings" charset="2"/>
              <a:buChar char="Ø"/>
            </a:pPr>
            <a:r>
              <a:rPr lang="en-US" spc="-15" dirty="0">
                <a:latin typeface="Times New Roman"/>
                <a:cs typeface="Times New Roman"/>
              </a:rPr>
              <a:t>Defines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sequenced  </a:t>
            </a:r>
            <a:r>
              <a:rPr lang="en-US" spc="-114" dirty="0">
                <a:latin typeface="Times New Roman"/>
                <a:cs typeface="Times New Roman"/>
              </a:rPr>
              <a:t> </a:t>
            </a:r>
            <a:r>
              <a:rPr lang="en-US" i="1" spc="-80" dirty="0">
                <a:latin typeface="Courier"/>
                <a:cs typeface="Courier"/>
              </a:rPr>
              <a:t>while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l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spc="5" dirty="0">
                <a:latin typeface="Times New Roman"/>
                <a:cs typeface="Times New Roman"/>
              </a:rPr>
              <a:t>op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(li</a:t>
            </a:r>
            <a:r>
              <a:rPr lang="en-US" spc="-40" dirty="0">
                <a:latin typeface="Times New Roman"/>
                <a:cs typeface="Times New Roman"/>
              </a:rPr>
              <a:t>k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sequential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C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while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l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op)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94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</p:spTree>
    <p:extLst>
      <p:ext uri="{BB962C8B-B14F-4D97-AF65-F5344CB8AC3E}">
        <p14:creationId xmlns:p14="http://schemas.microsoft.com/office/powerpoint/2010/main" val="1440662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339353"/>
          </a:xfrm>
        </p:spPr>
        <p:txBody>
          <a:bodyPr>
            <a:normAutofit fontScale="85000" lnSpcReduction="10000"/>
          </a:bodyPr>
          <a:lstStyle/>
          <a:p>
            <a:pPr marL="320040">
              <a:spcBef>
                <a:spcPts val="0"/>
              </a:spcBef>
            </a:pPr>
            <a:r>
              <a:rPr lang="en-US" sz="3000" spc="20" dirty="0">
                <a:latin typeface="Times New Roman"/>
                <a:cs typeface="Times New Roman"/>
              </a:rPr>
              <a:t>The </a:t>
            </a:r>
            <a:r>
              <a:rPr lang="en-US" sz="3000" spc="110" dirty="0">
                <a:latin typeface="Times New Roman"/>
                <a:cs typeface="Times New Roman"/>
              </a:rPr>
              <a:t> </a:t>
            </a:r>
            <a:r>
              <a:rPr lang="en-US" sz="3000" spc="-95" dirty="0">
                <a:latin typeface="Courier"/>
                <a:cs typeface="Courier"/>
              </a:rPr>
              <a:t>overlap </a:t>
            </a:r>
            <a:r>
              <a:rPr lang="en-US" sz="3000" spc="15" dirty="0">
                <a:latin typeface="Times New Roman"/>
                <a:cs typeface="Times New Roman"/>
              </a:rPr>
              <a:t>construct:</a:t>
            </a:r>
            <a:endParaRPr lang="en-US" sz="3000" dirty="0">
              <a:latin typeface="Times New Roman"/>
              <a:cs typeface="Times New Roman"/>
            </a:endParaRP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25" dirty="0">
                <a:latin typeface="Times New Roman"/>
                <a:cs typeface="Times New Roman"/>
              </a:rPr>
              <a:t>By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default,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Structured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defines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is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foll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spc="-75" dirty="0">
                <a:latin typeface="Times New Roman"/>
                <a:cs typeface="Times New Roman"/>
              </a:rPr>
              <a:t>w</a:t>
            </a:r>
            <a:r>
              <a:rPr lang="en-US" dirty="0">
                <a:latin typeface="Times New Roman"/>
                <a:cs typeface="Times New Roman"/>
              </a:rPr>
              <a:t>ed </a:t>
            </a:r>
            <a:r>
              <a:rPr lang="en-US" spc="-5" dirty="0" smtClean="0">
                <a:latin typeface="Times New Roman"/>
                <a:cs typeface="Times New Roman"/>
              </a:rPr>
              <a:t>sequentially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80" dirty="0">
                <a:latin typeface="Courier"/>
                <a:cs typeface="Courier"/>
              </a:rPr>
              <a:t>overlap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all</a:t>
            </a:r>
            <a:r>
              <a:rPr lang="en-US" spc="-50" dirty="0">
                <a:latin typeface="Times New Roman"/>
                <a:cs typeface="Times New Roman"/>
              </a:rPr>
              <a:t>o</a:t>
            </a:r>
            <a:r>
              <a:rPr lang="en-US" spc="-30" dirty="0">
                <a:latin typeface="Times New Roman"/>
                <a:cs typeface="Times New Roman"/>
              </a:rPr>
              <a:t>ws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multiple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inde</a:t>
            </a:r>
            <a:r>
              <a:rPr lang="en-US" spc="30" dirty="0">
                <a:latin typeface="Times New Roman"/>
                <a:cs typeface="Times New Roman"/>
              </a:rPr>
              <a:t>p</a:t>
            </a:r>
            <a:r>
              <a:rPr lang="en-US" spc="15" dirty="0">
                <a:latin typeface="Times New Roman"/>
                <a:cs typeface="Times New Roman"/>
              </a:rPr>
              <a:t>endent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clauses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to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execute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an</a:t>
            </a:r>
            <a:r>
              <a:rPr lang="en-US" spc="-45" dirty="0">
                <a:latin typeface="Times New Roman"/>
                <a:cs typeface="Times New Roman"/>
              </a:rPr>
              <a:t>y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rder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30" dirty="0" smtClean="0">
                <a:latin typeface="Times New Roman"/>
                <a:cs typeface="Times New Roman"/>
              </a:rPr>
              <a:t>Any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5" dirty="0" smtClean="0">
                <a:latin typeface="Times New Roman"/>
                <a:cs typeface="Times New Roman"/>
              </a:rPr>
              <a:t>constructs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in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latin typeface="Times New Roman"/>
                <a:cs typeface="Times New Roman"/>
              </a:rPr>
              <a:t>the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35" dirty="0" smtClean="0">
                <a:latin typeface="Times New Roman"/>
                <a:cs typeface="Times New Roman"/>
              </a:rPr>
              <a:t>b</a:t>
            </a:r>
            <a:r>
              <a:rPr lang="en-US" spc="20" dirty="0" smtClean="0">
                <a:latin typeface="Times New Roman"/>
                <a:cs typeface="Times New Roman"/>
              </a:rPr>
              <a:t>o</a:t>
            </a:r>
            <a:r>
              <a:rPr lang="en-US" spc="-15" dirty="0" smtClean="0">
                <a:latin typeface="Times New Roman"/>
                <a:cs typeface="Times New Roman"/>
              </a:rPr>
              <a:t>dy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of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0" dirty="0" smtClean="0">
                <a:latin typeface="Times New Roman"/>
                <a:cs typeface="Times New Roman"/>
              </a:rPr>
              <a:t>an  </a:t>
            </a:r>
            <a:r>
              <a:rPr lang="en-US" spc="-120" dirty="0" smtClean="0">
                <a:latin typeface="Times New Roman"/>
                <a:cs typeface="Times New Roman"/>
              </a:rPr>
              <a:t> </a:t>
            </a:r>
            <a:r>
              <a:rPr lang="en-US" spc="-80" dirty="0" smtClean="0">
                <a:latin typeface="Courier"/>
                <a:cs typeface="Courier"/>
              </a:rPr>
              <a:t>overlap</a:t>
            </a:r>
            <a:r>
              <a:rPr lang="en-US" spc="30" dirty="0" smtClean="0">
                <a:latin typeface="Courier"/>
                <a:cs typeface="Courier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can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hap</a:t>
            </a:r>
            <a:r>
              <a:rPr lang="en-US" spc="45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en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in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0" dirty="0" smtClean="0">
                <a:latin typeface="Times New Roman"/>
                <a:cs typeface="Times New Roman"/>
              </a:rPr>
              <a:t>an</a:t>
            </a:r>
            <a:r>
              <a:rPr lang="en-US" spc="-45" dirty="0" smtClean="0">
                <a:latin typeface="Times New Roman"/>
                <a:cs typeface="Times New Roman"/>
              </a:rPr>
              <a:t>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35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rder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25" dirty="0">
                <a:latin typeface="Times New Roman"/>
                <a:cs typeface="Times New Roman"/>
              </a:rPr>
              <a:t>An  </a:t>
            </a:r>
            <a:r>
              <a:rPr lang="en-US" spc="-120" dirty="0">
                <a:latin typeface="Times New Roman"/>
                <a:cs typeface="Times New Roman"/>
              </a:rPr>
              <a:t> </a:t>
            </a:r>
            <a:r>
              <a:rPr lang="en-US" spc="-80" dirty="0">
                <a:latin typeface="Courier"/>
                <a:cs typeface="Courier"/>
              </a:rPr>
              <a:t>overlap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finishes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when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a</a:t>
            </a:r>
            <a:r>
              <a:rPr lang="en-US" spc="-45" dirty="0">
                <a:latin typeface="Times New Roman"/>
                <a:cs typeface="Times New Roman"/>
              </a:rPr>
              <a:t>ll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statements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it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 executed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dirty="0" smtClean="0">
                <a:latin typeface="Times New Roman"/>
                <a:cs typeface="Times New Roman"/>
              </a:rPr>
              <a:t>Syntax </a:t>
            </a:r>
            <a:r>
              <a:rPr lang="en-US" spc="-80" dirty="0">
                <a:latin typeface="Courier"/>
                <a:cs typeface="Courier"/>
              </a:rPr>
              <a:t>overlap </a:t>
            </a:r>
            <a:r>
              <a:rPr lang="en-US" spc="95" dirty="0">
                <a:latin typeface="Times New Roman"/>
                <a:cs typeface="Times New Roman"/>
              </a:rPr>
              <a:t>{</a:t>
            </a:r>
            <a:r>
              <a:rPr lang="en-US" i="1" spc="95" dirty="0">
                <a:latin typeface="Times New Roman"/>
                <a:cs typeface="Times New Roman"/>
              </a:rPr>
              <a:t> </a:t>
            </a:r>
            <a:r>
              <a:rPr lang="en-US" i="1" spc="20" dirty="0">
                <a:latin typeface="Times New Roman"/>
                <a:cs typeface="Times New Roman"/>
              </a:rPr>
              <a:t> </a:t>
            </a:r>
            <a:r>
              <a:rPr lang="en-US" spc="-80" dirty="0">
                <a:latin typeface="Courier"/>
                <a:cs typeface="Courier"/>
              </a:rPr>
              <a:t>/* </a:t>
            </a:r>
            <a:r>
              <a:rPr lang="en-US" spc="-80" dirty="0" err="1">
                <a:latin typeface="Courier"/>
                <a:cs typeface="Courier"/>
              </a:rPr>
              <a:t>sdag</a:t>
            </a:r>
            <a:r>
              <a:rPr lang="en-US" spc="-80" dirty="0">
                <a:latin typeface="Courier"/>
                <a:cs typeface="Courier"/>
              </a:rPr>
              <a:t> constructs */ </a:t>
            </a:r>
            <a:r>
              <a:rPr lang="en-US" spc="95" dirty="0" smtClean="0">
                <a:latin typeface="Times New Roman"/>
                <a:cs typeface="Times New Roman"/>
              </a:rPr>
              <a:t>}</a:t>
            </a:r>
            <a:endParaRPr lang="en-US" dirty="0">
              <a:latin typeface="Times New Roman"/>
              <a:cs typeface="Times New Roman"/>
            </a:endParaRPr>
          </a:p>
          <a:p>
            <a:pPr marL="459740" marR="12700" indent="0">
              <a:spcBef>
                <a:spcPts val="0"/>
              </a:spcBef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459740" marR="12700" indent="0">
              <a:spcBef>
                <a:spcPts val="0"/>
              </a:spcBef>
              <a:buNone/>
            </a:pPr>
            <a:r>
              <a:rPr lang="en-US" sz="2600" dirty="0" smtClean="0">
                <a:latin typeface="Times New Roman"/>
                <a:cs typeface="Times New Roman"/>
              </a:rPr>
              <a:t>What are the possible execution sequences?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overlap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332942"/>
            <a:ext cx="8229600" cy="2032000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 </a:t>
            </a:r>
            <a:r>
              <a:rPr lang="en-US" i="1" spc="10" dirty="0">
                <a:latin typeface="Times New Roman"/>
                <a:cs typeface="Times New Roman"/>
              </a:rPr>
              <a:t>/∗ block1 ∗/ </a:t>
            </a:r>
            <a:r>
              <a:rPr lang="en-US" spc="10" dirty="0">
                <a:latin typeface="Times New Roman"/>
                <a:cs typeface="Times New Roman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overlap </a:t>
            </a:r>
            <a:r>
              <a:rPr lang="en-US" spc="10" dirty="0">
                <a:latin typeface="Times New Roman"/>
                <a:cs typeface="Times New Roman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 </a:t>
            </a:r>
            <a:r>
              <a:rPr lang="en-US" i="1" spc="10" dirty="0">
                <a:latin typeface="Times New Roman"/>
                <a:cs typeface="Times New Roman"/>
              </a:rPr>
              <a:t>/∗ block2 ∗/ </a:t>
            </a:r>
            <a:r>
              <a:rPr lang="en-US" spc="10" dirty="0">
                <a:latin typeface="Times New Roman"/>
                <a:cs typeface="Times New Roman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entryMethod1[100](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ref </a:t>
            </a:r>
            <a:r>
              <a:rPr lang="en-US" spc="10" dirty="0" err="1">
                <a:latin typeface="Times New Roman"/>
                <a:cs typeface="Times New Roman"/>
              </a:rPr>
              <a:t>num</a:t>
            </a:r>
            <a:r>
              <a:rPr lang="en-US" spc="10" dirty="0">
                <a:latin typeface="Times New Roman"/>
                <a:cs typeface="Times New Roman"/>
              </a:rPr>
              <a:t>, </a:t>
            </a:r>
            <a:r>
              <a:rPr lang="en-US" b="1" spc="10" dirty="0" err="1">
                <a:latin typeface="Times New Roman"/>
                <a:cs typeface="Times New Roman"/>
              </a:rPr>
              <a:t>bool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param1) </a:t>
            </a:r>
            <a:r>
              <a:rPr lang="en-US" i="1" spc="10" dirty="0">
                <a:latin typeface="Times New Roman"/>
                <a:cs typeface="Times New Roman"/>
              </a:rPr>
              <a:t>/∗ block3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entryMethod2(</a:t>
            </a:r>
            <a:r>
              <a:rPr lang="en-US" b="1" spc="10" dirty="0">
                <a:latin typeface="Times New Roman"/>
                <a:cs typeface="Times New Roman"/>
              </a:rPr>
              <a:t>char </a:t>
            </a:r>
            <a:r>
              <a:rPr lang="en-US" spc="10" dirty="0" err="1">
                <a:latin typeface="Times New Roman"/>
                <a:cs typeface="Times New Roman"/>
              </a:rPr>
              <a:t>myChar</a:t>
            </a:r>
            <a:r>
              <a:rPr lang="en-US" spc="10" dirty="0">
                <a:latin typeface="Times New Roman"/>
                <a:cs typeface="Times New Roman"/>
              </a:rPr>
              <a:t>) </a:t>
            </a:r>
            <a:r>
              <a:rPr lang="en-US" i="1" spc="10" dirty="0">
                <a:latin typeface="Times New Roman"/>
                <a:cs typeface="Times New Roman"/>
              </a:rPr>
              <a:t>/∗ block4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  <a:endParaRPr lang="en-US" spc="10" dirty="0">
              <a:latin typeface="Times New Roman"/>
              <a:cs typeface="Times New Roman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 </a:t>
            </a:r>
            <a:r>
              <a:rPr lang="en-US" i="1" spc="10" dirty="0">
                <a:latin typeface="Times New Roman"/>
                <a:cs typeface="Times New Roman"/>
              </a:rPr>
              <a:t>/∗ block5 ∗/ </a:t>
            </a:r>
            <a:r>
              <a:rPr lang="en-US" spc="10" dirty="0">
                <a:latin typeface="Times New Roman"/>
                <a:cs typeface="Times New Roman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179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Illustration of a long “overlap”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474928"/>
            <a:ext cx="4772213" cy="1923283"/>
          </a:xfrm>
        </p:spPr>
        <p:txBody>
          <a:bodyPr>
            <a:normAutofit/>
          </a:bodyPr>
          <a:lstStyle/>
          <a:p>
            <a:pPr marL="12700" marR="12700">
              <a:spcBef>
                <a:spcPts val="0"/>
              </a:spcBef>
            </a:pPr>
            <a:r>
              <a:rPr lang="en-US" sz="2300" spc="-5" dirty="0">
                <a:latin typeface="Times New Roman"/>
                <a:cs typeface="Times New Roman"/>
              </a:rPr>
              <a:t>Overlap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15" dirty="0">
                <a:latin typeface="Times New Roman"/>
                <a:cs typeface="Times New Roman"/>
              </a:rPr>
              <a:t>can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40" dirty="0">
                <a:latin typeface="Times New Roman"/>
                <a:cs typeface="Times New Roman"/>
              </a:rPr>
              <a:t>b</a:t>
            </a:r>
            <a:r>
              <a:rPr lang="en-US" sz="2300" spc="-5" dirty="0">
                <a:latin typeface="Times New Roman"/>
                <a:cs typeface="Times New Roman"/>
              </a:rPr>
              <a:t>e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dirty="0">
                <a:latin typeface="Times New Roman"/>
                <a:cs typeface="Times New Roman"/>
              </a:rPr>
              <a:t>used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35" dirty="0">
                <a:latin typeface="Times New Roman"/>
                <a:cs typeface="Times New Roman"/>
              </a:rPr>
              <a:t>to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25" dirty="0">
                <a:latin typeface="Times New Roman"/>
                <a:cs typeface="Times New Roman"/>
              </a:rPr>
              <a:t>get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5" dirty="0">
                <a:latin typeface="Times New Roman"/>
                <a:cs typeface="Times New Roman"/>
              </a:rPr>
              <a:t>back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10" dirty="0">
                <a:latin typeface="Times New Roman"/>
                <a:cs typeface="Times New Roman"/>
              </a:rPr>
              <a:t>some</a:t>
            </a:r>
            <a:r>
              <a:rPr lang="en-US" sz="2300" spc="-5" dirty="0">
                <a:latin typeface="Times New Roman"/>
                <a:cs typeface="Times New Roman"/>
              </a:rPr>
              <a:t> </a:t>
            </a:r>
            <a:r>
              <a:rPr lang="en-US" sz="2300" spc="-25" dirty="0">
                <a:latin typeface="Times New Roman"/>
                <a:cs typeface="Times New Roman"/>
              </a:rPr>
              <a:t>of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30" dirty="0">
                <a:latin typeface="Times New Roman"/>
                <a:cs typeface="Times New Roman"/>
              </a:rPr>
              <a:t>the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asynchrony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within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30" dirty="0">
                <a:latin typeface="Times New Roman"/>
                <a:cs typeface="Times New Roman"/>
              </a:rPr>
              <a:t>a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-5" dirty="0" err="1">
                <a:latin typeface="Times New Roman"/>
                <a:cs typeface="Times New Roman"/>
              </a:rPr>
              <a:t>c</a:t>
            </a:r>
            <a:r>
              <a:rPr lang="en-US" sz="2300" spc="20" dirty="0" err="1">
                <a:latin typeface="Times New Roman"/>
                <a:cs typeface="Times New Roman"/>
              </a:rPr>
              <a:t>h</a:t>
            </a:r>
            <a:r>
              <a:rPr lang="en-US" sz="2300" spc="-15" dirty="0" err="1">
                <a:latin typeface="Times New Roman"/>
                <a:cs typeface="Times New Roman"/>
              </a:rPr>
              <a:t>a</a:t>
            </a:r>
            <a:r>
              <a:rPr lang="en-US" sz="2300" dirty="0" err="1">
                <a:latin typeface="Times New Roman"/>
                <a:cs typeface="Times New Roman"/>
              </a:rPr>
              <a:t>re</a:t>
            </a:r>
            <a:endParaRPr lang="en-US" sz="23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But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30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constrained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55562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dirty="0">
                <a:latin typeface="Times New Roman"/>
                <a:cs typeface="Times New Roman"/>
              </a:rPr>
              <a:t>Ma</a:t>
            </a:r>
            <a:r>
              <a:rPr lang="en-US" sz="1800" spc="-30" dirty="0">
                <a:latin typeface="Times New Roman"/>
                <a:cs typeface="Times New Roman"/>
              </a:rPr>
              <a:t>k</a:t>
            </a:r>
            <a:r>
              <a:rPr lang="en-US" sz="1800" spc="-5" dirty="0">
                <a:latin typeface="Times New Roman"/>
                <a:cs typeface="Times New Roman"/>
              </a:rPr>
              <a:t>es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f</a:t>
            </a:r>
            <a:r>
              <a:rPr lang="en-US" sz="1800" spc="-50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</a:t>
            </a:r>
            <a:r>
              <a:rPr lang="en-US" sz="1800" spc="-30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disciplined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rogramming,</a:t>
            </a:r>
          </a:p>
          <a:p>
            <a:pPr marL="422909">
              <a:spcBef>
                <a:spcPts val="0"/>
              </a:spcBef>
            </a:pPr>
            <a:r>
              <a:rPr lang="en-US" sz="1600" spc="10" dirty="0" smtClean="0">
                <a:latin typeface="Times New Roman"/>
                <a:cs typeface="Times New Roman"/>
              </a:rPr>
              <a:t>with</a:t>
            </a:r>
            <a:r>
              <a:rPr lang="en-US" sz="1600" spc="80" dirty="0" smtClean="0">
                <a:latin typeface="Times New Roman"/>
                <a:cs typeface="Times New Roman"/>
              </a:rPr>
              <a:t> </a:t>
            </a:r>
            <a:r>
              <a:rPr lang="en-US" sz="1600" spc="-15" dirty="0">
                <a:latin typeface="Times New Roman"/>
                <a:cs typeface="Times New Roman"/>
              </a:rPr>
              <a:t>fe</a:t>
            </a:r>
            <a:r>
              <a:rPr lang="en-US" sz="1600" spc="-50" dirty="0">
                <a:latin typeface="Times New Roman"/>
                <a:cs typeface="Times New Roman"/>
              </a:rPr>
              <a:t>w</a:t>
            </a:r>
            <a:r>
              <a:rPr lang="en-US" sz="1600" spc="10" dirty="0">
                <a:latin typeface="Times New Roman"/>
                <a:cs typeface="Times New Roman"/>
              </a:rPr>
              <a:t>er</a:t>
            </a:r>
            <a:r>
              <a:rPr lang="en-US" sz="1600" spc="80" dirty="0">
                <a:latin typeface="Times New Roman"/>
                <a:cs typeface="Times New Roman"/>
              </a:rPr>
              <a:t> </a:t>
            </a:r>
            <a:r>
              <a:rPr lang="en-US" sz="1600" spc="15" dirty="0">
                <a:latin typeface="Times New Roman"/>
                <a:cs typeface="Times New Roman"/>
              </a:rPr>
              <a:t>race</a:t>
            </a:r>
            <a:r>
              <a:rPr lang="en-US" sz="1600" spc="80" dirty="0">
                <a:latin typeface="Times New Roman"/>
                <a:cs typeface="Times New Roman"/>
              </a:rPr>
              <a:t> </a:t>
            </a:r>
            <a:r>
              <a:rPr lang="en-US" sz="1600" spc="10" dirty="0" smtClean="0">
                <a:latin typeface="Times New Roman"/>
                <a:cs typeface="Times New Roman"/>
              </a:rPr>
              <a:t>conditions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" name="object 27"/>
          <p:cNvSpPr>
            <a:spLocks noChangeAspect="1"/>
          </p:cNvSpPr>
          <p:nvPr/>
        </p:nvSpPr>
        <p:spPr>
          <a:xfrm>
            <a:off x="5229412" y="856830"/>
            <a:ext cx="3457388" cy="5164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943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88352"/>
            <a:ext cx="8229600" cy="1942354"/>
          </a:xfrm>
        </p:spPr>
        <p:txBody>
          <a:bodyPr>
            <a:normAutofit/>
          </a:bodyPr>
          <a:lstStyle/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000" spc="20" dirty="0">
                <a:latin typeface="Times New Roman"/>
                <a:cs typeface="Times New Roman"/>
              </a:rPr>
              <a:t>The </a:t>
            </a:r>
            <a:r>
              <a:rPr lang="en-US" sz="2000" spc="110" dirty="0">
                <a:latin typeface="Times New Roman"/>
                <a:cs typeface="Times New Roman"/>
              </a:rPr>
              <a:t> </a:t>
            </a:r>
            <a:r>
              <a:rPr lang="en-US" sz="2000" i="1" spc="-95" dirty="0" err="1">
                <a:latin typeface="Courier"/>
                <a:cs typeface="Courier"/>
              </a:rPr>
              <a:t>forall</a:t>
            </a:r>
            <a:r>
              <a:rPr lang="en-US" sz="2000" spc="-95" dirty="0">
                <a:latin typeface="Courier"/>
                <a:cs typeface="Courier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construct: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“do-all”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semantics: </a:t>
            </a:r>
            <a:r>
              <a:rPr lang="en-US" sz="2000" spc="-55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iterations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m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-45" dirty="0">
                <a:latin typeface="Times New Roman"/>
                <a:cs typeface="Times New Roman"/>
              </a:rPr>
              <a:t>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20" dirty="0">
                <a:latin typeface="Times New Roman"/>
                <a:cs typeface="Times New Roman"/>
              </a:rPr>
              <a:t>an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any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5" dirty="0">
                <a:latin typeface="Times New Roman"/>
                <a:cs typeface="Times New Roman"/>
              </a:rPr>
              <a:t>o</a:t>
            </a:r>
            <a:r>
              <a:rPr lang="en-US" sz="2000" dirty="0">
                <a:latin typeface="Times New Roman"/>
                <a:cs typeface="Times New Roman"/>
              </a:rPr>
              <a:t>rder</a:t>
            </a: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Syntax: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  <a:tabLst>
                <a:tab pos="1841500" algn="l"/>
              </a:tabLst>
            </a:pPr>
            <a:r>
              <a:rPr lang="en-US" sz="2000" spc="-80" dirty="0" smtClean="0">
                <a:latin typeface="Courier"/>
                <a:cs typeface="Courier"/>
              </a:rPr>
              <a:t>  </a:t>
            </a:r>
            <a:r>
              <a:rPr lang="en-US" sz="2000" i="1" spc="-80" dirty="0" err="1" smtClean="0">
                <a:latin typeface="Courier"/>
                <a:cs typeface="Courier"/>
              </a:rPr>
              <a:t>forall</a:t>
            </a:r>
            <a:r>
              <a:rPr lang="en-US" sz="2000" i="1" spc="-80" dirty="0" smtClean="0">
                <a:latin typeface="Courier"/>
                <a:cs typeface="Courier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[&lt;</a:t>
            </a:r>
            <a:r>
              <a:rPr lang="en-US" sz="2000" i="1" spc="-80" dirty="0" err="1">
                <a:latin typeface="Courier"/>
                <a:cs typeface="Courier"/>
              </a:rPr>
              <a:t>ident</a:t>
            </a:r>
            <a:r>
              <a:rPr lang="en-US" sz="2000" i="1" spc="-80" dirty="0">
                <a:latin typeface="Courier"/>
                <a:cs typeface="Courier"/>
              </a:rPr>
              <a:t>&gt;] (&lt;min&gt; :	&lt;max&gt;, &lt;stride&gt;) &lt;body&gt;</a:t>
            </a:r>
            <a:endParaRPr lang="en-US" sz="2000" i="1" dirty="0">
              <a:latin typeface="Courier"/>
              <a:cs typeface="Courier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range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from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&lt;min&gt;</a:t>
            </a:r>
            <a:r>
              <a:rPr lang="en-US" sz="2000" i="1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&lt;max&gt;</a:t>
            </a:r>
            <a:r>
              <a:rPr lang="en-US" sz="2000" i="1" spc="30" dirty="0">
                <a:latin typeface="Courier"/>
                <a:cs typeface="Courier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inclusive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err="1" smtClean="0">
                <a:latin typeface="Courier"/>
                <a:cs typeface="Courier"/>
              </a:rPr>
              <a:t>forall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660588"/>
            <a:ext cx="8229600" cy="1180352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err="1" smtClean="0">
                <a:latin typeface="Times New Roman"/>
                <a:cs typeface="Times New Roman"/>
              </a:rPr>
              <a:t>forall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[block] (0 : </a:t>
            </a:r>
            <a:r>
              <a:rPr lang="en-US" spc="10" dirty="0" err="1">
                <a:latin typeface="Times New Roman"/>
                <a:cs typeface="Times New Roman"/>
              </a:rPr>
              <a:t>numBlocks</a:t>
            </a:r>
            <a:r>
              <a:rPr lang="en-US" spc="10" dirty="0">
                <a:latin typeface="Times New Roman"/>
                <a:cs typeface="Times New Roman"/>
              </a:rPr>
              <a:t> − 1, 1)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b="1" spc="10" dirty="0" smtClean="0">
                <a:latin typeface="Times New Roman"/>
                <a:cs typeface="Times New Roman"/>
              </a:rPr>
              <a:t>        when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method1[block](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spc="10" dirty="0">
                <a:latin typeface="Times New Roman"/>
                <a:cs typeface="Times New Roman"/>
              </a:rPr>
              <a:t> ref, </a:t>
            </a:r>
            <a:r>
              <a:rPr lang="en-US" b="1" spc="10" dirty="0" err="1">
                <a:latin typeface="Times New Roman"/>
                <a:cs typeface="Times New Roman"/>
              </a:rPr>
              <a:t>bool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someVal</a:t>
            </a:r>
            <a:r>
              <a:rPr lang="en-US" spc="10" dirty="0">
                <a:latin typeface="Times New Roman"/>
                <a:cs typeface="Times New Roman"/>
              </a:rPr>
              <a:t>) </a:t>
            </a:r>
            <a:r>
              <a:rPr lang="en-US" i="1" spc="10" dirty="0">
                <a:latin typeface="Times New Roman"/>
                <a:cs typeface="Times New Roman"/>
              </a:rPr>
              <a:t>/∗ code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  <a:endParaRPr lang="en-US" spc="10" dirty="0">
              <a:latin typeface="Times New Roman"/>
              <a:cs typeface="Times New Roman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7200" y="4982879"/>
            <a:ext cx="8229600" cy="620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3175635" algn="l"/>
              </a:tabLst>
            </a:pPr>
            <a:r>
              <a:rPr lang="en-US" sz="4000" spc="-15" dirty="0">
                <a:latin typeface="Times New Roman"/>
                <a:cs typeface="Times New Roman"/>
              </a:rPr>
              <a:t>Assume </a:t>
            </a:r>
            <a:r>
              <a:rPr lang="en-US" sz="4000" spc="114" dirty="0">
                <a:latin typeface="Times New Roman"/>
                <a:cs typeface="Times New Roman"/>
              </a:rPr>
              <a:t> </a:t>
            </a:r>
            <a:r>
              <a:rPr lang="en-US" sz="4000" i="1" spc="-95" dirty="0">
                <a:latin typeface="Courier"/>
                <a:cs typeface="Courier"/>
              </a:rPr>
              <a:t>block</a:t>
            </a:r>
            <a:r>
              <a:rPr lang="en-US" sz="4000" spc="-95" dirty="0">
                <a:latin typeface="Courier"/>
                <a:cs typeface="Courier"/>
              </a:rPr>
              <a:t> </a:t>
            </a:r>
            <a:r>
              <a:rPr lang="en-US" sz="4000" spc="-30" dirty="0">
                <a:latin typeface="Times New Roman"/>
                <a:cs typeface="Times New Roman"/>
              </a:rPr>
              <a:t>is</a:t>
            </a:r>
            <a:r>
              <a:rPr lang="en-US" sz="4000" spc="85" dirty="0">
                <a:latin typeface="Times New Roman"/>
                <a:cs typeface="Times New Roman"/>
              </a:rPr>
              <a:t> </a:t>
            </a:r>
            <a:r>
              <a:rPr lang="en-US" sz="4000" spc="-5" dirty="0">
                <a:latin typeface="Times New Roman"/>
                <a:cs typeface="Times New Roman"/>
              </a:rPr>
              <a:t>decl</a:t>
            </a:r>
            <a:r>
              <a:rPr lang="en-US" sz="4000" spc="-35" dirty="0">
                <a:latin typeface="Times New Roman"/>
                <a:cs typeface="Times New Roman"/>
              </a:rPr>
              <a:t>a</a:t>
            </a:r>
            <a:r>
              <a:rPr lang="en-US" sz="4000" dirty="0">
                <a:latin typeface="Times New Roman"/>
                <a:cs typeface="Times New Roman"/>
              </a:rPr>
              <a:t>red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-20" dirty="0">
                <a:latin typeface="Times New Roman"/>
                <a:cs typeface="Times New Roman"/>
              </a:rPr>
              <a:t>in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30" dirty="0">
                <a:latin typeface="Times New Roman"/>
                <a:cs typeface="Times New Roman"/>
              </a:rPr>
              <a:t>the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-10" dirty="0">
                <a:latin typeface="Times New Roman"/>
                <a:cs typeface="Times New Roman"/>
              </a:rPr>
              <a:t>class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5" dirty="0">
                <a:latin typeface="Times New Roman"/>
                <a:cs typeface="Times New Roman"/>
              </a:rPr>
              <a:t>as </a:t>
            </a:r>
            <a:r>
              <a:rPr lang="en-US" sz="4000" spc="110" dirty="0">
                <a:latin typeface="Times New Roman"/>
                <a:cs typeface="Times New Roman"/>
              </a:rPr>
              <a:t> </a:t>
            </a:r>
            <a:r>
              <a:rPr lang="en-US" sz="4000" i="1" spc="-95" dirty="0">
                <a:latin typeface="Courier"/>
                <a:cs typeface="Courier"/>
              </a:rPr>
              <a:t>public:	</a:t>
            </a:r>
            <a:r>
              <a:rPr lang="en-US" sz="4000" i="1" spc="-95" dirty="0" err="1">
                <a:latin typeface="Courier"/>
                <a:cs typeface="Courier"/>
              </a:rPr>
              <a:t>int</a:t>
            </a:r>
            <a:r>
              <a:rPr lang="en-US" sz="4000" i="1" spc="-90" dirty="0">
                <a:latin typeface="Courier"/>
                <a:cs typeface="Courier"/>
              </a:rPr>
              <a:t> </a:t>
            </a:r>
            <a:r>
              <a:rPr lang="en-US" sz="4000" i="1" spc="-95" dirty="0">
                <a:latin typeface="Courier"/>
                <a:cs typeface="Courier"/>
              </a:rPr>
              <a:t>block;</a:t>
            </a:r>
            <a:endParaRPr lang="en-US" sz="4000" i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5590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1937"/>
            <a:ext cx="8229600" cy="4905022"/>
          </a:xfrm>
          <a:solidFill>
            <a:srgbClr val="CCD1D9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                </a:t>
            </a:r>
            <a:r>
              <a:rPr lang="en-US" b="1" dirty="0" err="1" smtClean="0"/>
              <a:t>mainmodule</a:t>
            </a:r>
            <a:r>
              <a:rPr lang="en-US" b="1" dirty="0" smtClean="0"/>
              <a:t> </a:t>
            </a:r>
            <a:r>
              <a:rPr lang="en-US" dirty="0"/>
              <a:t>prefix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readonly</a:t>
            </a:r>
            <a:r>
              <a:rPr lang="en-US" b="1" dirty="0" smtClean="0"/>
              <a:t> </a:t>
            </a:r>
            <a:r>
              <a:rPr lang="en-US" dirty="0" err="1"/>
              <a:t>CProxy</a:t>
            </a:r>
            <a:r>
              <a:rPr lang="en-US" dirty="0"/>
              <a:t>  Main </a:t>
            </a:r>
            <a:r>
              <a:rPr lang="en-US" dirty="0" err="1"/>
              <a:t>mainProxy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readonly</a:t>
            </a:r>
            <a:r>
              <a:rPr lang="en-US" b="1" dirty="0" smtClean="0"/>
              <a:t>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numElements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mainchare</a:t>
            </a:r>
            <a:r>
              <a:rPr lang="en-US" b="1" dirty="0" smtClean="0"/>
              <a:t> </a:t>
            </a:r>
            <a:r>
              <a:rPr lang="en-US" dirty="0"/>
              <a:t>Main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Main(</a:t>
            </a:r>
            <a:r>
              <a:rPr lang="en-US" dirty="0" err="1"/>
              <a:t>CkArgMsg</a:t>
            </a:r>
            <a:r>
              <a:rPr lang="en-US" dirty="0"/>
              <a:t>∗  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[</a:t>
            </a:r>
            <a:r>
              <a:rPr lang="en-US" dirty="0" err="1"/>
              <a:t>reductiontarget</a:t>
            </a:r>
            <a:r>
              <a:rPr lang="en-US" dirty="0"/>
              <a:t>] void </a:t>
            </a:r>
            <a:r>
              <a:rPr lang="en-US" dirty="0" err="1"/>
              <a:t>checkIn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array </a:t>
            </a:r>
            <a:r>
              <a:rPr lang="en-US" dirty="0"/>
              <a:t>[1D] Prefix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Prefix();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 err="1"/>
              <a:t>passValue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step, </a:t>
            </a:r>
            <a:r>
              <a:rPr lang="en-US" b="1" dirty="0"/>
              <a:t>unsigned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incomingValue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6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611"/>
            <a:ext cx="8229600" cy="4905022"/>
          </a:xfrm>
          <a:solidFill>
            <a:srgbClr val="CCD1D9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 err="1"/>
              <a:t>startPrefixCalculation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 smtClean="0"/>
              <a:t>                 </a:t>
            </a:r>
            <a:r>
              <a:rPr lang="en-US" b="1" dirty="0" smtClean="0"/>
              <a:t>for</a:t>
            </a:r>
            <a:r>
              <a:rPr lang="en-US" dirty="0"/>
              <a:t>(stage = 0; (1 &lt;&lt; stage) &lt; </a:t>
            </a:r>
            <a:r>
              <a:rPr lang="en-US" dirty="0" err="1"/>
              <a:t>numElements</a:t>
            </a:r>
            <a:r>
              <a:rPr lang="en-US" dirty="0"/>
              <a:t>; stage++)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b="1" dirty="0" smtClean="0"/>
              <a:t>serial </a:t>
            </a:r>
            <a:r>
              <a:rPr lang="en-US" dirty="0"/>
              <a:t>”send  value” {</a:t>
            </a:r>
          </a:p>
          <a:p>
            <a:pPr marL="0" indent="0">
              <a:buNone/>
            </a:pPr>
            <a:r>
              <a:rPr lang="en-US" dirty="0" smtClean="0"/>
              <a:t>                       </a:t>
            </a:r>
            <a:r>
              <a:rPr lang="en-US" dirty="0" err="1" smtClean="0"/>
              <a:t>targetIndex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thisIndex</a:t>
            </a:r>
            <a:r>
              <a:rPr lang="en-US" dirty="0"/>
              <a:t> + (1&lt;&lt;stage);</a:t>
            </a:r>
          </a:p>
          <a:p>
            <a:pPr marL="0" indent="0">
              <a:buNone/>
            </a:pPr>
            <a:r>
              <a:rPr lang="en-US" dirty="0" smtClean="0"/>
              <a:t>                       </a:t>
            </a:r>
            <a:r>
              <a:rPr lang="en-US" b="1" dirty="0" smtClean="0"/>
              <a:t>if </a:t>
            </a:r>
            <a:r>
              <a:rPr lang="en-US" dirty="0"/>
              <a:t>(</a:t>
            </a:r>
            <a:r>
              <a:rPr lang="en-US" dirty="0" err="1"/>
              <a:t>targetIndex</a:t>
            </a:r>
            <a:r>
              <a:rPr lang="en-US" dirty="0"/>
              <a:t> &lt; </a:t>
            </a:r>
            <a:r>
              <a:rPr lang="en-US" dirty="0" err="1"/>
              <a:t>numElements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</a:t>
            </a:r>
            <a:r>
              <a:rPr lang="en-US" dirty="0" err="1" smtClean="0"/>
              <a:t>thisProxy</a:t>
            </a:r>
            <a:r>
              <a:rPr lang="en-US" dirty="0" smtClean="0"/>
              <a:t>[</a:t>
            </a:r>
            <a:r>
              <a:rPr lang="en-US" dirty="0" err="1" smtClean="0"/>
              <a:t>targetIndex</a:t>
            </a:r>
            <a:r>
              <a:rPr lang="en-US" dirty="0" smtClean="0"/>
              <a:t>].</a:t>
            </a:r>
            <a:r>
              <a:rPr lang="en-US" dirty="0" err="1" smtClean="0"/>
              <a:t>passValue</a:t>
            </a:r>
            <a:r>
              <a:rPr lang="en-US" dirty="0" smtClean="0"/>
              <a:t>(stage, value);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b="1" dirty="0" smtClean="0"/>
              <a:t>if </a:t>
            </a:r>
            <a:r>
              <a:rPr lang="en-US" dirty="0"/>
              <a:t>(</a:t>
            </a:r>
            <a:r>
              <a:rPr lang="en-US" dirty="0" err="1"/>
              <a:t>thisIndex</a:t>
            </a:r>
            <a:r>
              <a:rPr lang="en-US" dirty="0"/>
              <a:t> &gt;= (1&lt;&lt;stage))</a:t>
            </a:r>
          </a:p>
          <a:p>
            <a:pPr marL="0" indent="0">
              <a:buNone/>
            </a:pPr>
            <a:r>
              <a:rPr lang="en-US" dirty="0" smtClean="0"/>
              <a:t>                       </a:t>
            </a:r>
            <a:r>
              <a:rPr lang="en-US" b="1" dirty="0" smtClean="0"/>
              <a:t>when </a:t>
            </a:r>
            <a:r>
              <a:rPr lang="en-US" dirty="0" err="1"/>
              <a:t>passValue</a:t>
            </a:r>
            <a:r>
              <a:rPr lang="en-US" dirty="0"/>
              <a:t>[stage] 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incoming  stage, unsigned </a:t>
            </a:r>
            <a:r>
              <a:rPr lang="en-US" dirty="0" err="1"/>
              <a:t>int</a:t>
            </a:r>
            <a:r>
              <a:rPr lang="en-US" dirty="0"/>
              <a:t> incoming  value) serial</a:t>
            </a:r>
          </a:p>
          <a:p>
            <a:pPr marL="0" indent="0">
              <a:buNone/>
            </a:pPr>
            <a:r>
              <a:rPr lang="en-US" dirty="0" smtClean="0"/>
              <a:t>                                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value </a:t>
            </a:r>
            <a:r>
              <a:rPr lang="en-US" dirty="0"/>
              <a:t>+= incoming  value;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</a:t>
            </a:r>
            <a:r>
              <a:rPr lang="en-US" b="1" dirty="0" smtClean="0"/>
              <a:t>serial </a:t>
            </a:r>
            <a:r>
              <a:rPr lang="en-US" dirty="0"/>
              <a:t>”done” {</a:t>
            </a:r>
          </a:p>
          <a:p>
            <a:pPr marL="0" indent="0">
              <a:buNone/>
            </a:pPr>
            <a:r>
              <a:rPr lang="en-US" dirty="0" smtClean="0"/>
              <a:t>                     contribute</a:t>
            </a:r>
            <a:r>
              <a:rPr lang="en-US" dirty="0"/>
              <a:t>(</a:t>
            </a:r>
            <a:r>
              <a:rPr lang="en-US" dirty="0" err="1"/>
              <a:t>CkCallback</a:t>
            </a:r>
            <a:r>
              <a:rPr lang="en-US" dirty="0"/>
              <a:t>(</a:t>
            </a:r>
            <a:r>
              <a:rPr lang="en-US" dirty="0" err="1"/>
              <a:t>CkReductionTarget</a:t>
            </a:r>
            <a:r>
              <a:rPr lang="en-US" dirty="0"/>
              <a:t>(Main, </a:t>
            </a:r>
            <a:r>
              <a:rPr lang="en-US" dirty="0" err="1"/>
              <a:t>checkIn</a:t>
            </a:r>
            <a:r>
              <a:rPr lang="en-US" dirty="0"/>
              <a:t>), </a:t>
            </a:r>
            <a:r>
              <a:rPr lang="en-US" dirty="0" err="1"/>
              <a:t>mainProxy</a:t>
            </a:r>
            <a:r>
              <a:rPr lang="en-US" dirty="0"/>
              <a:t>)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   }</a:t>
            </a:r>
          </a:p>
          <a:p>
            <a:pPr marL="0" indent="0">
              <a:buNone/>
            </a:pPr>
            <a:r>
              <a:rPr lang="en-US" dirty="0" smtClean="0"/>
              <a:t>            };</a:t>
            </a:r>
          </a:p>
          <a:p>
            <a:pPr marL="0" indent="0">
              <a:buNone/>
            </a:pPr>
            <a:r>
              <a:rPr lang="en-US" dirty="0" smtClean="0"/>
              <a:t>      };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016"/>
            <a:ext cx="8229600" cy="5095522"/>
          </a:xfrm>
          <a:solidFill>
            <a:srgbClr val="CCD1D9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#include </a:t>
            </a:r>
            <a:r>
              <a:rPr lang="en-US" dirty="0"/>
              <a:t>”</a:t>
            </a:r>
            <a:r>
              <a:rPr lang="en-US" dirty="0" err="1"/>
              <a:t>prefix.decl.h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b="1" dirty="0"/>
              <a:t>#include </a:t>
            </a:r>
            <a:r>
              <a:rPr lang="en-US" dirty="0"/>
              <a:t>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i="1" dirty="0"/>
              <a:t>/∗ </a:t>
            </a:r>
            <a:r>
              <a:rPr lang="en-US" i="1" dirty="0" err="1"/>
              <a:t>readonly</a:t>
            </a:r>
            <a:r>
              <a:rPr lang="en-US" i="1" dirty="0"/>
              <a:t> ∗/ </a:t>
            </a:r>
            <a:r>
              <a:rPr lang="en-US" dirty="0" err="1"/>
              <a:t>CProxy</a:t>
            </a:r>
            <a:r>
              <a:rPr lang="en-US" dirty="0"/>
              <a:t>  Main </a:t>
            </a:r>
            <a:r>
              <a:rPr lang="en-US" dirty="0" err="1"/>
              <a:t>mainProxy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i="1" dirty="0"/>
              <a:t>/∗ </a:t>
            </a:r>
            <a:r>
              <a:rPr lang="en-US" i="1" dirty="0" err="1"/>
              <a:t>readonly</a:t>
            </a:r>
            <a:r>
              <a:rPr lang="en-US" i="1" dirty="0"/>
              <a:t> ∗/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numElements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class </a:t>
            </a:r>
            <a:r>
              <a:rPr lang="en-US" dirty="0"/>
              <a:t>Main : </a:t>
            </a:r>
            <a:r>
              <a:rPr lang="en-US" b="1" dirty="0"/>
              <a:t>public </a:t>
            </a:r>
            <a:r>
              <a:rPr lang="en-US" dirty="0" err="1"/>
              <a:t>CBase</a:t>
            </a:r>
            <a:r>
              <a:rPr lang="en-US" dirty="0"/>
              <a:t>  Main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public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CProxy</a:t>
            </a:r>
            <a:r>
              <a:rPr lang="en-US" dirty="0" smtClean="0"/>
              <a:t>  </a:t>
            </a:r>
            <a:r>
              <a:rPr lang="en-US" dirty="0"/>
              <a:t>Prefix </a:t>
            </a:r>
            <a:r>
              <a:rPr lang="en-US" dirty="0" err="1"/>
              <a:t>prefixArray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Main</a:t>
            </a:r>
            <a:r>
              <a:rPr lang="en-US" dirty="0"/>
              <a:t>(</a:t>
            </a:r>
            <a:r>
              <a:rPr lang="en-US" dirty="0" err="1"/>
              <a:t>CkArgMsg</a:t>
            </a:r>
            <a:r>
              <a:rPr lang="en-US" dirty="0"/>
              <a:t>∗  </a:t>
            </a:r>
            <a:r>
              <a:rPr lang="en-US" dirty="0" err="1"/>
              <a:t>msg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if 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−&gt;</a:t>
            </a:r>
            <a:r>
              <a:rPr lang="en-US" dirty="0" err="1"/>
              <a:t>argc</a:t>
            </a:r>
            <a:r>
              <a:rPr lang="en-US" dirty="0"/>
              <a:t> &gt; 1) </a:t>
            </a:r>
            <a:r>
              <a:rPr lang="en-US" dirty="0" err="1"/>
              <a:t>numElements</a:t>
            </a:r>
            <a:r>
              <a:rPr lang="en-US" dirty="0"/>
              <a:t> = </a:t>
            </a:r>
            <a:r>
              <a:rPr lang="en-US" dirty="0" err="1"/>
              <a:t>atoi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−&gt;</a:t>
            </a:r>
            <a:r>
              <a:rPr lang="en-US" dirty="0" err="1"/>
              <a:t>argv</a:t>
            </a:r>
            <a:r>
              <a:rPr lang="en-US" dirty="0"/>
              <a:t>[1]);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mainProxy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thisProxy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prefixArray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CProxy</a:t>
            </a:r>
            <a:r>
              <a:rPr lang="en-US" dirty="0"/>
              <a:t>  Prefix::</a:t>
            </a:r>
            <a:r>
              <a:rPr lang="en-US" dirty="0" err="1"/>
              <a:t>ckNew</a:t>
            </a:r>
            <a:r>
              <a:rPr lang="en-US" dirty="0"/>
              <a:t>(</a:t>
            </a:r>
            <a:r>
              <a:rPr lang="en-US" dirty="0" err="1"/>
              <a:t>numElements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prefixArray.startPrefixCalculation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Main</a:t>
            </a:r>
            <a:r>
              <a:rPr lang="en-US" dirty="0"/>
              <a:t>(</a:t>
            </a:r>
            <a:r>
              <a:rPr lang="en-US" dirty="0" err="1"/>
              <a:t>CkMigrateMessage</a:t>
            </a:r>
            <a:r>
              <a:rPr lang="en-US" dirty="0"/>
              <a:t>∗  </a:t>
            </a:r>
            <a:r>
              <a:rPr lang="en-US" dirty="0" err="1"/>
              <a:t>msg</a:t>
            </a:r>
            <a:r>
              <a:rPr lang="en-US" dirty="0"/>
              <a:t>)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void </a:t>
            </a:r>
            <a:r>
              <a:rPr lang="en-US" dirty="0" err="1"/>
              <a:t>checkIn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CkExit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8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 smtClean="0">
                <a:solidFill>
                  <a:srgbClr val="CC0000"/>
                </a:solidFill>
                <a:latin typeface="Times New Roman"/>
                <a:cs typeface="Times New Roman"/>
              </a:rPr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7095"/>
            <a:ext cx="8229600" cy="3505200"/>
          </a:xfrm>
          <a:solidFill>
            <a:srgbClr val="CCD1D9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class </a:t>
            </a:r>
            <a:r>
              <a:rPr lang="en-US" dirty="0"/>
              <a:t>Prefix : </a:t>
            </a:r>
            <a:r>
              <a:rPr lang="en-US" b="1" dirty="0"/>
              <a:t>public </a:t>
            </a:r>
            <a:r>
              <a:rPr lang="en-US" dirty="0" err="1"/>
              <a:t>CBase</a:t>
            </a:r>
            <a:r>
              <a:rPr lang="en-US" dirty="0"/>
              <a:t>  Prefix {</a:t>
            </a:r>
          </a:p>
          <a:p>
            <a:pPr marL="0" indent="0">
              <a:buNone/>
            </a:pPr>
            <a:r>
              <a:rPr lang="en-US" dirty="0" smtClean="0"/>
              <a:t>    Prefix  </a:t>
            </a:r>
            <a:r>
              <a:rPr lang="en-US" dirty="0"/>
              <a:t>SDAG 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public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/>
              <a:t>stage, </a:t>
            </a:r>
            <a:r>
              <a:rPr lang="en-US" dirty="0" err="1"/>
              <a:t>targetIndex</a:t>
            </a:r>
            <a:r>
              <a:rPr lang="en-US" dirty="0"/>
              <a:t>, value;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Prefix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srand</a:t>
            </a:r>
            <a:r>
              <a:rPr lang="en-US" dirty="0"/>
              <a:t>(</a:t>
            </a:r>
            <a:r>
              <a:rPr lang="en-US" dirty="0" err="1"/>
              <a:t>thisIndex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value </a:t>
            </a:r>
            <a:r>
              <a:rPr lang="en-US" dirty="0"/>
              <a:t>= rand() % 10; // Random positive </a:t>
            </a:r>
            <a:r>
              <a:rPr lang="en-US" dirty="0" err="1"/>
              <a:t>int</a:t>
            </a:r>
            <a:r>
              <a:rPr lang="en-US" dirty="0"/>
              <a:t> between 0 and 9 (inclusive)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Prefix</a:t>
            </a:r>
            <a:r>
              <a:rPr lang="en-US" dirty="0"/>
              <a:t>(</a:t>
            </a:r>
            <a:r>
              <a:rPr lang="en-US" dirty="0" err="1"/>
              <a:t>CkMigrateMessage</a:t>
            </a:r>
            <a:r>
              <a:rPr lang="en-US" dirty="0"/>
              <a:t> ∗</a:t>
            </a:r>
            <a:r>
              <a:rPr lang="en-US" dirty="0" err="1"/>
              <a:t>msg</a:t>
            </a:r>
            <a:r>
              <a:rPr lang="en-US" dirty="0"/>
              <a:t>)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b="1" dirty="0"/>
              <a:t>#include </a:t>
            </a:r>
            <a:r>
              <a:rPr lang="en-US" dirty="0"/>
              <a:t>”</a:t>
            </a:r>
            <a:r>
              <a:rPr lang="en-US" dirty="0" err="1"/>
              <a:t>prefix.def.h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4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Stencil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7769"/>
            <a:ext cx="8229600" cy="2476500"/>
          </a:xfrm>
        </p:spPr>
        <p:txBody>
          <a:bodyPr/>
          <a:lstStyle/>
          <a:p>
            <a:pPr marL="182245" marR="12700">
              <a:spcBef>
                <a:spcPts val="0"/>
              </a:spcBef>
            </a:pPr>
            <a:r>
              <a:rPr lang="en-US" dirty="0">
                <a:latin typeface="Times New Roman"/>
                <a:cs typeface="Times New Roman"/>
              </a:rPr>
              <a:t>Iterative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applications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where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10" dirty="0">
                <a:latin typeface="Times New Roman"/>
                <a:cs typeface="Times New Roman"/>
              </a:rPr>
              <a:t>rr</a:t>
            </a:r>
            <a:r>
              <a:rPr lang="en-US" spc="-20" dirty="0">
                <a:latin typeface="Times New Roman"/>
                <a:cs typeface="Times New Roman"/>
              </a:rPr>
              <a:t>a</a:t>
            </a:r>
            <a:r>
              <a:rPr lang="en-US" spc="-50" dirty="0">
                <a:latin typeface="Times New Roman"/>
                <a:cs typeface="Times New Roman"/>
              </a:rPr>
              <a:t>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elements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u</a:t>
            </a:r>
            <a:r>
              <a:rPr lang="en-US" spc="40" dirty="0">
                <a:latin typeface="Times New Roman"/>
                <a:cs typeface="Times New Roman"/>
              </a:rPr>
              <a:t>p</a:t>
            </a:r>
            <a:r>
              <a:rPr lang="en-US" spc="25" dirty="0">
                <a:latin typeface="Times New Roman"/>
                <a:cs typeface="Times New Roman"/>
              </a:rPr>
              <a:t>dated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acc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5" dirty="0">
                <a:latin typeface="Times New Roman"/>
                <a:cs typeface="Times New Roman"/>
              </a:rPr>
              <a:t>rding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to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some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fixed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pattern.</a:t>
            </a:r>
            <a:endParaRPr lang="en-US" dirty="0">
              <a:latin typeface="Times New Roman"/>
              <a:cs typeface="Times New Roman"/>
            </a:endParaRPr>
          </a:p>
          <a:p>
            <a:pPr marL="182245" marR="274320">
              <a:spcBef>
                <a:spcPts val="0"/>
              </a:spcBef>
            </a:pPr>
            <a:r>
              <a:rPr lang="en-US" spc="-15" dirty="0">
                <a:latin typeface="Times New Roman"/>
                <a:cs typeface="Times New Roman"/>
              </a:rPr>
              <a:t>Used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computational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simulations,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solving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p</a:t>
            </a:r>
            <a:r>
              <a:rPr lang="en-US" spc="-15" dirty="0">
                <a:latin typeface="Times New Roman"/>
                <a:cs typeface="Times New Roman"/>
              </a:rPr>
              <a:t>a</a:t>
            </a:r>
            <a:r>
              <a:rPr lang="en-US" spc="5" dirty="0">
                <a:latin typeface="Times New Roman"/>
                <a:cs typeface="Times New Roman"/>
              </a:rPr>
              <a:t>rtial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differential </a:t>
            </a:r>
            <a:r>
              <a:rPr lang="en-US" spc="5" dirty="0">
                <a:latin typeface="Times New Roman"/>
                <a:cs typeface="Times New Roman"/>
              </a:rPr>
              <a:t>equations,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Jacobi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5" dirty="0">
                <a:latin typeface="Times New Roman"/>
                <a:cs typeface="Times New Roman"/>
              </a:rPr>
              <a:t>k</a:t>
            </a:r>
            <a:r>
              <a:rPr lang="en-US" spc="-5" dirty="0">
                <a:latin typeface="Times New Roman"/>
                <a:cs typeface="Times New Roman"/>
              </a:rPr>
              <a:t>ernel,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5" dirty="0" err="1">
                <a:latin typeface="Times New Roman"/>
                <a:cs typeface="Times New Roman"/>
              </a:rPr>
              <a:t>GaussSeidel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</a:t>
            </a:r>
            <a:r>
              <a:rPr lang="en-US" spc="30" dirty="0">
                <a:latin typeface="Times New Roman"/>
                <a:cs typeface="Times New Roman"/>
              </a:rPr>
              <a:t>t</a:t>
            </a:r>
            <a:r>
              <a:rPr lang="en-US" spc="55" dirty="0">
                <a:latin typeface="Times New Roman"/>
                <a:cs typeface="Times New Roman"/>
              </a:rPr>
              <a:t>h</a:t>
            </a:r>
            <a:r>
              <a:rPr lang="en-US" spc="20" dirty="0">
                <a:latin typeface="Times New Roman"/>
                <a:cs typeface="Times New Roman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d,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image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30" dirty="0">
                <a:latin typeface="Times New Roman"/>
                <a:cs typeface="Times New Roman"/>
              </a:rPr>
              <a:t>o</a:t>
            </a:r>
            <a:r>
              <a:rPr lang="en-US" spc="-10" dirty="0">
                <a:latin typeface="Times New Roman"/>
                <a:cs typeface="Times New Roman"/>
              </a:rPr>
              <a:t>cessing applications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etc.</a:t>
            </a:r>
            <a:endParaRPr lang="en-US" dirty="0">
              <a:latin typeface="Times New Roman"/>
              <a:cs typeface="Times New Roman"/>
            </a:endParaRPr>
          </a:p>
          <a:p>
            <a:pPr marL="182245">
              <a:spcBef>
                <a:spcPts val="0"/>
              </a:spcBef>
            </a:pPr>
            <a:r>
              <a:rPr lang="en-US" dirty="0">
                <a:latin typeface="Times New Roman"/>
                <a:cs typeface="Times New Roman"/>
              </a:rPr>
              <a:t>Can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2D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3D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972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45197" b="-451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7490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28777" r="-28777"/>
          <a:stretch>
            <a:fillRect/>
          </a:stretch>
        </p:blipFill>
        <p:spPr>
          <a:xfrm>
            <a:off x="457200" y="1143000"/>
            <a:ext cx="8229600" cy="5235575"/>
          </a:xfrm>
        </p:spPr>
      </p:pic>
    </p:spTree>
    <p:extLst>
      <p:ext uri="{BB962C8B-B14F-4D97-AF65-F5344CB8AC3E}">
        <p14:creationId xmlns:p14="http://schemas.microsoft.com/office/powerpoint/2010/main" val="105667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Harnessing Parallelism: Challenges 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Trends in System </a:t>
            </a:r>
            <a:r>
              <a:rPr lang="en-US" sz="2200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Frequencies have stopped increasing </a:t>
            </a:r>
            <a:endParaRPr lang="en-US" dirty="0" smtClean="0"/>
          </a:p>
          <a:p>
            <a:r>
              <a:rPr lang="en-US" dirty="0" smtClean="0"/>
              <a:t>Memory </a:t>
            </a:r>
            <a:r>
              <a:rPr lang="en-US" dirty="0"/>
              <a:t>costs are high </a:t>
            </a:r>
          </a:p>
          <a:p>
            <a:pPr lvl="1"/>
            <a:r>
              <a:rPr lang="en-US" dirty="0" smtClean="0"/>
              <a:t>Relatively </a:t>
            </a:r>
            <a:r>
              <a:rPr lang="en-US" dirty="0"/>
              <a:t>low per core memory </a:t>
            </a:r>
            <a:endParaRPr lang="en-US" dirty="0" smtClean="0"/>
          </a:p>
          <a:p>
            <a:r>
              <a:rPr lang="en-US" dirty="0" smtClean="0"/>
              <a:t>Increasing </a:t>
            </a:r>
            <a:r>
              <a:rPr lang="en-US" dirty="0"/>
              <a:t>heterogeneity </a:t>
            </a:r>
          </a:p>
          <a:p>
            <a:pPr lvl="1"/>
            <a:r>
              <a:rPr lang="en-US" dirty="0" smtClean="0"/>
              <a:t>Accelerators</a:t>
            </a:r>
            <a:r>
              <a:rPr lang="en-US" dirty="0"/>
              <a:t>, </a:t>
            </a:r>
            <a:r>
              <a:rPr lang="en-US" dirty="0" smtClean="0"/>
              <a:t>SMT</a:t>
            </a:r>
          </a:p>
          <a:p>
            <a:r>
              <a:rPr lang="en-US" dirty="0" smtClean="0"/>
              <a:t>Energy</a:t>
            </a:r>
            <a:r>
              <a:rPr lang="en-US" dirty="0"/>
              <a:t>, power, and thermal considerations </a:t>
            </a:r>
            <a:endParaRPr lang="en-US" dirty="0" smtClean="0"/>
          </a:p>
          <a:p>
            <a:r>
              <a:rPr lang="en-US" dirty="0" smtClean="0"/>
              <a:t>Frequent </a:t>
            </a:r>
            <a:r>
              <a:rPr lang="en-US" dirty="0"/>
              <a:t>component failures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33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5833" r="58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5429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/>
              <a:t>mainmodule</a:t>
            </a:r>
            <a:r>
              <a:rPr lang="en-US" b="1" dirty="0"/>
              <a:t> </a:t>
            </a:r>
            <a:r>
              <a:rPr lang="en-US" dirty="0"/>
              <a:t>jacobi3d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readonly</a:t>
            </a:r>
            <a:r>
              <a:rPr lang="en-US" b="1" dirty="0" smtClean="0"/>
              <a:t> </a:t>
            </a:r>
            <a:r>
              <a:rPr lang="en-US" dirty="0" err="1"/>
              <a:t>CProxy</a:t>
            </a:r>
            <a:r>
              <a:rPr lang="en-US" dirty="0"/>
              <a:t> Main </a:t>
            </a:r>
            <a:r>
              <a:rPr lang="en-US" dirty="0" err="1"/>
              <a:t>mainProxy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b="1" dirty="0" err="1" smtClean="0"/>
              <a:t>mainchare</a:t>
            </a:r>
            <a:r>
              <a:rPr lang="en-US" b="1" dirty="0" smtClean="0"/>
              <a:t> </a:t>
            </a:r>
            <a:r>
              <a:rPr lang="en-US" dirty="0"/>
              <a:t>Main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Main(</a:t>
            </a:r>
            <a:r>
              <a:rPr lang="en-US" dirty="0" err="1"/>
              <a:t>CkArgMsg</a:t>
            </a:r>
            <a:r>
              <a:rPr lang="en-US" dirty="0"/>
              <a:t> ∗m);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/>
              <a:t>done(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iterations);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array </a:t>
            </a:r>
            <a:r>
              <a:rPr lang="en-US" dirty="0"/>
              <a:t>[3D] Jacobi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Jacobi(</a:t>
            </a:r>
            <a:r>
              <a:rPr lang="en-US" b="1" dirty="0"/>
              <a:t>void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ref,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dir</a:t>
            </a:r>
            <a:r>
              <a:rPr lang="en-US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w,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h, </a:t>
            </a:r>
            <a:r>
              <a:rPr lang="en-US" b="1" dirty="0"/>
              <a:t>double </a:t>
            </a:r>
            <a:r>
              <a:rPr lang="en-US" dirty="0" err="1"/>
              <a:t>gh</a:t>
            </a:r>
            <a:r>
              <a:rPr lang="en-US" dirty="0"/>
              <a:t>[</a:t>
            </a:r>
            <a:r>
              <a:rPr lang="en-US" dirty="0" err="1"/>
              <a:t>w∗h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[</a:t>
            </a:r>
            <a:r>
              <a:rPr lang="en-US" dirty="0" err="1"/>
              <a:t>reductiontarget</a:t>
            </a:r>
            <a:r>
              <a:rPr lang="en-US" dirty="0"/>
              <a:t>] </a:t>
            </a:r>
            <a:r>
              <a:rPr lang="en-US" b="1" dirty="0"/>
              <a:t>void </a:t>
            </a:r>
            <a:r>
              <a:rPr lang="en-US" dirty="0" err="1"/>
              <a:t>checkConverged</a:t>
            </a:r>
            <a:r>
              <a:rPr lang="en-US" dirty="0"/>
              <a:t>(</a:t>
            </a:r>
            <a:r>
              <a:rPr lang="en-US" b="1" dirty="0" err="1"/>
              <a:t>bool</a:t>
            </a:r>
            <a:r>
              <a:rPr lang="en-US" b="1" dirty="0"/>
              <a:t> </a:t>
            </a:r>
            <a:r>
              <a:rPr lang="en-US" dirty="0"/>
              <a:t>result);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/>
              <a:t>run()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i="1" dirty="0" smtClean="0"/>
              <a:t>/</a:t>
            </a:r>
            <a:r>
              <a:rPr lang="en-US" i="1" dirty="0"/>
              <a:t>/ ... main loop (next slide) ...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};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1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21368"/>
          </a:xfrm>
        </p:spPr>
        <p:txBody>
          <a:bodyPr>
            <a:normAutofit fontScale="90000"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78667"/>
            <a:ext cx="8229600" cy="5818386"/>
          </a:xfrm>
          <a:solidFill>
            <a:srgbClr val="CCD1D9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entry void </a:t>
            </a:r>
            <a:r>
              <a:rPr lang="en-US" dirty="0"/>
              <a:t>run()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while </a:t>
            </a:r>
            <a:r>
              <a:rPr lang="en-US" dirty="0"/>
              <a:t>(!converged)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copyToBoundaries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/>
              <a:t>x = </a:t>
            </a:r>
            <a:r>
              <a:rPr lang="en-US" dirty="0" err="1"/>
              <a:t>thisIndex.x</a:t>
            </a:r>
            <a:r>
              <a:rPr lang="en-US" dirty="0"/>
              <a:t>, y = </a:t>
            </a:r>
            <a:r>
              <a:rPr lang="en-US" dirty="0" err="1"/>
              <a:t>thisIndex.y</a:t>
            </a:r>
            <a:r>
              <a:rPr lang="en-US" dirty="0"/>
              <a:t>, z = </a:t>
            </a:r>
            <a:r>
              <a:rPr lang="en-US" dirty="0" err="1"/>
              <a:t>thisIndex.z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err="1"/>
              <a:t>bdX</a:t>
            </a:r>
            <a:r>
              <a:rPr lang="en-US" dirty="0"/>
              <a:t> = </a:t>
            </a:r>
            <a:r>
              <a:rPr lang="en-US" dirty="0" err="1"/>
              <a:t>blockDimX</a:t>
            </a:r>
            <a:r>
              <a:rPr lang="en-US" dirty="0"/>
              <a:t>, </a:t>
            </a:r>
            <a:r>
              <a:rPr lang="en-US" dirty="0" err="1"/>
              <a:t>bdY</a:t>
            </a:r>
            <a:r>
              <a:rPr lang="en-US" dirty="0"/>
              <a:t> = </a:t>
            </a:r>
            <a:r>
              <a:rPr lang="en-US" dirty="0" err="1"/>
              <a:t>blockDimY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 = </a:t>
            </a:r>
            <a:r>
              <a:rPr lang="en-US" dirty="0" err="1"/>
              <a:t>blockDimZ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wrapX</a:t>
            </a:r>
            <a:r>
              <a:rPr lang="en-US" dirty="0"/>
              <a:t>(x−1),</a:t>
            </a:r>
            <a:r>
              <a:rPr lang="en-US" dirty="0" err="1"/>
              <a:t>y,z</a:t>
            </a:r>
            <a:r>
              <a:rPr lang="en-US" dirty="0"/>
              <a:t>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RIGHT,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rightGhost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wrapX</a:t>
            </a:r>
            <a:r>
              <a:rPr lang="en-US" dirty="0"/>
              <a:t>(x+1),</a:t>
            </a:r>
            <a:r>
              <a:rPr lang="en-US" dirty="0" err="1"/>
              <a:t>y,z</a:t>
            </a:r>
            <a:r>
              <a:rPr lang="en-US" dirty="0"/>
              <a:t>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LEFT,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leftGhost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x,wrapY</a:t>
            </a:r>
            <a:r>
              <a:rPr lang="en-US" dirty="0"/>
              <a:t>(y−1),z).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TOP,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topGhost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x,wrapY</a:t>
            </a:r>
            <a:r>
              <a:rPr lang="en-US" dirty="0"/>
              <a:t>(y+1),z).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BOTTOM,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bottomGhost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x,y,wrapZ</a:t>
            </a:r>
            <a:r>
              <a:rPr lang="en-US" dirty="0"/>
              <a:t>(z−1)).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BACK,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backGhost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x,y,wrapZ</a:t>
            </a:r>
            <a:r>
              <a:rPr lang="en-US" dirty="0"/>
              <a:t>(z+1)).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FRONT,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frontGhost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freeBoundaries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for </a:t>
            </a:r>
            <a:r>
              <a:rPr lang="en-US" dirty="0"/>
              <a:t>(</a:t>
            </a:r>
            <a:r>
              <a:rPr lang="en-US" dirty="0" err="1"/>
              <a:t>remoteCount</a:t>
            </a:r>
            <a:r>
              <a:rPr lang="en-US" dirty="0"/>
              <a:t> = 0; </a:t>
            </a:r>
            <a:r>
              <a:rPr lang="en-US" dirty="0" err="1"/>
              <a:t>remoteCount</a:t>
            </a:r>
            <a:r>
              <a:rPr lang="en-US" dirty="0"/>
              <a:t> &lt; 6; </a:t>
            </a:r>
            <a:r>
              <a:rPr lang="en-US" dirty="0" err="1"/>
              <a:t>remoteCount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when </a:t>
            </a:r>
            <a:r>
              <a:rPr lang="en-US" dirty="0" err="1"/>
              <a:t>updateGhosts</a:t>
            </a:r>
            <a:r>
              <a:rPr lang="en-US" dirty="0"/>
              <a:t>[</a:t>
            </a:r>
            <a:r>
              <a:rPr lang="en-US" dirty="0" err="1"/>
              <a:t>iter</a:t>
            </a:r>
            <a:r>
              <a:rPr lang="en-US" dirty="0"/>
              <a:t>](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ref,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dir</a:t>
            </a:r>
            <a:r>
              <a:rPr lang="en-US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w,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h, </a:t>
            </a:r>
            <a:r>
              <a:rPr lang="en-US" b="1" dirty="0"/>
              <a:t>double </a:t>
            </a:r>
            <a:r>
              <a:rPr lang="en-US" dirty="0" err="1"/>
              <a:t>buf</a:t>
            </a:r>
            <a:r>
              <a:rPr lang="en-US" dirty="0"/>
              <a:t>[</a:t>
            </a:r>
            <a:r>
              <a:rPr lang="en-US" dirty="0" err="1"/>
              <a:t>w∗h</a:t>
            </a:r>
            <a:r>
              <a:rPr lang="en-US" dirty="0"/>
              <a:t>]) </a:t>
            </a:r>
            <a:r>
              <a:rPr lang="en-US" b="1" dirty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updateBoundary</a:t>
            </a:r>
            <a:r>
              <a:rPr lang="en-US" dirty="0"/>
              <a:t>(</a:t>
            </a:r>
            <a:r>
              <a:rPr lang="en-US" dirty="0" err="1"/>
              <a:t>dir</a:t>
            </a:r>
            <a:r>
              <a:rPr lang="en-US" dirty="0"/>
              <a:t>, w, h, </a:t>
            </a:r>
            <a:r>
              <a:rPr lang="en-US" dirty="0" err="1"/>
              <a:t>buf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double </a:t>
            </a:r>
            <a:r>
              <a:rPr lang="en-US" dirty="0"/>
              <a:t>error = </a:t>
            </a:r>
            <a:r>
              <a:rPr lang="en-US" dirty="0" err="1"/>
              <a:t>computeKernel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err="1"/>
              <a:t>conv</a:t>
            </a:r>
            <a:r>
              <a:rPr lang="en-US" dirty="0"/>
              <a:t> = error &lt; DELTA;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CkCallback</a:t>
            </a:r>
            <a:r>
              <a:rPr lang="en-US" dirty="0" smtClean="0"/>
              <a:t> </a:t>
            </a:r>
            <a:r>
              <a:rPr lang="en-US" dirty="0" err="1"/>
              <a:t>cb</a:t>
            </a:r>
            <a:r>
              <a:rPr lang="en-US" dirty="0"/>
              <a:t>(</a:t>
            </a:r>
            <a:r>
              <a:rPr lang="en-US" dirty="0" err="1"/>
              <a:t>CkReductionTarget</a:t>
            </a:r>
            <a:r>
              <a:rPr lang="en-US" dirty="0"/>
              <a:t>(Jacobi, </a:t>
            </a:r>
            <a:r>
              <a:rPr lang="en-US" dirty="0" err="1"/>
              <a:t>checkConverged</a:t>
            </a:r>
            <a:r>
              <a:rPr lang="en-US" dirty="0"/>
              <a:t>), </a:t>
            </a:r>
            <a:r>
              <a:rPr lang="en-US" dirty="0" err="1"/>
              <a:t>thisProxy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contribute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), &amp;</a:t>
            </a:r>
            <a:r>
              <a:rPr lang="en-US" dirty="0" err="1"/>
              <a:t>conv</a:t>
            </a:r>
            <a:r>
              <a:rPr lang="en-US" dirty="0"/>
              <a:t>, </a:t>
            </a:r>
            <a:r>
              <a:rPr lang="en-US" dirty="0" err="1"/>
              <a:t>CkReduction</a:t>
            </a:r>
            <a:r>
              <a:rPr lang="en-US" dirty="0"/>
              <a:t>::logical  and, </a:t>
            </a:r>
            <a:r>
              <a:rPr lang="en-US" dirty="0" err="1"/>
              <a:t>cb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when </a:t>
            </a:r>
            <a:r>
              <a:rPr lang="en-US" dirty="0" err="1"/>
              <a:t>checkConverged</a:t>
            </a:r>
            <a:r>
              <a:rPr lang="en-US" dirty="0"/>
              <a:t>(</a:t>
            </a:r>
            <a:r>
              <a:rPr lang="en-US" b="1" dirty="0" err="1"/>
              <a:t>bool</a:t>
            </a:r>
            <a:r>
              <a:rPr lang="en-US" b="1" dirty="0"/>
              <a:t> </a:t>
            </a:r>
            <a:r>
              <a:rPr lang="en-US" dirty="0"/>
              <a:t>result)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if </a:t>
            </a:r>
            <a:r>
              <a:rPr lang="en-US" dirty="0"/>
              <a:t>(result) </a:t>
            </a:r>
            <a:r>
              <a:rPr lang="en-US" b="1" dirty="0"/>
              <a:t>serial </a:t>
            </a:r>
            <a:r>
              <a:rPr lang="en-US" dirty="0"/>
              <a:t>{ </a:t>
            </a:r>
            <a:r>
              <a:rPr lang="en-US" dirty="0" err="1"/>
              <a:t>mainProxy.done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); converged = </a:t>
            </a:r>
            <a:r>
              <a:rPr lang="en-US" b="1" dirty="0"/>
              <a:t>true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serial </a:t>
            </a:r>
            <a:r>
              <a:rPr lang="en-US" dirty="0"/>
              <a:t>{ ++</a:t>
            </a:r>
            <a:r>
              <a:rPr lang="en-US" dirty="0" err="1"/>
              <a:t>iter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6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(with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b="1" spc="30" dirty="0">
                <a:solidFill>
                  <a:srgbClr val="CC0000"/>
                </a:solidFill>
                <a:latin typeface="Times New Roman"/>
                <a:cs typeface="Times New Roman"/>
              </a:rPr>
              <a:t>asynchronous</a:t>
            </a:r>
            <a:r>
              <a:rPr lang="en-US" b="1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reductions)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entry void </a:t>
            </a:r>
            <a:r>
              <a:rPr lang="en-US" dirty="0"/>
              <a:t>run()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while </a:t>
            </a:r>
            <a:r>
              <a:rPr lang="en-US" dirty="0"/>
              <a:t>(!converged)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copyToBoundaries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/>
              <a:t>x = </a:t>
            </a:r>
            <a:r>
              <a:rPr lang="en-US" dirty="0" err="1"/>
              <a:t>thisIndex.x</a:t>
            </a:r>
            <a:r>
              <a:rPr lang="en-US" dirty="0"/>
              <a:t>, y = </a:t>
            </a:r>
            <a:r>
              <a:rPr lang="en-US" dirty="0" err="1"/>
              <a:t>thisIndex.y</a:t>
            </a:r>
            <a:r>
              <a:rPr lang="en-US" dirty="0"/>
              <a:t>, z = </a:t>
            </a:r>
            <a:r>
              <a:rPr lang="en-US" dirty="0" err="1"/>
              <a:t>thisIndex.z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err="1"/>
              <a:t>bdX</a:t>
            </a:r>
            <a:r>
              <a:rPr lang="en-US" dirty="0"/>
              <a:t> = </a:t>
            </a:r>
            <a:r>
              <a:rPr lang="en-US" dirty="0" err="1"/>
              <a:t>blockDimX</a:t>
            </a:r>
            <a:r>
              <a:rPr lang="en-US" dirty="0"/>
              <a:t>, </a:t>
            </a:r>
            <a:r>
              <a:rPr lang="en-US" dirty="0" err="1"/>
              <a:t>bdY</a:t>
            </a:r>
            <a:r>
              <a:rPr lang="en-US" dirty="0"/>
              <a:t> = </a:t>
            </a:r>
            <a:r>
              <a:rPr lang="en-US" dirty="0" err="1"/>
              <a:t>blockDimY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 = </a:t>
            </a:r>
            <a:r>
              <a:rPr lang="en-US" dirty="0" err="1"/>
              <a:t>blockDimZ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wrapX</a:t>
            </a:r>
            <a:r>
              <a:rPr lang="en-US" dirty="0"/>
              <a:t>(x−1),</a:t>
            </a:r>
            <a:r>
              <a:rPr lang="en-US" dirty="0" err="1"/>
              <a:t>y,z</a:t>
            </a:r>
            <a:r>
              <a:rPr lang="en-US" dirty="0"/>
              <a:t>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RIGHT,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rightGhost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wrapX</a:t>
            </a:r>
            <a:r>
              <a:rPr lang="en-US" dirty="0"/>
              <a:t>(x+1),</a:t>
            </a:r>
            <a:r>
              <a:rPr lang="en-US" dirty="0" err="1"/>
              <a:t>y,z</a:t>
            </a:r>
            <a:r>
              <a:rPr lang="en-US" dirty="0"/>
              <a:t>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LEFT,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leftGhost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x,wrapY</a:t>
            </a:r>
            <a:r>
              <a:rPr lang="en-US" dirty="0"/>
              <a:t>(y−1),z).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TOP,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topGhost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x,wrapY</a:t>
            </a:r>
            <a:r>
              <a:rPr lang="en-US" dirty="0"/>
              <a:t>(y+1),z).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BOTTOM,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bottomGhost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x,y,wrapZ</a:t>
            </a:r>
            <a:r>
              <a:rPr lang="en-US" dirty="0"/>
              <a:t>(z−1)).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BACK,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backGhost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x,y,wrapZ</a:t>
            </a:r>
            <a:r>
              <a:rPr lang="en-US" dirty="0"/>
              <a:t>(z+1)).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FRONT,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frontGhost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freeBoundaries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for </a:t>
            </a:r>
            <a:r>
              <a:rPr lang="en-US" dirty="0"/>
              <a:t>(</a:t>
            </a:r>
            <a:r>
              <a:rPr lang="en-US" dirty="0" err="1"/>
              <a:t>remoteCount</a:t>
            </a:r>
            <a:r>
              <a:rPr lang="en-US" dirty="0"/>
              <a:t> = 0; </a:t>
            </a:r>
            <a:r>
              <a:rPr lang="en-US" dirty="0" err="1"/>
              <a:t>remoteCount</a:t>
            </a:r>
            <a:r>
              <a:rPr lang="en-US" dirty="0"/>
              <a:t> &lt; 6; </a:t>
            </a:r>
            <a:r>
              <a:rPr lang="en-US" dirty="0" err="1"/>
              <a:t>remoteCount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when </a:t>
            </a:r>
            <a:r>
              <a:rPr lang="en-US" dirty="0" err="1"/>
              <a:t>updateGhosts</a:t>
            </a:r>
            <a:r>
              <a:rPr lang="en-US" dirty="0"/>
              <a:t>[</a:t>
            </a:r>
            <a:r>
              <a:rPr lang="en-US" dirty="0" err="1"/>
              <a:t>iter</a:t>
            </a:r>
            <a:r>
              <a:rPr lang="en-US" dirty="0"/>
              <a:t>](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ref,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dir</a:t>
            </a:r>
            <a:r>
              <a:rPr lang="en-US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w,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h, </a:t>
            </a:r>
            <a:r>
              <a:rPr lang="en-US" b="1" dirty="0"/>
              <a:t>double </a:t>
            </a:r>
            <a:r>
              <a:rPr lang="en-US" dirty="0" err="1"/>
              <a:t>buf</a:t>
            </a:r>
            <a:r>
              <a:rPr lang="en-US" dirty="0"/>
              <a:t>[</a:t>
            </a:r>
            <a:r>
              <a:rPr lang="en-US" dirty="0" err="1"/>
              <a:t>w∗h</a:t>
            </a:r>
            <a:r>
              <a:rPr lang="en-US" dirty="0"/>
              <a:t>]) </a:t>
            </a:r>
            <a:r>
              <a:rPr lang="en-US" b="1" dirty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updateBoundary</a:t>
            </a:r>
            <a:r>
              <a:rPr lang="en-US" dirty="0"/>
              <a:t>(</a:t>
            </a:r>
            <a:r>
              <a:rPr lang="en-US" dirty="0" err="1"/>
              <a:t>dir</a:t>
            </a:r>
            <a:r>
              <a:rPr lang="en-US" dirty="0"/>
              <a:t>, w, h, </a:t>
            </a:r>
            <a:r>
              <a:rPr lang="en-US" dirty="0" err="1"/>
              <a:t>buf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double </a:t>
            </a:r>
            <a:r>
              <a:rPr lang="en-US" dirty="0"/>
              <a:t>error = </a:t>
            </a:r>
            <a:r>
              <a:rPr lang="en-US" dirty="0" err="1"/>
              <a:t>computeKernel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err="1"/>
              <a:t>conv</a:t>
            </a:r>
            <a:r>
              <a:rPr lang="en-US" dirty="0"/>
              <a:t> = error &lt; DELTA;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if 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 % 5 == 1)</a:t>
            </a:r>
          </a:p>
          <a:p>
            <a:pPr marL="0" indent="0">
              <a:buNone/>
            </a:pPr>
            <a:r>
              <a:rPr lang="en-US" dirty="0" smtClean="0"/>
              <a:t>            contribute</a:t>
            </a:r>
            <a:r>
              <a:rPr lang="en-US" dirty="0"/>
              <a:t>(</a:t>
            </a:r>
            <a:r>
              <a:rPr lang="en-US" b="1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), &amp;</a:t>
            </a:r>
            <a:r>
              <a:rPr lang="en-US" dirty="0" err="1"/>
              <a:t>conv</a:t>
            </a:r>
            <a:r>
              <a:rPr lang="en-US" dirty="0"/>
              <a:t>, </a:t>
            </a:r>
            <a:r>
              <a:rPr lang="en-US" dirty="0" err="1"/>
              <a:t>CkReduction</a:t>
            </a:r>
            <a:r>
              <a:rPr lang="en-US" dirty="0"/>
              <a:t>::logical  and, </a:t>
            </a:r>
            <a:r>
              <a:rPr lang="en-US" dirty="0" err="1"/>
              <a:t>CkCallback</a:t>
            </a:r>
            <a:r>
              <a:rPr lang="en-US" dirty="0"/>
              <a:t>(</a:t>
            </a:r>
            <a:r>
              <a:rPr lang="en-US" dirty="0" err="1"/>
              <a:t>CkReductionTarget</a:t>
            </a:r>
            <a:r>
              <a:rPr lang="en-US" dirty="0"/>
              <a:t>(Jacobi,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</a:t>
            </a:r>
            <a:r>
              <a:rPr lang="en-US" dirty="0" err="1" smtClean="0"/>
              <a:t>checkConverged</a:t>
            </a:r>
            <a:r>
              <a:rPr lang="en-US" dirty="0"/>
              <a:t>), </a:t>
            </a:r>
            <a:r>
              <a:rPr lang="en-US" dirty="0" err="1"/>
              <a:t>thisProxy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if </a:t>
            </a:r>
            <a:r>
              <a:rPr lang="en-US" dirty="0"/>
              <a:t>(++</a:t>
            </a:r>
            <a:r>
              <a:rPr lang="en-US" dirty="0" err="1"/>
              <a:t>iter</a:t>
            </a:r>
            <a:r>
              <a:rPr lang="en-US" dirty="0"/>
              <a:t> % 5 == 0)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when </a:t>
            </a:r>
            <a:r>
              <a:rPr lang="en-US" dirty="0" err="1"/>
              <a:t>checkConverged</a:t>
            </a:r>
            <a:r>
              <a:rPr lang="en-US" dirty="0"/>
              <a:t>(</a:t>
            </a:r>
            <a:r>
              <a:rPr lang="en-US" b="1" dirty="0" err="1"/>
              <a:t>bool</a:t>
            </a:r>
            <a:r>
              <a:rPr lang="en-US" b="1" dirty="0"/>
              <a:t> </a:t>
            </a:r>
            <a:r>
              <a:rPr lang="en-US" dirty="0"/>
              <a:t>result)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b="1" dirty="0" smtClean="0"/>
              <a:t>if </a:t>
            </a:r>
            <a:r>
              <a:rPr lang="en-US" dirty="0"/>
              <a:t>(result) </a:t>
            </a:r>
            <a:r>
              <a:rPr lang="en-US" b="1" dirty="0"/>
              <a:t>serial </a:t>
            </a:r>
            <a:r>
              <a:rPr lang="en-US" dirty="0"/>
              <a:t>{ </a:t>
            </a:r>
            <a:r>
              <a:rPr lang="en-US" dirty="0" err="1"/>
              <a:t>mainProxy.done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); converged = </a:t>
            </a:r>
            <a:r>
              <a:rPr lang="en-US" b="1" dirty="0"/>
              <a:t>true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6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5368"/>
          </a:xfrm>
        </p:spPr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</a:pPr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-40" dirty="0">
                <a:solidFill>
                  <a:srgbClr val="CC0000"/>
                </a:solidFill>
                <a:latin typeface="Times New Roman"/>
                <a:cs typeface="Times New Roman"/>
              </a:rPr>
              <a:t>o</a:t>
            </a:r>
            <a:r>
              <a:rPr lang="en-US" spc="-105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er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25" dirty="0">
                <a:solidFill>
                  <a:srgbClr val="CC0000"/>
                </a:solidFill>
                <a:latin typeface="Times New Roman"/>
                <a:cs typeface="Times New Roman"/>
              </a:rPr>
              <a:t>of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Asynchrony</a:t>
            </a:r>
            <a:r>
              <a:rPr lang="en-US" dirty="0">
                <a:latin typeface="Times New Roman"/>
                <a:cs typeface="Times New Roman"/>
              </a:rPr>
              <a:t/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sz="2000" spc="0" dirty="0">
                <a:solidFill>
                  <a:srgbClr val="CC0000"/>
                </a:solidFill>
                <a:latin typeface="Times New Roman"/>
                <a:cs typeface="Times New Roman"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13527"/>
            <a:ext cx="8229600" cy="2199105"/>
          </a:xfrm>
        </p:spPr>
        <p:txBody>
          <a:bodyPr/>
          <a:lstStyle/>
          <a:p>
            <a:pPr marL="12700">
              <a:spcBef>
                <a:spcPts val="0"/>
              </a:spcBef>
            </a:pPr>
            <a:r>
              <a:rPr lang="en-US" spc="-10" dirty="0">
                <a:latin typeface="Times New Roman"/>
                <a:cs typeface="Times New Roman"/>
              </a:rPr>
              <a:t>Consider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foll</a:t>
            </a:r>
            <a:r>
              <a:rPr lang="en-US" spc="-70" dirty="0">
                <a:latin typeface="Times New Roman"/>
                <a:cs typeface="Times New Roman"/>
              </a:rPr>
              <a:t>o</a:t>
            </a:r>
            <a:r>
              <a:rPr lang="en-US" spc="-25" dirty="0">
                <a:latin typeface="Times New Roman"/>
                <a:cs typeface="Times New Roman"/>
              </a:rPr>
              <a:t>wing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p</a:t>
            </a:r>
            <a:r>
              <a:rPr lang="en-US" spc="-5" dirty="0">
                <a:latin typeface="Times New Roman"/>
                <a:cs typeface="Times New Roman"/>
              </a:rPr>
              <a:t>roblem:</a:t>
            </a:r>
            <a:endParaRPr lang="en-US" dirty="0">
              <a:latin typeface="Times New Roman"/>
              <a:cs typeface="Times New Roman"/>
            </a:endParaRPr>
          </a:p>
          <a:p>
            <a:pPr marL="323850" marR="5270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-65" dirty="0">
                <a:latin typeface="Times New Roman"/>
                <a:cs typeface="Times New Roman"/>
              </a:rPr>
              <a:t>A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l</a:t>
            </a:r>
            <a:r>
              <a:rPr lang="en-US" sz="1800" spc="-35" dirty="0">
                <a:latin typeface="Times New Roman"/>
                <a:cs typeface="Times New Roman"/>
              </a:rPr>
              <a:t>a</a:t>
            </a:r>
            <a:r>
              <a:rPr lang="en-US" sz="1800" dirty="0">
                <a:latin typeface="Times New Roman"/>
                <a:cs typeface="Times New Roman"/>
              </a:rPr>
              <a:t>rge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num</a:t>
            </a:r>
            <a:r>
              <a:rPr lang="en-US" sz="1800" spc="40" dirty="0">
                <a:latin typeface="Times New Roman"/>
                <a:cs typeface="Times New Roman"/>
              </a:rPr>
              <a:t>b</a:t>
            </a:r>
            <a:r>
              <a:rPr lang="en-US" sz="1800" dirty="0">
                <a:latin typeface="Times New Roman"/>
                <a:cs typeface="Times New Roman"/>
              </a:rPr>
              <a:t>er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45" dirty="0">
                <a:latin typeface="Times New Roman"/>
                <a:cs typeface="Times New Roman"/>
              </a:rPr>
              <a:t>k</a:t>
            </a:r>
            <a:r>
              <a:rPr lang="en-US" sz="1800" spc="-15" dirty="0">
                <a:latin typeface="Times New Roman"/>
                <a:cs typeface="Times New Roman"/>
              </a:rPr>
              <a:t>ey-value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pairs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distribu</a:t>
            </a:r>
            <a:r>
              <a:rPr lang="en-US" sz="1800" spc="35" dirty="0">
                <a:latin typeface="Times New Roman"/>
                <a:cs typeface="Times New Roman"/>
              </a:rPr>
              <a:t>te</a:t>
            </a:r>
            <a:r>
              <a:rPr lang="en-US" sz="1800" spc="10" dirty="0">
                <a:latin typeface="Times New Roman"/>
                <a:cs typeface="Times New Roman"/>
              </a:rPr>
              <a:t>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several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(h</a:t>
            </a:r>
            <a:r>
              <a:rPr lang="en-US" sz="1800" spc="10" dirty="0">
                <a:latin typeface="Times New Roman"/>
                <a:cs typeface="Times New Roman"/>
              </a:rPr>
              <a:t>undred)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</a:t>
            </a:r>
            <a:r>
              <a:rPr lang="en-US" sz="1800" spc="25" dirty="0">
                <a:latin typeface="Times New Roman"/>
                <a:cs typeface="Times New Roman"/>
              </a:rPr>
              <a:t>o</a:t>
            </a:r>
            <a:r>
              <a:rPr lang="en-US" sz="1800" spc="-5" dirty="0">
                <a:latin typeface="Times New Roman"/>
                <a:cs typeface="Times New Roman"/>
              </a:rPr>
              <a:t>cess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-5" dirty="0">
                <a:latin typeface="Times New Roman"/>
                <a:cs typeface="Times New Roman"/>
              </a:rPr>
              <a:t>rs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(</a:t>
            </a:r>
            <a:r>
              <a:rPr lang="en-US" sz="1800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 err="1">
                <a:latin typeface="Times New Roman"/>
                <a:cs typeface="Times New Roman"/>
              </a:rPr>
              <a:t>ch</a:t>
            </a:r>
            <a:r>
              <a:rPr lang="en-US" sz="1800" spc="-20" dirty="0" err="1">
                <a:latin typeface="Times New Roman"/>
                <a:cs typeface="Times New Roman"/>
              </a:rPr>
              <a:t>a</a:t>
            </a:r>
            <a:r>
              <a:rPr lang="en-US" sz="1800" spc="10" dirty="0" err="1">
                <a:latin typeface="Times New Roman"/>
                <a:cs typeface="Times New Roman"/>
              </a:rPr>
              <a:t>res</a:t>
            </a:r>
            <a:r>
              <a:rPr lang="en-US" sz="1800" spc="10" dirty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13779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5" dirty="0">
                <a:latin typeface="Times New Roman"/>
                <a:cs typeface="Times New Roman"/>
              </a:rPr>
              <a:t>Each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 err="1">
                <a:latin typeface="Times New Roman"/>
                <a:cs typeface="Times New Roman"/>
              </a:rPr>
              <a:t>ch</a:t>
            </a:r>
            <a:r>
              <a:rPr lang="en-US" sz="1800" spc="-20" dirty="0" err="1">
                <a:latin typeface="Times New Roman"/>
                <a:cs typeface="Times New Roman"/>
              </a:rPr>
              <a:t>a</a:t>
            </a:r>
            <a:r>
              <a:rPr lang="en-US" sz="1800" dirty="0" err="1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needs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to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get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some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subset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these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valu</a:t>
            </a:r>
            <a:r>
              <a:rPr lang="en-US" sz="1800" spc="-5" dirty="0">
                <a:latin typeface="Times New Roman"/>
                <a:cs typeface="Times New Roman"/>
              </a:rPr>
              <a:t>e</a:t>
            </a:r>
            <a:r>
              <a:rPr lang="en-US" sz="1800" spc="-10" dirty="0">
                <a:latin typeface="Times New Roman"/>
                <a:cs typeface="Times New Roman"/>
              </a:rPr>
              <a:t>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b</a:t>
            </a:r>
            <a:r>
              <a:rPr lang="en-US" sz="1800" spc="-15" dirty="0">
                <a:latin typeface="Times New Roman"/>
                <a:cs typeface="Times New Roman"/>
              </a:rPr>
              <a:t>ef</a:t>
            </a:r>
            <a:r>
              <a:rPr lang="en-US" sz="1800" spc="-45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they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can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</a:t>
            </a:r>
            <a:r>
              <a:rPr lang="en-US" sz="1800" spc="25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ceed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to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next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phase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computation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set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45" dirty="0">
                <a:latin typeface="Times New Roman"/>
                <a:cs typeface="Times New Roman"/>
              </a:rPr>
              <a:t>k</a:t>
            </a:r>
            <a:r>
              <a:rPr lang="en-US" sz="1800" spc="-20" dirty="0">
                <a:latin typeface="Times New Roman"/>
                <a:cs typeface="Times New Roman"/>
              </a:rPr>
              <a:t>eys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needed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not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kn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-20" dirty="0">
                <a:latin typeface="Times New Roman"/>
                <a:cs typeface="Times New Roman"/>
              </a:rPr>
              <a:t>wn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advance: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they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determined based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input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40" dirty="0" smtClean="0">
                <a:latin typeface="Times New Roman"/>
                <a:cs typeface="Times New Roman"/>
              </a:rPr>
              <a:t>data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581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0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ver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106"/>
            <a:ext cx="8229600" cy="1864895"/>
          </a:xfrm>
          <a:solidFill>
            <a:srgbClr val="CCD1D9"/>
          </a:solidFill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entry void </a:t>
            </a:r>
            <a:r>
              <a:rPr lang="en-US" dirty="0" err="1"/>
              <a:t>retrieveValues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for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b="1" dirty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keys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i="1" dirty="0"/>
              <a:t>// compute </a:t>
            </a:r>
            <a:r>
              <a:rPr lang="en-US" i="1" dirty="0" err="1"/>
              <a:t>i’th</a:t>
            </a:r>
            <a:r>
              <a:rPr lang="en-US" i="1" dirty="0"/>
              <a:t> key;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keyValueProxy</a:t>
            </a:r>
            <a:r>
              <a:rPr lang="en-US" dirty="0"/>
              <a:t>[keys[</a:t>
            </a:r>
            <a:r>
              <a:rPr lang="en-US" dirty="0" err="1"/>
              <a:t>i</a:t>
            </a:r>
            <a:r>
              <a:rPr lang="en-US" dirty="0"/>
              <a:t>] / B].</a:t>
            </a:r>
            <a:r>
              <a:rPr lang="en-US" dirty="0" err="1"/>
              <a:t>requestValue</a:t>
            </a:r>
            <a:r>
              <a:rPr lang="en-US" dirty="0"/>
              <a:t>(keys[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thisProxy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900948"/>
            <a:ext cx="8229600" cy="1884946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for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when </a:t>
            </a:r>
            <a:r>
              <a:rPr lang="en-US" dirty="0"/>
              <a:t>response(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ValueType</a:t>
            </a:r>
            <a:r>
              <a:rPr lang="en-US" dirty="0"/>
              <a:t> value)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serial </a:t>
            </a:r>
            <a:r>
              <a:rPr lang="en-US" dirty="0"/>
              <a:t>{ values[</a:t>
            </a:r>
            <a:r>
              <a:rPr lang="en-US" dirty="0" err="1"/>
              <a:t>i</a:t>
            </a:r>
            <a:r>
              <a:rPr lang="en-US" dirty="0"/>
              <a:t>] = value;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i="1" dirty="0" smtClean="0"/>
              <a:t>/</a:t>
            </a:r>
            <a:r>
              <a:rPr lang="en-US" i="1" dirty="0"/>
              <a:t>/ next phase of computation </a:t>
            </a:r>
            <a:r>
              <a:rPr lang="en-US" i="1" dirty="0" err="1"/>
              <a:t>thats</a:t>
            </a:r>
            <a:r>
              <a:rPr lang="en-US" i="1" dirty="0"/>
              <a:t> uses the keys and values.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892842"/>
            <a:ext cx="8229600" cy="1497263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KeyValueClass</a:t>
            </a:r>
            <a:r>
              <a:rPr lang="en-US" sz="2000" dirty="0"/>
              <a:t>::</a:t>
            </a:r>
            <a:r>
              <a:rPr lang="en-US" sz="2000" dirty="0" err="1"/>
              <a:t>requestValue</a:t>
            </a:r>
            <a:r>
              <a:rPr lang="en-US" sz="2000" dirty="0"/>
              <a:t>(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dirty="0"/>
              <a:t>key, </a:t>
            </a:r>
            <a:r>
              <a:rPr lang="en-US" sz="2000" dirty="0" err="1"/>
              <a:t>CProxy</a:t>
            </a:r>
            <a:r>
              <a:rPr lang="en-US" sz="2000" dirty="0"/>
              <a:t> Client c, 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dirty="0"/>
              <a:t>ref) {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ValueType</a:t>
            </a:r>
            <a:r>
              <a:rPr lang="en-US" sz="2000" dirty="0" smtClean="0"/>
              <a:t> </a:t>
            </a:r>
            <a:r>
              <a:rPr lang="en-US" sz="2000" dirty="0"/>
              <a:t>v = </a:t>
            </a:r>
            <a:r>
              <a:rPr lang="en-US" sz="2000" dirty="0" err="1"/>
              <a:t>localTable</a:t>
            </a:r>
            <a:r>
              <a:rPr lang="en-US" sz="2000" dirty="0"/>
              <a:t>[key];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c.response</a:t>
            </a:r>
            <a:r>
              <a:rPr lang="en-US" sz="2000" dirty="0"/>
              <a:t>(ref, v);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885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Harnessing Parallelism: Challenges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000" dirty="0"/>
              <a:t>Trends in System Architecture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However, compute resources are not faster cores, but more cores </a:t>
            </a:r>
          </a:p>
          <a:p>
            <a:r>
              <a:rPr lang="en-US" sz="2400" dirty="0"/>
              <a:t>Unprecedented levels of available concurrency </a:t>
            </a:r>
          </a:p>
          <a:p>
            <a:pPr lvl="1"/>
            <a:r>
              <a:rPr lang="en-US" sz="2000" dirty="0" smtClean="0"/>
              <a:t>IBM </a:t>
            </a:r>
            <a:r>
              <a:rPr lang="en-US" sz="2000" dirty="0"/>
              <a:t>BG/Q </a:t>
            </a:r>
          </a:p>
          <a:p>
            <a:pPr lvl="2"/>
            <a:r>
              <a:rPr lang="en-US" sz="1800" dirty="0" smtClean="0"/>
              <a:t>‘</a:t>
            </a:r>
            <a:r>
              <a:rPr lang="en-US" sz="1800" dirty="0"/>
              <a:t>Sequoia’: 1,572,864 cores </a:t>
            </a:r>
          </a:p>
          <a:p>
            <a:pPr lvl="2"/>
            <a:r>
              <a:rPr lang="en-US" sz="1800" dirty="0" smtClean="0"/>
              <a:t>‘</a:t>
            </a:r>
            <a:r>
              <a:rPr lang="en-US" sz="1800" dirty="0"/>
              <a:t>Mira’: 786,432 cores </a:t>
            </a:r>
          </a:p>
          <a:p>
            <a:pPr lvl="1"/>
            <a:r>
              <a:rPr lang="en-US" sz="2000" dirty="0" smtClean="0"/>
              <a:t>Cray </a:t>
            </a:r>
            <a:endParaRPr lang="en-US" sz="2000" dirty="0"/>
          </a:p>
          <a:p>
            <a:pPr lvl="2"/>
            <a:r>
              <a:rPr lang="en-US" sz="1800" dirty="0" smtClean="0"/>
              <a:t>XE6</a:t>
            </a:r>
            <a:r>
              <a:rPr lang="en-US" sz="1800" dirty="0"/>
              <a:t>+XK6 ‘</a:t>
            </a:r>
            <a:r>
              <a:rPr lang="en-US" sz="1800" dirty="0" err="1"/>
              <a:t>Bluewaters</a:t>
            </a:r>
            <a:r>
              <a:rPr lang="en-US" sz="1800" dirty="0"/>
              <a:t>‘: 386,816 </a:t>
            </a:r>
            <a:r>
              <a:rPr lang="en-US" sz="1800" dirty="0" smtClean="0"/>
              <a:t>cores </a:t>
            </a:r>
            <a:endParaRPr lang="en-US" sz="1800" dirty="0"/>
          </a:p>
          <a:p>
            <a:pPr lvl="2"/>
            <a:r>
              <a:rPr lang="en-US" sz="1800" dirty="0" smtClean="0"/>
              <a:t>XK6 </a:t>
            </a:r>
            <a:r>
              <a:rPr lang="en-US" sz="1800" dirty="0"/>
              <a:t>‘Titan’: 299,008 cores </a:t>
            </a:r>
          </a:p>
          <a:p>
            <a:pPr lvl="1"/>
            <a:r>
              <a:rPr lang="en-US" sz="2000" dirty="0" smtClean="0"/>
              <a:t>K </a:t>
            </a:r>
            <a:r>
              <a:rPr lang="en-US" sz="2000" dirty="0"/>
              <a:t>Supercomputer: 705,024 cores </a:t>
            </a:r>
            <a:endParaRPr lang="en-US" sz="2000" dirty="0" smtClean="0"/>
          </a:p>
          <a:p>
            <a:r>
              <a:rPr lang="en-US" sz="2400" dirty="0" smtClean="0"/>
              <a:t>Mid</a:t>
            </a:r>
            <a:r>
              <a:rPr lang="en-US" sz="2400" dirty="0"/>
              <a:t>-size clusters will be ubiquitous </a:t>
            </a:r>
          </a:p>
          <a:p>
            <a:endParaRPr lang="en-US" sz="2400" dirty="0"/>
          </a:p>
        </p:txBody>
      </p:sp>
      <p:pic>
        <p:nvPicPr>
          <p:cNvPr id="8" name="Content Placeholder 7" descr="mira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3" b="11623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thread of execution has to:</a:t>
            </a:r>
          </a:p>
          <a:p>
            <a:pPr lvl="1"/>
            <a:r>
              <a:rPr lang="en-US" dirty="0" smtClean="0"/>
              <a:t>Operate on lesser data</a:t>
            </a:r>
          </a:p>
          <a:p>
            <a:pPr lvl="1"/>
            <a:r>
              <a:rPr lang="en-US" dirty="0" smtClean="0"/>
              <a:t>Wait relatively longer for remote data</a:t>
            </a:r>
          </a:p>
          <a:p>
            <a:r>
              <a:rPr lang="en-US" dirty="0" smtClean="0"/>
              <a:t>Have to operate in </a:t>
            </a:r>
            <a:r>
              <a:rPr lang="en-US" b="1" dirty="0" smtClean="0"/>
              <a:t>strong scaling</a:t>
            </a:r>
            <a:r>
              <a:rPr lang="en-US" dirty="0" smtClean="0"/>
              <a:t> regime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1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Harnessing Parallelism: Challenges </a:t>
            </a:r>
            <a:br>
              <a:rPr lang="en-US" sz="3600" dirty="0"/>
            </a:br>
            <a:r>
              <a:rPr lang="en-US" sz="2200" dirty="0" smtClean="0"/>
              <a:t>Next-generation Applications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Need for strong scaling</a:t>
            </a:r>
          </a:p>
          <a:p>
            <a:pPr lvl="1"/>
            <a:r>
              <a:rPr lang="en-US" dirty="0" smtClean="0"/>
              <a:t>Faster solutions (not just larger problems)</a:t>
            </a:r>
          </a:p>
          <a:p>
            <a:r>
              <a:rPr lang="en-US" dirty="0" smtClean="0"/>
              <a:t>Application Characteristics</a:t>
            </a:r>
          </a:p>
          <a:p>
            <a:pPr lvl="1"/>
            <a:r>
              <a:rPr lang="en-US" dirty="0" smtClean="0"/>
              <a:t>Multi-resolution</a:t>
            </a:r>
          </a:p>
          <a:p>
            <a:pPr lvl="2"/>
            <a:r>
              <a:rPr lang="en-US" dirty="0" smtClean="0"/>
              <a:t>Adaptive, spatial and temporal resolutions</a:t>
            </a:r>
          </a:p>
          <a:p>
            <a:pPr lvl="2"/>
            <a:r>
              <a:rPr lang="en-US" dirty="0" smtClean="0"/>
              <a:t>Dynamic/adaptive refinements: to handle application variation</a:t>
            </a:r>
          </a:p>
          <a:p>
            <a:pPr lvl="1"/>
            <a:r>
              <a:rPr lang="en-US" dirty="0" smtClean="0"/>
              <a:t>Multi-module (multi-physics)</a:t>
            </a:r>
          </a:p>
          <a:p>
            <a:pPr lvl="2"/>
            <a:r>
              <a:rPr lang="en-US" dirty="0" smtClean="0"/>
              <a:t>Complex physics in multiple, interacting modules</a:t>
            </a:r>
          </a:p>
          <a:p>
            <a:pPr lvl="1"/>
            <a:r>
              <a:rPr lang="en-US" dirty="0" smtClean="0"/>
              <a:t>Adapt to a volatile computational environment</a:t>
            </a:r>
          </a:p>
          <a:p>
            <a:pPr lvl="1"/>
            <a:r>
              <a:rPr lang="en-US" dirty="0" smtClean="0"/>
              <a:t>Exploit heterogeneous architecture</a:t>
            </a:r>
          </a:p>
          <a:p>
            <a:pPr lvl="1"/>
            <a:r>
              <a:rPr lang="en-US" dirty="0" smtClean="0"/>
              <a:t>Deal with thermal and energy considerations</a:t>
            </a:r>
          </a:p>
          <a:p>
            <a:r>
              <a:rPr lang="en-US" dirty="0" smtClean="0"/>
              <a:t>So? Consequences:</a:t>
            </a:r>
          </a:p>
          <a:p>
            <a:pPr lvl="1"/>
            <a:r>
              <a:rPr lang="en-US" dirty="0" smtClean="0"/>
              <a:t>Must support automated resource management</a:t>
            </a:r>
          </a:p>
          <a:p>
            <a:pPr lvl="1"/>
            <a:r>
              <a:rPr lang="en-US" dirty="0" smtClean="0"/>
              <a:t>Must support interoperability and parallel 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6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Harnessing Parallelism: Challenges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Programming Models: MPI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successful</a:t>
            </a:r>
          </a:p>
          <a:p>
            <a:r>
              <a:rPr lang="en-US" dirty="0"/>
              <a:t>Universally used</a:t>
            </a:r>
          </a:p>
          <a:p>
            <a:r>
              <a:rPr lang="en-US" dirty="0"/>
              <a:t>Has supported application evolution from </a:t>
            </a:r>
            <a:r>
              <a:rPr lang="en-US" dirty="0" err="1"/>
              <a:t>gigascale</a:t>
            </a:r>
            <a:r>
              <a:rPr lang="en-US" dirty="0"/>
              <a:t> to </a:t>
            </a:r>
            <a:r>
              <a:rPr lang="en-US" dirty="0" err="1"/>
              <a:t>petascale</a:t>
            </a:r>
            <a:endParaRPr lang="en-US" dirty="0"/>
          </a:p>
          <a:p>
            <a:r>
              <a:rPr lang="en-US" dirty="0"/>
              <a:t>Library</a:t>
            </a:r>
          </a:p>
          <a:p>
            <a:r>
              <a:rPr lang="en-US" dirty="0"/>
              <a:t>Communication primitives</a:t>
            </a:r>
          </a:p>
          <a:p>
            <a:r>
              <a:rPr lang="en-US" dirty="0"/>
              <a:t>MPI does not directly support automated resource management (e.g. load balancing, fault tolerance, etc.)</a:t>
            </a:r>
          </a:p>
        </p:txBody>
      </p:sp>
    </p:spTree>
    <p:extLst>
      <p:ext uri="{BB962C8B-B14F-4D97-AF65-F5344CB8AC3E}">
        <p14:creationId xmlns:p14="http://schemas.microsoft.com/office/powerpoint/2010/main" val="87229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423977"/>
            <a:ext cx="9144000" cy="61555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5100" baseline="30000" dirty="0">
                <a:latin typeface="Times New Roman"/>
                <a:cs typeface="Times New Roman"/>
              </a:rPr>
              <a:t>Charm++ builds upon a proven approach: objects</a:t>
            </a:r>
            <a:endParaRPr lang="en-US" sz="51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0626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7802</TotalTime>
  <Words>4417</Words>
  <Application>Microsoft Macintosh PowerPoint</Application>
  <PresentationFormat>On-screen Show (4:3)</PresentationFormat>
  <Paragraphs>651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Clarity</vt:lpstr>
      <vt:lpstr>Programming with Parallel Migratable Objects</vt:lpstr>
      <vt:lpstr>PowerPoint Presentation</vt:lpstr>
      <vt:lpstr>Outline</vt:lpstr>
      <vt:lpstr>Outline</vt:lpstr>
      <vt:lpstr>Harnessing Parallelism: Challenges  Trends in System Architecture</vt:lpstr>
      <vt:lpstr>Harnessing Parallelism: Challenges  Trends in System Architecture</vt:lpstr>
      <vt:lpstr>Harnessing Parallelism: Challenges  Next-generation Applications</vt:lpstr>
      <vt:lpstr>Harnessing Parallelism: Challenges Programming Models: MPI</vt:lpstr>
      <vt:lpstr>PowerPoint Presentation</vt:lpstr>
      <vt:lpstr>PowerPoint Presentation</vt:lpstr>
      <vt:lpstr>Stuff you already know  Benefits of Object-based code </vt:lpstr>
      <vt:lpstr>Globally-Visible Objects: Chares and Proxies</vt:lpstr>
      <vt:lpstr>Globally-Visible Methods: Entry Methods</vt:lpstr>
      <vt:lpstr>Method-Driven Asynchronous Communication</vt:lpstr>
      <vt:lpstr>Design Principle: Do not wait for remote completion</vt:lpstr>
      <vt:lpstr>For example, a Jacobi reduction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Chares are reactive</vt:lpstr>
      <vt:lpstr>Fibonacci Example</vt:lpstr>
      <vt:lpstr>Fibonacci Example</vt:lpstr>
      <vt:lpstr>Consider Fibonacci Chare</vt:lpstr>
      <vt:lpstr>Structured Dagger The when construct</vt:lpstr>
      <vt:lpstr>Structured Dagger The serial construct</vt:lpstr>
      <vt:lpstr>Structured Dagger The when construct</vt:lpstr>
      <vt:lpstr>Structured Dagger The when construct</vt:lpstr>
      <vt:lpstr>Structured Dagger Boilerplate</vt:lpstr>
      <vt:lpstr>Structured Dagger Boilerplate</vt:lpstr>
      <vt:lpstr>Fibonacci with Structured Dagger</vt:lpstr>
      <vt:lpstr>Fibonacci with Structured Dagger</vt:lpstr>
      <vt:lpstr>Structured Dagger The when construct</vt:lpstr>
      <vt:lpstr>Structured Dagger The when construct</vt:lpstr>
      <vt:lpstr>Structured Dagger The if-then-else construct</vt:lpstr>
      <vt:lpstr>Structured Dagger The for construct</vt:lpstr>
      <vt:lpstr>Structured Dagger The while construct</vt:lpstr>
      <vt:lpstr>Structured Dagger The overlap construct</vt:lpstr>
      <vt:lpstr>Illustration of a long “overlap”</vt:lpstr>
      <vt:lpstr>Structured Dagger The forall construct</vt:lpstr>
      <vt:lpstr>Parallel Prefix with SDAG: .ci file I</vt:lpstr>
      <vt:lpstr>Parallel Prefix with SDAG: .ci file I</vt:lpstr>
      <vt:lpstr>Parallel Prefix with SDAG: .ci file I</vt:lpstr>
      <vt:lpstr>Parallel Prefix with SDAG: .ci file II</vt:lpstr>
      <vt:lpstr>Stencil Codes</vt:lpstr>
      <vt:lpstr>5-point Stencil</vt:lpstr>
      <vt:lpstr>5-point Stencil</vt:lpstr>
      <vt:lpstr>5-point Stencil</vt:lpstr>
      <vt:lpstr>Jacobi:  .ci file</vt:lpstr>
      <vt:lpstr>Jacobi:  .ci file</vt:lpstr>
      <vt:lpstr>Jacobi:  .ci file (with asynchronous reductions)</vt:lpstr>
      <vt:lpstr>Power of Asynchrony Example</vt:lpstr>
      <vt:lpstr>Structured dagger version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109</cp:revision>
  <dcterms:created xsi:type="dcterms:W3CDTF">2014-08-04T16:19:24Z</dcterms:created>
  <dcterms:modified xsi:type="dcterms:W3CDTF">2014-09-02T20:57:35Z</dcterms:modified>
</cp:coreProperties>
</file>