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1"/>
  </p:notesMasterIdLst>
  <p:handoutMasterIdLst>
    <p:handoutMasterId r:id="rId12"/>
  </p:handoutMasterIdLst>
  <p:sldIdLst>
    <p:sldId id="402" r:id="rId2"/>
    <p:sldId id="356" r:id="rId3"/>
    <p:sldId id="403" r:id="rId4"/>
    <p:sldId id="404" r:id="rId5"/>
    <p:sldId id="405" r:id="rId6"/>
    <p:sldId id="406" r:id="rId7"/>
    <p:sldId id="407" r:id="rId8"/>
    <p:sldId id="408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67" d="100"/>
          <a:sy n="67" d="100"/>
        </p:scale>
        <p:origin x="-11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59-9BA4-BE48-9CC1-D9E1762CA01A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634" y="2839594"/>
            <a:ext cx="660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 Serialization Using PUP: The Pack/</a:t>
            </a:r>
            <a:r>
              <a:rPr lang="en-US" sz="3600" dirty="0" err="1"/>
              <a:t>UnPack</a:t>
            </a:r>
            <a:r>
              <a:rPr lang="en-US" sz="36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81823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PUP Process</a:t>
            </a:r>
          </a:p>
        </p:txBody>
      </p:sp>
      <p:pic>
        <p:nvPicPr>
          <p:cNvPr id="7" name="Content Placeholder 6" descr="PUP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1" r="-17241"/>
          <a:stretch>
            <a:fillRect/>
          </a:stretch>
        </p:blipFill>
        <p:spPr>
          <a:xfrm>
            <a:off x="0" y="741858"/>
            <a:ext cx="9144000" cy="57537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 Usage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3652844"/>
            <a:ext cx="4114800" cy="2738812"/>
          </a:xfrm>
        </p:spPr>
        <p:txBody>
          <a:bodyPr/>
          <a:lstStyle/>
          <a:p>
            <a:r>
              <a:rPr lang="en-US" dirty="0"/>
              <a:t>Migration out:</a:t>
            </a:r>
          </a:p>
          <a:p>
            <a:pPr lvl="1"/>
            <a:r>
              <a:rPr lang="en-US" dirty="0" err="1" smtClean="0"/>
              <a:t>ckAboutToMigrate</a:t>
            </a:r>
            <a:r>
              <a:rPr lang="en-US" dirty="0" smtClean="0"/>
              <a:t> </a:t>
            </a:r>
            <a:r>
              <a:rPr lang="en-US" dirty="0"/>
              <a:t>I Sizing</a:t>
            </a:r>
          </a:p>
          <a:p>
            <a:pPr lvl="1"/>
            <a:r>
              <a:rPr lang="en-US" dirty="0" smtClean="0"/>
              <a:t>Packing</a:t>
            </a:r>
            <a:endParaRPr lang="en-US" dirty="0"/>
          </a:p>
          <a:p>
            <a:pPr lvl="1"/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525" y="3652844"/>
            <a:ext cx="3949700" cy="2738812"/>
          </a:xfrm>
        </p:spPr>
        <p:txBody>
          <a:bodyPr/>
          <a:lstStyle/>
          <a:p>
            <a:r>
              <a:rPr lang="en-US" dirty="0"/>
              <a:t>Migration in:</a:t>
            </a:r>
          </a:p>
          <a:p>
            <a:pPr lvl="1"/>
            <a:r>
              <a:rPr lang="en-US" dirty="0" smtClean="0"/>
              <a:t>Migration </a:t>
            </a:r>
            <a:r>
              <a:rPr lang="en-US" dirty="0"/>
              <a:t>constructor </a:t>
            </a:r>
            <a:endParaRPr lang="en-US" dirty="0" smtClean="0"/>
          </a:p>
          <a:p>
            <a:pPr lvl="1"/>
            <a:r>
              <a:rPr lang="en-US" dirty="0" err="1" smtClean="0"/>
              <a:t>UnPacking</a:t>
            </a:r>
            <a:endParaRPr lang="en-US" dirty="0"/>
          </a:p>
          <a:p>
            <a:pPr lvl="1"/>
            <a:r>
              <a:rPr lang="en-US" dirty="0" err="1" smtClean="0"/>
              <a:t>ckJustMigrated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PUPU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021"/>
            <a:ext cx="9144000" cy="2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2256164"/>
            <a:ext cx="4114800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 : </a:t>
            </a:r>
            <a:r>
              <a:rPr lang="en-US" sz="2000" b="1" dirty="0" smtClean="0">
                <a:latin typeface="Consolas"/>
                <a:cs typeface="Consolas"/>
              </a:rPr>
              <a:t>public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float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b;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char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float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localArray</a:t>
            </a:r>
            <a:r>
              <a:rPr lang="en-US" sz="1600" dirty="0">
                <a:latin typeface="Consolas"/>
                <a:cs typeface="Consolas"/>
              </a:rPr>
              <a:t>[LOCAL SIZE];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2256164"/>
            <a:ext cx="4140125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pup(PUP::</a:t>
            </a:r>
            <a:r>
              <a:rPr lang="en-US" sz="2000" dirty="0" err="1">
                <a:latin typeface="Consolas"/>
                <a:cs typeface="Consolas"/>
              </a:rPr>
              <a:t>er</a:t>
            </a:r>
            <a:r>
              <a:rPr lang="en-US" sz="2000" dirty="0">
                <a:latin typeface="Consolas"/>
                <a:cs typeface="Consolas"/>
              </a:rPr>
              <a:t> &amp;p)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CBase</a:t>
            </a:r>
            <a:r>
              <a:rPr lang="en-US" sz="2000" dirty="0" err="1">
                <a:latin typeface="Consolas"/>
                <a:cs typeface="Consolas"/>
              </a:rPr>
              <a:t>_</a:t>
            </a:r>
            <a:r>
              <a:rPr lang="en-US" sz="2000" dirty="0" err="1" smtClean="0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::pup(p);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a;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b;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c;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1800" dirty="0" smtClean="0">
                <a:latin typeface="Consolas"/>
                <a:cs typeface="Consolas"/>
              </a:rPr>
              <a:t>p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localArray</a:t>
            </a:r>
            <a:r>
              <a:rPr lang="en-US" sz="1800" dirty="0">
                <a:latin typeface="Consolas"/>
                <a:cs typeface="Consolas"/>
              </a:rPr>
              <a:t>, LOCAL SIZE);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2417704"/>
            <a:ext cx="4114800" cy="206315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b="1" dirty="0">
                <a:latin typeface="Consolas"/>
                <a:cs typeface="Consolas"/>
              </a:rPr>
              <a:t>∗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MyClass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pup(PUP::</a:t>
            </a:r>
            <a:r>
              <a:rPr lang="en-US" dirty="0" err="1">
                <a:latin typeface="Consolas"/>
                <a:cs typeface="Consolas"/>
              </a:rPr>
              <a:t>er</a:t>
            </a:r>
            <a:r>
              <a:rPr lang="en-US" dirty="0">
                <a:latin typeface="Consolas"/>
                <a:cs typeface="Consolas"/>
              </a:rPr>
              <a:t> &amp;p)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::pup(p);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p.isUnpacking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heapArray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>
                <a:latin typeface="Consolas"/>
                <a:cs typeface="Consolas"/>
              </a:rPr>
              <a:t>new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float</a:t>
            </a:r>
            <a:r>
              <a:rPr lang="en-US" dirty="0">
                <a:latin typeface="Consolas"/>
                <a:cs typeface="Consolas"/>
              </a:rPr>
              <a:t>[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dirty="0" err="1" smtClean="0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bool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 = !pointer;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(!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sz="2200" b="1" dirty="0" smtClean="0">
                <a:latin typeface="Consolas"/>
                <a:cs typeface="Consolas"/>
              </a:rPr>
              <a:t>if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 err="1">
                <a:latin typeface="Consolas"/>
                <a:cs typeface="Consolas"/>
              </a:rPr>
              <a:t>p.isUnpacking</a:t>
            </a:r>
            <a:r>
              <a:rPr lang="en-US" sz="2200" dirty="0">
                <a:latin typeface="Consolas"/>
                <a:cs typeface="Consolas"/>
              </a:rPr>
              <a:t>()) pointer </a:t>
            </a:r>
            <a:r>
              <a:rPr lang="en-US" sz="2200" dirty="0" smtClean="0">
                <a:latin typeface="Consolas"/>
                <a:cs typeface="Consolas"/>
              </a:rPr>
              <a:t>=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 </a:t>
            </a:r>
            <a:r>
              <a:rPr lang="en-US" dirty="0">
                <a:latin typeface="Consolas"/>
                <a:cs typeface="Consolas"/>
              </a:rPr>
              <a:t>| 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0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PUP: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variables are added to an object, update the PUP routine</a:t>
            </a:r>
          </a:p>
          <a:p>
            <a:r>
              <a:rPr lang="en-US" dirty="0"/>
              <a:t>If the object allocates data on the heap, copy it recursively, not just the pointer</a:t>
            </a:r>
          </a:p>
          <a:p>
            <a:r>
              <a:rPr lang="en-US" dirty="0"/>
              <a:t>Remember to allocate memory while unpacking</a:t>
            </a:r>
          </a:p>
          <a:p>
            <a:r>
              <a:rPr lang="en-US" dirty="0"/>
              <a:t>Sizing, Packing, and Unpacking must scan the variables in the same order</a:t>
            </a:r>
          </a:p>
          <a:p>
            <a:r>
              <a:rPr lang="en-US" dirty="0"/>
              <a:t>Test PUP routines with +balancer </a:t>
            </a:r>
            <a:r>
              <a:rPr lang="en-US" dirty="0" err="1"/>
              <a:t>RotateLB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 in Charm++/AMPI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Approaches:</a:t>
            </a:r>
          </a:p>
          <a:p>
            <a:pPr lvl="1"/>
            <a:r>
              <a:rPr lang="en-US" dirty="0" smtClean="0"/>
              <a:t>Disk</a:t>
            </a:r>
            <a:r>
              <a:rPr lang="en-US" dirty="0"/>
              <a:t>-based checkpoint/restart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-memory double checkpoint/restart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Proactive object evacuation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Message-logging for scalable fault tolerance</a:t>
            </a:r>
          </a:p>
          <a:p>
            <a:r>
              <a:rPr lang="en-US" dirty="0"/>
              <a:t>Common Features: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checkpoint</a:t>
            </a:r>
          </a:p>
          <a:p>
            <a:pPr lvl="1"/>
            <a:r>
              <a:rPr lang="en-US" dirty="0" smtClean="0"/>
              <a:t>Migrate</a:t>
            </a:r>
            <a:r>
              <a:rPr lang="en-US" dirty="0"/>
              <a:t>-to-disk leverages object-migration capabilities 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dynamic runtime capabilities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in concert with load-balancing schemes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Checkpointing</a:t>
            </a:r>
            <a:r>
              <a:rPr lang="en-US" dirty="0"/>
              <a:t> to the file system : Split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918154"/>
          </a:xfrm>
        </p:spPr>
        <p:txBody>
          <a:bodyPr/>
          <a:lstStyle/>
          <a:p>
            <a:r>
              <a:rPr lang="en-US" dirty="0"/>
              <a:t>The common form of </a:t>
            </a:r>
            <a:r>
              <a:rPr lang="en-US" dirty="0" err="1"/>
              <a:t>checkpointing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runs for 5 hours, then will continue at the next allocation another day!</a:t>
            </a:r>
          </a:p>
          <a:p>
            <a:r>
              <a:rPr lang="en-US" dirty="0"/>
              <a:t>The existing Charm++ infrastructure for </a:t>
            </a:r>
            <a:r>
              <a:rPr lang="en-US" dirty="0" err="1"/>
              <a:t>chare</a:t>
            </a:r>
            <a:r>
              <a:rPr lang="en-US" dirty="0"/>
              <a:t> migration helps </a:t>
            </a:r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“migrate” </a:t>
            </a:r>
            <a:r>
              <a:rPr lang="en-US" dirty="0" err="1"/>
              <a:t>chares</a:t>
            </a:r>
            <a:r>
              <a:rPr lang="en-US" dirty="0"/>
              <a:t> to disk</a:t>
            </a:r>
          </a:p>
          <a:p>
            <a:r>
              <a:rPr lang="en-US" dirty="0"/>
              <a:t>The call to checkpoint the application is made in the main </a:t>
            </a:r>
            <a:r>
              <a:rPr lang="en-US" dirty="0" err="1"/>
              <a:t>chare</a:t>
            </a:r>
            <a:r>
              <a:rPr lang="en-US" dirty="0"/>
              <a:t> at a synchronization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128032"/>
            <a:ext cx="8615360" cy="2188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CkIndex</a:t>
            </a:r>
            <a:r>
              <a:rPr lang="en-US" dirty="0">
                <a:latin typeface="Consolas"/>
                <a:cs typeface="Consolas"/>
              </a:rPr>
              <a:t> Hello::</a:t>
            </a:r>
            <a:r>
              <a:rPr lang="en-US" dirty="0" err="1">
                <a:latin typeface="Consolas"/>
                <a:cs typeface="Consolas"/>
              </a:rPr>
              <a:t>SayHi</a:t>
            </a:r>
            <a:r>
              <a:rPr lang="en-US" dirty="0">
                <a:latin typeface="Consolas"/>
                <a:cs typeface="Consolas"/>
              </a:rPr>
              <a:t>(),</a:t>
            </a:r>
            <a:r>
              <a:rPr lang="en-US" dirty="0" err="1">
                <a:latin typeface="Consolas"/>
                <a:cs typeface="Consolas"/>
              </a:rPr>
              <a:t>helloProxy</a:t>
            </a:r>
            <a:r>
              <a:rPr lang="en-US" dirty="0">
                <a:latin typeface="Consolas"/>
                <a:cs typeface="Consolas"/>
              </a:rPr>
              <a:t>);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CkStartCheckpoint</a:t>
            </a:r>
            <a:r>
              <a:rPr lang="en-US" dirty="0">
                <a:latin typeface="Consolas"/>
                <a:cs typeface="Consolas"/>
              </a:rPr>
              <a:t>(‘‘log’’,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&gt; ./</a:t>
            </a:r>
            <a:r>
              <a:rPr lang="en-US" dirty="0" err="1">
                <a:latin typeface="Consolas"/>
                <a:cs typeface="Consolas"/>
              </a:rPr>
              <a:t>charmrun</a:t>
            </a:r>
            <a:r>
              <a:rPr lang="en-US" dirty="0">
                <a:latin typeface="Consolas"/>
                <a:cs typeface="Consolas"/>
              </a:rPr>
              <a:t> hello +p4 +restart log</a:t>
            </a:r>
          </a:p>
        </p:txBody>
      </p:sp>
    </p:spTree>
    <p:extLst>
      <p:ext uri="{BB962C8B-B14F-4D97-AF65-F5344CB8AC3E}">
        <p14:creationId xmlns:p14="http://schemas.microsoft.com/office/powerpoint/2010/main" val="11319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15460</TotalTime>
  <Words>581</Words>
  <Application>Microsoft Macintosh PowerPoint</Application>
  <PresentationFormat>On-screen Show (4:3)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PowerPoint Presentation</vt:lpstr>
      <vt:lpstr>The PUP Process</vt:lpstr>
      <vt:lpstr>PUP Usage Sequence</vt:lpstr>
      <vt:lpstr>Writing a PUP routine</vt:lpstr>
      <vt:lpstr>Writing a PUP routine</vt:lpstr>
      <vt:lpstr>PUP: Concerns</vt:lpstr>
      <vt:lpstr>Fault Tolerance in Charm++/AMPI</vt:lpstr>
      <vt:lpstr>Checkpointing to the file system : Split Execution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263</cp:revision>
  <dcterms:created xsi:type="dcterms:W3CDTF">2014-08-04T16:19:24Z</dcterms:created>
  <dcterms:modified xsi:type="dcterms:W3CDTF">2014-09-10T06:51:03Z</dcterms:modified>
</cp:coreProperties>
</file>