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11"/>
  </p:notesMasterIdLst>
  <p:handoutMasterIdLst>
    <p:handoutMasterId r:id="rId12"/>
  </p:handoutMasterIdLst>
  <p:sldIdLst>
    <p:sldId id="422" r:id="rId2"/>
    <p:sldId id="423" r:id="rId3"/>
    <p:sldId id="424" r:id="rId4"/>
    <p:sldId id="425" r:id="rId5"/>
    <p:sldId id="426" r:id="rId6"/>
    <p:sldId id="427" r:id="rId7"/>
    <p:sldId id="428" r:id="rId8"/>
    <p:sldId id="429" r:id="rId9"/>
    <p:sldId id="43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1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861A-EA6B-EA43-8AA5-DB216DBB40BC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4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Analysis Using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Instrumentation and measurement</a:t>
            </a:r>
          </a:p>
          <a:p>
            <a:pPr lvl="1"/>
            <a:r>
              <a:rPr lang="en-US" dirty="0" smtClean="0"/>
              <a:t>Link </a:t>
            </a:r>
            <a:r>
              <a:rPr lang="en-US" dirty="0"/>
              <a:t>program with </a:t>
            </a:r>
            <a:r>
              <a:rPr lang="en-US" dirty="0">
                <a:latin typeface="Consolas"/>
                <a:cs typeface="Consolas"/>
              </a:rPr>
              <a:t>-</a:t>
            </a:r>
            <a:r>
              <a:rPr lang="en-US" dirty="0" err="1">
                <a:latin typeface="Consolas"/>
                <a:cs typeface="Consolas"/>
              </a:rPr>
              <a:t>tracemode</a:t>
            </a:r>
            <a:r>
              <a:rPr lang="en-US" dirty="0">
                <a:latin typeface="Consolas"/>
                <a:cs typeface="Consolas"/>
              </a:rPr>
              <a:t> projections </a:t>
            </a:r>
            <a:r>
              <a:rPr lang="en-US" dirty="0"/>
              <a:t>or </a:t>
            </a:r>
            <a:r>
              <a:rPr lang="en-US" dirty="0">
                <a:latin typeface="Consolas"/>
                <a:cs typeface="Consolas"/>
              </a:rPr>
              <a:t>summary 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/>
              <a:t>Trace </a:t>
            </a:r>
            <a:r>
              <a:rPr lang="en-US" dirty="0"/>
              <a:t>data is generated automatically during run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events can be easily inserted as needed</a:t>
            </a:r>
          </a:p>
          <a:p>
            <a:r>
              <a:rPr lang="en-US" dirty="0"/>
              <a:t>Projections: visualization and analysis</a:t>
            </a:r>
          </a:p>
          <a:p>
            <a:pPr lvl="1"/>
            <a:r>
              <a:rPr lang="en-US" dirty="0" smtClean="0"/>
              <a:t>Scalable </a:t>
            </a:r>
            <a:r>
              <a:rPr lang="en-US" dirty="0"/>
              <a:t>tool to analyze up to 300,000 log files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rich set of tool </a:t>
            </a:r>
            <a:r>
              <a:rPr lang="en-US" dirty="0" smtClean="0"/>
              <a:t>features: </a:t>
            </a:r>
            <a:r>
              <a:rPr lang="en-US" dirty="0"/>
              <a:t>time profile, time lines, usage profile</a:t>
            </a:r>
            <a:r>
              <a:rPr lang="en-US" dirty="0" smtClean="0"/>
              <a:t>, histogram</a:t>
            </a:r>
            <a:r>
              <a:rPr lang="en-US" dirty="0"/>
              <a:t>, </a:t>
            </a:r>
            <a:r>
              <a:rPr lang="en-US" dirty="0" err="1"/>
              <a:t>extrema</a:t>
            </a:r>
            <a:r>
              <a:rPr lang="en-US" dirty="0"/>
              <a:t> tool</a:t>
            </a:r>
          </a:p>
          <a:p>
            <a:pPr lvl="1"/>
            <a:r>
              <a:rPr lang="en-US" dirty="0" smtClean="0"/>
              <a:t>Detect </a:t>
            </a:r>
            <a:r>
              <a:rPr lang="en-US" dirty="0"/>
              <a:t>performance problems: load imbalance, grain size</a:t>
            </a:r>
            <a:r>
              <a:rPr lang="en-US" dirty="0" smtClean="0"/>
              <a:t>, communication </a:t>
            </a:r>
            <a:r>
              <a:rPr lang="en-US" dirty="0"/>
              <a:t>bottleneck,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of aggregated performance viewing</a:t>
            </a:r>
          </a:p>
          <a:p>
            <a:pPr lvl="1"/>
            <a:r>
              <a:rPr lang="en-US" dirty="0" smtClean="0"/>
              <a:t>Time </a:t>
            </a:r>
            <a:r>
              <a:rPr lang="en-US" dirty="0"/>
              <a:t>profile</a:t>
            </a:r>
          </a:p>
          <a:p>
            <a:pPr lvl="1"/>
            <a:r>
              <a:rPr lang="en-US" dirty="0" smtClean="0"/>
              <a:t>Histogram</a:t>
            </a:r>
            <a:endParaRPr lang="en-US" dirty="0"/>
          </a:p>
          <a:p>
            <a:pPr lvl="1"/>
            <a:r>
              <a:rPr lang="en-US" dirty="0" smtClean="0"/>
              <a:t>Communication </a:t>
            </a:r>
            <a:r>
              <a:rPr lang="en-US" dirty="0"/>
              <a:t>over time</a:t>
            </a:r>
          </a:p>
          <a:p>
            <a:r>
              <a:rPr lang="en-US" dirty="0"/>
              <a:t>Tools of processor level granularity</a:t>
            </a:r>
          </a:p>
          <a:p>
            <a:pPr lvl="1"/>
            <a:r>
              <a:rPr lang="en-US" dirty="0" smtClean="0"/>
              <a:t>Overview </a:t>
            </a:r>
          </a:p>
          <a:p>
            <a:pPr lvl="1"/>
            <a:r>
              <a:rPr lang="en-US" dirty="0" smtClean="0"/>
              <a:t>Timeline</a:t>
            </a:r>
            <a:endParaRPr lang="en-US" dirty="0"/>
          </a:p>
          <a:p>
            <a:r>
              <a:rPr lang="en-US" dirty="0"/>
              <a:t>Tools of derived/processed data</a:t>
            </a:r>
          </a:p>
          <a:p>
            <a:pPr lvl="1"/>
            <a:r>
              <a:rPr lang="en-US" dirty="0" err="1" smtClean="0"/>
              <a:t>Extrema</a:t>
            </a:r>
            <a:r>
              <a:rPr lang="en-US" dirty="0" smtClean="0"/>
              <a:t> analysis: </a:t>
            </a:r>
            <a:r>
              <a:rPr lang="en-US" dirty="0"/>
              <a:t>identifies outliers</a:t>
            </a:r>
          </a:p>
          <a:p>
            <a:pPr lvl="1"/>
            <a:r>
              <a:rPr lang="en-US" dirty="0" smtClean="0"/>
              <a:t>Noise miner: </a:t>
            </a:r>
            <a:r>
              <a:rPr lang="en-US" dirty="0"/>
              <a:t>highlights probable interference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9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Load imbalance</a:t>
            </a:r>
          </a:p>
          <a:p>
            <a:pPr lvl="1"/>
            <a:r>
              <a:rPr lang="en-US" dirty="0" smtClean="0"/>
              <a:t>Time profile: </a:t>
            </a:r>
            <a:r>
              <a:rPr lang="en-US" dirty="0"/>
              <a:t>lower CPU usage </a:t>
            </a:r>
            <a:endParaRPr lang="en-US" dirty="0" smtClean="0"/>
          </a:p>
          <a:p>
            <a:pPr lvl="1"/>
            <a:r>
              <a:rPr lang="en-US" dirty="0" err="1" smtClean="0"/>
              <a:t>Extrema</a:t>
            </a:r>
            <a:r>
              <a:rPr lang="en-US" dirty="0" smtClean="0"/>
              <a:t> </a:t>
            </a:r>
            <a:r>
              <a:rPr lang="en-US" dirty="0"/>
              <a:t>analysis tool:</a:t>
            </a:r>
          </a:p>
          <a:p>
            <a:pPr lvl="2"/>
            <a:r>
              <a:rPr lang="en-US" dirty="0" smtClean="0"/>
              <a:t>Least </a:t>
            </a:r>
            <a:r>
              <a:rPr lang="en-US" dirty="0"/>
              <a:t>idle processors</a:t>
            </a:r>
          </a:p>
          <a:p>
            <a:pPr lvl="1"/>
            <a:r>
              <a:rPr lang="en-US" dirty="0" smtClean="0"/>
              <a:t>Load </a:t>
            </a:r>
            <a:r>
              <a:rPr lang="en-US" dirty="0"/>
              <a:t>the over-loaded processors in Timeline </a:t>
            </a:r>
            <a:endParaRPr lang="en-US" dirty="0" smtClean="0"/>
          </a:p>
          <a:p>
            <a:pPr lvl="1"/>
            <a:r>
              <a:rPr lang="en-US" dirty="0" smtClean="0"/>
              <a:t>Histogram: </a:t>
            </a:r>
            <a:r>
              <a:rPr lang="en-US" dirty="0"/>
              <a:t>grain size issues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0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Example Demonstration</a:t>
            </a:r>
          </a:p>
          <a:p>
            <a:pPr lvl="1"/>
            <a:r>
              <a:rPr lang="en-US" dirty="0" smtClean="0"/>
              <a:t>Trying </a:t>
            </a:r>
            <a:r>
              <a:rPr lang="en-US" dirty="0"/>
              <a:t>to identify the next performance obstacle for NAMD </a:t>
            </a:r>
            <a:endParaRPr lang="en-US" dirty="0" smtClean="0"/>
          </a:p>
          <a:p>
            <a:pPr lvl="2"/>
            <a:r>
              <a:rPr lang="en-US" dirty="0" smtClean="0"/>
              <a:t>Running </a:t>
            </a:r>
            <a:r>
              <a:rPr lang="en-US" dirty="0"/>
              <a:t>on 8192 processors, with 1 million atom simulation</a:t>
            </a:r>
          </a:p>
          <a:p>
            <a:pPr lvl="2"/>
            <a:r>
              <a:rPr lang="en-US" dirty="0" smtClean="0"/>
              <a:t>Jaguar </a:t>
            </a:r>
            <a:r>
              <a:rPr lang="en-US" dirty="0"/>
              <a:t>Cray XK6</a:t>
            </a:r>
          </a:p>
          <a:p>
            <a:pPr lvl="2"/>
            <a:r>
              <a:rPr lang="en-US" dirty="0" smtClean="0"/>
              <a:t>Test </a:t>
            </a:r>
            <a:r>
              <a:rPr lang="en-US" dirty="0"/>
              <a:t>scenario: with PME every step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2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Profile</a:t>
            </a:r>
          </a:p>
        </p:txBody>
      </p:sp>
      <p:pic>
        <p:nvPicPr>
          <p:cNvPr id="7" name="Content Placeholder 6" descr="prj1M8KTimeprofi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502" b="-21502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Extrema</a:t>
            </a:r>
            <a:r>
              <a:rPr lang="en-US" dirty="0"/>
              <a:t> Tool for Least Idle Processors</a:t>
            </a:r>
          </a:p>
        </p:txBody>
      </p:sp>
      <p:pic>
        <p:nvPicPr>
          <p:cNvPr id="7" name="Content Placeholder 6" descr="prj1M8KExtrem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502" b="-21502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6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Lines with Message Back Tracing</a:t>
            </a:r>
          </a:p>
        </p:txBody>
      </p:sp>
      <p:pic>
        <p:nvPicPr>
          <p:cNvPr id="7" name="Content Placeholder 6" descr="prj1M8KTimelin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49" b="-29549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8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over Time for all Processors</a:t>
            </a:r>
          </a:p>
        </p:txBody>
      </p:sp>
      <p:pic>
        <p:nvPicPr>
          <p:cNvPr id="7" name="Content Placeholder 6" descr="prj1M8KCommti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825" b="-21825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15459</TotalTime>
  <Words>353</Words>
  <Application>Microsoft Macintosh PowerPoint</Application>
  <PresentationFormat>On-screen Show (4:3)</PresentationFormat>
  <Paragraphs>82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charm-pptx_theme</vt:lpstr>
      <vt:lpstr>Outline</vt:lpstr>
      <vt:lpstr>Performance Analysis Using Projections</vt:lpstr>
      <vt:lpstr>Using Projections</vt:lpstr>
      <vt:lpstr>Problem Identification</vt:lpstr>
      <vt:lpstr>Using Projections</vt:lpstr>
      <vt:lpstr>Time Profile</vt:lpstr>
      <vt:lpstr>Extrema Tool for Least Idle Processors</vt:lpstr>
      <vt:lpstr>Time Lines with Message Back Tracing</vt:lpstr>
      <vt:lpstr>Communication over Time for all Processors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262</cp:revision>
  <dcterms:created xsi:type="dcterms:W3CDTF">2014-08-04T16:19:24Z</dcterms:created>
  <dcterms:modified xsi:type="dcterms:W3CDTF">2014-09-10T05:40:08Z</dcterms:modified>
</cp:coreProperties>
</file>