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4"/>
  </p:notesMasterIdLst>
  <p:handoutMasterIdLst>
    <p:handoutMasterId r:id="rId35"/>
  </p:handoutMasterIdLst>
  <p:sldIdLst>
    <p:sldId id="298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70" r:id="rId21"/>
    <p:sldId id="371" r:id="rId22"/>
    <p:sldId id="372" r:id="rId23"/>
    <p:sldId id="374" r:id="rId24"/>
    <p:sldId id="375" r:id="rId25"/>
    <p:sldId id="376" r:id="rId26"/>
    <p:sldId id="377" r:id="rId27"/>
    <p:sldId id="378" r:id="rId28"/>
    <p:sldId id="380" r:id="rId29"/>
    <p:sldId id="381" r:id="rId30"/>
    <p:sldId id="382" r:id="rId31"/>
    <p:sldId id="383" r:id="rId32"/>
    <p:sldId id="3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11" d="100"/>
          <a:sy n="111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7069-E226-BF41-A765-FD78E821673C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B3D8-E95B-2C4A-9CD3-EC31F3CE3E7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EED1-354D-F043-BA49-5701C3D7E30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DCE1-26A2-284F-8088-28EBAE81964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B774-9767-5644-ADC1-F271B8CD1C7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637E-6038-4B49-8FCC-832D8BA79C3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A774-4C58-664B-A14B-BC91C0736F4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4B86317-84D8-4746-A81E-882493A8DCDB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846A-E4F8-3D44-BC1B-5A87C5296E83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1B83-0317-574D-B519-E89FBF6388B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401-7F18-7B4C-9ACE-9D35D2102D8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D69E258-4D54-C64C-9EDD-E377382A06A3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B449-5AC6-ED46-B790-A7BE5A6BD1B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665311F-FBB8-3F4F-AB44-FA9FC6D378B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46E-52DB-E44A-B59F-83F8AEF2AB1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CA71-5792-4646-BF66-53A85237E79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8446E09-ACA0-BB49-9B6C-8E6C76B93F9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mainmodule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err="1">
                <a:latin typeface="Consolas"/>
                <a:cs typeface="Consolas"/>
              </a:rPr>
              <a:t>MyModule</a:t>
            </a:r>
            <a:r>
              <a:rPr lang="en-US" sz="3000" dirty="0">
                <a:latin typeface="Consolas"/>
                <a:cs typeface="Consolas"/>
              </a:rPr>
              <a:t> {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err="1" smtClean="0">
                <a:latin typeface="Consolas"/>
                <a:cs typeface="Consolas"/>
              </a:rPr>
              <a:t>mainchare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Main(</a:t>
            </a:r>
            <a:r>
              <a:rPr lang="en-US" sz="3000" dirty="0" err="1">
                <a:latin typeface="Consolas"/>
                <a:cs typeface="Consolas"/>
              </a:rPr>
              <a:t>CkArgMsg</a:t>
            </a:r>
            <a:r>
              <a:rPr lang="en-US" sz="3000" dirty="0">
                <a:latin typeface="Consolas"/>
                <a:cs typeface="Consolas"/>
              </a:rPr>
              <a:t> ∗m);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}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</a:t>
            </a:r>
            <a:r>
              <a:rPr lang="en-US" sz="3000" b="1" dirty="0" err="1" smtClean="0">
                <a:latin typeface="Consolas"/>
                <a:cs typeface="Consolas"/>
              </a:rPr>
              <a:t>chare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Simple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 </a:t>
            </a:r>
            <a:r>
              <a:rPr lang="en-US" sz="3000" dirty="0" smtClean="0">
                <a:latin typeface="Consolas"/>
                <a:cs typeface="Consolas"/>
              </a:rPr>
              <a:t>Simple(</a:t>
            </a:r>
            <a:r>
              <a:rPr lang="en-US" sz="3000" b="1" dirty="0" err="1" smtClean="0">
                <a:latin typeface="Consolas"/>
                <a:cs typeface="Consolas"/>
              </a:rPr>
              <a:t>int</a:t>
            </a:r>
            <a:r>
              <a:rPr lang="en-US" sz="3000" dirty="0" smtClean="0">
                <a:latin typeface="Consolas"/>
                <a:cs typeface="Consolas"/>
              </a:rPr>
              <a:t> x, </a:t>
            </a:r>
            <a:r>
              <a:rPr lang="en-US" sz="3000" b="1" dirty="0" smtClean="0">
                <a:latin typeface="Consolas"/>
                <a:cs typeface="Consolas"/>
              </a:rPr>
              <a:t>double</a:t>
            </a:r>
            <a:r>
              <a:rPr lang="en-US" sz="3000" dirty="0" smtClean="0">
                <a:latin typeface="Consolas"/>
                <a:cs typeface="Consolas"/>
              </a:rPr>
              <a:t> y);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}</a:t>
            </a:r>
            <a:r>
              <a:rPr lang="en-US" sz="3000" dirty="0">
                <a:latin typeface="Consolas"/>
                <a:cs typeface="Consolas"/>
              </a:rPr>
              <a:t>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}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double</a:t>
            </a:r>
            <a:r>
              <a:rPr lang="en-US" dirty="0" smtClean="0">
                <a:latin typeface="Consolas"/>
                <a:cs typeface="Consolas"/>
              </a:rPr>
              <a:t> pi 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(12, pi);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Simple :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: Simple(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x,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y)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“From </a:t>
            </a:r>
            <a:r>
              <a:rPr lang="en-US" dirty="0" err="1" smtClean="0">
                <a:latin typeface="Consolas"/>
                <a:cs typeface="Consolas"/>
              </a:rPr>
              <a:t>chare</a:t>
            </a:r>
            <a:r>
              <a:rPr lang="en-US" dirty="0" smtClean="0">
                <a:latin typeface="Consolas"/>
                <a:cs typeface="Consolas"/>
              </a:rPr>
              <a:t> running on ”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&lt; 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&lt;</a:t>
            </a:r>
            <a:r>
              <a:rPr lang="en-US" dirty="0" smtClean="0">
                <a:latin typeface="Consolas"/>
                <a:cs typeface="Consolas"/>
              </a:rPr>
              <a:t>&lt; </a:t>
            </a:r>
            <a:r>
              <a:rPr lang="en-US" dirty="0" smtClean="0">
                <a:latin typeface="Consolas"/>
                <a:cs typeface="Consolas"/>
              </a:rPr>
              <a:t>“ </a:t>
            </a:r>
            <a:r>
              <a:rPr lang="en-US" dirty="0" smtClean="0">
                <a:latin typeface="Consolas"/>
                <a:cs typeface="Consolas"/>
              </a:rPr>
              <a:t>Area of a circle of radius ” &lt;&lt; x &lt;&lt; “ is ” &lt;&lt; y*x*x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18057"/>
            <a:ext cx="8615360" cy="864766"/>
          </a:xfrm>
        </p:spPr>
        <p:txBody>
          <a:bodyPr/>
          <a:lstStyle/>
          <a:p>
            <a:r>
              <a:rPr lang="en-US" dirty="0"/>
              <a:t>Entry methods are invoked by performing a C++ method call on a </a:t>
            </a:r>
            <a:r>
              <a:rPr lang="en-US" dirty="0" err="1"/>
              <a:t>chare’s</a:t>
            </a:r>
            <a:r>
              <a:rPr lang="en-US" dirty="0"/>
              <a:t> proxy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918799"/>
            <a:ext cx="8615360" cy="227424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::ckNew(... constructor arguments ...);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proxy.foo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4193047"/>
            <a:ext cx="8615360" cy="20952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Lucida Console"/>
                <a:cs typeface="Lucida Console"/>
              </a:rPr>
              <a:t>foo</a:t>
            </a:r>
            <a:r>
              <a:rPr lang="en-US" dirty="0"/>
              <a:t> and </a:t>
            </a:r>
            <a:r>
              <a:rPr lang="en-US" dirty="0">
                <a:latin typeface="Lucida Console"/>
                <a:cs typeface="Lucida Console"/>
              </a:rPr>
              <a:t>bar</a:t>
            </a:r>
            <a:r>
              <a:rPr lang="en-US" dirty="0"/>
              <a:t> methods will then be executed with the arguments, wherever the created </a:t>
            </a:r>
            <a:r>
              <a:rPr lang="en-US" dirty="0" err="1"/>
              <a:t>chare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/>
              <a:t>, happens to live</a:t>
            </a:r>
          </a:p>
          <a:p>
            <a:r>
              <a:rPr lang="en-US" dirty="0"/>
              <a:t>The policy is one-at-a-time scheduling (that is, one entry method on one </a:t>
            </a:r>
            <a:r>
              <a:rPr lang="en-US" dirty="0" err="1"/>
              <a:t>chare</a:t>
            </a:r>
            <a:r>
              <a:rPr lang="en-US" dirty="0"/>
              <a:t> executes on a processor at a time)</a:t>
            </a:r>
          </a:p>
        </p:txBody>
      </p:sp>
    </p:spTree>
    <p:extLst>
      <p:ext uri="{BB962C8B-B14F-4D97-AF65-F5344CB8AC3E}">
        <p14:creationId xmlns:p14="http://schemas.microsoft.com/office/powerpoint/2010/main" val="299285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invocation is not ordered (between </a:t>
            </a:r>
            <a:r>
              <a:rPr lang="en-US" dirty="0" err="1"/>
              <a:t>chares</a:t>
            </a:r>
            <a:r>
              <a:rPr lang="en-US" dirty="0"/>
              <a:t>, entry methods on one </a:t>
            </a:r>
            <a:r>
              <a:rPr lang="en-US" dirty="0" err="1"/>
              <a:t>chare</a:t>
            </a:r>
            <a:r>
              <a:rPr lang="en-US" dirty="0"/>
              <a:t>, etc.)!</a:t>
            </a:r>
          </a:p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executes this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039235"/>
            <a:ext cx="8615360" cy="118845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proxy = </a:t>
            </a: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proxy.foo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227695"/>
            <a:ext cx="8615360" cy="489583"/>
          </a:xfrm>
        </p:spPr>
        <p:txBody>
          <a:bodyPr/>
          <a:lstStyle/>
          <a:p>
            <a:r>
              <a:rPr lang="en-US" dirty="0"/>
              <a:t>These prints may occur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3717278"/>
            <a:ext cx="8615360" cy="278376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“foo </a:t>
            </a:r>
            <a:r>
              <a:rPr lang="en-US" dirty="0">
                <a:latin typeface="Consolas"/>
                <a:cs typeface="Consolas"/>
              </a:rPr>
              <a:t>executes”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2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89374"/>
          </a:xfrm>
        </p:spPr>
        <p:txBody>
          <a:bodyPr>
            <a:normAutofit/>
          </a:bodyPr>
          <a:lstStyle/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invokes the same entry method twice: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94797"/>
            <a:ext cx="8615359" cy="76952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(7);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282970"/>
            <a:ext cx="8615359" cy="516838"/>
          </a:xfrm>
        </p:spPr>
        <p:txBody>
          <a:bodyPr/>
          <a:lstStyle/>
          <a:p>
            <a:r>
              <a:rPr lang="en-US" dirty="0"/>
              <a:t>These may be delivered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2825038"/>
            <a:ext cx="8615359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016448"/>
            <a:ext cx="8615359" cy="169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1865" y="4478667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5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7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61865" y="5655070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</a:t>
            </a:r>
            <a:r>
              <a:rPr lang="en-US" dirty="0" smtClean="0">
                <a:latin typeface="Consolas"/>
                <a:cs typeface="Consolas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</a:t>
            </a:r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44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7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chare</a:t>
            </a:r>
            <a:r>
              <a:rPr lang="en-US" dirty="0" smtClean="0"/>
              <a:t> </a:t>
            </a:r>
            <a:r>
              <a:rPr lang="en-US" dirty="0"/>
              <a:t>Simple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Simple(</a:t>
            </a:r>
            <a:r>
              <a:rPr lang="en-US" b="1" dirty="0"/>
              <a:t>double</a:t>
            </a:r>
            <a:r>
              <a:rPr lang="en-US" dirty="0"/>
              <a:t> y);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findArea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radius, </a:t>
            </a:r>
            <a:r>
              <a:rPr lang="en-US" b="1" dirty="0" err="1"/>
              <a:t>bool</a:t>
            </a:r>
            <a:r>
              <a:rPr lang="en-US" dirty="0"/>
              <a:t> done);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this program execute correctly?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281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909977"/>
            <a:ext cx="8615359" cy="551581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struct</a:t>
            </a:r>
            <a:r>
              <a:rPr lang="en-US" sz="2000" dirty="0">
                <a:latin typeface="Consolas"/>
                <a:cs typeface="Consolas"/>
              </a:rPr>
              <a:t> Main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CBase_Main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Main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CProxy_Simple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sim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 smtClean="0">
                <a:latin typeface="Consolas"/>
                <a:cs typeface="Consolas"/>
              </a:rPr>
              <a:t>CProxy_Simple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(3.1415);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for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= 1;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&lt; 10;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 </a:t>
            </a:r>
            <a:r>
              <a:rPr lang="en-US" sz="2000" dirty="0" err="1" smtClean="0">
                <a:latin typeface="Consolas"/>
                <a:cs typeface="Consolas"/>
              </a:rPr>
              <a:t>sim.findArea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b="1" dirty="0" smtClean="0">
                <a:latin typeface="Consolas"/>
                <a:cs typeface="Consolas"/>
              </a:rPr>
              <a:t>false</a:t>
            </a:r>
            <a:r>
              <a:rPr lang="en-US" sz="2000" dirty="0" smtClean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sim.findArea</a:t>
            </a:r>
            <a:r>
              <a:rPr lang="en-US" sz="2000" dirty="0">
                <a:latin typeface="Consolas"/>
                <a:cs typeface="Consolas"/>
              </a:rPr>
              <a:t>(10, </a:t>
            </a:r>
            <a:r>
              <a:rPr lang="en-US" sz="2000" b="1" dirty="0">
                <a:latin typeface="Consolas"/>
                <a:cs typeface="Consolas"/>
              </a:rPr>
              <a:t>true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nsolas"/>
                <a:cs typeface="Consolas"/>
              </a:rPr>
              <a:t>struct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Simple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CBase_Simple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double </a:t>
            </a:r>
            <a:r>
              <a:rPr lang="en-US" sz="2000" dirty="0" smtClean="0">
                <a:latin typeface="Consolas"/>
                <a:cs typeface="Consolas"/>
              </a:rPr>
              <a:t>y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Simple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double</a:t>
            </a:r>
            <a:r>
              <a:rPr lang="en-US" sz="2000" dirty="0">
                <a:latin typeface="Consolas"/>
                <a:cs typeface="Consolas"/>
              </a:rPr>
              <a:t> pi) </a:t>
            </a:r>
            <a:r>
              <a:rPr lang="en-US" sz="2000" dirty="0" smtClean="0">
                <a:latin typeface="Consolas"/>
                <a:cs typeface="Consolas"/>
              </a:rPr>
              <a:t>{ y </a:t>
            </a:r>
            <a:r>
              <a:rPr lang="en-US" sz="2000" dirty="0">
                <a:latin typeface="Consolas"/>
                <a:cs typeface="Consolas"/>
              </a:rPr>
              <a:t>= pi</a:t>
            </a:r>
            <a:r>
              <a:rPr lang="en-US" sz="2000" dirty="0" smtClean="0">
                <a:latin typeface="Consolas"/>
                <a:cs typeface="Consolas"/>
              </a:rPr>
              <a:t>;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void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findArea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r, </a:t>
            </a:r>
            <a:r>
              <a:rPr lang="en-US" sz="2000" b="1" dirty="0" err="1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done)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ckout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&lt;&lt; </a:t>
            </a:r>
            <a:r>
              <a:rPr lang="en-US" sz="2000" dirty="0" smtClean="0">
                <a:latin typeface="Consolas"/>
                <a:cs typeface="Consolas"/>
              </a:rPr>
              <a:t>“Area </a:t>
            </a:r>
            <a:r>
              <a:rPr lang="en-US" sz="2000" dirty="0">
                <a:latin typeface="Consolas"/>
                <a:cs typeface="Consolas"/>
              </a:rPr>
              <a:t>of a circle of </a:t>
            </a:r>
            <a:r>
              <a:rPr lang="en-US" sz="2000" dirty="0" smtClean="0">
                <a:latin typeface="Consolas"/>
                <a:cs typeface="Consolas"/>
              </a:rPr>
              <a:t>radius ” </a:t>
            </a:r>
            <a:r>
              <a:rPr lang="en-US" sz="2000" dirty="0">
                <a:latin typeface="Consolas"/>
                <a:cs typeface="Consolas"/>
              </a:rPr>
              <a:t>&lt;&lt; r &lt;&lt; </a:t>
            </a:r>
            <a:r>
              <a:rPr lang="en-US" sz="2000" dirty="0" smtClean="0">
                <a:latin typeface="Consolas"/>
                <a:cs typeface="Consolas"/>
              </a:rPr>
              <a:t>“ </a:t>
            </a:r>
            <a:r>
              <a:rPr lang="en-US" sz="2000" dirty="0">
                <a:latin typeface="Consolas"/>
                <a:cs typeface="Consolas"/>
              </a:rPr>
              <a:t>is ” &lt;&lt; </a:t>
            </a:r>
            <a:r>
              <a:rPr lang="en-US" sz="2000" dirty="0" err="1">
                <a:latin typeface="Consolas"/>
                <a:cs typeface="Consolas"/>
              </a:rPr>
              <a:t>y∗r∗r</a:t>
            </a:r>
            <a:r>
              <a:rPr lang="en-US" sz="2000" dirty="0">
                <a:latin typeface="Consolas"/>
                <a:cs typeface="Consolas"/>
              </a:rPr>
              <a:t> &lt;&lt; </a:t>
            </a:r>
            <a:r>
              <a:rPr lang="en-US" sz="2000" dirty="0" err="1">
                <a:latin typeface="Consolas"/>
                <a:cs typeface="Consolas"/>
              </a:rPr>
              <a:t>endl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(done) </a:t>
            </a:r>
            <a:r>
              <a:rPr lang="en-US" sz="2000" dirty="0" err="1">
                <a:latin typeface="Consolas"/>
                <a:cs typeface="Consolas"/>
              </a:rPr>
              <a:t>CkExit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689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entry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23679"/>
            <a:ext cx="8615359" cy="2337267"/>
          </a:xfrm>
        </p:spPr>
        <p:txBody>
          <a:bodyPr>
            <a:normAutofit/>
          </a:bodyPr>
          <a:lstStyle/>
          <a:p>
            <a:r>
              <a:rPr lang="en-US" dirty="0"/>
              <a:t>You can pass basic C++ types to entry methods (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 smtClean="0"/>
              <a:t>bool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C++ STL data structures can be passed by including </a:t>
            </a:r>
            <a:r>
              <a:rPr lang="en-US" dirty="0" err="1" smtClean="0">
                <a:latin typeface="Consolas"/>
                <a:cs typeface="Consolas"/>
              </a:rPr>
              <a:t>pup_stl.h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Arrays </a:t>
            </a:r>
            <a:r>
              <a:rPr lang="en-US" dirty="0"/>
              <a:t>of basic data types can also be passed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>
                <a:latin typeface="Consolas"/>
                <a:cs typeface="Consolas"/>
              </a:rPr>
              <a:t>ci</a:t>
            </a:r>
            <a:r>
              <a:rPr lang="en-US" dirty="0"/>
              <a:t> file</a:t>
            </a:r>
            <a:r>
              <a:rPr lang="en-US" dirty="0" smtClean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360946"/>
            <a:ext cx="8615359" cy="49413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data[length]);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4055004"/>
            <a:ext cx="8615359" cy="501539"/>
          </a:xfrm>
        </p:spPr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561597"/>
            <a:ext cx="8615360" cy="137621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∗ </a:t>
            </a:r>
            <a:r>
              <a:rPr lang="en-US" dirty="0">
                <a:latin typeface="Consolas"/>
                <a:cs typeface="Consolas"/>
              </a:rPr>
              <a:t>data)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</a:t>
            </a:r>
            <a:r>
              <a:rPr lang="en-US" i="1" dirty="0" err="1">
                <a:latin typeface="Consolas"/>
                <a:cs typeface="Consolas"/>
              </a:rPr>
              <a:t>foobar</a:t>
            </a:r>
            <a:r>
              <a:rPr lang="en-US" i="1" dirty="0">
                <a:latin typeface="Consolas"/>
                <a:cs typeface="Consolas"/>
              </a:rPr>
              <a:t> code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6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grouped into indexed </a:t>
            </a:r>
            <a:r>
              <a:rPr lang="en-US" dirty="0" smtClean="0"/>
              <a:t>collections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Basic </a:t>
            </a:r>
            <a:r>
              <a:rPr lang="en-US" dirty="0"/>
              <a:t>examples</a:t>
            </a:r>
          </a:p>
          <a:p>
            <a:pPr lvl="1"/>
            <a:r>
              <a:rPr lang="en-US" dirty="0" smtClean="0"/>
              <a:t>Matrix </a:t>
            </a:r>
            <a:r>
              <a:rPr lang="en-US" dirty="0"/>
              <a:t>block</a:t>
            </a:r>
          </a:p>
          <a:p>
            <a:pPr lvl="1"/>
            <a:r>
              <a:rPr lang="en-US" dirty="0" smtClean="0"/>
              <a:t>Chunk </a:t>
            </a:r>
            <a:r>
              <a:rPr lang="en-US" dirty="0"/>
              <a:t>of unstructured mesh</a:t>
            </a:r>
          </a:p>
          <a:p>
            <a:pPr lvl="1"/>
            <a:r>
              <a:rPr lang="en-US" dirty="0" smtClean="0"/>
              <a:t>Portion </a:t>
            </a:r>
            <a:r>
              <a:rPr lang="en-US" dirty="0"/>
              <a:t>of distributed data structure 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of simulation </a:t>
            </a:r>
            <a:r>
              <a:rPr lang="en-US" dirty="0" smtClean="0"/>
              <a:t>space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Advanced Examples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portions of computation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among basic objects or underlying entities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Structured: 1D, 2D, . . . , 6D </a:t>
            </a:r>
            <a:endParaRPr lang="en-US" sz="3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3000" dirty="0" smtClean="0"/>
              <a:t>Unstructured</a:t>
            </a:r>
            <a:r>
              <a:rPr lang="en-US" sz="3000" dirty="0"/>
              <a:t>: Anything </a:t>
            </a:r>
            <a:r>
              <a:rPr lang="en-US" sz="3000" dirty="0" err="1"/>
              <a:t>hashable</a:t>
            </a:r>
            <a:r>
              <a:rPr lang="en-US" sz="3000" dirty="0"/>
              <a:t> </a:t>
            </a:r>
            <a:endParaRPr lang="en-US" sz="3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3000" dirty="0" smtClean="0"/>
              <a:t>Dense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3000" dirty="0" smtClean="0"/>
              <a:t>Sparse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3000" dirty="0"/>
              <a:t>Static - all created at </a:t>
            </a:r>
            <a:r>
              <a:rPr lang="en-US" sz="3000" dirty="0" smtClean="0"/>
              <a:t>once</a:t>
            </a:r>
          </a:p>
          <a:p>
            <a:endParaRPr lang="en-US" sz="2000" dirty="0"/>
          </a:p>
          <a:p>
            <a:r>
              <a:rPr lang="en-US" sz="3000" dirty="0" smtClean="0"/>
              <a:t>Dynamic </a:t>
            </a:r>
            <a:r>
              <a:rPr lang="en-US" sz="3000" dirty="0"/>
              <a:t>- elements come and 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File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034320"/>
          </a:xfrm>
        </p:spPr>
        <p:txBody>
          <a:bodyPr/>
          <a:lstStyle/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regular .h and .C files</a:t>
            </a:r>
          </a:p>
          <a:p>
            <a:r>
              <a:rPr lang="en-US" dirty="0"/>
              <a:t>Chare objects, entry methods (asynchronous methods)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.ci file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in the .C file</a:t>
            </a:r>
          </a:p>
        </p:txBody>
      </p:sp>
      <p:pic>
        <p:nvPicPr>
          <p:cNvPr id="7" name="Content Placeholder 6" descr="charmFiles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4" b="-5454"/>
          <a:stretch>
            <a:fillRect/>
          </a:stretch>
        </p:blipFill>
        <p:spPr>
          <a:xfrm>
            <a:off x="1333122" y="3367732"/>
            <a:ext cx="6472847" cy="2558520"/>
          </a:xfrm>
        </p:spPr>
      </p:pic>
    </p:spTree>
    <p:extLst>
      <p:ext uri="{BB962C8B-B14F-4D97-AF65-F5344CB8AC3E}">
        <p14:creationId xmlns:p14="http://schemas.microsoft.com/office/powerpoint/2010/main" val="4863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endParaRPr lang="en-US" dirty="0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833726"/>
            <a:ext cx="8615359" cy="497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357348"/>
            <a:ext cx="8615359" cy="214982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foo(); </a:t>
            </a:r>
            <a:r>
              <a:rPr lang="en-US" i="1" dirty="0">
                <a:latin typeface="Consolas"/>
                <a:cs typeface="Consolas"/>
              </a:rPr>
              <a:t>// constructor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[2d] bar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bar(); </a:t>
            </a:r>
            <a:r>
              <a:rPr lang="en-US" i="1" dirty="0">
                <a:latin typeface="Consolas"/>
                <a:cs typeface="Consolas"/>
              </a:rPr>
              <a:t>// constructor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07176"/>
            <a:ext cx="8615359" cy="516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24014"/>
            <a:ext cx="8615359" cy="241732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entry methods </a:t>
            </a:r>
            <a:r>
              <a:rPr lang="en-US" i="1" dirty="0" smtClean="0">
                <a:latin typeface="Consolas"/>
                <a:cs typeface="Consolas"/>
              </a:rPr>
              <a:t>… 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bar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CBase_bar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bar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</a:t>
            </a:r>
            <a:r>
              <a:rPr lang="en-US" dirty="0" smtClean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96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181714"/>
            <a:ext cx="8615359" cy="788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Constructed much like a regular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The size of each dimension is passed to the constructor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118422"/>
            <a:ext cx="8615359" cy="13662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someMethod</a:t>
            </a:r>
            <a:r>
              <a:rPr lang="en-US" dirty="0">
                <a:latin typeface="Consolas"/>
                <a:cs typeface="Consolas"/>
              </a:rPr>
              <a:t>()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CProxy_bar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(5, 5);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646047"/>
            <a:ext cx="8615359" cy="4097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proxy may be retained: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135485"/>
            <a:ext cx="8615359" cy="51642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4825468"/>
            <a:ext cx="8615359" cy="673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proxy represents the entire array, and may be indexed to obtain a proxy to an individual element in the array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5546007"/>
            <a:ext cx="8615359" cy="579985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[4].</a:t>
            </a:r>
            <a:r>
              <a:rPr lang="en-US" dirty="0" err="1">
                <a:latin typeface="Consolas"/>
                <a:cs typeface="Consolas"/>
              </a:rPr>
              <a:t>invokeEntry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63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thisIndex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99116"/>
            <a:ext cx="8615360" cy="1645039"/>
          </a:xfrm>
        </p:spPr>
        <p:txBody>
          <a:bodyPr>
            <a:normAutofit fontScale="92500"/>
          </a:bodyPr>
          <a:lstStyle/>
          <a:p>
            <a:r>
              <a:rPr lang="en-US" dirty="0"/>
              <a:t>1d: </a:t>
            </a:r>
            <a:r>
              <a:rPr lang="en-US" dirty="0" err="1" smtClean="0">
                <a:solidFill>
                  <a:srgbClr val="292934"/>
                </a:solidFill>
                <a:latin typeface="Lucida Console"/>
                <a:cs typeface="Lucida Console"/>
              </a:rPr>
              <a:t>thisIndex</a:t>
            </a:r>
            <a:r>
              <a:rPr lang="en-US" i="1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/>
              <a:t>returns </a:t>
            </a:r>
            <a:r>
              <a:rPr lang="en-US" dirty="0"/>
              <a:t>the index of the current </a:t>
            </a:r>
            <a:r>
              <a:rPr lang="en-US" dirty="0" err="1"/>
              <a:t>chare</a:t>
            </a:r>
            <a:r>
              <a:rPr lang="en-US" dirty="0"/>
              <a:t> array element </a:t>
            </a:r>
            <a:endParaRPr lang="en-US" dirty="0" smtClean="0"/>
          </a:p>
          <a:p>
            <a:r>
              <a:rPr lang="en-US" dirty="0" smtClean="0"/>
              <a:t>2d</a:t>
            </a:r>
            <a:r>
              <a:rPr lang="en-US" dirty="0"/>
              <a:t>: </a:t>
            </a:r>
            <a:r>
              <a:rPr lang="en-US" dirty="0" err="1" smtClean="0">
                <a:latin typeface="Lucida Console"/>
                <a:cs typeface="Lucida Console"/>
              </a:rPr>
              <a:t>thisIndex.x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>
                <a:latin typeface="Lucida Console"/>
                <a:cs typeface="Lucida Console"/>
              </a:rPr>
              <a:t>thisIndex.y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the indices of </a:t>
            </a:r>
            <a:r>
              <a:rPr lang="en-US" dirty="0" smtClean="0"/>
              <a:t>the current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r>
              <a:rPr lang="en-US" dirty="0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.ci </a:t>
            </a:r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44155"/>
            <a:ext cx="8615360" cy="1028412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772567"/>
            <a:ext cx="8615360" cy="44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.C </a:t>
            </a:r>
            <a:r>
              <a:rPr lang="en-US" sz="2000" dirty="0" smtClean="0"/>
              <a:t>file: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207539"/>
            <a:ext cx="8615360" cy="197340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foo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(“array </a:t>
            </a:r>
            <a:r>
              <a:rPr lang="en-US" dirty="0">
                <a:latin typeface="Consolas"/>
                <a:cs typeface="Consolas"/>
              </a:rPr>
              <a:t>index = %d”, </a:t>
            </a:r>
            <a:r>
              <a:rPr lang="en-US" dirty="0" err="1">
                <a:latin typeface="Consolas"/>
                <a:cs typeface="Consolas"/>
              </a:rPr>
              <a:t>thisIndex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638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mainmodule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err="1">
                <a:latin typeface="Consolas"/>
                <a:cs typeface="Consolas"/>
              </a:rPr>
              <a:t>arr</a:t>
            </a:r>
            <a:r>
              <a:rPr lang="en-US" sz="3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err="1" smtClean="0">
                <a:latin typeface="Consolas"/>
                <a:cs typeface="Consolas"/>
              </a:rPr>
              <a:t>mainchare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Main(</a:t>
            </a:r>
            <a:r>
              <a:rPr lang="en-US" sz="3000" dirty="0" err="1">
                <a:latin typeface="Consolas"/>
                <a:cs typeface="Consolas"/>
              </a:rPr>
              <a:t>CkArgMsg</a:t>
            </a:r>
            <a:r>
              <a:rPr lang="en-US" sz="3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smtClean="0">
                <a:latin typeface="Consolas"/>
                <a:cs typeface="Consolas"/>
              </a:rPr>
              <a:t>array </a:t>
            </a:r>
            <a:r>
              <a:rPr lang="en-US" sz="3000" dirty="0">
                <a:latin typeface="Consolas"/>
                <a:cs typeface="Consolas"/>
              </a:rPr>
              <a:t>[1D] hello {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   </a:t>
            </a:r>
            <a:r>
              <a:rPr lang="en-US" sz="3000" b="1" dirty="0" smtClean="0">
                <a:latin typeface="Consolas"/>
                <a:cs typeface="Consolas"/>
              </a:rPr>
              <a:t>entry </a:t>
            </a:r>
            <a:r>
              <a:rPr lang="en-US" sz="3000" dirty="0">
                <a:latin typeface="Consolas"/>
                <a:cs typeface="Consolas"/>
              </a:rPr>
              <a:t>hello(</a:t>
            </a:r>
            <a:r>
              <a:rPr lang="en-US" sz="3000" b="1" dirty="0" err="1">
                <a:latin typeface="Consolas"/>
                <a:cs typeface="Consolas"/>
              </a:rPr>
              <a:t>int</a:t>
            </a:r>
            <a:r>
              <a:rPr lang="en-US" sz="3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3000" b="1" dirty="0" smtClean="0">
                <a:latin typeface="Consolas"/>
                <a:cs typeface="Consolas"/>
              </a:rPr>
              <a:t>      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void </a:t>
            </a:r>
            <a:r>
              <a:rPr lang="en-US" sz="3000" dirty="0" err="1">
                <a:latin typeface="Consolas"/>
                <a:cs typeface="Consolas"/>
              </a:rPr>
              <a:t>printHello</a:t>
            </a:r>
            <a:r>
              <a:rPr lang="en-US" sz="3000" dirty="0">
                <a:latin typeface="Consolas"/>
                <a:cs typeface="Consolas"/>
              </a:rPr>
              <a:t>();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}</a:t>
            </a:r>
            <a:endParaRPr lang="en-US" sz="3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69"/>
            <a:ext cx="8615360" cy="555827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#</a:t>
            </a:r>
            <a:r>
              <a:rPr lang="en-US" sz="1700" b="1" dirty="0">
                <a:latin typeface="Consolas"/>
                <a:cs typeface="Consolas"/>
              </a:rPr>
              <a:t>include </a:t>
            </a:r>
            <a:r>
              <a:rPr lang="en-US" sz="1700" dirty="0" smtClean="0">
                <a:latin typeface="Consolas"/>
                <a:cs typeface="Consolas"/>
              </a:rPr>
              <a:t>“</a:t>
            </a:r>
            <a:r>
              <a:rPr lang="en-US" sz="1700" dirty="0" err="1" smtClean="0">
                <a:latin typeface="Consolas"/>
                <a:cs typeface="Consolas"/>
              </a:rPr>
              <a:t>arr.decl.h</a:t>
            </a:r>
            <a:r>
              <a:rPr lang="en-US" sz="1700" dirty="0" smtClean="0">
                <a:latin typeface="Consolas"/>
                <a:cs typeface="Consolas"/>
              </a:rPr>
              <a:t>”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err="1">
                <a:latin typeface="Consolas"/>
                <a:cs typeface="Consolas"/>
              </a:rPr>
              <a:t>struct</a:t>
            </a:r>
            <a:r>
              <a:rPr lang="en-US" sz="1700" b="1" dirty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Main : </a:t>
            </a:r>
            <a:r>
              <a:rPr lang="en-US" sz="1700" dirty="0" err="1" smtClean="0">
                <a:latin typeface="Consolas"/>
                <a:cs typeface="Consolas"/>
              </a:rPr>
              <a:t>CBase_Main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{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Main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latin typeface="Consolas"/>
                <a:cs typeface="Consolas"/>
              </a:rPr>
              <a:t>CkArgMsg</a:t>
            </a:r>
            <a:r>
              <a:rPr lang="en-US" sz="1700" dirty="0">
                <a:latin typeface="Consolas"/>
                <a:cs typeface="Consolas"/>
              </a:rPr>
              <a:t>∗ </a:t>
            </a:r>
            <a:r>
              <a:rPr lang="en-US" sz="1700" dirty="0" err="1">
                <a:latin typeface="Consolas"/>
                <a:cs typeface="Consolas"/>
              </a:rPr>
              <a:t>msg</a:t>
            </a:r>
            <a:r>
              <a:rPr lang="en-US" sz="17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b="1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arraySize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latin typeface="Consolas"/>
                <a:cs typeface="Consolas"/>
              </a:rPr>
              <a:t>atoi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msg</a:t>
            </a:r>
            <a:r>
              <a:rPr lang="en-US" sz="1700" dirty="0" smtClean="0">
                <a:latin typeface="Consolas"/>
                <a:cs typeface="Consolas"/>
              </a:rPr>
              <a:t>-&gt;</a:t>
            </a:r>
            <a:r>
              <a:rPr lang="en-US" sz="1700" dirty="0" err="1" smtClean="0">
                <a:latin typeface="Consolas"/>
                <a:cs typeface="Consolas"/>
              </a:rPr>
              <a:t>argv</a:t>
            </a:r>
            <a:r>
              <a:rPr lang="en-US" sz="1700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dirty="0" err="1" smtClean="0">
                <a:latin typeface="Consolas"/>
                <a:cs typeface="Consolas"/>
              </a:rPr>
              <a:t>CProxy_hello</a:t>
            </a:r>
            <a:r>
              <a:rPr lang="en-US" sz="1700" dirty="0" smtClean="0">
                <a:latin typeface="Consolas"/>
                <a:cs typeface="Consolas"/>
              </a:rPr>
              <a:t> p = </a:t>
            </a:r>
            <a:r>
              <a:rPr lang="en-US" sz="1700" dirty="0" err="1" smtClean="0">
                <a:latin typeface="Consolas"/>
                <a:cs typeface="Consolas"/>
              </a:rPr>
              <a:t>CProxy_hello</a:t>
            </a:r>
            <a:r>
              <a:rPr lang="en-US" sz="1700" dirty="0" smtClean="0">
                <a:latin typeface="Consolas"/>
                <a:cs typeface="Consolas"/>
              </a:rPr>
              <a:t>::</a:t>
            </a:r>
            <a:r>
              <a:rPr lang="en-US" sz="1700" dirty="0" err="1" smtClean="0">
                <a:latin typeface="Consolas"/>
                <a:cs typeface="Consolas"/>
              </a:rPr>
              <a:t>ckNew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p[0].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};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err="1" smtClean="0">
                <a:latin typeface="Consolas"/>
                <a:cs typeface="Consolas"/>
              </a:rPr>
              <a:t>struct</a:t>
            </a:r>
            <a:r>
              <a:rPr lang="en-US" sz="1700" dirty="0" smtClean="0">
                <a:latin typeface="Consolas"/>
                <a:cs typeface="Consolas"/>
              </a:rPr>
              <a:t> hello : </a:t>
            </a:r>
            <a:r>
              <a:rPr lang="en-US" sz="1700" dirty="0" err="1" smtClean="0">
                <a:latin typeface="Consolas"/>
                <a:cs typeface="Consolas"/>
              </a:rPr>
              <a:t>CBase_hello</a:t>
            </a:r>
            <a:r>
              <a:rPr lang="en-US" sz="17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 </a:t>
            </a:r>
            <a:r>
              <a:rPr lang="en-US" sz="1700" b="1" dirty="0" smtClean="0">
                <a:latin typeface="Consolas"/>
                <a:cs typeface="Consolas"/>
              </a:rPr>
              <a:t>  </a:t>
            </a:r>
            <a:r>
              <a:rPr lang="en-US" sz="1700" dirty="0" smtClean="0">
                <a:latin typeface="Consolas"/>
                <a:cs typeface="Consolas"/>
              </a:rPr>
              <a:t>hello(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n) :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   void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dirty="0" err="1" smtClean="0">
                <a:latin typeface="Consolas"/>
                <a:cs typeface="Consolas"/>
              </a:rPr>
              <a:t>CkPrintf</a:t>
            </a:r>
            <a:r>
              <a:rPr lang="en-US" sz="1700" dirty="0" smtClean="0">
                <a:latin typeface="Consolas"/>
                <a:cs typeface="Consolas"/>
              </a:rPr>
              <a:t>(“PE[%d]: hello from p[%d]\n”, </a:t>
            </a:r>
            <a:r>
              <a:rPr lang="en-US" sz="1700" dirty="0" err="1" smtClean="0">
                <a:latin typeface="Consolas"/>
                <a:cs typeface="Consolas"/>
              </a:rPr>
              <a:t>CkMyPe</a:t>
            </a:r>
            <a:r>
              <a:rPr lang="en-US" sz="1700" dirty="0" smtClean="0">
                <a:latin typeface="Consolas"/>
                <a:cs typeface="Consolas"/>
              </a:rPr>
              <a:t>(), 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b="1" dirty="0" smtClean="0">
                <a:latin typeface="Consolas"/>
                <a:cs typeface="Consolas"/>
              </a:rPr>
              <a:t>if</a:t>
            </a:r>
            <a:r>
              <a:rPr lang="en-US" sz="1700" dirty="0" smtClean="0">
                <a:latin typeface="Consolas"/>
                <a:cs typeface="Consolas"/>
              </a:rPr>
              <a:t> (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 ==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 – 1) </a:t>
            </a:r>
            <a:r>
              <a:rPr lang="en-US" sz="1700" dirty="0" err="1" smtClean="0">
                <a:latin typeface="Consolas"/>
                <a:cs typeface="Consolas"/>
              </a:rPr>
              <a:t>CkExit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b="1" dirty="0" smtClean="0">
                <a:latin typeface="Consolas"/>
                <a:cs typeface="Consolas"/>
              </a:rPr>
              <a:t>else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thisProxy</a:t>
            </a:r>
            <a:r>
              <a:rPr lang="en-US" sz="1700" dirty="0" smtClean="0">
                <a:latin typeface="Consolas"/>
                <a:cs typeface="Consolas"/>
              </a:rPr>
              <a:t>[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 + 1].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   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};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#include</a:t>
            </a:r>
            <a:r>
              <a:rPr lang="en-US" sz="1700" dirty="0" smtClean="0">
                <a:latin typeface="Consolas"/>
                <a:cs typeface="Consolas"/>
              </a:rPr>
              <a:t> “</a:t>
            </a:r>
            <a:r>
              <a:rPr lang="en-US" sz="1700" dirty="0" err="1" smtClean="0">
                <a:latin typeface="Consolas"/>
                <a:cs typeface="Consolas"/>
              </a:rPr>
              <a:t>arr.def.h</a:t>
            </a:r>
            <a:r>
              <a:rPr lang="en-US" sz="1700" dirty="0" smtClean="0">
                <a:latin typeface="Consolas"/>
                <a:cs typeface="Consolas"/>
              </a:rPr>
              <a:t>”</a:t>
            </a:r>
            <a:endParaRPr lang="en-US" sz="1700" b="1" dirty="0" smtClean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</a:t>
            </a:r>
            <a:r>
              <a:rPr lang="en-US" dirty="0" smtClean="0"/>
              <a:t>“-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</a:t>
            </a:r>
            <a:r>
              <a:rPr lang="en-US" dirty="0" smtClean="0">
                <a:latin typeface="Consolas"/>
                <a:cs typeface="Consolas"/>
              </a:rPr>
              <a:t>projections</a:t>
            </a:r>
            <a:r>
              <a:rPr lang="en-US" dirty="0" smtClean="0">
                <a:latin typeface="+mn-lt"/>
                <a:cs typeface="Consolas"/>
              </a:rPr>
              <a:t>”</a:t>
            </a:r>
            <a:r>
              <a:rPr lang="en-US" dirty="0" smtClean="0"/>
              <a:t> to </a:t>
            </a:r>
            <a:r>
              <a:rPr lang="en-US" dirty="0"/>
              <a:t>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</a:t>
            </a:r>
            <a:r>
              <a:rPr lang="en-US" sz="2200" dirty="0" smtClean="0"/>
              <a:t>elements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43486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knows how to ‘find’ objects </a:t>
            </a:r>
            <a:r>
              <a:rPr lang="en-US" dirty="0" smtClean="0"/>
              <a:t>efficiently:          </a:t>
            </a:r>
          </a:p>
          <a:p>
            <a:pPr marL="0" indent="0">
              <a:buNone/>
            </a:pPr>
            <a:r>
              <a:rPr lang="en-US" dirty="0" smtClean="0"/>
              <a:t>  (</a:t>
            </a:r>
            <a:r>
              <a:rPr lang="en-US" i="1" dirty="0" smtClean="0"/>
              <a:t>collection</a:t>
            </a:r>
            <a:r>
              <a:rPr lang="en-US" dirty="0" smtClean="0"/>
              <a:t>, </a:t>
            </a:r>
            <a:r>
              <a:rPr lang="en-US" i="1" dirty="0" smtClean="0"/>
              <a:t>index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processor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Applications can specify a </a:t>
            </a:r>
            <a:r>
              <a:rPr lang="en-US" dirty="0" smtClean="0"/>
              <a:t>mapping </a:t>
            </a:r>
            <a:r>
              <a:rPr lang="en-US" dirty="0"/>
              <a:t>or use simple runtime-</a:t>
            </a:r>
            <a:r>
              <a:rPr lang="en-US" dirty="0" smtClean="0"/>
              <a:t>provided options </a:t>
            </a:r>
            <a:r>
              <a:rPr lang="en-US" dirty="0"/>
              <a:t>(e.g. blocked, round-robin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Distribution </a:t>
            </a:r>
            <a:r>
              <a:rPr lang="en-US" dirty="0"/>
              <a:t>can be </a:t>
            </a:r>
            <a:r>
              <a:rPr lang="en-US" dirty="0" smtClean="0"/>
              <a:t>static </a:t>
            </a:r>
            <a:r>
              <a:rPr lang="en-US" dirty="0"/>
              <a:t>or dynamic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abstraction: application logic doesn’t change, even though performance might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develop and test logic in objects separately from their </a:t>
            </a:r>
            <a:r>
              <a:rPr lang="en-US" dirty="0" smtClean="0"/>
              <a:t>distribution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Separation </a:t>
            </a:r>
            <a:r>
              <a:rPr lang="en-US" dirty="0"/>
              <a:t>in time: make it work, then make it </a:t>
            </a:r>
            <a:r>
              <a:rPr lang="en-US" dirty="0" smtClean="0"/>
              <a:t>fast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Division of labor: domain specialist writes object code, </a:t>
            </a:r>
            <a:r>
              <a:rPr lang="en-US" dirty="0" err="1"/>
              <a:t>computationalist</a:t>
            </a:r>
            <a:r>
              <a:rPr lang="en-US" dirty="0"/>
              <a:t> writes </a:t>
            </a:r>
            <a:r>
              <a:rPr lang="en-US" dirty="0" smtClean="0"/>
              <a:t>mapping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Portability: </a:t>
            </a:r>
            <a:r>
              <a:rPr lang="en-US" dirty="0" smtClean="0"/>
              <a:t>different </a:t>
            </a:r>
            <a:r>
              <a:rPr lang="en-US" dirty="0"/>
              <a:t>mappings for </a:t>
            </a:r>
            <a:r>
              <a:rPr lang="en-US" dirty="0" smtClean="0"/>
              <a:t>different </a:t>
            </a:r>
            <a:r>
              <a:rPr lang="en-US" dirty="0"/>
              <a:t>systems, scales, or </a:t>
            </a:r>
            <a:r>
              <a:rPr lang="en-US" dirty="0" smtClean="0"/>
              <a:t>configurations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Shared progress: improved mapping techniques can benefit existing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Communication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2325503"/>
          </a:xfrm>
        </p:spPr>
        <p:txBody>
          <a:bodyPr>
            <a:normAutofit/>
          </a:bodyPr>
          <a:lstStyle/>
          <a:p>
            <a:r>
              <a:rPr lang="en-US" dirty="0"/>
              <a:t>Point-to-point operations involve only two objects</a:t>
            </a:r>
          </a:p>
          <a:p>
            <a:r>
              <a:rPr lang="en-US" dirty="0"/>
              <a:t>Collective operations that involve a collection of objects </a:t>
            </a:r>
            <a:endParaRPr lang="en-US" dirty="0" smtClean="0"/>
          </a:p>
          <a:p>
            <a:r>
              <a:rPr lang="en-US" dirty="0" smtClean="0"/>
              <a:t>Broadcast</a:t>
            </a:r>
            <a:r>
              <a:rPr lang="en-US" dirty="0"/>
              <a:t>: calls a method in each object of the array </a:t>
            </a:r>
            <a:endParaRPr lang="en-US" dirty="0" smtClean="0"/>
          </a:p>
          <a:p>
            <a:r>
              <a:rPr lang="en-US" dirty="0" smtClean="0"/>
              <a:t>Reduction</a:t>
            </a:r>
            <a:r>
              <a:rPr lang="en-US" dirty="0"/>
              <a:t>: collects a contribution from each object of the array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spanning tree is used to send/receive data</a:t>
            </a:r>
          </a:p>
        </p:txBody>
      </p:sp>
      <p:pic>
        <p:nvPicPr>
          <p:cNvPr id="10" name="Content Placeholder 9" descr="spanningTree.pdf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83" r="-23883"/>
          <a:stretch>
            <a:fillRect/>
          </a:stretch>
        </p:blipFill>
        <p:spPr>
          <a:xfrm>
            <a:off x="261864" y="3235480"/>
            <a:ext cx="8615360" cy="2992618"/>
          </a:xfrm>
        </p:spPr>
      </p:pic>
    </p:spTree>
    <p:extLst>
      <p:ext uri="{BB962C8B-B14F-4D97-AF65-F5344CB8AC3E}">
        <p14:creationId xmlns:p14="http://schemas.microsoft.com/office/powerpoint/2010/main" val="144727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1813334"/>
          </a:xfrm>
        </p:spPr>
        <p:txBody>
          <a:bodyPr>
            <a:normAutofit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</a:t>
            </a:r>
            <a:r>
              <a:rPr lang="en-US" dirty="0" err="1"/>
              <a:t>chare</a:t>
            </a:r>
            <a:r>
              <a:rPr lang="en-US" dirty="0"/>
              <a:t> array proxy object is used to perform a broadcast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like a function call to the proxy object</a:t>
            </a:r>
          </a:p>
          <a:p>
            <a:r>
              <a:rPr lang="en-US" dirty="0"/>
              <a:t>From the main </a:t>
            </a:r>
            <a:r>
              <a:rPr lang="en-US" dirty="0" err="1"/>
              <a:t>chare</a:t>
            </a:r>
            <a:r>
              <a:rPr lang="en-US" dirty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6" y="2783300"/>
            <a:ext cx="8608944" cy="90388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helloArray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r>
              <a:rPr lang="en-US" sz="1800" dirty="0">
                <a:latin typeface="Consolas"/>
                <a:cs typeface="Consolas"/>
              </a:rPr>
              <a:t>:</a:t>
            </a:r>
            <a:r>
              <a:rPr lang="en-US" sz="1800" dirty="0" err="1">
                <a:latin typeface="Consolas"/>
                <a:cs typeface="Consolas"/>
              </a:rPr>
              <a:t>ckNew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helloArraySize</a:t>
            </a:r>
            <a:r>
              <a:rPr lang="en-US" sz="1800" dirty="0">
                <a:latin typeface="Consolas"/>
                <a:cs typeface="Consolas"/>
              </a:rPr>
              <a:t>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helloArray.foo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907466"/>
            <a:ext cx="8615359" cy="535481"/>
          </a:xfrm>
        </p:spPr>
        <p:txBody>
          <a:bodyPr/>
          <a:lstStyle/>
          <a:p>
            <a:r>
              <a:rPr lang="en-US" dirty="0"/>
              <a:t>From a </a:t>
            </a:r>
            <a:r>
              <a:rPr lang="en-US" dirty="0" err="1"/>
              <a:t>chare</a:t>
            </a:r>
            <a:r>
              <a:rPr lang="en-US" dirty="0"/>
              <a:t> array element that is a member of the same array: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4442948"/>
            <a:ext cx="8608945" cy="56608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thisProxy.foo</a:t>
            </a:r>
            <a:r>
              <a:rPr lang="en-US" sz="2200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865" y="5151568"/>
            <a:ext cx="8615359" cy="53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 that has a proxy p to the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61865" y="5687049"/>
            <a:ext cx="8608945" cy="56608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latin typeface="Consolas"/>
                <a:cs typeface="Consolas"/>
              </a:rPr>
              <a:t>p.foo</a:t>
            </a:r>
            <a:r>
              <a:rPr lang="en-US" sz="2200" dirty="0" smtClean="0">
                <a:latin typeface="Consolas"/>
                <a:cs typeface="Consolas"/>
              </a:rPr>
              <a:t>()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746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/>
      <p:bldP spid="9" grpId="0" build="p" animBg="1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Modules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3508686"/>
          </a:xfrm>
        </p:spPr>
        <p:txBody>
          <a:bodyPr>
            <a:normAutofit/>
          </a:bodyPr>
          <a:lstStyle/>
          <a:p>
            <a:r>
              <a:rPr lang="en-US" dirty="0"/>
              <a:t>Charm++ programs are organized as a collection of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Each </a:t>
            </a:r>
            <a:r>
              <a:rPr lang="en-US" dirty="0"/>
              <a:t>module has one or more chares</a:t>
            </a:r>
          </a:p>
          <a:p>
            <a:r>
              <a:rPr lang="en-US" dirty="0"/>
              <a:t>The module that contains the </a:t>
            </a:r>
            <a:r>
              <a:rPr lang="en-US" i="1" dirty="0"/>
              <a:t>mainchare</a:t>
            </a:r>
            <a:r>
              <a:rPr lang="en-US" dirty="0"/>
              <a:t>, is declared as the mainmodule</a:t>
            </a:r>
          </a:p>
          <a:p>
            <a:r>
              <a:rPr lang="en-US" dirty="0"/>
              <a:t>Each module, when compiled, generates two files: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  <a:r>
              <a:rPr lang="en-US" dirty="0" err="1" smtClean="0">
                <a:latin typeface="Lucida Console"/>
                <a:cs typeface="Lucida Console"/>
              </a:rPr>
              <a:t>MyModule.decl.h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Lucida Console"/>
                <a:cs typeface="Lucida Console"/>
              </a:rPr>
              <a:t>MyModule.def.h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4513352"/>
            <a:ext cx="8615359" cy="1784216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[</a:t>
            </a:r>
            <a:r>
              <a:rPr lang="en-US" sz="2800" b="1" dirty="0">
                <a:latin typeface="Consolas"/>
                <a:cs typeface="Consolas"/>
              </a:rPr>
              <a:t>main</a:t>
            </a:r>
            <a:r>
              <a:rPr lang="en-US" sz="2800" dirty="0">
                <a:latin typeface="Consolas"/>
                <a:cs typeface="Consolas"/>
              </a:rPr>
              <a:t>]</a:t>
            </a:r>
            <a:r>
              <a:rPr lang="en-US" sz="2800" b="1" dirty="0">
                <a:latin typeface="Consolas"/>
                <a:cs typeface="Consolas"/>
              </a:rPr>
              <a:t>module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MyModule</a:t>
            </a:r>
            <a:r>
              <a:rPr lang="en-US" sz="2800" dirty="0">
                <a:latin typeface="Consolas"/>
                <a:cs typeface="Consolas"/>
              </a:rPr>
              <a:t> { 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/</a:t>
            </a:r>
            <a:r>
              <a:rPr lang="en-US" sz="2800" dirty="0">
                <a:latin typeface="Consolas"/>
                <a:cs typeface="Consolas"/>
              </a:rPr>
              <a:t>/... </a:t>
            </a:r>
            <a:r>
              <a:rPr lang="en-US" sz="2800" dirty="0" err="1">
                <a:latin typeface="Consolas"/>
                <a:cs typeface="Consolas"/>
              </a:rPr>
              <a:t>chare</a:t>
            </a:r>
            <a:r>
              <a:rPr lang="en-US" sz="2800" dirty="0">
                <a:latin typeface="Consolas"/>
                <a:cs typeface="Consolas"/>
              </a:rPr>
              <a:t> definitions ...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160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 </a:t>
            </a:r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 </a:t>
            </a:r>
            <a:r>
              <a:rPr lang="en-US" dirty="0" err="1" smtClean="0">
                <a:latin typeface="Consolas"/>
                <a:cs typeface="Consolas"/>
              </a:rPr>
              <a:t>concat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Usually </a:t>
            </a:r>
            <a:r>
              <a:rPr lang="en-US" dirty="0"/>
              <a:t>reduces the set of values to a single value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values requires an </a:t>
            </a:r>
            <a:r>
              <a:rPr lang="en-US" dirty="0" smtClean="0"/>
              <a:t>operator</a:t>
            </a:r>
          </a:p>
          <a:p>
            <a:endParaRPr lang="en-US" dirty="0"/>
          </a:p>
          <a:p>
            <a:r>
              <a:rPr lang="en-US" dirty="0"/>
              <a:t>The operator must be commutative and associative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mainmodule</a:t>
            </a:r>
            <a:r>
              <a:rPr lang="en-US" dirty="0">
                <a:latin typeface="Consolas"/>
                <a:cs typeface="Consolas"/>
              </a:rPr>
              <a:t> reduction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mainchare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reductiontarget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done(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value);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[1D] Elem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Elem(</a:t>
            </a:r>
            <a:r>
              <a:rPr lang="en-US" dirty="0" smtClean="0">
                <a:latin typeface="Consolas"/>
                <a:cs typeface="Consolas"/>
              </a:rPr>
              <a:t>CProxy_Main </a:t>
            </a:r>
            <a:r>
              <a:rPr lang="en-US" dirty="0">
                <a:latin typeface="Consolas"/>
                <a:cs typeface="Consolas"/>
              </a:rPr>
              <a:t>mProxy);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856161"/>
            <a:ext cx="8615359" cy="564488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#include </a:t>
            </a:r>
            <a:r>
              <a:rPr lang="en-US" sz="1700" dirty="0" smtClean="0"/>
              <a:t>“reduction.decl.h</a:t>
            </a:r>
            <a:r>
              <a:rPr lang="en-US" sz="1700" dirty="0"/>
              <a:t>” </a:t>
            </a:r>
          </a:p>
          <a:p>
            <a:pPr marL="0" indent="0">
              <a:buNone/>
            </a:pPr>
            <a:r>
              <a:rPr lang="en-US" sz="1700" b="1" dirty="0" smtClean="0"/>
              <a:t>const </a:t>
            </a:r>
            <a:r>
              <a:rPr lang="en-US" sz="1700" b="1" dirty="0"/>
              <a:t>int </a:t>
            </a:r>
            <a:r>
              <a:rPr lang="en-US" sz="1700" dirty="0"/>
              <a:t>numElements = 49;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class </a:t>
            </a:r>
            <a:r>
              <a:rPr lang="en-US" sz="1700" dirty="0"/>
              <a:t>Main : </a:t>
            </a:r>
            <a:r>
              <a:rPr lang="en-US" sz="1700" b="1" dirty="0"/>
              <a:t>public </a:t>
            </a:r>
            <a:r>
              <a:rPr lang="en-US" sz="1700" dirty="0" smtClean="0"/>
              <a:t>CBase_Main </a:t>
            </a:r>
            <a:r>
              <a:rPr lang="en-US" sz="1700" dirty="0"/>
              <a:t>{ </a:t>
            </a:r>
            <a:r>
              <a:rPr lang="en-US" sz="1700" dirty="0" smtClean="0"/>
              <a:t> </a:t>
            </a:r>
          </a:p>
          <a:p>
            <a:pPr marL="0" indent="0">
              <a:buNone/>
            </a:pPr>
            <a:r>
              <a:rPr lang="en-US" sz="1700" b="1" dirty="0" smtClean="0"/>
              <a:t>public</a:t>
            </a:r>
            <a:r>
              <a:rPr lang="en-US" sz="1700" dirty="0"/>
              <a:t>: </a:t>
            </a:r>
          </a:p>
          <a:p>
            <a:pPr marL="0" indent="0">
              <a:buNone/>
            </a:pPr>
            <a:r>
              <a:rPr lang="en-US" sz="1700" dirty="0" smtClean="0"/>
              <a:t>   Main</a:t>
            </a:r>
            <a:r>
              <a:rPr lang="en-US" sz="1700" dirty="0"/>
              <a:t>(CkArgMsg∗ msg) { </a:t>
            </a:r>
            <a:r>
              <a:rPr lang="en-US" sz="1700" dirty="0" smtClean="0"/>
              <a:t>CProxy_Elem</a:t>
            </a:r>
            <a:r>
              <a:rPr lang="en-US" sz="1700" dirty="0"/>
              <a:t>::ckNew(thisProxy, numElements); }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</a:t>
            </a:r>
            <a:r>
              <a:rPr lang="en-US" sz="1700" b="1" dirty="0" smtClean="0"/>
              <a:t>void </a:t>
            </a:r>
            <a:r>
              <a:rPr lang="en-US" sz="1700" dirty="0"/>
              <a:t>done(</a:t>
            </a:r>
            <a:r>
              <a:rPr lang="en-US" sz="1700" b="1" dirty="0"/>
              <a:t>int </a:t>
            </a:r>
            <a:r>
              <a:rPr lang="en-US" sz="1700" dirty="0"/>
              <a:t>value) {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</a:t>
            </a:r>
            <a:r>
              <a:rPr lang="en-US" sz="1700" dirty="0" smtClean="0"/>
              <a:t>   </a:t>
            </a:r>
            <a:r>
              <a:rPr lang="en-US" sz="1700" dirty="0" err="1" smtClean="0"/>
              <a:t>CkPrintf</a:t>
            </a:r>
            <a:r>
              <a:rPr lang="en-US" sz="1700" dirty="0" smtClean="0"/>
              <a:t>(“value</a:t>
            </a:r>
            <a:r>
              <a:rPr lang="en-US" sz="1700" dirty="0"/>
              <a:t>: %d\n”, value);</a:t>
            </a:r>
            <a:br>
              <a:rPr lang="en-US" sz="1700" dirty="0"/>
            </a:br>
            <a:r>
              <a:rPr lang="en-US" sz="1700" dirty="0" smtClean="0"/>
              <a:t>     </a:t>
            </a:r>
            <a:r>
              <a:rPr lang="en-US" sz="1700" dirty="0" smtClean="0"/>
              <a:t> </a:t>
            </a:r>
            <a:r>
              <a:rPr lang="en-US" sz="1700" dirty="0" err="1" smtClean="0"/>
              <a:t>CkExit</a:t>
            </a:r>
            <a:r>
              <a:rPr lang="en-US" sz="1700" dirty="0"/>
              <a:t>();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}</a:t>
            </a:r>
          </a:p>
          <a:p>
            <a:pPr marL="0" indent="0">
              <a:buNone/>
            </a:pPr>
            <a:r>
              <a:rPr lang="en-US" sz="1700" dirty="0" smtClean="0"/>
              <a:t>};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class </a:t>
            </a:r>
            <a:r>
              <a:rPr lang="en-US" sz="1700" dirty="0"/>
              <a:t>Elem : </a:t>
            </a:r>
            <a:r>
              <a:rPr lang="en-US" sz="1700" b="1" dirty="0"/>
              <a:t>public </a:t>
            </a:r>
            <a:r>
              <a:rPr lang="en-US" sz="1700" dirty="0" err="1" smtClean="0"/>
              <a:t>CBase_Elem</a:t>
            </a:r>
            <a:r>
              <a:rPr lang="en-US" sz="1700" dirty="0" smtClean="0"/>
              <a:t> </a:t>
            </a:r>
            <a:r>
              <a:rPr lang="en-US" sz="1700" dirty="0"/>
              <a:t>{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public</a:t>
            </a:r>
            <a:r>
              <a:rPr lang="en-US" sz="1700" dirty="0"/>
              <a:t>: </a:t>
            </a:r>
          </a:p>
          <a:p>
            <a:pPr marL="0" indent="0">
              <a:buNone/>
            </a:pPr>
            <a:r>
              <a:rPr lang="en-US" sz="1700" dirty="0" smtClean="0"/>
              <a:t>   Elem(CProxy_Main </a:t>
            </a:r>
            <a:r>
              <a:rPr lang="en-US" sz="1700" dirty="0"/>
              <a:t>mProxy)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    </a:t>
            </a:r>
            <a:r>
              <a:rPr lang="en-US" sz="1700" b="1" dirty="0" smtClean="0"/>
              <a:t>int </a:t>
            </a:r>
            <a:r>
              <a:rPr lang="en-US" sz="1700" dirty="0"/>
              <a:t>val = thisIndex;</a:t>
            </a:r>
            <a:br>
              <a:rPr lang="en-US" sz="1700" dirty="0"/>
            </a:br>
            <a:r>
              <a:rPr lang="en-US" sz="1700" dirty="0" smtClean="0"/>
              <a:t>      CkCallback </a:t>
            </a:r>
            <a:r>
              <a:rPr lang="en-US" sz="1700" dirty="0"/>
              <a:t>cb(CkReductionTarget(Main, done), mProxy)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      contribute</a:t>
            </a:r>
            <a:r>
              <a:rPr lang="en-US" sz="1700" dirty="0"/>
              <a:t>(sizeof(int), &amp;val, CkReduction::</a:t>
            </a:r>
            <a:r>
              <a:rPr lang="en-US" sz="1700" dirty="0" smtClean="0"/>
              <a:t>sum_int</a:t>
            </a:r>
            <a:r>
              <a:rPr lang="en-US" sz="1700" dirty="0"/>
              <a:t>, cb);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} </a:t>
            </a:r>
          </a:p>
          <a:p>
            <a:pPr marL="0" indent="0">
              <a:buNone/>
            </a:pPr>
            <a:r>
              <a:rPr lang="en-US" sz="1700" dirty="0" smtClean="0"/>
              <a:t>}</a:t>
            </a:r>
            <a:r>
              <a:rPr lang="en-US" sz="1700" dirty="0"/>
              <a:t>; </a:t>
            </a:r>
            <a:r>
              <a:rPr lang="en-US" sz="1700" dirty="0" smtClean="0"/>
              <a:t>	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#include </a:t>
            </a:r>
            <a:r>
              <a:rPr lang="en-US" sz="1700" dirty="0"/>
              <a:t>”reduction.def.h”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792550" y="2870496"/>
            <a:ext cx="2397862" cy="1237177"/>
          </a:xfrm>
          <a:solidFill>
            <a:srgbClr val="D2533C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 smtClean="0"/>
              <a:t>value</a:t>
            </a:r>
            <a:r>
              <a:rPr lang="en-US" dirty="0"/>
              <a:t>: 1176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finished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1349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Chares</a:t>
            </a:r>
            <a:r>
              <a:rPr lang="en-US" dirty="0"/>
              <a:t> are parallel objects that are managed by the RTS</a:t>
            </a:r>
          </a:p>
          <a:p>
            <a:r>
              <a:rPr lang="en-US" dirty="0"/>
              <a:t>Each </a:t>
            </a:r>
            <a:r>
              <a:rPr lang="en-US" dirty="0" err="1"/>
              <a:t>chare</a:t>
            </a:r>
            <a:r>
              <a:rPr lang="en-US" dirty="0"/>
              <a:t> has a </a:t>
            </a:r>
            <a:r>
              <a:rPr lang="en-US" dirty="0" smtClean="0"/>
              <a:t>set of </a:t>
            </a:r>
            <a:r>
              <a:rPr lang="en-US" i="1" dirty="0"/>
              <a:t>entry</a:t>
            </a:r>
            <a:r>
              <a:rPr lang="en-US" dirty="0"/>
              <a:t> </a:t>
            </a:r>
            <a:r>
              <a:rPr lang="en-US" i="1" dirty="0"/>
              <a:t>methods</a:t>
            </a:r>
            <a:r>
              <a:rPr lang="en-US" dirty="0"/>
              <a:t>, which are asynchronous methods that may be invoked remotely</a:t>
            </a:r>
          </a:p>
          <a:p>
            <a:r>
              <a:rPr lang="en-US" dirty="0"/>
              <a:t>The following code, when compiled, generates a C++ </a:t>
            </a:r>
            <a:r>
              <a:rPr lang="en-US" dirty="0" smtClean="0"/>
              <a:t>class        </a:t>
            </a:r>
            <a:r>
              <a:rPr lang="en-US" dirty="0" err="1" smtClean="0">
                <a:latin typeface="Lucida Console"/>
                <a:cs typeface="Lucida Console"/>
              </a:rPr>
              <a:t>CBase_MyChare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that encapsulates the RTS object</a:t>
            </a:r>
          </a:p>
          <a:p>
            <a:r>
              <a:rPr lang="en-US" dirty="0"/>
              <a:t>This generated class is extended and implemented in the .C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62696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56563"/>
            <a:ext cx="8615359" cy="113665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</a:t>
            </a:r>
            <a:r>
              <a:rPr lang="en-US" b="1" dirty="0">
                <a:latin typeface="Consolas"/>
                <a:cs typeface="Consolas"/>
              </a:rPr>
              <a:t>main</a:t>
            </a:r>
            <a:r>
              <a:rPr lang="en-US" dirty="0">
                <a:latin typeface="Consolas"/>
                <a:cs typeface="Consolas"/>
              </a:rPr>
              <a:t>]</a:t>
            </a:r>
            <a:r>
              <a:rPr lang="en-US" b="1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718588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217089"/>
            <a:ext cx="8615359" cy="113665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implementations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360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 animBg="1"/>
      <p:bldP spid="6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Entry Methods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59" cy="909975"/>
          </a:xfrm>
        </p:spPr>
        <p:txBody>
          <a:bodyPr>
            <a:normAutofit/>
          </a:bodyPr>
          <a:lstStyle/>
          <a:p>
            <a:r>
              <a:rPr lang="en-US" dirty="0"/>
              <a:t>Entry methods are C++ methods that can be remotely and asynchronously invoked by another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819953"/>
            <a:ext cx="8615359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313820"/>
            <a:ext cx="8615359" cy="140191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(); </a:t>
            </a:r>
            <a:r>
              <a:rPr lang="en-US" i="1" dirty="0">
                <a:latin typeface="Consolas"/>
                <a:cs typeface="Consolas"/>
              </a:rPr>
              <a:t>/∗ constructor entry method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63353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548527"/>
            <a:ext cx="8615359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 { </a:t>
            </a:r>
            <a:r>
              <a:rPr lang="en-US" i="1" dirty="0">
                <a:latin typeface="Consolas"/>
                <a:cs typeface="Consolas"/>
              </a:rPr>
              <a:t>/∗... constructor code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 </a:t>
            </a:r>
            <a:r>
              <a:rPr lang="en-US" i="1" dirty="0">
                <a:latin typeface="Consolas"/>
                <a:cs typeface="Consolas"/>
              </a:rPr>
              <a:t>/∗... code to execute ...∗/ </a:t>
            </a:r>
            <a:r>
              <a:rPr lang="en-US" dirty="0">
                <a:latin typeface="Consolas"/>
                <a:cs typeface="Consolas"/>
              </a:rPr>
              <a:t>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  <a:r>
              <a:rPr lang="en-US" i="1" dirty="0">
                <a:latin typeface="Consolas"/>
                <a:cs typeface="Consolas"/>
              </a:rPr>
              <a:t> /∗... code to execute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18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mainchare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begins with the </a:t>
            </a:r>
            <a:r>
              <a:rPr lang="en-US" dirty="0" err="1"/>
              <a:t>mainchare’s</a:t>
            </a:r>
            <a:r>
              <a:rPr lang="en-US" dirty="0"/>
              <a:t> </a:t>
            </a:r>
            <a:r>
              <a:rPr lang="en-US" dirty="0" smtClean="0"/>
              <a:t>constructor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mainchare’s</a:t>
            </a:r>
            <a:r>
              <a:rPr lang="en-US" dirty="0"/>
              <a:t> constructor takes a pointer to system-defined </a:t>
            </a:r>
            <a:r>
              <a:rPr lang="en-US" dirty="0" smtClean="0"/>
              <a:t>class </a:t>
            </a:r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r>
              <a:rPr lang="en-US" dirty="0" smtClean="0"/>
              <a:t> contains </a:t>
            </a:r>
            <a:r>
              <a:rPr lang="en-US" dirty="0" err="1">
                <a:latin typeface="Lucida Console"/>
                <a:cs typeface="Lucida Console"/>
              </a:rPr>
              <a:t>argv</a:t>
            </a:r>
            <a:r>
              <a:rPr lang="en-US" dirty="0"/>
              <a:t> and </a:t>
            </a:r>
            <a:r>
              <a:rPr lang="en-US" dirty="0" err="1" smtClean="0">
                <a:latin typeface="Lucida Console"/>
                <a:cs typeface="Lucida Console"/>
              </a:rPr>
              <a:t>argc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The </a:t>
            </a:r>
            <a:r>
              <a:rPr lang="en-US" dirty="0" err="1"/>
              <a:t>mainchare</a:t>
            </a:r>
            <a:r>
              <a:rPr lang="en-US" dirty="0"/>
              <a:t> will typically creates some additional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286054"/>
            <a:ext cx="8615360" cy="8800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 declared as </a:t>
            </a:r>
            <a:r>
              <a:rPr lang="en-US" dirty="0" err="1">
                <a:latin typeface="Lucida Console"/>
                <a:cs typeface="Lucida Console"/>
              </a:rPr>
              <a:t>chare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>
                <a:latin typeface="Lucida Console"/>
                <a:cs typeface="Lucida Console"/>
              </a:rPr>
              <a:t> {...}; </a:t>
            </a:r>
            <a:r>
              <a:rPr lang="en-US" dirty="0"/>
              <a:t>can be instantiated by the following call: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332434"/>
            <a:ext cx="8615360" cy="104657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>
                <a:latin typeface="Consolas"/>
                <a:cs typeface="Consolas"/>
              </a:rPr>
              <a:t>::</a:t>
            </a:r>
            <a:r>
              <a:rPr lang="en-US" sz="3000" dirty="0" err="1">
                <a:latin typeface="Consolas"/>
                <a:cs typeface="Consolas"/>
              </a:rPr>
              <a:t>ckNew</a:t>
            </a:r>
            <a:r>
              <a:rPr lang="en-US" sz="3000" dirty="0" smtClean="0">
                <a:latin typeface="Consolas"/>
                <a:cs typeface="Consolas"/>
              </a:rPr>
              <a:t>(... constructor </a:t>
            </a:r>
            <a:r>
              <a:rPr lang="en-US" sz="3000" dirty="0">
                <a:latin typeface="Consolas"/>
                <a:cs typeface="Consolas"/>
              </a:rPr>
              <a:t>arguments ...);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12885"/>
            <a:ext cx="8615360" cy="870971"/>
          </a:xfrm>
        </p:spPr>
        <p:txBody>
          <a:bodyPr/>
          <a:lstStyle/>
          <a:p>
            <a:r>
              <a:rPr lang="en-US" dirty="0"/>
              <a:t>To communicate with this class in the future, a </a:t>
            </a:r>
            <a:r>
              <a:rPr lang="en-US" i="1" dirty="0"/>
              <a:t>proxy</a:t>
            </a:r>
            <a:r>
              <a:rPr lang="en-US" dirty="0"/>
              <a:t> to it must be </a:t>
            </a:r>
            <a:r>
              <a:rPr lang="en-US" dirty="0" smtClean="0"/>
              <a:t>retained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5068"/>
            <a:ext cx="8615360" cy="161517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proxy </a:t>
            </a:r>
            <a:r>
              <a:rPr lang="en-US" sz="3000" dirty="0" smtClean="0">
                <a:latin typeface="Consolas"/>
                <a:cs typeface="Consolas"/>
              </a:rPr>
              <a:t>=               </a:t>
            </a: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         </a:t>
            </a: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>
                <a:latin typeface="Consolas"/>
                <a:cs typeface="Consolas"/>
              </a:rPr>
              <a:t>::</a:t>
            </a:r>
            <a:r>
              <a:rPr lang="en-US" sz="3000" dirty="0" err="1">
                <a:latin typeface="Consolas"/>
                <a:cs typeface="Consolas"/>
              </a:rPr>
              <a:t>ckNew</a:t>
            </a:r>
            <a:r>
              <a:rPr lang="en-US" sz="3000" dirty="0" smtClean="0">
                <a:latin typeface="Consolas"/>
                <a:cs typeface="Consolas"/>
              </a:rPr>
              <a:t>(arg1)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88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Proxies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55825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chare’s</a:t>
            </a:r>
            <a:r>
              <a:rPr lang="en-US" dirty="0"/>
              <a:t> own proxy can be obtained through a special </a:t>
            </a:r>
            <a:r>
              <a:rPr lang="en-US" dirty="0" smtClean="0"/>
              <a:t>variable </a:t>
            </a:r>
            <a:r>
              <a:rPr lang="en-US" dirty="0" err="1" smtClean="0">
                <a:latin typeface="Lucida Console"/>
                <a:cs typeface="Lucida Console"/>
              </a:rPr>
              <a:t>thisProxy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/>
              <a:t>Chare</a:t>
            </a:r>
            <a:r>
              <a:rPr lang="en-US" dirty="0"/>
              <a:t> proxies can also be passed so </a:t>
            </a:r>
            <a:r>
              <a:rPr lang="en-US" dirty="0" err="1"/>
              <a:t>chares</a:t>
            </a:r>
            <a:r>
              <a:rPr lang="en-US" dirty="0"/>
              <a:t> can learn about others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snippet,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/>
              <a:t> learns about a </a:t>
            </a:r>
            <a:r>
              <a:rPr lang="en-US" dirty="0" err="1"/>
              <a:t>chare</a:t>
            </a:r>
            <a:r>
              <a:rPr lang="en-US" dirty="0"/>
              <a:t> instance </a:t>
            </a:r>
            <a:r>
              <a:rPr lang="en-US" dirty="0">
                <a:latin typeface="Lucida Console"/>
                <a:cs typeface="Lucida Console"/>
              </a:rPr>
              <a:t>main</a:t>
            </a:r>
            <a:r>
              <a:rPr lang="en-US" dirty="0"/>
              <a:t> , </a:t>
            </a:r>
            <a:r>
              <a:rPr lang="en-US" dirty="0" smtClean="0"/>
              <a:t>and then </a:t>
            </a:r>
            <a:r>
              <a:rPr lang="en-US" dirty="0"/>
              <a:t>invokes a method on it: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468230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962097"/>
            <a:ext cx="8615360" cy="51658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>
                <a:latin typeface="Consolas"/>
                <a:cs typeface="Consolas"/>
              </a:rPr>
              <a:t>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8684"/>
            <a:ext cx="861536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034835"/>
            <a:ext cx="8615360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main.foo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38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a special system call </a:t>
            </a:r>
            <a:r>
              <a:rPr lang="en-US" sz="2800" dirty="0" err="1">
                <a:latin typeface="Lucida Console"/>
                <a:cs typeface="Lucida Console"/>
              </a:rPr>
              <a:t>CkExit</a:t>
            </a:r>
            <a:r>
              <a:rPr lang="en-US" sz="2800" dirty="0">
                <a:latin typeface="Lucida Console"/>
                <a:cs typeface="Lucida Console"/>
              </a:rPr>
              <a:t>() </a:t>
            </a:r>
            <a:r>
              <a:rPr lang="en-US" sz="2800" dirty="0"/>
              <a:t>that terminates the parallel execution on all processors (but it is called on one processor) and performs the requisite cleanup</a:t>
            </a:r>
          </a:p>
          <a:p>
            <a:r>
              <a:rPr lang="en-US" sz="2800" dirty="0"/>
              <a:t>The traditional </a:t>
            </a:r>
            <a:r>
              <a:rPr lang="en-US" sz="2800" dirty="0">
                <a:latin typeface="Lucida Console"/>
                <a:cs typeface="Lucida Console"/>
              </a:rPr>
              <a:t>exit() </a:t>
            </a:r>
            <a:r>
              <a:rPr lang="en-US" sz="2800" dirty="0"/>
              <a:t>is </a:t>
            </a:r>
            <a:r>
              <a:rPr lang="en-US" sz="2800" dirty="0" smtClean="0"/>
              <a:t>insufficient because it only terminates one process, not the entire parallel job (and will cause a hang)</a:t>
            </a:r>
          </a:p>
          <a:p>
            <a:r>
              <a:rPr lang="en-US" sz="2800" dirty="0" err="1" smtClean="0">
                <a:latin typeface="Lucida Console"/>
                <a:cs typeface="Lucida Console"/>
              </a:rPr>
              <a:t>CkExit</a:t>
            </a:r>
            <a:r>
              <a:rPr lang="en-US" sz="2800" dirty="0" smtClean="0">
                <a:latin typeface="Lucida Console"/>
                <a:cs typeface="Lucida Console"/>
              </a:rPr>
              <a:t>() </a:t>
            </a:r>
            <a:r>
              <a:rPr lang="en-US" sz="2800" dirty="0" smtClean="0"/>
              <a:t>should be called when you can safely terminate the application (you may want to synchronize before calling this)</a:t>
            </a:r>
            <a:endParaRPr lang="en-US" sz="28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15711</TotalTime>
  <Words>2811</Words>
  <Application>Microsoft Macintosh PowerPoint</Application>
  <PresentationFormat>On-screen Show (4:3)</PresentationFormat>
  <Paragraphs>426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charm-pptx_theme</vt:lpstr>
      <vt:lpstr>Outline</vt:lpstr>
      <vt:lpstr>Charm++ File Structure</vt:lpstr>
      <vt:lpstr>Charm Interface: Modules</vt:lpstr>
      <vt:lpstr>Charm Interface: Chares</vt:lpstr>
      <vt:lpstr>Charm Interface: Entry Methods</vt:lpstr>
      <vt:lpstr>Charm Interface: mainchare</vt:lpstr>
      <vt:lpstr>Creating a Chare</vt:lpstr>
      <vt:lpstr>Chare Proxies</vt:lpstr>
      <vt:lpstr>Charm Termination</vt:lpstr>
      <vt:lpstr>Chare Creation Example: .ci file</vt:lpstr>
      <vt:lpstr>Chare Creation Example: .C file</vt:lpstr>
      <vt:lpstr>Asynchronous Methods</vt:lpstr>
      <vt:lpstr>Asynchronous Methods</vt:lpstr>
      <vt:lpstr>Asynchronous Methods</vt:lpstr>
      <vt:lpstr>Asynchronous Example: .ci file</vt:lpstr>
      <vt:lpstr>Does this program execute correctly?</vt:lpstr>
      <vt:lpstr>Data types and entry methods</vt:lpstr>
      <vt:lpstr>Collections of Objects: Concepts</vt:lpstr>
      <vt:lpstr>Collections of Objects</vt:lpstr>
      <vt:lpstr>Declaring a Chare Array </vt:lpstr>
      <vt:lpstr>Constructing a Chare Array</vt:lpstr>
      <vt:lpstr>thisIndex</vt:lpstr>
      <vt:lpstr>Chare Array: Hello Example</vt:lpstr>
      <vt:lpstr>Chare Array: Hello Example</vt:lpstr>
      <vt:lpstr>Hello World Array Projections Timeline View</vt:lpstr>
      <vt:lpstr>Collections of Objects: Runtime Service</vt:lpstr>
      <vt:lpstr>Collections of Objects: Runtime Service</vt:lpstr>
      <vt:lpstr>Collective Communication Operations</vt:lpstr>
      <vt:lpstr>Broadcast</vt:lpstr>
      <vt:lpstr>Reduction</vt:lpstr>
      <vt:lpstr>Reduction: Example</vt:lpstr>
      <vt:lpstr>Reduction: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396</cp:revision>
  <dcterms:created xsi:type="dcterms:W3CDTF">2014-08-04T16:19:24Z</dcterms:created>
  <dcterms:modified xsi:type="dcterms:W3CDTF">2014-11-17T04:30:53Z</dcterms:modified>
</cp:coreProperties>
</file>