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46" r:id="rId4"/>
    <p:sldId id="259" r:id="rId5"/>
    <p:sldId id="274" r:id="rId6"/>
    <p:sldId id="275" r:id="rId7"/>
    <p:sldId id="276" r:id="rId8"/>
    <p:sldId id="277" r:id="rId9"/>
    <p:sldId id="34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358" r:id="rId23"/>
    <p:sldId id="359" r:id="rId24"/>
    <p:sldId id="360" r:id="rId25"/>
    <p:sldId id="291" r:id="rId26"/>
    <p:sldId id="292" r:id="rId27"/>
    <p:sldId id="293" r:id="rId28"/>
    <p:sldId id="294" r:id="rId29"/>
    <p:sldId id="295" r:id="rId30"/>
    <p:sldId id="296" r:id="rId31"/>
    <p:sldId id="299" r:id="rId32"/>
    <p:sldId id="289" r:id="rId33"/>
    <p:sldId id="300" r:id="rId34"/>
    <p:sldId id="301" r:id="rId35"/>
    <p:sldId id="302" r:id="rId36"/>
    <p:sldId id="303" r:id="rId37"/>
    <p:sldId id="304" r:id="rId38"/>
    <p:sldId id="305" r:id="rId39"/>
    <p:sldId id="348" r:id="rId40"/>
    <p:sldId id="349" r:id="rId41"/>
    <p:sldId id="352" r:id="rId42"/>
    <p:sldId id="353" r:id="rId43"/>
    <p:sldId id="363" r:id="rId44"/>
    <p:sldId id="364" r:id="rId45"/>
    <p:sldId id="366" r:id="rId46"/>
    <p:sldId id="306" r:id="rId47"/>
    <p:sldId id="307" r:id="rId48"/>
    <p:sldId id="309" r:id="rId49"/>
    <p:sldId id="310" r:id="rId50"/>
    <p:sldId id="311" r:id="rId51"/>
    <p:sldId id="317" r:id="rId52"/>
    <p:sldId id="318" r:id="rId53"/>
    <p:sldId id="319" r:id="rId54"/>
    <p:sldId id="320" r:id="rId55"/>
    <p:sldId id="34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115" d="100"/>
          <a:sy n="115" d="100"/>
        </p:scale>
        <p:origin x="-1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E0DB-45D5-4621-88D3-299B7FD78679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3E439-32F1-4FF9-990C-36033DC143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A2881-C5BB-4E19-8123-86DCCD24B5CF}" type="slidenum">
              <a:rPr lang="en-US"/>
              <a:pPr/>
              <a:t>5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411"/>
              </a:spcBef>
            </a:pPr>
            <a:r>
              <a:rPr lang="en-US" kern="1200">
                <a:latin typeface="Arial" pitchFamily="18"/>
                <a:cs typeface="Arial" pitchFamily="2"/>
              </a:rPr>
              <a:t>Not sort on priority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411"/>
              </a:spcBef>
            </a:pPr>
            <a:r>
              <a:rPr lang="en-US" kern="1200" dirty="0">
                <a:latin typeface="Arial" pitchFamily="18"/>
                <a:cs typeface="Arial" pitchFamily="2"/>
              </a:rPr>
              <a:t>Special chare array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84882A-2428-47FC-AF58-A005647ED700}" type="slidenum">
              <a:rPr lang="en-US"/>
              <a:pPr/>
              <a:t>9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04875" y="738188"/>
            <a:ext cx="4859338" cy="3644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7059" y="4616836"/>
            <a:ext cx="5336153" cy="4114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04875" y="738188"/>
            <a:ext cx="4859338" cy="3644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7059" y="4616836"/>
            <a:ext cx="5336153" cy="4114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4213"/>
            <a:ext cx="4575175" cy="3430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187" y="6267204"/>
            <a:ext cx="163174" cy="269482"/>
          </a:xfrm>
        </p:spPr>
        <p:txBody>
          <a:bodyPr wrap="none" lIns="80766" tIns="41998" rIns="80766" bIns="41998" anchor="ctr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A7CD-22AC-40D7-B226-76D6CC3F45BB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Charm++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by </a:t>
            </a:r>
            <a:r>
              <a:rPr lang="en-US" dirty="0" smtClean="0"/>
              <a:t>Phil Miller</a:t>
            </a:r>
            <a:endParaRPr lang="en-US" dirty="0" smtClean="0"/>
          </a:p>
          <a:p>
            <a:r>
              <a:rPr lang="en-US" dirty="0" smtClean="0"/>
              <a:t>2012-04-30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5334000"/>
          </a:xfrm>
        </p:spPr>
        <p:txBody>
          <a:bodyPr>
            <a:normAutofit fontScale="85000" lnSpcReduction="20000"/>
          </a:bodyPr>
          <a:lstStyle/>
          <a:p>
            <a:pPr marL="663575"/>
            <a:r>
              <a:rPr lang="en-US" dirty="0" smtClean="0"/>
              <a:t>A “chare” is a C++ object with methods that can be remotely invoked</a:t>
            </a:r>
          </a:p>
          <a:p>
            <a:pPr marL="663575"/>
            <a:r>
              <a:rPr lang="en-US" dirty="0" smtClean="0"/>
              <a:t>The “mainchare” is the chare where the execution starts in the program</a:t>
            </a:r>
          </a:p>
          <a:p>
            <a:pPr marL="663575"/>
            <a:r>
              <a:rPr lang="en-US" dirty="0" smtClean="0"/>
              <a:t>A “chare array” is a collection of chares of the same type</a:t>
            </a:r>
          </a:p>
          <a:p>
            <a:pPr marL="663575"/>
            <a:r>
              <a:rPr lang="en-US" dirty="0" smtClean="0"/>
              <a:t>Typically the mainchare will spawn a chare array of workers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0" y="1295400"/>
            <a:ext cx="3112534" cy="4572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038600"/>
          </a:xfrm>
        </p:spPr>
        <p:txBody>
          <a:bodyPr>
            <a:normAutofit/>
          </a:bodyPr>
          <a:lstStyle/>
          <a:p>
            <a:pPr marL="663575">
              <a:lnSpc>
                <a:spcPts val="2500"/>
              </a:lnSpc>
            </a:pPr>
            <a:r>
              <a:rPr lang="en-US" dirty="0" smtClean="0"/>
              <a:t>The C++ objects (whether they are chares or not) </a:t>
            </a:r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 smtClean="0"/>
              <a:t>Reside in regular </a:t>
            </a:r>
            <a:r>
              <a:rPr lang="en-US" sz="3200" dirty="0" smtClean="0">
                <a:latin typeface="American Typewriter"/>
                <a:cs typeface="American Typewriter"/>
              </a:rPr>
              <a:t>.h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American Typewriter"/>
                <a:cs typeface="American Typewriter"/>
              </a:rPr>
              <a:t>.</a:t>
            </a:r>
            <a:r>
              <a:rPr lang="en-US" sz="3200" dirty="0" err="1" smtClean="0">
                <a:latin typeface="American Typewriter"/>
                <a:cs typeface="American Typewriter"/>
              </a:rPr>
              <a:t>cpp</a:t>
            </a:r>
            <a:r>
              <a:rPr lang="en-US" sz="3200" dirty="0" smtClean="0">
                <a:latin typeface="American Typewriter"/>
                <a:cs typeface="American Typewriter"/>
              </a:rPr>
              <a:t> </a:t>
            </a:r>
            <a:r>
              <a:rPr lang="en-US" sz="3200" dirty="0" smtClean="0"/>
              <a:t>files</a:t>
            </a:r>
          </a:p>
          <a:p>
            <a:pPr marL="663575">
              <a:lnSpc>
                <a:spcPts val="3100"/>
              </a:lnSpc>
              <a:spcBef>
                <a:spcPts val="1700"/>
              </a:spcBef>
            </a:pPr>
            <a:r>
              <a:rPr lang="en-US" dirty="0" smtClean="0"/>
              <a:t>Chare objects, messages and entry methods (methods that can be called asynchronously and </a:t>
            </a:r>
            <a:r>
              <a:rPr lang="en-US" smtClean="0"/>
              <a:t>remotely</a:t>
            </a:r>
            <a:r>
              <a:rPr lang="en-US" smtClean="0"/>
              <a:t>)  </a:t>
            </a:r>
            <a:endParaRPr lang="en-US" dirty="0" smtClean="0"/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/>
              <a:t>D</a:t>
            </a:r>
            <a:r>
              <a:rPr lang="en-US" sz="3200" dirty="0" smtClean="0"/>
              <a:t>efined </a:t>
            </a:r>
            <a:r>
              <a:rPr lang="en-US" sz="3200" dirty="0" smtClean="0"/>
              <a:t>in a </a:t>
            </a:r>
            <a:r>
              <a:rPr lang="en-US" sz="3200" dirty="0" smtClean="0">
                <a:latin typeface="American Typewriter"/>
                <a:cs typeface="American Typewriter"/>
              </a:rPr>
              <a:t>.ci</a:t>
            </a:r>
            <a:r>
              <a:rPr lang="en-US" sz="3200" dirty="0" smtClean="0"/>
              <a:t> (Charm interface) file</a:t>
            </a:r>
          </a:p>
          <a:p>
            <a:pPr marL="1176338" lvl="1">
              <a:lnSpc>
                <a:spcPts val="2100"/>
              </a:lnSpc>
              <a:spcBef>
                <a:spcPts val="1700"/>
              </a:spcBef>
            </a:pPr>
            <a:r>
              <a:rPr lang="en-US" sz="3200" dirty="0" smtClean="0"/>
              <a:t>And are implemented in the </a:t>
            </a:r>
            <a:r>
              <a:rPr lang="en-US" sz="3200" dirty="0" smtClean="0">
                <a:latin typeface="American Typewriter"/>
                <a:cs typeface="American Typewriter"/>
              </a:rPr>
              <a:t>.</a:t>
            </a:r>
            <a:r>
              <a:rPr lang="en-US" sz="3200" dirty="0" err="1" smtClean="0">
                <a:latin typeface="American Typewriter"/>
                <a:cs typeface="American Typewriter"/>
              </a:rPr>
              <a:t>cpp</a:t>
            </a:r>
            <a:r>
              <a:rPr lang="en-US" sz="3200" dirty="0" smtClean="0">
                <a:latin typeface="American Typewriter"/>
                <a:cs typeface="American Typewriter"/>
              </a:rPr>
              <a:t> </a:t>
            </a:r>
            <a:r>
              <a:rPr lang="en-US" sz="3200" dirty="0" smtClean="0"/>
              <a:t>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CharmFile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724400"/>
            <a:ext cx="4511040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Hello World: </a:t>
            </a:r>
            <a:r>
              <a:rPr lang="en-US" dirty="0" smtClean="0">
                <a:latin typeface="American Typewriter"/>
                <a:cs typeface="American Typewriter"/>
              </a:rPr>
              <a:t>.</a:t>
            </a:r>
            <a:r>
              <a:rPr lang="en-US" dirty="0" err="1" smtClean="0">
                <a:latin typeface="American Typewriter"/>
                <a:cs typeface="American Typewriter"/>
              </a:rPr>
              <a:t>ci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.</a:t>
            </a:r>
            <a:r>
              <a:rPr lang="en-US" dirty="0" err="1" smtClean="0">
                <a:latin typeface="American Typewriter"/>
                <a:cs typeface="American Typewriter"/>
              </a:rPr>
              <a:t>ci</a:t>
            </a:r>
            <a:r>
              <a:rPr lang="en-US" dirty="0" smtClean="0"/>
              <a:t>: Charm Interface</a:t>
            </a:r>
          </a:p>
          <a:p>
            <a:r>
              <a:rPr lang="en-US" dirty="0" smtClean="0"/>
              <a:t>Defines which type of chares are present in the application</a:t>
            </a:r>
          </a:p>
          <a:p>
            <a:pPr lvl="1"/>
            <a:r>
              <a:rPr lang="en-US" dirty="0" smtClean="0"/>
              <a:t>At least a </a:t>
            </a:r>
            <a:r>
              <a:rPr lang="en-US" i="1" dirty="0" smtClean="0">
                <a:solidFill>
                  <a:srgbClr val="0070C0"/>
                </a:solidFill>
              </a:rPr>
              <a:t>mainchare</a:t>
            </a:r>
            <a:r>
              <a:rPr lang="en-US" dirty="0" smtClean="0"/>
              <a:t> must be set</a:t>
            </a:r>
          </a:p>
          <a:p>
            <a:r>
              <a:rPr lang="en-US" dirty="0" smtClean="0"/>
              <a:t>Each definition is inside a </a:t>
            </a:r>
            <a:r>
              <a:rPr lang="en-US" i="1" dirty="0" smtClean="0">
                <a:solidFill>
                  <a:srgbClr val="0070C0"/>
                </a:solidFill>
              </a:rPr>
              <a:t>module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14300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erican Typewriter"/>
                <a:cs typeface="American Typewriter"/>
              </a:rPr>
              <a:t>m</a:t>
            </a:r>
            <a:r>
              <a:rPr lang="en-US" sz="2000" dirty="0" smtClean="0">
                <a:latin typeface="American Typewriter"/>
                <a:cs typeface="American Typewriter"/>
              </a:rPr>
              <a:t>ainmodule hello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mainchare </a:t>
            </a:r>
            <a:r>
              <a:rPr lang="en-US" sz="2000" dirty="0" smtClean="0">
                <a:latin typeface="American Typewriter"/>
                <a:cs typeface="American Typewriter"/>
              </a:rPr>
              <a:t>Main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    entry </a:t>
            </a:r>
            <a:r>
              <a:rPr lang="en-US" sz="2000" dirty="0" smtClean="0">
                <a:latin typeface="American Typewriter"/>
                <a:cs typeface="American Typewriter"/>
              </a:rPr>
              <a:t>Main(CkArgMsg* m);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smtClean="0">
                <a:latin typeface="American Typewriter"/>
                <a:cs typeface="American Typewriter"/>
              </a:rPr>
              <a:t>    }</a:t>
            </a:r>
            <a:r>
              <a:rPr lang="en-US" sz="2000" dirty="0" smtClean="0">
                <a:latin typeface="American Typewriter"/>
                <a:cs typeface="American Typewriter"/>
              </a:rPr>
              <a:t>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};</a:t>
            </a:r>
            <a:endParaRPr lang="en-US" sz="20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8200" y="2057400"/>
            <a:ext cx="41936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merican Typewriter"/>
                <a:cs typeface="American Typewriter"/>
              </a:rPr>
              <a:t>#include “</a:t>
            </a:r>
            <a:r>
              <a:rPr lang="en-US" sz="2000" dirty="0" err="1" smtClean="0">
                <a:latin typeface="American Typewriter"/>
                <a:cs typeface="American Typewriter"/>
              </a:rPr>
              <a:t>hello.decl.h</a:t>
            </a:r>
            <a:r>
              <a:rPr lang="en-US" sz="2000" dirty="0" smtClean="0">
                <a:latin typeface="American Typewriter"/>
                <a:cs typeface="American Typewriter"/>
              </a:rPr>
              <a:t>”</a:t>
            </a:r>
          </a:p>
          <a:p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class Main : public CBase_Main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public</a:t>
            </a:r>
            <a:r>
              <a:rPr lang="en-US" sz="2000" dirty="0" smtClean="0">
                <a:latin typeface="American Typewriter"/>
                <a:cs typeface="American Typewriter"/>
              </a:rPr>
              <a:t>: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Main</a:t>
            </a:r>
            <a:r>
              <a:rPr lang="en-US" sz="2000" dirty="0" smtClean="0"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    CkPrintf</a:t>
            </a:r>
            <a:r>
              <a:rPr lang="en-US" sz="2000" dirty="0" smtClean="0"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    CkExit</a:t>
            </a:r>
            <a:r>
              <a:rPr lang="en-US" sz="2000" dirty="0" smtClean="0">
                <a:latin typeface="American Typewriter"/>
                <a:cs typeface="American Typewriter"/>
              </a:rPr>
              <a:t>();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smtClean="0">
                <a:latin typeface="American Typewriter"/>
                <a:cs typeface="American Typewriter"/>
              </a:rPr>
              <a:t>    }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};</a:t>
            </a:r>
          </a:p>
          <a:p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#include “</a:t>
            </a:r>
            <a:r>
              <a:rPr lang="en-US" sz="2000" dirty="0" err="1" smtClean="0">
                <a:latin typeface="American Typewriter"/>
                <a:cs typeface="American Typewriter"/>
              </a:rPr>
              <a:t>hello.def.h</a:t>
            </a:r>
            <a:r>
              <a:rPr lang="en-US" sz="2000" dirty="0" smtClean="0">
                <a:latin typeface="American Typewriter"/>
                <a:cs typeface="American Typewriter"/>
              </a:rPr>
              <a:t>”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5740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erican Typewriter"/>
                <a:cs typeface="American Typewriter"/>
              </a:rPr>
              <a:t>m</a:t>
            </a:r>
            <a:r>
              <a:rPr lang="en-US" sz="2000" dirty="0" smtClean="0">
                <a:latin typeface="American Typewriter"/>
                <a:cs typeface="American Typewriter"/>
              </a:rPr>
              <a:t>ainmodule hello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mainchare </a:t>
            </a:r>
            <a:r>
              <a:rPr lang="en-US" sz="2000" dirty="0" smtClean="0">
                <a:latin typeface="American Typewriter"/>
                <a:cs typeface="American Typewriter"/>
              </a:rPr>
              <a:t>Main {</a:t>
            </a:r>
          </a:p>
          <a:p>
            <a:r>
              <a:rPr lang="en-US" sz="2000" smtClean="0">
                <a:latin typeface="American Typewriter"/>
                <a:cs typeface="American Typewriter"/>
              </a:rPr>
              <a:t>        entry </a:t>
            </a:r>
            <a:r>
              <a:rPr lang="en-US" sz="2000" dirty="0" smtClean="0">
                <a:latin typeface="American Typewriter"/>
                <a:cs typeface="American Typewriter"/>
              </a:rPr>
              <a:t>Main(CkArgMsg* m);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smtClean="0">
                <a:latin typeface="American Typewriter"/>
                <a:cs typeface="American Typewriter"/>
              </a:rPr>
              <a:t>    }</a:t>
            </a:r>
            <a:r>
              <a:rPr lang="en-US" sz="2000" dirty="0" smtClean="0">
                <a:latin typeface="American Typewriter"/>
                <a:cs typeface="American Typewriter"/>
              </a:rPr>
              <a:t>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};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2353" y="1447800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CkArgMsg in the </a:t>
            </a:r>
            <a:r>
              <a:rPr lang="en-US" dirty="0" smtClean="0">
                <a:latin typeface="American Typewriter"/>
                <a:cs typeface="American Typewriter"/>
              </a:rPr>
              <a:t>Main::Main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charm++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CkArgMsg {</a:t>
            </a:r>
            <a:endParaRPr lang="en-US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mtClean="0">
                <a:latin typeface="American Typewriter"/>
                <a:cs typeface="American Typewriter"/>
              </a:rPr>
              <a:t>      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argc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pPr>
              <a:buNone/>
            </a:pPr>
            <a:r>
              <a:rPr lang="en-US" smtClean="0">
                <a:latin typeface="American Typewriter"/>
                <a:cs typeface="American Typewriter"/>
              </a:rPr>
              <a:t>       </a:t>
            </a:r>
            <a:r>
              <a:rPr lang="en-US" dirty="0" smtClean="0">
                <a:latin typeface="American Typewriter"/>
                <a:cs typeface="American Typewriter"/>
              </a:rPr>
              <a:t>char **</a:t>
            </a:r>
            <a:r>
              <a:rPr lang="en-US" dirty="0" err="1" smtClean="0">
                <a:latin typeface="American Typewriter"/>
                <a:cs typeface="American Typewriter"/>
              </a:rPr>
              <a:t>argv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pPr>
              <a:buNone/>
            </a:pPr>
            <a:r>
              <a:rPr lang="en-US" smtClean="0">
                <a:latin typeface="American Typewriter"/>
                <a:cs typeface="American Typewriter"/>
              </a:rPr>
              <a:t>   </a:t>
            </a:r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514600"/>
          </a:xfrm>
        </p:spPr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charmc</a:t>
            </a:r>
            <a:r>
              <a:rPr lang="en-US" dirty="0" smtClean="0">
                <a:latin typeface="American Typewriter"/>
                <a:cs typeface="American Typewriter"/>
              </a:rPr>
              <a:t> hello.ci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charmc</a:t>
            </a:r>
            <a:r>
              <a:rPr lang="en-US" dirty="0" smtClean="0">
                <a:latin typeface="American Typewriter"/>
                <a:cs typeface="American Typewriter"/>
              </a:rPr>
              <a:t> –o </a:t>
            </a:r>
            <a:r>
              <a:rPr lang="en-US" err="1" smtClean="0">
                <a:latin typeface="American Typewriter"/>
                <a:cs typeface="American Typewriter"/>
              </a:rPr>
              <a:t>main.o</a:t>
            </a:r>
            <a:r>
              <a:rPr lang="en-US" smtClean="0">
                <a:latin typeface="American Typewriter"/>
                <a:cs typeface="American Typewriter"/>
              </a:rPr>
              <a:t> </a:t>
            </a:r>
            <a:r>
              <a:rPr lang="en-US" smtClean="0">
                <a:latin typeface="American Typewriter"/>
                <a:cs typeface="American Typewriter"/>
              </a:rPr>
              <a:t>main.C    # </a:t>
            </a:r>
            <a:r>
              <a:rPr lang="en-US" dirty="0" smtClean="0">
                <a:latin typeface="American Typewriter"/>
                <a:cs typeface="American Typewriter"/>
              </a:rPr>
              <a:t>compile</a:t>
            </a:r>
          </a:p>
          <a:p>
            <a:pPr marL="0" indent="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# link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charmc</a:t>
            </a:r>
            <a:r>
              <a:rPr lang="en-US" dirty="0" smtClean="0">
                <a:latin typeface="American Typewriter"/>
                <a:cs typeface="American Typewriter"/>
              </a:rPr>
              <a:t> –language charm++ -o </a:t>
            </a:r>
            <a:r>
              <a:rPr lang="en-US" dirty="0" err="1" smtClean="0">
                <a:latin typeface="American Typewriter"/>
                <a:cs typeface="American Typewriter"/>
              </a:rPr>
              <a:t>pgm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main.o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ChareClassCompileProces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86200"/>
            <a:ext cx="7924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./</a:t>
            </a:r>
            <a:r>
              <a:rPr lang="en-US" dirty="0" err="1" smtClean="0">
                <a:latin typeface="American Typewriter"/>
                <a:cs typeface="American Typewriter"/>
              </a:rPr>
              <a:t>charmrun</a:t>
            </a:r>
            <a:r>
              <a:rPr lang="en-US" dirty="0" smtClean="0">
                <a:latin typeface="American Typewriter"/>
                <a:cs typeface="American Typewriter"/>
              </a:rPr>
              <a:t> +p4 ./</a:t>
            </a:r>
            <a:r>
              <a:rPr lang="en-US" dirty="0" err="1" smtClean="0">
                <a:latin typeface="American Typewriter"/>
                <a:cs typeface="American Typewriter"/>
              </a:rPr>
              <a:t>pgm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Or specific </a:t>
            </a:r>
            <a:r>
              <a:rPr lang="en-US" dirty="0" err="1" smtClean="0"/>
              <a:t>queueing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i="1" dirty="0" smtClean="0">
                <a:latin typeface="American Typewriter"/>
                <a:cs typeface="American Typewriter"/>
              </a:rPr>
              <a:t>Hello World!</a:t>
            </a:r>
          </a:p>
          <a:p>
            <a:r>
              <a:rPr lang="en-US" dirty="0" smtClean="0"/>
              <a:t>Not a parallel code :(</a:t>
            </a:r>
          </a:p>
          <a:p>
            <a:pPr lvl="1"/>
            <a:r>
              <a:rPr lang="en-US" dirty="0" smtClean="0"/>
              <a:t>Solution: create other chares, all of them saying “Hello World”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Communicate?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Chares spread across multiple processors</a:t>
            </a:r>
          </a:p>
          <a:p>
            <a:pPr lvl="1"/>
            <a:r>
              <a:rPr lang="en-US" dirty="0" smtClean="0"/>
              <a:t>It is not possible to directly invoke methods</a:t>
            </a:r>
          </a:p>
          <a:p>
            <a:r>
              <a:rPr lang="en-US" dirty="0" smtClean="0"/>
              <a:t>Use of Proxies – lightweight handles to potentially remote chares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proxyobjects.pd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3276600"/>
            <a:ext cx="5907024" cy="2933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1"/>
                </a:solidFill>
              </a:rPr>
              <a:t>p</a:t>
            </a:r>
            <a:r>
              <a:rPr lang="en-US" i="1" dirty="0" smtClean="0">
                <a:solidFill>
                  <a:schemeClr val="accent1"/>
                </a:solidFill>
              </a:rPr>
              <a:t>roxy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is generated for every chare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latin typeface="American Typewriter"/>
                <a:cs typeface="American Typewriter"/>
              </a:rPr>
              <a:t>CProxy_Main</a:t>
            </a:r>
            <a:r>
              <a:rPr lang="en-US" dirty="0" smtClean="0"/>
              <a:t> </a:t>
            </a:r>
            <a:r>
              <a:rPr lang="en-US" dirty="0" smtClean="0"/>
              <a:t>is the proxy generated for the </a:t>
            </a:r>
            <a:r>
              <a:rPr lang="en-US" dirty="0" smtClean="0">
                <a:latin typeface="American Typewriter"/>
                <a:cs typeface="American Typewriter"/>
              </a:rPr>
              <a:t>chare Main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Proxies know where </a:t>
            </a:r>
            <a:r>
              <a:rPr lang="en-US" dirty="0" smtClean="0"/>
              <a:t>to find a </a:t>
            </a:r>
            <a:r>
              <a:rPr lang="en-US" dirty="0" smtClean="0"/>
              <a:t>chare </a:t>
            </a:r>
            <a:r>
              <a:rPr lang="en-US" dirty="0" smtClean="0"/>
              <a:t>in </a:t>
            </a:r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Methods invoked on a Proxy pack the input parameters, and send them to the processor where the chare is. The real method will be invoked on the destination processor.</a:t>
            </a:r>
          </a:p>
          <a:p>
            <a:r>
              <a:rPr lang="en-US" dirty="0" smtClean="0"/>
              <a:t>Given a </a:t>
            </a:r>
            <a:r>
              <a:rPr lang="en-US" dirty="0" smtClean="0"/>
              <a:t>proxy </a:t>
            </a:r>
            <a:r>
              <a:rPr lang="en-US" dirty="0" smtClean="0">
                <a:latin typeface="American Typewriter"/>
                <a:cs typeface="American Typewriter"/>
              </a:rPr>
              <a:t>p</a:t>
            </a:r>
            <a:r>
              <a:rPr lang="en-US" dirty="0" smtClean="0"/>
              <a:t>, it is possible to call the method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p.method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msg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with a New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675" indent="0">
              <a:buNone/>
            </a:pPr>
            <a:r>
              <a:rPr lang="en-US" dirty="0" smtClean="0"/>
              <a:t>Program’s </a:t>
            </a:r>
            <a:r>
              <a:rPr lang="en-US" dirty="0" smtClean="0"/>
              <a:t>asynchronous flow</a:t>
            </a:r>
          </a:p>
          <a:p>
            <a:pPr marL="1176338" lvl="1"/>
            <a:r>
              <a:rPr lang="en-US" dirty="0" smtClean="0"/>
              <a:t>Mainchare sends message to </a:t>
            </a:r>
            <a:r>
              <a:rPr lang="en-US" dirty="0" smtClean="0">
                <a:latin typeface="American Typewriter"/>
                <a:cs typeface="American Typewriter"/>
              </a:rPr>
              <a:t>Hello</a:t>
            </a:r>
            <a:r>
              <a:rPr lang="en-US" dirty="0" smtClean="0"/>
              <a:t> object</a:t>
            </a:r>
          </a:p>
          <a:p>
            <a:pPr marL="1176338" lvl="1"/>
            <a:r>
              <a:rPr lang="en-US" dirty="0" smtClean="0">
                <a:latin typeface="American Typewriter"/>
                <a:cs typeface="American Typewriter"/>
              </a:rPr>
              <a:t>Hello</a:t>
            </a:r>
            <a:r>
              <a:rPr lang="en-US" dirty="0" smtClean="0"/>
              <a:t> object prints “</a:t>
            </a:r>
            <a:r>
              <a:rPr lang="en-US" i="1" dirty="0" smtClean="0">
                <a:latin typeface="American Typewriter"/>
                <a:cs typeface="American Typewriter"/>
              </a:rPr>
              <a:t>Hello World!</a:t>
            </a:r>
            <a:r>
              <a:rPr lang="en-US" dirty="0" smtClean="0"/>
              <a:t>”</a:t>
            </a:r>
          </a:p>
          <a:p>
            <a:pPr marL="1176338" lvl="1"/>
            <a:r>
              <a:rPr lang="en-US" dirty="0" smtClean="0">
                <a:latin typeface="American Typewriter"/>
                <a:cs typeface="American Typewriter"/>
              </a:rPr>
              <a:t>Hello</a:t>
            </a:r>
            <a:r>
              <a:rPr lang="en-US" dirty="0" smtClean="0"/>
              <a:t> object sends message back to the mainchare</a:t>
            </a:r>
          </a:p>
          <a:p>
            <a:pPr marL="1176338" lvl="1"/>
            <a:r>
              <a:rPr lang="en-US" dirty="0" smtClean="0"/>
              <a:t>Mainchare quits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ntroduction</a:t>
            </a:r>
          </a:p>
          <a:p>
            <a:pPr lvl="1"/>
            <a:r>
              <a:rPr lang="en-US" dirty="0" smtClean="0"/>
              <a:t>Charm++ Objects</a:t>
            </a:r>
          </a:p>
          <a:p>
            <a:pPr lvl="1"/>
            <a:r>
              <a:rPr lang="en-US" dirty="0" smtClean="0"/>
              <a:t>Chare Arrays</a:t>
            </a:r>
          </a:p>
          <a:p>
            <a:pPr lvl="1"/>
            <a:r>
              <a:rPr lang="en-US" dirty="0" smtClean="0"/>
              <a:t>Chare Collectives</a:t>
            </a:r>
          </a:p>
          <a:p>
            <a:pPr lvl="1"/>
            <a:r>
              <a:rPr lang="en-US" dirty="0" smtClean="0"/>
              <a:t>SDAG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Intermission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Prioritized Messaging</a:t>
            </a:r>
          </a:p>
          <a:p>
            <a:pPr lvl="1"/>
            <a:r>
              <a:rPr lang="en-US" dirty="0" smtClean="0"/>
              <a:t>Interface file tricks</a:t>
            </a:r>
          </a:p>
          <a:p>
            <a:pPr lvl="2"/>
            <a:r>
              <a:rPr lang="en-US" dirty="0" smtClean="0"/>
              <a:t>Initialization</a:t>
            </a:r>
          </a:p>
          <a:p>
            <a:pPr lvl="2"/>
            <a:r>
              <a:rPr lang="en-US" dirty="0" smtClean="0"/>
              <a:t>Entry Method Tags</a:t>
            </a:r>
          </a:p>
          <a:p>
            <a:pPr lvl="1"/>
            <a:r>
              <a:rPr lang="en-US" dirty="0" smtClean="0"/>
              <a:t>Groups &amp; Node Groups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4284671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mainmodule 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mainchare </a:t>
            </a:r>
            <a:r>
              <a:rPr lang="en-US" dirty="0" smtClean="0">
                <a:latin typeface="American Typewriter"/>
                <a:cs typeface="American Typewriter"/>
              </a:rPr>
              <a:t>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Main(CkArgMsg* m);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done();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chare </a:t>
            </a:r>
            <a:r>
              <a:rPr lang="en-US" dirty="0" smtClean="0">
                <a:latin typeface="American Typewriter"/>
                <a:cs typeface="American Typewriter"/>
              </a:rPr>
              <a:t>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Hello(CProxy_Main main);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 err="1" smtClean="0">
                <a:latin typeface="American Typewriter"/>
                <a:cs typeface="American Typewriter"/>
              </a:rPr>
              <a:t>rintHello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945" y="1066800"/>
            <a:ext cx="460113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hello.decl.h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Main : public CBase_Main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Main</a:t>
            </a:r>
            <a:r>
              <a:rPr lang="en-US" dirty="0" smtClean="0"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delete </a:t>
            </a:r>
            <a:r>
              <a:rPr lang="en-US" dirty="0" smtClean="0">
                <a:latin typeface="American Typewriter"/>
                <a:cs typeface="American Typewriter"/>
              </a:rPr>
              <a:t>m;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CProxy_Hello  h </a:t>
            </a:r>
            <a:r>
              <a:rPr lang="en-US" dirty="0" smtClean="0">
                <a:latin typeface="American Typewriter"/>
                <a:cs typeface="American Typewriter"/>
              </a:rPr>
              <a:t>= 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    CProxy_Hello</a:t>
            </a:r>
            <a:r>
              <a:rPr lang="en-US" dirty="0" smtClean="0"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h.printHello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void </a:t>
            </a:r>
            <a:r>
              <a:rPr lang="en-US" dirty="0" smtClean="0">
                <a:latin typeface="American Typewriter"/>
                <a:cs typeface="American Typewriter"/>
              </a:rPr>
              <a:t>done() { CkExit(); }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Hello : public </a:t>
            </a:r>
            <a:r>
              <a:rPr lang="en-US" dirty="0" err="1" smtClean="0">
                <a:latin typeface="American Typewriter"/>
                <a:cs typeface="American Typewriter"/>
              </a:rPr>
              <a:t>CBase_Hello</a:t>
            </a:r>
            <a:r>
              <a:rPr lang="en-US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CBase_Main </a:t>
            </a:r>
            <a:r>
              <a:rPr lang="en-US" dirty="0" smtClean="0">
                <a:latin typeface="American Typewriter"/>
                <a:cs typeface="American Typewriter"/>
              </a:rPr>
              <a:t>main;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Hello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>
                <a:latin typeface="American Typewriter"/>
                <a:cs typeface="American Typewriter"/>
              </a:rPr>
              <a:t>CProxy_Main </a:t>
            </a:r>
            <a:r>
              <a:rPr lang="en-US" dirty="0" smtClean="0">
                <a:latin typeface="American Typewriter"/>
                <a:cs typeface="American Typewriter"/>
              </a:rPr>
              <a:t>main_) 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: </a:t>
            </a:r>
            <a:r>
              <a:rPr lang="en-US" dirty="0" smtClean="0">
                <a:latin typeface="American Typewriter"/>
                <a:cs typeface="American Typewriter"/>
              </a:rPr>
              <a:t>main(main_) { }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void </a:t>
            </a:r>
            <a:r>
              <a:rPr lang="en-US" dirty="0" err="1" smtClean="0"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CkPrintf</a:t>
            </a:r>
            <a:r>
              <a:rPr lang="en-US" dirty="0" smtClean="0"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main.done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 </a:t>
            </a:r>
            <a:r>
              <a:rPr lang="en-US" dirty="0">
                <a:latin typeface="American Typewriter"/>
                <a:cs typeface="American Typewriter"/>
              </a:rPr>
              <a:t>	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hello.def.h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920888"/>
            <a:ext cx="460113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hello.decl.h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Main : public CBase_Main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</a:t>
            </a:r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Main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       delete 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m;</a:t>
            </a:r>
          </a:p>
          <a:p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       CProxy_Hello  h 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= </a:t>
            </a:r>
          </a:p>
          <a:p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           CProxy_Hello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       h.printHello</a:t>
            </a:r>
            <a:r>
              <a:rPr lang="en-US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chemeClr val="accent6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chemeClr val="accent6"/>
                </a:solidFill>
                <a:latin typeface="American Typewriter"/>
                <a:cs typeface="American Typewriter"/>
              </a:rPr>
              <a:t>    }</a:t>
            </a:r>
            <a:endParaRPr lang="en-US" dirty="0" smtClean="0">
              <a:solidFill>
                <a:schemeClr val="accent6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</a:t>
            </a:r>
            <a:r>
              <a:rPr lang="en-US" smtClean="0">
                <a:solidFill>
                  <a:schemeClr val="accent4"/>
                </a:solidFill>
                <a:latin typeface="American Typewriter"/>
                <a:cs typeface="American Typewriter"/>
              </a:rPr>
              <a:t>   </a:t>
            </a:r>
            <a:r>
              <a:rPr lang="en-US" smtClean="0">
                <a:latin typeface="American Typewriter"/>
                <a:cs typeface="American Typewriter"/>
              </a:rPr>
              <a:t>void </a:t>
            </a:r>
            <a:r>
              <a:rPr lang="en-US" dirty="0" smtClean="0">
                <a:latin typeface="American Typewriter"/>
                <a:cs typeface="American Typewriter"/>
              </a:rPr>
              <a:t>done() { CkExit(); }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Hello : public </a:t>
            </a:r>
            <a:r>
              <a:rPr lang="en-US" dirty="0" err="1" smtClean="0">
                <a:latin typeface="American Typewriter"/>
                <a:cs typeface="American Typewriter"/>
              </a:rPr>
              <a:t>CBase_Hello</a:t>
            </a:r>
            <a:r>
              <a:rPr lang="en-US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CBase_Main </a:t>
            </a:r>
            <a:r>
              <a:rPr lang="en-US" dirty="0" smtClean="0">
                <a:latin typeface="American Typewriter"/>
                <a:cs typeface="American Typewriter"/>
              </a:rPr>
              <a:t>main;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Hello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>
                <a:latin typeface="American Typewriter"/>
                <a:cs typeface="American Typewriter"/>
              </a:rPr>
              <a:t>CProxy_Main </a:t>
            </a:r>
            <a:r>
              <a:rPr lang="en-US" dirty="0" smtClean="0">
                <a:latin typeface="American Typewriter"/>
                <a:cs typeface="American Typewriter"/>
              </a:rPr>
              <a:t>main_) 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: </a:t>
            </a:r>
            <a:r>
              <a:rPr lang="en-US" dirty="0" smtClean="0">
                <a:latin typeface="American Typewriter"/>
                <a:cs typeface="American Typewriter"/>
              </a:rPr>
              <a:t>main(main_) { }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void </a:t>
            </a:r>
            <a:r>
              <a:rPr lang="en-US" dirty="0" err="1" smtClean="0"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CkPrintf</a:t>
            </a:r>
            <a:r>
              <a:rPr lang="en-US" dirty="0" smtClean="0"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main.done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 </a:t>
            </a:r>
            <a:r>
              <a:rPr lang="en-US" dirty="0">
                <a:latin typeface="American Typewriter"/>
                <a:cs typeface="American Typewriter"/>
              </a:rPr>
              <a:t>	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hello.def.h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  <a:endParaRPr lang="en-US" dirty="0">
              <a:latin typeface="American Typewriter"/>
              <a:cs typeface="American Typewriter"/>
            </a:endParaRPr>
          </a:p>
        </p:txBody>
      </p:sp>
      <p:pic>
        <p:nvPicPr>
          <p:cNvPr id="3" name="Picture 2" descr="hellocontrol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447800"/>
            <a:ext cx="443434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920888"/>
            <a:ext cx="460113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hello.decl.h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Main : public CBase_Main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Main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delete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CProxy_Hello  h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= 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    CProxy_Hello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h.printHello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}</a:t>
            </a:r>
            <a:endParaRPr lang="en-US" dirty="0" smtClean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void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done() { CkExit(); }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Hello : public </a:t>
            </a:r>
            <a:r>
              <a:rPr lang="en-US" dirty="0" err="1" smtClean="0">
                <a:latin typeface="American Typewriter"/>
                <a:cs typeface="American Typewriter"/>
              </a:rPr>
              <a:t>CBase_Hello</a:t>
            </a:r>
            <a:r>
              <a:rPr lang="en-US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CBase_Main </a:t>
            </a:r>
            <a:r>
              <a:rPr lang="en-US" dirty="0" smtClean="0">
                <a:latin typeface="American Typewriter"/>
                <a:cs typeface="American Typewriter"/>
              </a:rPr>
              <a:t>main;</a:t>
            </a:r>
          </a:p>
          <a:p>
            <a:r>
              <a:rPr lang="en-US" smtClean="0">
                <a:solidFill>
                  <a:srgbClr val="008000"/>
                </a:solidFill>
                <a:latin typeface="American Typewriter"/>
                <a:cs typeface="American Typewriter"/>
              </a:rPr>
              <a:t>    Hello</a:t>
            </a:r>
            <a:r>
              <a:rPr lang="en-US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>
                <a:solidFill>
                  <a:srgbClr val="008000"/>
                </a:solidFill>
                <a:latin typeface="American Typewriter"/>
                <a:cs typeface="American Typewriter"/>
              </a:rPr>
              <a:t>CProxy_Main </a:t>
            </a:r>
            <a:r>
              <a:rPr lang="en-US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main_) </a:t>
            </a:r>
          </a:p>
          <a:p>
            <a:r>
              <a:rPr lang="en-US" smtClean="0">
                <a:solidFill>
                  <a:srgbClr val="008000"/>
                </a:solidFill>
                <a:latin typeface="American Typewriter"/>
                <a:cs typeface="American Typewriter"/>
              </a:rPr>
              <a:t>        : </a:t>
            </a:r>
            <a:r>
              <a:rPr lang="en-US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main(main_) { }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void 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CkPrintf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main.done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} </a:t>
            </a:r>
            <a:r>
              <a:rPr lang="en-US" dirty="0">
                <a:solidFill>
                  <a:srgbClr val="000000"/>
                </a:solidFill>
                <a:latin typeface="American Typewriter"/>
                <a:cs typeface="American Typewriter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};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hello.def.h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  <a:endParaRPr lang="en-US" dirty="0">
              <a:latin typeface="American Typewriter"/>
              <a:cs typeface="American Typewriter"/>
            </a:endParaRPr>
          </a:p>
        </p:txBody>
      </p:sp>
      <p:pic>
        <p:nvPicPr>
          <p:cNvPr id="3" name="Picture 2" descr="hellocontrol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447800"/>
            <a:ext cx="44343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920888"/>
            <a:ext cx="460113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hello.decl.h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Main : public CBase_Main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</a:t>
            </a:r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Main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delete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CProxy_Hello  h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= 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    CProxy_Hello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h.printHello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}</a:t>
            </a:r>
            <a:endParaRPr lang="en-US" dirty="0" smtClean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void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done() { CkExit(); }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};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Hello : public 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CBase_Hello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CBase_Main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main;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>
                <a:solidFill>
                  <a:srgbClr val="000000"/>
                </a:solidFill>
                <a:latin typeface="American Typewriter"/>
                <a:cs typeface="American Typewriter"/>
              </a:rPr>
              <a:t>CProxy_Main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main_) 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: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main(main_) { }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void </a:t>
            </a:r>
            <a:r>
              <a:rPr lang="en-US" dirty="0" err="1" smtClean="0">
                <a:solidFill>
                  <a:srgbClr val="0000FF"/>
                </a:solidFill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    CkPrintf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    main.done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FF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	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hello.def.h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  <a:endParaRPr lang="en-US" dirty="0">
              <a:latin typeface="American Typewriter"/>
              <a:cs typeface="American Typewriter"/>
            </a:endParaRPr>
          </a:p>
        </p:txBody>
      </p:sp>
      <p:pic>
        <p:nvPicPr>
          <p:cNvPr id="3" name="Picture 2" descr="hellocontrol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447800"/>
            <a:ext cx="44343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920888"/>
            <a:ext cx="460113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hello.decl.h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Main : public CBase_Main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Main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(CkArgMsg* m) {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delete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CProxy_Hello  h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= 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    CProxy_Hello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h.printHello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}</a:t>
            </a:r>
            <a:endParaRPr lang="en-US" dirty="0" smtClean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</a:t>
            </a:r>
            <a:r>
              <a:rPr lang="en-US" smtClean="0">
                <a:solidFill>
                  <a:schemeClr val="accent4"/>
                </a:solidFill>
                <a:latin typeface="American Typewriter"/>
                <a:cs typeface="American Typewriter"/>
              </a:rPr>
              <a:t>   void 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done() { CkExit(); }</a:t>
            </a:r>
            <a:endParaRPr lang="en-US" dirty="0">
              <a:solidFill>
                <a:schemeClr val="accent4"/>
              </a:solidFill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struct</a:t>
            </a:r>
            <a:r>
              <a:rPr lang="en-US" dirty="0" smtClean="0">
                <a:latin typeface="American Typewriter"/>
                <a:cs typeface="American Typewriter"/>
              </a:rPr>
              <a:t> Hello : public </a:t>
            </a:r>
            <a:r>
              <a:rPr lang="en-US" dirty="0" err="1" smtClean="0">
                <a:latin typeface="American Typewriter"/>
                <a:cs typeface="American Typewriter"/>
              </a:rPr>
              <a:t>CBase_Hello</a:t>
            </a:r>
            <a:r>
              <a:rPr lang="en-US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CBase_Main </a:t>
            </a:r>
            <a:r>
              <a:rPr lang="en-US" dirty="0" smtClean="0">
                <a:latin typeface="American Typewriter"/>
                <a:cs typeface="American Typewriter"/>
              </a:rPr>
              <a:t>main;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Hello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>
                <a:solidFill>
                  <a:srgbClr val="000000"/>
                </a:solidFill>
                <a:latin typeface="American Typewriter"/>
                <a:cs typeface="American Typewriter"/>
              </a:rPr>
              <a:t>CProxy_Main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main_) </a:t>
            </a:r>
          </a:p>
          <a:p>
            <a:r>
              <a:rPr lang="en-US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: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main(main_) { }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void </a:t>
            </a:r>
            <a:r>
              <a:rPr lang="en-US" dirty="0" err="1" smtClean="0">
                <a:solidFill>
                  <a:srgbClr val="0000FF"/>
                </a:solidFill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    CkPrintf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(“Hello World!\n”);</a:t>
            </a: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    main.done</a:t>
            </a:r>
            <a:r>
              <a:rPr lang="en-US" dirty="0" smtClean="0">
                <a:solidFill>
                  <a:srgbClr val="0000FF"/>
                </a:solidFill>
                <a:latin typeface="American Typewriter"/>
                <a:cs typeface="American Typewriter"/>
              </a:rPr>
              <a:t>();</a:t>
            </a:r>
            <a:endParaRPr lang="en-US" dirty="0">
              <a:solidFill>
                <a:srgbClr val="0000FF"/>
              </a:solidFill>
              <a:latin typeface="American Typewriter"/>
              <a:cs typeface="American Typewriter"/>
            </a:endParaRPr>
          </a:p>
          <a:p>
            <a:r>
              <a:rPr lang="en-US" smtClean="0">
                <a:solidFill>
                  <a:srgbClr val="0000FF"/>
                </a:solidFill>
                <a:latin typeface="American Typewriter"/>
                <a:cs typeface="American Typewriter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American Typewriter"/>
                <a:cs typeface="American Typewriter"/>
              </a:rPr>
              <a:t>	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#include “</a:t>
            </a:r>
            <a:r>
              <a:rPr lang="en-US" dirty="0" err="1" smtClean="0">
                <a:latin typeface="American Typewriter"/>
                <a:cs typeface="American Typewriter"/>
              </a:rPr>
              <a:t>hello.def.h</a:t>
            </a:r>
            <a:r>
              <a:rPr lang="en-US" dirty="0" smtClean="0">
                <a:latin typeface="American Typewriter"/>
                <a:cs typeface="American Typewriter"/>
              </a:rPr>
              <a:t>”</a:t>
            </a:r>
            <a:endParaRPr lang="en-US" dirty="0">
              <a:latin typeface="American Typewriter"/>
              <a:cs typeface="American Typewriter"/>
            </a:endParaRPr>
          </a:p>
        </p:txBody>
      </p:sp>
      <p:pic>
        <p:nvPicPr>
          <p:cNvPr id="3" name="Picture 2" descr="hellocontrol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447800"/>
            <a:ext cx="44343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Plain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large program, keeping track of all the proxies is difficult</a:t>
            </a:r>
          </a:p>
          <a:p>
            <a:r>
              <a:rPr lang="en-US" dirty="0" smtClean="0"/>
              <a:t>A simple proxy doesn’t tell you anything about the chare other than its type.</a:t>
            </a:r>
          </a:p>
          <a:p>
            <a:r>
              <a:rPr lang="en-US" dirty="0" smtClean="0"/>
              <a:t>Managing collective operations like broadcast and reduce is complicated.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4F81BD"/>
                </a:solidFill>
              </a:rPr>
              <a:t>Chare Arrays </a:t>
            </a:r>
            <a:r>
              <a:rPr lang="en-US" dirty="0" smtClean="0"/>
              <a:t>organize chares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accent1"/>
                </a:solidFill>
              </a:rPr>
              <a:t>indexed </a:t>
            </a:r>
            <a:r>
              <a:rPr lang="en-US" i="1" dirty="0" smtClean="0">
                <a:solidFill>
                  <a:schemeClr val="accent1"/>
                </a:solidFill>
              </a:rPr>
              <a:t>collections.</a:t>
            </a:r>
          </a:p>
          <a:p>
            <a:r>
              <a:rPr lang="en-US" dirty="0" smtClean="0"/>
              <a:t>One single </a:t>
            </a:r>
            <a:r>
              <a:rPr lang="en-US" dirty="0" smtClean="0"/>
              <a:t>name for the whole collection</a:t>
            </a:r>
          </a:p>
          <a:p>
            <a:r>
              <a:rPr lang="en-US" dirty="0" smtClean="0"/>
              <a:t>Each chare in the array has a proxy for </a:t>
            </a:r>
            <a:r>
              <a:rPr lang="en-US" i="1" dirty="0" smtClean="0"/>
              <a:t>all </a:t>
            </a:r>
            <a:r>
              <a:rPr lang="en-US" dirty="0" smtClean="0"/>
              <a:t>the </a:t>
            </a:r>
            <a:r>
              <a:rPr lang="en-US" dirty="0" smtClean="0"/>
              <a:t>other array elements, accessible using simple syntax</a:t>
            </a:r>
          </a:p>
          <a:p>
            <a:pPr lvl="1"/>
            <a:r>
              <a:rPr lang="en-US" sz="2900" dirty="0" err="1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sampleArray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[</a:t>
            </a:r>
            <a:r>
              <a:rPr lang="en-US" sz="2900" err="1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i</a:t>
            </a:r>
            <a:r>
              <a:rPr lang="en-US" sz="290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]     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/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/ </a:t>
            </a:r>
            <a:r>
              <a:rPr lang="en-US" sz="2900" dirty="0" err="1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i’th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 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proxy</a:t>
            </a:r>
          </a:p>
          <a:p>
            <a:pPr lvl="1"/>
            <a:r>
              <a:rPr lang="en-US" sz="2900" dirty="0" err="1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sampleArray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(</a:t>
            </a:r>
            <a:r>
              <a:rPr lang="en-US" sz="2900" dirty="0" err="1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i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, j) // (</a:t>
            </a:r>
            <a:r>
              <a:rPr lang="en-US" sz="2900" dirty="0" err="1">
                <a:latin typeface="American Typewriter"/>
                <a:ea typeface="Consolas" charset="0"/>
                <a:cs typeface="American Typewriter"/>
                <a:sym typeface="Consolas" charset="0"/>
              </a:rPr>
              <a:t>i</a:t>
            </a:r>
            <a:r>
              <a:rPr lang="en-US" sz="2900" dirty="0" smtClean="0">
                <a:latin typeface="American Typewriter"/>
                <a:ea typeface="Consolas" charset="0"/>
                <a:cs typeface="American Typewriter"/>
                <a:sym typeface="Consolas" charset="0"/>
              </a:rPr>
              <a:t>, j) proxy</a:t>
            </a:r>
            <a:endParaRPr lang="en-US" sz="2900" dirty="0" smtClean="0">
              <a:latin typeface="American Typewriter"/>
              <a:cs typeface="American Typewriter"/>
              <a:sym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Anything can be used as array indices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(e.g., 2D, 3D array)</a:t>
            </a:r>
          </a:p>
          <a:p>
            <a:pPr lvl="1"/>
            <a:r>
              <a:rPr lang="en-US" dirty="0" smtClean="0"/>
              <a:t>bit vectors</a:t>
            </a:r>
          </a:p>
          <a:p>
            <a:pPr lvl="1"/>
            <a:r>
              <a:rPr lang="en-US" dirty="0" smtClean="0"/>
              <a:t>user-defined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Dense or sparse in index space</a:t>
            </a:r>
          </a:p>
          <a:p>
            <a:r>
              <a:rPr lang="en-US" dirty="0" smtClean="0"/>
              <a:t>Can insert and delete elements on the fly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by the runtime system</a:t>
            </a:r>
          </a:p>
          <a:p>
            <a:r>
              <a:rPr lang="en-US" dirty="0" smtClean="0"/>
              <a:t>Programmer could control the mapping of array elements to PEs.</a:t>
            </a:r>
          </a:p>
          <a:p>
            <a:pPr lvl="1"/>
            <a:r>
              <a:rPr lang="en-US" dirty="0" smtClean="0"/>
              <a:t>Round-robin, block-cyclic, etc</a:t>
            </a:r>
          </a:p>
          <a:p>
            <a:pPr lvl="1"/>
            <a:r>
              <a:rPr lang="en-US" dirty="0" smtClean="0"/>
              <a:t>User defined mapping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way to invoke the same entry method on each array element. </a:t>
            </a:r>
          </a:p>
          <a:p>
            <a:r>
              <a:rPr lang="en-US" dirty="0" smtClean="0"/>
              <a:t>Example: A 1D array “</a:t>
            </a:r>
            <a:r>
              <a:rPr lang="en-US" dirty="0" err="1" smtClean="0"/>
              <a:t>Cproxy_MyArray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>
                <a:solidFill>
                  <a:srgbClr val="0070C0"/>
                </a:solidFill>
              </a:rPr>
              <a:t>[3].method(): </a:t>
            </a:r>
            <a:r>
              <a:rPr lang="en-US" dirty="0" smtClean="0"/>
              <a:t>a point-to-point message to element 3.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arr.method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smtClean="0"/>
              <a:t>a </a:t>
            </a:r>
            <a:r>
              <a:rPr lang="en-US" b="1" i="1" dirty="0" smtClean="0"/>
              <a:t>broadcast</a:t>
            </a:r>
            <a:r>
              <a:rPr lang="en-US" dirty="0" smtClean="0"/>
              <a:t> message to every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Introduction to Charm++</a:t>
            </a:r>
          </a:p>
          <a:p>
            <a:pPr lvl="1"/>
            <a:r>
              <a:rPr lang="en-US" dirty="0" smtClean="0"/>
              <a:t>Assumes parallel programming aware audience</a:t>
            </a:r>
          </a:p>
          <a:p>
            <a:pPr lvl="1"/>
            <a:r>
              <a:rPr lang="en-US" dirty="0" smtClean="0"/>
              <a:t>Assume C++ aware audience </a:t>
            </a:r>
          </a:p>
          <a:p>
            <a:pPr lvl="1"/>
            <a:r>
              <a:rPr lang="en-US" dirty="0" smtClean="0"/>
              <a:t>AMPI not covered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What Charm++ is</a:t>
            </a:r>
          </a:p>
          <a:p>
            <a:pPr lvl="1"/>
            <a:r>
              <a:rPr lang="en-US" dirty="0" smtClean="0"/>
              <a:t>How it can help</a:t>
            </a:r>
          </a:p>
          <a:p>
            <a:pPr lvl="1"/>
            <a:r>
              <a:rPr lang="en-US" dirty="0" smtClean="0"/>
              <a:t>How to write a basic charm program</a:t>
            </a:r>
          </a:p>
          <a:p>
            <a:pPr lvl="1"/>
            <a:r>
              <a:rPr lang="en-US" dirty="0" smtClean="0"/>
              <a:t>Provide awareness of advanced features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Array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38308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mainmodule 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mainchare </a:t>
            </a:r>
            <a:r>
              <a:rPr lang="en-US" dirty="0" smtClean="0">
                <a:latin typeface="American Typewriter"/>
                <a:cs typeface="American Typewriter"/>
              </a:rPr>
              <a:t>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Main(CkArgMsg* m);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done();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mtClean="0">
                <a:solidFill>
                  <a:schemeClr val="accent2"/>
                </a:solidFill>
                <a:latin typeface="American Typewriter"/>
                <a:cs typeface="American Typewriter"/>
              </a:rPr>
              <a:t>    array </a:t>
            </a:r>
            <a:r>
              <a:rPr lang="en-US" dirty="0" smtClean="0">
                <a:solidFill>
                  <a:schemeClr val="accent2"/>
                </a:solidFill>
                <a:latin typeface="American Typewriter"/>
                <a:cs typeface="American Typewriter"/>
              </a:rPr>
              <a:t>[1D] </a:t>
            </a:r>
            <a:r>
              <a:rPr lang="en-US" dirty="0" smtClean="0">
                <a:latin typeface="American Typewriter"/>
                <a:cs typeface="American Typewriter"/>
              </a:rPr>
              <a:t>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Hello(CProxy_Main m,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                      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n);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 err="1" smtClean="0">
                <a:latin typeface="American Typewriter"/>
                <a:cs typeface="American Typewriter"/>
              </a:rPr>
              <a:t>rintHello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1524000"/>
            <a:ext cx="496976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/>
                <a:cs typeface="American Typewriter"/>
              </a:rPr>
              <a:t>struct</a:t>
            </a:r>
            <a:r>
              <a:rPr lang="en-US" dirty="0">
                <a:latin typeface="American Typewriter"/>
                <a:cs typeface="American Typewriter"/>
              </a:rPr>
              <a:t> Hello : public </a:t>
            </a:r>
            <a:r>
              <a:rPr lang="en-US" dirty="0" err="1">
                <a:latin typeface="American Typewriter"/>
                <a:cs typeface="American Typewriter"/>
              </a:rPr>
              <a:t>CBase_Hello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CBase_Main </a:t>
            </a:r>
            <a:r>
              <a:rPr lang="en-US" dirty="0">
                <a:latin typeface="American Typewriter"/>
                <a:cs typeface="American Typewriter"/>
              </a:rPr>
              <a:t>main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int </a:t>
            </a:r>
            <a:r>
              <a:rPr lang="en-US" dirty="0" err="1" smtClean="0">
                <a:latin typeface="American Typewriter"/>
                <a:cs typeface="American Typewriter"/>
              </a:rPr>
              <a:t>numChares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Hello</a:t>
            </a:r>
            <a:r>
              <a:rPr lang="en-US" dirty="0">
                <a:latin typeface="American Typewriter"/>
                <a:cs typeface="American Typewriter"/>
              </a:rPr>
              <a:t>(CProxy_Main </a:t>
            </a:r>
            <a:r>
              <a:rPr lang="en-US" dirty="0" smtClean="0">
                <a:latin typeface="American Typewriter"/>
                <a:cs typeface="American Typewriter"/>
              </a:rPr>
              <a:t>m,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n) 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    : </a:t>
            </a:r>
            <a:r>
              <a:rPr lang="en-US" dirty="0">
                <a:latin typeface="American Typewriter"/>
                <a:cs typeface="American Typewriter"/>
              </a:rPr>
              <a:t>main(</a:t>
            </a:r>
            <a:r>
              <a:rPr lang="en-US" dirty="0" smtClean="0">
                <a:latin typeface="American Typewriter"/>
                <a:cs typeface="American Typewriter"/>
              </a:rPr>
              <a:t>m), </a:t>
            </a:r>
            <a:r>
              <a:rPr lang="en-US" dirty="0" err="1" smtClean="0">
                <a:latin typeface="American Typewriter"/>
                <a:cs typeface="American Typewriter"/>
              </a:rPr>
              <a:t>numChares</a:t>
            </a:r>
            <a:r>
              <a:rPr lang="en-US" dirty="0" smtClean="0">
                <a:latin typeface="American Typewriter"/>
                <a:cs typeface="American Typewriter"/>
              </a:rPr>
              <a:t>(n)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{ </a:t>
            </a:r>
            <a:r>
              <a:rPr lang="en-US" dirty="0">
                <a:latin typeface="American Typewriter"/>
                <a:cs typeface="American Typewriter"/>
              </a:rPr>
              <a:t>}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void </a:t>
            </a:r>
            <a:r>
              <a:rPr lang="en-US" dirty="0" err="1">
                <a:latin typeface="American Typewriter"/>
                <a:cs typeface="American Typewriter"/>
              </a:rPr>
              <a:t>printHello</a:t>
            </a:r>
            <a:r>
              <a:rPr lang="en-US" dirty="0">
                <a:latin typeface="American Typewriter"/>
                <a:cs typeface="American Typewriter"/>
              </a:rPr>
              <a:t>()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CkPrintf</a:t>
            </a:r>
            <a:r>
              <a:rPr lang="en-US" dirty="0">
                <a:latin typeface="American Typewriter"/>
                <a:cs typeface="American Typewriter"/>
              </a:rPr>
              <a:t>(“Hello </a:t>
            </a:r>
            <a:r>
              <a:rPr lang="en-US" dirty="0" smtClean="0">
                <a:latin typeface="American Typewriter"/>
                <a:cs typeface="American Typewriter"/>
              </a:rPr>
              <a:t>World from %s!</a:t>
            </a:r>
            <a:r>
              <a:rPr lang="en-US" dirty="0">
                <a:latin typeface="American Typewriter"/>
                <a:cs typeface="American Typewriter"/>
              </a:rPr>
              <a:t>\n</a:t>
            </a:r>
            <a:r>
              <a:rPr lang="en-US" dirty="0" smtClean="0">
                <a:latin typeface="American Typewriter"/>
                <a:cs typeface="American Typewriter"/>
              </a:rPr>
              <a:t>”,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                  </a:t>
            </a:r>
            <a:r>
              <a:rPr lang="en-US" smtClean="0">
                <a:solidFill>
                  <a:schemeClr val="accent2"/>
                </a:solidFill>
                <a:latin typeface="American Typewriter"/>
                <a:cs typeface="American Typewriter"/>
              </a:rPr>
              <a:t>thisIndex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if 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C0504D"/>
                </a:solidFill>
                <a:latin typeface="American Typewriter"/>
                <a:cs typeface="American Typewriter"/>
              </a:rPr>
              <a:t>thisIndex</a:t>
            </a:r>
            <a:r>
              <a:rPr lang="en-US" dirty="0" smtClean="0">
                <a:solidFill>
                  <a:srgbClr val="C0504D"/>
                </a:solidFill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&lt; </a:t>
            </a:r>
            <a:r>
              <a:rPr lang="en-US" dirty="0" err="1" smtClean="0">
                <a:latin typeface="American Typewriter"/>
                <a:cs typeface="American Typewriter"/>
              </a:rPr>
              <a:t>numChares</a:t>
            </a:r>
            <a:r>
              <a:rPr lang="en-US" dirty="0" smtClean="0">
                <a:latin typeface="American Typewriter"/>
                <a:cs typeface="American Typewriter"/>
              </a:rPr>
              <a:t> - 1)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    </a:t>
            </a:r>
            <a:r>
              <a:rPr lang="en-US" smtClean="0">
                <a:solidFill>
                  <a:schemeClr val="accent2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chemeClr val="accent2"/>
                </a:solidFill>
                <a:latin typeface="American Typewriter"/>
                <a:cs typeface="American Typewriter"/>
              </a:rPr>
              <a:t>[thisIndex+1].</a:t>
            </a:r>
            <a:r>
              <a:rPr lang="en-US" dirty="0" err="1" smtClean="0">
                <a:solidFill>
                  <a:schemeClr val="accent2"/>
                </a:solidFill>
                <a:latin typeface="American Typewriter"/>
                <a:cs typeface="American Typewriter"/>
              </a:rPr>
              <a:t>printHello</a:t>
            </a:r>
            <a:r>
              <a:rPr lang="en-US" dirty="0" smtClean="0">
                <a:solidFill>
                  <a:schemeClr val="accent2"/>
                </a:solidFill>
                <a:latin typeface="American Typewriter"/>
                <a:cs typeface="American Typewriter"/>
              </a:rPr>
              <a:t>();</a:t>
            </a:r>
          </a:p>
          <a:p>
            <a:r>
              <a:rPr lang="en-US" smtClean="0">
                <a:solidFill>
                  <a:schemeClr val="accent2"/>
                </a:solidFill>
                <a:latin typeface="American Typewriter"/>
                <a:cs typeface="American Typewriter"/>
              </a:rPr>
              <a:t>        </a:t>
            </a:r>
            <a:r>
              <a:rPr lang="en-US" smtClean="0">
                <a:latin typeface="American Typewriter"/>
                <a:cs typeface="American Typewriter"/>
              </a:rPr>
              <a:t>else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        main.done</a:t>
            </a:r>
            <a:r>
              <a:rPr lang="en-US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} </a:t>
            </a:r>
            <a:r>
              <a:rPr lang="en-US" dirty="0">
                <a:latin typeface="American Typewriter"/>
                <a:cs typeface="American Typewriter"/>
              </a:rPr>
              <a:t>	</a:t>
            </a:r>
          </a:p>
          <a:p>
            <a:r>
              <a:rPr lang="en-US" dirty="0">
                <a:latin typeface="American Typewriter"/>
                <a:cs typeface="American Typewriter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4038600"/>
            <a:ext cx="7086600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8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American Typewriter"/>
                <a:cs typeface="American Typewriter"/>
              </a:rPr>
              <a:t># Running </a:t>
            </a:r>
            <a:r>
              <a:rPr lang="en-US" sz="1800" dirty="0">
                <a:latin typeface="American Typewriter"/>
                <a:cs typeface="American Typewriter"/>
              </a:rPr>
              <a:t>“Hello World” with 10 elements using 3 processors.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F0"/>
                </a:solidFill>
                <a:latin typeface="American Typewriter"/>
                <a:cs typeface="American Typewriter"/>
              </a:rPr>
              <a:t>$ </a:t>
            </a:r>
            <a:r>
              <a:rPr lang="en-US" sz="1800" dirty="0" smtClean="0">
                <a:solidFill>
                  <a:srgbClr val="00B0F0"/>
                </a:solidFill>
                <a:latin typeface="American Typewriter"/>
                <a:cs typeface="American Typewriter"/>
              </a:rPr>
              <a:t>./</a:t>
            </a:r>
            <a:r>
              <a:rPr lang="en-US" sz="1800" dirty="0" err="1" smtClean="0">
                <a:solidFill>
                  <a:srgbClr val="00B0F0"/>
                </a:solidFill>
                <a:latin typeface="American Typewriter"/>
                <a:cs typeface="American Typewriter"/>
              </a:rPr>
              <a:t>charmrun</a:t>
            </a:r>
            <a:r>
              <a:rPr lang="en-US" sz="1800" dirty="0" smtClean="0">
                <a:solidFill>
                  <a:srgbClr val="00B0F0"/>
                </a:solidFill>
                <a:latin typeface="American Typewriter"/>
                <a:cs typeface="American Typewriter"/>
              </a:rPr>
              <a:t> +p3 ./hello 10</a:t>
            </a:r>
          </a:p>
          <a:p>
            <a:pPr>
              <a:buNone/>
            </a:pPr>
            <a:r>
              <a:rPr lang="en-US" sz="1800" dirty="0">
                <a:latin typeface="American Typewriter"/>
                <a:cs typeface="American Typewriter"/>
              </a:rPr>
              <a:t>Hello world from 0!</a:t>
            </a:r>
          </a:p>
          <a:p>
            <a:pPr>
              <a:buNone/>
            </a:pPr>
            <a:r>
              <a:rPr lang="en-US" sz="1800" dirty="0">
                <a:latin typeface="American Typewriter"/>
                <a:cs typeface="American Typewriter"/>
              </a:rPr>
              <a:t>Hello world from </a:t>
            </a:r>
            <a:r>
              <a:rPr lang="en-US" sz="1800" dirty="0" smtClean="0">
                <a:latin typeface="American Typewriter"/>
                <a:cs typeface="American Typewriter"/>
              </a:rPr>
              <a:t>1!</a:t>
            </a:r>
            <a:endParaRPr lang="en-US" sz="18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800" dirty="0">
                <a:latin typeface="American Typewriter"/>
                <a:cs typeface="American Typewriter"/>
              </a:rPr>
              <a:t>Hello world from </a:t>
            </a:r>
            <a:r>
              <a:rPr lang="en-US" sz="1800" dirty="0" smtClean="0">
                <a:latin typeface="American Typewriter"/>
                <a:cs typeface="American Typewriter"/>
              </a:rPr>
              <a:t>2!</a:t>
            </a:r>
            <a:endParaRPr lang="en-US" sz="18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3!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4!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5</a:t>
            </a:r>
            <a:r>
              <a:rPr lang="en-US" sz="1400" dirty="0" smtClean="0">
                <a:latin typeface="American Typewriter"/>
                <a:cs typeface="American Typewriter"/>
              </a:rPr>
              <a:t>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6!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7!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8!</a:t>
            </a:r>
            <a:endParaRPr lang="en-US" sz="1400" dirty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1400" dirty="0">
                <a:latin typeface="American Typewriter"/>
                <a:cs typeface="American Typewriter"/>
              </a:rPr>
              <a:t>Hello world from </a:t>
            </a:r>
            <a:r>
              <a:rPr lang="en-US" sz="1400" dirty="0" smtClean="0">
                <a:latin typeface="American Typewriter"/>
                <a:cs typeface="American Typewriter"/>
              </a:rPr>
              <a:t>9!</a:t>
            </a:r>
            <a:endParaRPr lang="en-US" sz="14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endParaRPr lang="en-US" sz="14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endParaRPr lang="en-US" sz="1400" dirty="0">
              <a:latin typeface="American Typewriter"/>
              <a:cs typeface="American Typewri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accent1"/>
                </a:solidFill>
                <a:latin typeface="American Typewriter"/>
                <a:cs typeface="American Typewriter"/>
              </a:rPr>
              <a:t>readonly</a:t>
            </a:r>
            <a:r>
              <a:rPr lang="en-US" dirty="0" smtClean="0"/>
              <a:t>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Defines a global </a:t>
            </a:r>
            <a:r>
              <a:rPr lang="en-US" dirty="0" smtClean="0"/>
              <a:t>constant</a:t>
            </a:r>
            <a:endParaRPr lang="en-US" dirty="0" smtClean="0"/>
          </a:p>
          <a:p>
            <a:pPr lvl="1"/>
            <a:r>
              <a:rPr lang="en-US" dirty="0" smtClean="0"/>
              <a:t>Everyone gets its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Must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000000"/>
                </a:solidFill>
              </a:rPr>
              <a:t>set only in the </a:t>
            </a:r>
            <a:r>
              <a:rPr lang="en-US" dirty="0" smtClean="0">
                <a:solidFill>
                  <a:srgbClr val="000000"/>
                </a:solidFill>
              </a:rPr>
              <a:t>mainchare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37385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mainmodule 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</a:t>
            </a:r>
            <a:r>
              <a:rPr lang="en-US" smtClean="0">
                <a:solidFill>
                  <a:srgbClr val="4F81BD"/>
                </a:solidFill>
                <a:latin typeface="American Typewriter"/>
                <a:cs typeface="American Typewriter"/>
              </a:rPr>
              <a:t>readonly </a:t>
            </a:r>
            <a:r>
              <a:rPr lang="en-US" dirty="0" smtClean="0">
                <a:latin typeface="American Typewriter"/>
                <a:cs typeface="American Typewriter"/>
              </a:rPr>
              <a:t>CProxy_Main main;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</a:t>
            </a:r>
            <a:r>
              <a:rPr lang="en-US" smtClean="0">
                <a:solidFill>
                  <a:srgbClr val="4F81BD"/>
                </a:solidFill>
                <a:latin typeface="American Typewriter"/>
                <a:cs typeface="American Typewriter"/>
              </a:rPr>
              <a:t>readonly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numChares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mainchare </a:t>
            </a:r>
            <a:r>
              <a:rPr lang="en-US" dirty="0" smtClean="0">
                <a:latin typeface="American Typewriter"/>
                <a:cs typeface="American Typewriter"/>
              </a:rPr>
              <a:t>Main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Main(CkArgMsg* m);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done();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array </a:t>
            </a:r>
            <a:r>
              <a:rPr lang="en-US" dirty="0" smtClean="0">
                <a:latin typeface="American Typewriter"/>
                <a:cs typeface="American Typewriter"/>
              </a:rPr>
              <a:t>[1D] Hello {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Hello();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    entry </a:t>
            </a:r>
            <a:r>
              <a:rPr lang="en-US" dirty="0" smtClean="0">
                <a:latin typeface="American Typewriter"/>
                <a:cs typeface="American Typewriter"/>
              </a:rPr>
              <a:t>void 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 err="1" smtClean="0">
                <a:latin typeface="American Typewriter"/>
                <a:cs typeface="American Typewriter"/>
              </a:rPr>
              <a:t>rintHello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}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6499" y="2971800"/>
            <a:ext cx="49843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CBase_Main </a:t>
            </a:r>
            <a:r>
              <a:rPr lang="en-US" dirty="0">
                <a:solidFill>
                  <a:schemeClr val="accent1"/>
                </a:solidFill>
                <a:latin typeface="American Typewriter"/>
                <a:cs typeface="American Typewriter"/>
              </a:rPr>
              <a:t>main;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numChares</a:t>
            </a:r>
            <a:r>
              <a:rPr lang="en-US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Main::Main(CkArgMsg *m) {</a:t>
            </a:r>
          </a:p>
          <a:p>
            <a:r>
              <a:rPr lang="en-US" smtClean="0">
                <a:solidFill>
                  <a:schemeClr val="accent4"/>
                </a:solidFill>
                <a:latin typeface="American Typewriter"/>
                <a:cs typeface="American Typewriter"/>
              </a:rPr>
              <a:t>    numChares 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= </a:t>
            </a:r>
            <a:r>
              <a:rPr lang="en-US" dirty="0" err="1" smtClean="0">
                <a:solidFill>
                  <a:schemeClr val="accent4"/>
                </a:solidFill>
                <a:latin typeface="American Typewriter"/>
                <a:cs typeface="American Typewriter"/>
              </a:rPr>
              <a:t>atoi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(m-&gt;</a:t>
            </a:r>
            <a:r>
              <a:rPr lang="en-US" dirty="0" err="1" smtClean="0">
                <a:solidFill>
                  <a:schemeClr val="accent4"/>
                </a:solidFill>
                <a:latin typeface="American Typewriter"/>
                <a:cs typeface="American Typewriter"/>
              </a:rPr>
              <a:t>argv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[1]);</a:t>
            </a:r>
          </a:p>
          <a:p>
            <a:r>
              <a:rPr lang="en-US" smtClean="0">
                <a:solidFill>
                  <a:schemeClr val="accent4"/>
                </a:solidFill>
                <a:latin typeface="American Typewriter"/>
                <a:cs typeface="American Typewriter"/>
              </a:rPr>
              <a:t>    main 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= </a:t>
            </a:r>
            <a:r>
              <a:rPr lang="en-US" dirty="0" err="1" smtClean="0">
                <a:solidFill>
                  <a:schemeClr val="accent4"/>
                </a:solidFill>
                <a:latin typeface="American Typewriter"/>
                <a:cs typeface="American Typewriter"/>
              </a:rPr>
              <a:t>thisProxy</a:t>
            </a:r>
            <a:r>
              <a:rPr lang="en-US" dirty="0" smtClean="0">
                <a:solidFill>
                  <a:schemeClr val="accent4"/>
                </a:solidFill>
                <a:latin typeface="American Typewriter"/>
                <a:cs typeface="American Typewriter"/>
              </a:rPr>
              <a:t>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smtClean="0">
                <a:latin typeface="American Typewriter"/>
                <a:cs typeface="American Typewriter"/>
              </a:rPr>
              <a:t>    CProxy_Hello </a:t>
            </a:r>
            <a:r>
              <a:rPr lang="en-US" dirty="0" smtClean="0">
                <a:latin typeface="American Typewriter"/>
                <a:cs typeface="American Typewriter"/>
              </a:rPr>
              <a:t>h = </a:t>
            </a:r>
            <a:r>
              <a:rPr lang="en-US" dirty="0" err="1" smtClean="0">
                <a:latin typeface="American Typewriter"/>
                <a:cs typeface="American Typewriter"/>
              </a:rPr>
              <a:t>CProxy_Hello</a:t>
            </a:r>
            <a:r>
              <a:rPr lang="en-US" dirty="0" smtClean="0"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latin typeface="American Typewriter"/>
                <a:cs typeface="American Typewriter"/>
              </a:rPr>
              <a:t>ckNew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h.printHello</a:t>
            </a:r>
            <a:r>
              <a:rPr lang="en-US" dirty="0" smtClean="0">
                <a:latin typeface="American Typewriter"/>
                <a:cs typeface="American Typewriter"/>
              </a:rPr>
              <a:t>();</a:t>
            </a:r>
          </a:p>
          <a:p>
            <a:r>
              <a:rPr lang="en-US" smtClean="0">
                <a:latin typeface="American Typewriter"/>
                <a:cs typeface="American Typewriter"/>
              </a:rPr>
              <a:t>    delete </a:t>
            </a:r>
            <a:r>
              <a:rPr lang="en-US" dirty="0" smtClean="0">
                <a:latin typeface="American Typewriter"/>
                <a:cs typeface="American Typewriter"/>
              </a:rPr>
              <a:t>m;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chare element will contribute its portion of data to someone, and data are combined through a </a:t>
            </a:r>
            <a:r>
              <a:rPr lang="en-US" dirty="0" smtClean="0"/>
              <a:t>particular</a:t>
            </a:r>
            <a:r>
              <a:rPr lang="en-US" i="1" dirty="0" smtClean="0"/>
              <a:t> </a:t>
            </a:r>
            <a:r>
              <a:rPr lang="en-US" dirty="0" smtClean="0"/>
              <a:t>operation</a:t>
            </a:r>
            <a:r>
              <a:rPr lang="en-US" i="1" dirty="0" smtClean="0"/>
              <a:t>.</a:t>
            </a:r>
            <a:endParaRPr lang="en-US" i="1" dirty="0" smtClean="0"/>
          </a:p>
          <a:p>
            <a:r>
              <a:rPr lang="en-US" dirty="0" smtClean="0"/>
              <a:t>Naïve way:</a:t>
            </a:r>
          </a:p>
          <a:p>
            <a:pPr lvl="1"/>
            <a:r>
              <a:rPr lang="en-US" dirty="0" smtClean="0"/>
              <a:t>Use a “master” to count how </a:t>
            </a:r>
            <a:r>
              <a:rPr lang="en-US" smtClean="0"/>
              <a:t>many </a:t>
            </a:r>
            <a:r>
              <a:rPr lang="en-US" smtClean="0"/>
              <a:t>messages  need </a:t>
            </a:r>
            <a:r>
              <a:rPr lang="en-US" dirty="0" smtClean="0"/>
              <a:t>to be received.</a:t>
            </a:r>
          </a:p>
          <a:p>
            <a:pPr lvl="1"/>
            <a:r>
              <a:rPr lang="en-US" dirty="0" smtClean="0"/>
              <a:t>Potential bottleneck on the “master”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builds reduction tree</a:t>
            </a:r>
          </a:p>
          <a:p>
            <a:r>
              <a:rPr lang="en-US" dirty="0" smtClean="0"/>
              <a:t>User specifies reduction </a:t>
            </a:r>
            <a:r>
              <a:rPr lang="en-US" i="1" dirty="0" smtClean="0">
                <a:solidFill>
                  <a:schemeClr val="accent1"/>
                </a:solidFill>
              </a:rPr>
              <a:t>operation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At root of tree, a </a:t>
            </a:r>
            <a:r>
              <a:rPr lang="en-US" i="1" dirty="0" smtClean="0">
                <a:solidFill>
                  <a:schemeClr val="accent1"/>
                </a:solidFill>
              </a:rPr>
              <a:t>callback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triggered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057400"/>
            <a:ext cx="4003675" cy="306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global flow of control, so each chare must contribute data </a:t>
            </a:r>
            <a:r>
              <a:rPr lang="en-US" dirty="0" smtClean="0"/>
              <a:t>independently</a:t>
            </a:r>
            <a:r>
              <a:rPr lang="en-US" dirty="0" smtClean="0">
                <a:sym typeface="Consolas" charset="0"/>
              </a:rPr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void 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contribute(</a:t>
            </a:r>
            <a:r>
              <a:rPr lang="en-US" sz="2400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int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nBytes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, const void *data, </a:t>
            </a:r>
            <a:r>
              <a:rPr lang="en-US" sz="2400" smtClean="0">
                <a:solidFill>
                  <a:srgbClr val="4F81BD"/>
                </a:solidFill>
                <a:latin typeface="American Typewriter"/>
                <a:cs typeface="American Typewriter"/>
              </a:rPr>
              <a:t/>
            </a:r>
            <a:br>
              <a:rPr lang="en-US" sz="2400" smtClean="0">
                <a:solidFill>
                  <a:srgbClr val="4F81BD"/>
                </a:solidFill>
                <a:latin typeface="American Typewriter"/>
                <a:cs typeface="American Typewriter"/>
              </a:rPr>
            </a:br>
            <a:r>
              <a:rPr lang="en-US" sz="2400" smtClean="0">
                <a:solidFill>
                  <a:srgbClr val="4F81BD"/>
                </a:solidFill>
                <a:latin typeface="American Typewriter"/>
                <a:cs typeface="American Typewriter"/>
              </a:rPr>
              <a:t>                               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CkReduction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::</a:t>
            </a:r>
            <a:r>
              <a:rPr lang="en-US" sz="2400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reducerType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type,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4F81BD"/>
                </a:solidFill>
                <a:latin typeface="American Typewriter"/>
                <a:cs typeface="American Typewriter"/>
              </a:rPr>
              <a:t>                               </a:t>
            </a:r>
            <a:r>
              <a:rPr lang="en-US" sz="2400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CkCallback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cb</a:t>
            </a:r>
            <a:r>
              <a:rPr lang="en-US" sz="2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);</a:t>
            </a:r>
            <a:endParaRPr lang="en-US" sz="2400" dirty="0" smtClean="0">
              <a:solidFill>
                <a:srgbClr val="4F81BD"/>
              </a:solidFill>
              <a:latin typeface="American Typewriter"/>
              <a:cs typeface="American Typewriter"/>
            </a:endParaRPr>
          </a:p>
          <a:p>
            <a:r>
              <a:rPr lang="en-US" dirty="0" smtClean="0"/>
              <a:t>Callback </a:t>
            </a:r>
            <a:r>
              <a:rPr lang="en-US" dirty="0" err="1" smtClean="0">
                <a:solidFill>
                  <a:srgbClr val="4F81BD"/>
                </a:solidFill>
                <a:latin typeface="American Typewriter"/>
                <a:cs typeface="American Typewriter"/>
              </a:rPr>
              <a:t>cb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en-US" dirty="0" smtClean="0"/>
              <a:t>is invoked when the reduction is complete.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Predefined instances of </a:t>
            </a:r>
            <a:r>
              <a:rPr lang="en-US" dirty="0" smtClean="0">
                <a:latin typeface="American Typewriter"/>
                <a:cs typeface="American Typewriter"/>
              </a:rPr>
              <a:t>CkReduction</a:t>
            </a:r>
            <a:r>
              <a:rPr lang="en-US" dirty="0">
                <a:latin typeface="American Typewriter"/>
                <a:cs typeface="American Typewriter"/>
              </a:rPr>
              <a:t>::</a:t>
            </a:r>
            <a:r>
              <a:rPr lang="en-US" dirty="0" err="1" smtClean="0">
                <a:latin typeface="American Typewriter"/>
                <a:cs typeface="American Typewriter"/>
              </a:rPr>
              <a:t>reducerType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Arithmetic (</a:t>
            </a:r>
            <a:r>
              <a:rPr lang="en-US" dirty="0" err="1" smtClean="0"/>
              <a:t>int</a:t>
            </a:r>
            <a:r>
              <a:rPr lang="en-US" dirty="0" smtClean="0"/>
              <a:t>, float, double)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sum_int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sum_double</a:t>
            </a:r>
            <a:r>
              <a:rPr lang="en-US" dirty="0" smtClean="0">
                <a:latin typeface="American Typewriter"/>
                <a:cs typeface="American Typewriter"/>
              </a:rPr>
              <a:t>, …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product_int</a:t>
            </a:r>
            <a:r>
              <a:rPr lang="en-US" dirty="0" smtClean="0">
                <a:latin typeface="American Typewriter"/>
                <a:cs typeface="American Typewriter"/>
              </a:rPr>
              <a:t>, …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max_int</a:t>
            </a:r>
            <a:r>
              <a:rPr lang="en-US" dirty="0" smtClean="0">
                <a:latin typeface="American Typewriter"/>
                <a:cs typeface="American Typewriter"/>
              </a:rPr>
              <a:t>, …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min_int</a:t>
            </a:r>
            <a:r>
              <a:rPr lang="en-US" dirty="0" smtClean="0">
                <a:latin typeface="American Typewriter"/>
                <a:cs typeface="American Typewriter"/>
              </a:rPr>
              <a:t>, 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Logic: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logical_and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logic_or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</a:t>
            </a:r>
            <a:r>
              <a:rPr lang="en-US" dirty="0" err="1" smtClean="0">
                <a:latin typeface="American Typewriter"/>
                <a:cs typeface="American Typewriter"/>
              </a:rPr>
              <a:t>bitvec_and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bitvec_or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Gather: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CkReduction::set, </a:t>
            </a:r>
            <a:r>
              <a:rPr lang="en-US" dirty="0" err="1" smtClean="0">
                <a:latin typeface="American Typewriter"/>
                <a:cs typeface="American Typewriter"/>
              </a:rPr>
              <a:t>concat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Misc: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merican Typewriter"/>
                <a:cs typeface="American Typewriter"/>
              </a:rPr>
              <a:t>CkReduction::random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Defined by the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Callback: where </a:t>
            </a:r>
            <a:r>
              <a:rPr lang="en-US" dirty="0" smtClean="0"/>
              <a:t>do reductions </a:t>
            </a:r>
            <a:r>
              <a:rPr lang="en-US" dirty="0" smtClean="0"/>
              <a:t>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CkCallbackFn</a:t>
            </a:r>
            <a:r>
              <a:rPr lang="en-US" dirty="0" smtClean="0">
                <a:latin typeface="American Typewriter"/>
                <a:cs typeface="American Typewriter"/>
              </a:rPr>
              <a:t> fn, void *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void </a:t>
            </a:r>
            <a:r>
              <a:rPr lang="en-US" dirty="0" err="1" smtClean="0">
                <a:latin typeface="American Typewriter"/>
                <a:cs typeface="American Typewriter"/>
              </a:rPr>
              <a:t>myCallbackFn</a:t>
            </a:r>
            <a:r>
              <a:rPr lang="en-US" dirty="0" smtClean="0">
                <a:latin typeface="American Typewriter"/>
                <a:cs typeface="American Typewriter"/>
              </a:rPr>
              <a:t>(void *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, void *</a:t>
            </a:r>
            <a:r>
              <a:rPr lang="en-US" dirty="0" err="1" smtClean="0">
                <a:latin typeface="American Typewriter"/>
                <a:cs typeface="American Typewriter"/>
              </a:rPr>
              <a:t>msg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ep</a:t>
            </a:r>
            <a:r>
              <a:rPr lang="en-US" dirty="0" smtClean="0">
                <a:latin typeface="American Typewriter"/>
                <a:cs typeface="American Typewriter"/>
              </a:rPr>
              <a:t>, const </a:t>
            </a:r>
            <a:r>
              <a:rPr lang="en-US" dirty="0" err="1" smtClean="0">
                <a:latin typeface="American Typewriter"/>
                <a:cs typeface="American Typewriter"/>
              </a:rPr>
              <a:t>CkChareID</a:t>
            </a:r>
            <a:r>
              <a:rPr lang="en-US" dirty="0" smtClean="0">
                <a:latin typeface="American Typewriter"/>
                <a:cs typeface="American Typewriter"/>
              </a:rPr>
              <a:t> &amp;id)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ep</a:t>
            </a:r>
            <a:r>
              <a:rPr lang="en-US" dirty="0" smtClean="0">
                <a:latin typeface="American Typewriter"/>
                <a:cs typeface="American Typewriter"/>
              </a:rPr>
              <a:t>=</a:t>
            </a:r>
            <a:r>
              <a:rPr lang="en-US" dirty="0" err="1" smtClean="0">
                <a:latin typeface="American Typewriter"/>
                <a:cs typeface="American Typewriter"/>
              </a:rPr>
              <a:t>CkReductionTarget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ChareName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EntryMethod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ep</a:t>
            </a:r>
            <a:r>
              <a:rPr lang="en-US" dirty="0" smtClean="0">
                <a:latin typeface="American Typewriter"/>
                <a:cs typeface="American Typewriter"/>
              </a:rPr>
              <a:t>, const </a:t>
            </a:r>
            <a:r>
              <a:rPr lang="en-US" dirty="0" err="1" smtClean="0">
                <a:latin typeface="American Typewriter"/>
                <a:cs typeface="American Typewriter"/>
              </a:rPr>
              <a:t>CkArrayID</a:t>
            </a:r>
            <a:r>
              <a:rPr lang="en-US" dirty="0" smtClean="0">
                <a:latin typeface="American Typewriter"/>
                <a:cs typeface="American Typewriter"/>
              </a:rPr>
              <a:t> &amp;id)</a:t>
            </a:r>
          </a:p>
          <a:p>
            <a:pPr lvl="1"/>
            <a:r>
              <a:rPr lang="en-US" dirty="0" smtClean="0">
                <a:cs typeface="American Typewriter"/>
              </a:rPr>
              <a:t>The </a:t>
            </a:r>
            <a:r>
              <a:rPr lang="en-US" dirty="0" smtClean="0">
                <a:cs typeface="American Typewriter"/>
              </a:rPr>
              <a:t>callback will be called on all array elements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ep</a:t>
            </a:r>
            <a:r>
              <a:rPr lang="en-US" dirty="0" smtClean="0">
                <a:latin typeface="American Typewriter"/>
                <a:cs typeface="American Typewriter"/>
              </a:rPr>
              <a:t>, const </a:t>
            </a:r>
            <a:r>
              <a:rPr lang="en-US" dirty="0" err="1" smtClean="0">
                <a:latin typeface="American Typewriter"/>
                <a:cs typeface="American Typewriter"/>
              </a:rPr>
              <a:t>CkArrayIndex</a:t>
            </a:r>
            <a:r>
              <a:rPr lang="en-US" dirty="0" smtClean="0">
                <a:latin typeface="American Typewriter"/>
                <a:cs typeface="American Typewriter"/>
              </a:rPr>
              <a:t> &amp;</a:t>
            </a:r>
            <a:r>
              <a:rPr lang="en-US" dirty="0" err="1" smtClean="0">
                <a:latin typeface="American Typewriter"/>
                <a:cs typeface="American Typewriter"/>
              </a:rPr>
              <a:t>idx</a:t>
            </a:r>
            <a:r>
              <a:rPr lang="en-US" dirty="0" smtClean="0">
                <a:latin typeface="American Typewriter"/>
                <a:cs typeface="American Typewriter"/>
              </a:rPr>
              <a:t>,</a:t>
            </a:r>
            <a:r>
              <a:rPr lang="en-US">
                <a:latin typeface="American Typewriter"/>
                <a:cs typeface="American Typewriter"/>
              </a:rPr>
              <a:t/>
            </a:r>
            <a:br>
              <a:rPr lang="en-US">
                <a:latin typeface="American Typewriter"/>
                <a:cs typeface="American Typewriter"/>
              </a:rPr>
            </a:br>
            <a:r>
              <a:rPr lang="en-US" smtClean="0">
                <a:latin typeface="American Typewriter"/>
                <a:cs typeface="American Typewriter"/>
              </a:rPr>
              <a:t>                      </a:t>
            </a:r>
            <a:r>
              <a:rPr lang="en-US" smtClean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const </a:t>
            </a:r>
            <a:r>
              <a:rPr lang="en-US" dirty="0" err="1" smtClean="0">
                <a:latin typeface="American Typewriter"/>
                <a:cs typeface="American Typewriter"/>
              </a:rPr>
              <a:t>CkArrayID</a:t>
            </a:r>
            <a:r>
              <a:rPr lang="en-US" dirty="0" smtClean="0">
                <a:latin typeface="American Typewriter"/>
                <a:cs typeface="American Typewriter"/>
              </a:rPr>
              <a:t> &amp;id)</a:t>
            </a:r>
          </a:p>
          <a:p>
            <a:pPr lvl="1"/>
            <a:r>
              <a:rPr lang="en-US" dirty="0" smtClean="0">
                <a:cs typeface="American Typewriter"/>
              </a:rPr>
              <a:t>The callback will only be called on </a:t>
            </a:r>
            <a:r>
              <a:rPr lang="en-US" dirty="0" smtClean="0">
                <a:latin typeface="American Typewriter"/>
                <a:cs typeface="American Typewriter"/>
              </a:rPr>
              <a:t>element[</a:t>
            </a:r>
            <a:r>
              <a:rPr lang="en-US" dirty="0" err="1" smtClean="0">
                <a:latin typeface="American Typewriter"/>
                <a:cs typeface="American Typewriter"/>
              </a:rPr>
              <a:t>idx</a:t>
            </a:r>
            <a:r>
              <a:rPr lang="en-US" dirty="0" smtClean="0">
                <a:latin typeface="American Typewriter"/>
                <a:cs typeface="American Typewriter"/>
              </a:rPr>
              <a:t>]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CkCallback</a:t>
            </a:r>
            <a:r>
              <a:rPr lang="en-US" dirty="0" smtClean="0">
                <a:latin typeface="American Typewriter"/>
                <a:cs typeface="American Typewriter"/>
              </a:rPr>
              <a:t>:</a:t>
            </a:r>
            <a:r>
              <a:rPr lang="en-US" dirty="0" smtClean="0">
                <a:latin typeface="American Typewriter"/>
                <a:cs typeface="American Typewriter"/>
              </a:rPr>
              <a:t>:</a:t>
            </a:r>
            <a:r>
              <a:rPr lang="en-US" dirty="0" err="1" smtClean="0">
                <a:latin typeface="American Typewriter"/>
                <a:cs typeface="American Typewriter"/>
              </a:rPr>
              <a:t>ckExit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  <a:endParaRPr lang="en-US" dirty="0" smtClean="0">
              <a:latin typeface="American Typewriter"/>
              <a:cs typeface="American Typewriter"/>
            </a:endParaRPr>
          </a:p>
          <a:p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 local error estimators to determine global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8650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merican Typewriter"/>
                <a:cs typeface="American Typewriter"/>
              </a:rPr>
              <a:t>CkCallback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cb</a:t>
            </a:r>
            <a:r>
              <a:rPr lang="en-US" sz="2000" dirty="0" smtClean="0">
                <a:latin typeface="American Typewriter"/>
                <a:cs typeface="American Typewriter"/>
              </a:rPr>
              <a:t> (</a:t>
            </a:r>
            <a:r>
              <a:rPr lang="en-US" sz="2000" dirty="0" err="1" smtClean="0">
                <a:latin typeface="American Typewriter"/>
                <a:cs typeface="American Typewriter"/>
              </a:rPr>
              <a:t>CkReductionTarget</a:t>
            </a:r>
            <a:r>
              <a:rPr lang="en-US" sz="2000" dirty="0" smtClean="0">
                <a:latin typeface="American Typewriter"/>
                <a:cs typeface="American Typewriter"/>
              </a:rPr>
              <a:t>(Main, </a:t>
            </a:r>
            <a:r>
              <a:rPr lang="en-US" sz="2000" dirty="0" err="1" smtClean="0">
                <a:latin typeface="American Typewriter"/>
                <a:cs typeface="American Typewriter"/>
              </a:rPr>
              <a:t>computeGlobalError</a:t>
            </a:r>
            <a:r>
              <a:rPr lang="en-US" sz="2000" dirty="0" smtClean="0">
                <a:latin typeface="American Typewriter"/>
                <a:cs typeface="American Typewriter"/>
              </a:rPr>
              <a:t>),</a:t>
            </a:r>
            <a:r>
              <a:rPr lang="en-US" sz="2000" smtClean="0">
                <a:latin typeface="American Typewriter"/>
                <a:cs typeface="American Typewriter"/>
              </a:rPr>
              <a:t/>
            </a:r>
            <a:br>
              <a:rPr lang="en-US" sz="2000" smtClean="0">
                <a:latin typeface="American Typewriter"/>
                <a:cs typeface="American Typewriter"/>
              </a:rPr>
            </a:br>
            <a:r>
              <a:rPr lang="en-US" sz="2000" smtClean="0">
                <a:latin typeface="American Typewriter"/>
                <a:cs typeface="American Typewriter"/>
              </a:rPr>
              <a:t>                              mainProxy</a:t>
            </a:r>
            <a:r>
              <a:rPr lang="en-US" sz="2000" dirty="0" smtClean="0">
                <a:latin typeface="American Typewriter"/>
                <a:cs typeface="American Typewriter"/>
              </a:rPr>
              <a:t>);</a:t>
            </a:r>
          </a:p>
          <a:p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contribute(</a:t>
            </a:r>
            <a:r>
              <a:rPr lang="en-US" sz="2000" dirty="0" err="1" smtClean="0">
                <a:latin typeface="American Typewriter"/>
                <a:cs typeface="American Typewriter"/>
              </a:rPr>
              <a:t>sizeof</a:t>
            </a:r>
            <a:r>
              <a:rPr lang="en-US" sz="2000" dirty="0" smtClean="0">
                <a:latin typeface="American Typewriter"/>
                <a:cs typeface="American Typewriter"/>
              </a:rPr>
              <a:t>(double), &amp;</a:t>
            </a:r>
            <a:r>
              <a:rPr lang="en-US" sz="2000" dirty="0" err="1" smtClean="0">
                <a:latin typeface="American Typewriter"/>
                <a:cs typeface="American Typewriter"/>
              </a:rPr>
              <a:t>myError</a:t>
            </a:r>
            <a:r>
              <a:rPr lang="en-US" sz="2000" dirty="0" smtClean="0">
                <a:latin typeface="American Typewriter"/>
                <a:cs typeface="American Typewriter"/>
              </a:rPr>
              <a:t>, CkReduction::</a:t>
            </a:r>
            <a:r>
              <a:rPr lang="en-US" sz="2000" dirty="0" err="1" smtClean="0">
                <a:latin typeface="American Typewriter"/>
                <a:cs typeface="American Typewriter"/>
              </a:rPr>
              <a:t>sum_double</a:t>
            </a:r>
            <a:r>
              <a:rPr lang="en-US" sz="2000" dirty="0" smtClean="0">
                <a:latin typeface="American Typewriter"/>
                <a:cs typeface="American Typewriter"/>
              </a:rPr>
              <a:t>, </a:t>
            </a:r>
            <a:r>
              <a:rPr lang="en-US" sz="2000" dirty="0" err="1" smtClean="0">
                <a:latin typeface="American Typewriter"/>
                <a:cs typeface="American Typewriter"/>
              </a:rPr>
              <a:t>cb</a:t>
            </a:r>
            <a:r>
              <a:rPr lang="en-US" sz="2000" dirty="0" smtClean="0">
                <a:latin typeface="American Typewriter"/>
                <a:cs typeface="American Typewriter"/>
              </a:rPr>
              <a:t>);</a:t>
            </a:r>
          </a:p>
          <a:p>
            <a:endParaRPr lang="en-US" sz="2000" dirty="0">
              <a:latin typeface="American Typewriter"/>
              <a:cs typeface="American Typewriter"/>
            </a:endParaRPr>
          </a:p>
          <a:p>
            <a:endParaRPr lang="en-US" sz="2000" dirty="0" smtClean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// in .ci file for Main:</a:t>
            </a:r>
          </a:p>
          <a:p>
            <a:r>
              <a:rPr lang="en-US" sz="2000" dirty="0" smtClean="0">
                <a:latin typeface="American Typewriter"/>
                <a:cs typeface="American Typewriter"/>
              </a:rPr>
              <a:t>// . . . .</a:t>
            </a:r>
          </a:p>
          <a:p>
            <a:r>
              <a:rPr lang="en-US" sz="2000" dirty="0" smtClean="0">
                <a:latin typeface="American Typewriter"/>
                <a:cs typeface="American Typewriter"/>
              </a:rPr>
              <a:t>entry void [</a:t>
            </a:r>
            <a:r>
              <a:rPr lang="en-US" sz="2000" dirty="0" err="1" smtClean="0">
                <a:latin typeface="American Typewriter"/>
                <a:cs typeface="American Typewriter"/>
              </a:rPr>
              <a:t>reductiontarget</a:t>
            </a:r>
            <a:r>
              <a:rPr lang="en-US" sz="2000" dirty="0" smtClean="0">
                <a:latin typeface="American Typewriter"/>
                <a:cs typeface="American Typewriter"/>
              </a:rPr>
              <a:t>] </a:t>
            </a:r>
            <a:r>
              <a:rPr lang="en-US" sz="2000" dirty="0" err="1" smtClean="0">
                <a:latin typeface="American Typewriter"/>
                <a:cs typeface="American Typewriter"/>
              </a:rPr>
              <a:t>computeGlobalError</a:t>
            </a:r>
            <a:r>
              <a:rPr lang="en-US" sz="2000" dirty="0" smtClean="0">
                <a:latin typeface="American Typewriter"/>
                <a:cs typeface="American Typewriter"/>
              </a:rPr>
              <a:t>(double error);</a:t>
            </a:r>
            <a:endParaRPr lang="en-US" sz="20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1C22DD-D078-4EC2-B203-F535A66D30B1}" type="slidenum">
              <a:rPr/>
              <a:pPr lvl="0"/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Example: </a:t>
            </a:r>
            <a:r>
              <a:rPr lang="en-US" dirty="0" smtClean="0"/>
              <a:t>Jacobi (Stencil)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" y="1143000"/>
            <a:ext cx="8228763" cy="52322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0" indent="0">
              <a:buNone/>
            </a:pPr>
            <a:r>
              <a:rPr lang="en-US" dirty="0"/>
              <a:t>Use two interchangeable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5404749" cy="3775756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do {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</a:t>
            </a:r>
            <a:r>
              <a:rPr lang="en-US" sz="1600" dirty="0" err="1" smtClean="0">
                <a:latin typeface="American Typewriter"/>
                <a:ea typeface="DejaVu Sans" pitchFamily="2"/>
                <a:cs typeface="American Typewriter"/>
              </a:rPr>
              <a:t>computeKernel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(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);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maxDiff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 = max(abs (A - B));</a:t>
            </a:r>
          </a:p>
          <a:p>
            <a:pPr hangingPunct="0">
              <a:buNone/>
            </a:pP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} while (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maxDiff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 &gt; DELTA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);</a:t>
            </a:r>
            <a:endParaRPr lang="en-US" sz="1600" dirty="0">
              <a:latin typeface="American Typewriter"/>
              <a:ea typeface="DejaVu Sans" pitchFamily="2"/>
              <a:cs typeface="American Typewriter"/>
            </a:endParaRPr>
          </a:p>
          <a:p>
            <a:pPr hangingPunct="0">
              <a:buNone/>
            </a:pPr>
            <a:endParaRPr lang="en-US" sz="1600" dirty="0">
              <a:latin typeface="American Typewriter"/>
              <a:ea typeface="DejaVu Sans" pitchFamily="2"/>
              <a:cs typeface="American Typewriter"/>
            </a:endParaRPr>
          </a:p>
          <a:p>
            <a:pPr hangingPunct="0">
              <a:buNone/>
            </a:pPr>
            <a:r>
              <a:rPr lang="en-US" sz="1600" dirty="0" err="1" smtClean="0">
                <a:latin typeface="American Typewriter"/>
                <a:ea typeface="DejaVu Sans" pitchFamily="2"/>
                <a:cs typeface="American Typewriter"/>
              </a:rPr>
              <a:t>computeKernel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(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) 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{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foreach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 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i,j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 {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   B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[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i,j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] = (A[</a:t>
            </a:r>
            <a:r>
              <a:rPr lang="en-US" sz="1600" dirty="0" err="1">
                <a:latin typeface="American Typewriter"/>
                <a:ea typeface="DejaVu Sans" pitchFamily="2"/>
                <a:cs typeface="American Typewriter"/>
              </a:rPr>
              <a:t>i,j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] + </a:t>
            </a:r>
            <a:endParaRPr lang="en-US" sz="1600" dirty="0" smtClean="0">
              <a:latin typeface="American Typewriter"/>
              <a:ea typeface="DejaVu Sans" pitchFamily="2"/>
              <a:cs typeface="American Typewriter"/>
            </a:endParaRP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                  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A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[i+1,j] + </a:t>
            </a:r>
            <a:endParaRPr lang="en-US" sz="1600" dirty="0" smtClean="0">
              <a:latin typeface="American Typewriter"/>
              <a:ea typeface="DejaVu Sans" pitchFamily="2"/>
              <a:cs typeface="American Typewriter"/>
            </a:endParaRP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                  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A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[i-1,j] + </a:t>
            </a: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/>
            </a:r>
            <a:br>
              <a:rPr lang="en-US" sz="1600" smtClean="0">
                <a:latin typeface="American Typewriter"/>
                <a:ea typeface="DejaVu Sans" pitchFamily="2"/>
                <a:cs typeface="American Typewriter"/>
              </a:rPr>
            </a:b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                  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A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[i,j+1] + </a:t>
            </a:r>
            <a:endParaRPr lang="en-US" sz="1600" dirty="0" smtClean="0">
              <a:latin typeface="American Typewriter"/>
              <a:ea typeface="DejaVu Sans" pitchFamily="2"/>
              <a:cs typeface="American Typewriter"/>
            </a:endParaRP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                  </a:t>
            </a:r>
            <a:r>
              <a:rPr lang="en-US" sz="1600" dirty="0" smtClean="0">
                <a:latin typeface="American Typewriter"/>
                <a:ea typeface="DejaVu Sans" pitchFamily="2"/>
                <a:cs typeface="American Typewriter"/>
              </a:rPr>
              <a:t>A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[i,j-1]) / 5;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}</a:t>
            </a:r>
          </a:p>
          <a:p>
            <a:pPr hangingPunct="0">
              <a:buNone/>
            </a:pPr>
            <a:r>
              <a:rPr lang="en-US" sz="1600" smtClean="0">
                <a:latin typeface="American Typewriter"/>
                <a:ea typeface="DejaVu Sans" pitchFamily="2"/>
                <a:cs typeface="American Typewriter"/>
              </a:rPr>
              <a:t>   </a:t>
            </a: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swap (A, B);</a:t>
            </a:r>
          </a:p>
          <a:p>
            <a:pPr hangingPunct="0">
              <a:buNone/>
            </a:pPr>
            <a:r>
              <a:rPr lang="en-US" sz="1600" dirty="0">
                <a:latin typeface="American Typewriter"/>
                <a:ea typeface="DejaVu Sans" pitchFamily="2"/>
                <a:cs typeface="American Typewriter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2133600"/>
            <a:ext cx="1600200" cy="1905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0" y="2133600"/>
            <a:ext cx="1600200" cy="1905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800000">
            <a:off x="5638800" y="2667000"/>
            <a:ext cx="1868525" cy="1082957"/>
          </a:xfrm>
          <a:custGeom>
            <a:avLst>
              <a:gd name="f0" fmla="val 17520000"/>
              <a:gd name="f1" fmla="val 3540000"/>
              <a:gd name="f2" fmla="val 7758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DA647"/>
          </a:solidFill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549084" y="2385380"/>
            <a:ext cx="1868525" cy="1082957"/>
          </a:xfrm>
          <a:custGeom>
            <a:avLst>
              <a:gd name="f0" fmla="val 17520000"/>
              <a:gd name="f1" fmla="val 3540000"/>
              <a:gd name="f2" fmla="val 7758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DA647"/>
          </a:solidFill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Charm++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 Magic Pixie Dust</a:t>
            </a:r>
          </a:p>
          <a:p>
            <a:pPr lvl="1"/>
            <a:r>
              <a:rPr lang="en-US" dirty="0" smtClean="0"/>
              <a:t>Runtime system exists to help you</a:t>
            </a:r>
          </a:p>
          <a:p>
            <a:pPr lvl="1"/>
            <a:r>
              <a:rPr lang="en-US" dirty="0" smtClean="0"/>
              <a:t>Decisions and customizations are necessary in proportion to the complexity of your application</a:t>
            </a:r>
          </a:p>
          <a:p>
            <a:r>
              <a:rPr lang="en-US" dirty="0" smtClean="0"/>
              <a:t>Not a language</a:t>
            </a:r>
          </a:p>
          <a:p>
            <a:pPr lvl="1"/>
            <a:r>
              <a:rPr lang="en-US" dirty="0" smtClean="0"/>
              <a:t>Platform independent library with a semantic</a:t>
            </a:r>
          </a:p>
          <a:p>
            <a:pPr lvl="1"/>
            <a:r>
              <a:rPr lang="en-US" dirty="0" smtClean="0"/>
              <a:t>Works for C, C++, Fortran (not covered in this tutorial)</a:t>
            </a:r>
          </a:p>
          <a:p>
            <a:r>
              <a:rPr lang="en-US" dirty="0" smtClean="0"/>
              <a:t>Not a Compiler</a:t>
            </a:r>
          </a:p>
          <a:p>
            <a:r>
              <a:rPr lang="en-US" dirty="0" smtClean="0"/>
              <a:t>Not </a:t>
            </a:r>
            <a:r>
              <a:rPr lang="en-US" baseline="0" dirty="0" smtClean="0"/>
              <a:t>SPMD Model</a:t>
            </a:r>
          </a:p>
          <a:p>
            <a:r>
              <a:rPr lang="en-US" dirty="0" smtClean="0"/>
              <a:t>Not Processor Centric Model</a:t>
            </a:r>
          </a:p>
          <a:p>
            <a:pPr lvl="1"/>
            <a:r>
              <a:rPr lang="en-US" baseline="0" dirty="0" smtClean="0"/>
              <a:t>Decompose to individually addressable medium grain tasks</a:t>
            </a:r>
          </a:p>
          <a:p>
            <a:r>
              <a:rPr lang="en-US" dirty="0" smtClean="0"/>
              <a:t>Not A Thread Model</a:t>
            </a:r>
          </a:p>
          <a:p>
            <a:pPr lvl="1"/>
            <a:r>
              <a:rPr lang="en-US" baseline="0" dirty="0" smtClean="0"/>
              <a:t>They</a:t>
            </a:r>
            <a:r>
              <a:rPr lang="en-US" dirty="0" smtClean="0"/>
              <a:t> are available if you want to inflict them on your code</a:t>
            </a:r>
          </a:p>
          <a:p>
            <a:r>
              <a:rPr lang="en-US" dirty="0" smtClean="0"/>
              <a:t>Not Bulk Synchronous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7138E7-88EE-4734-8A03-506318B9C858}" type="slidenum">
              <a:rPr/>
              <a:pPr lvl="0"/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Jacobi in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33600" y="1219200"/>
            <a:ext cx="4807813" cy="48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FF98E1-CED6-4229-8580-94D2DD4E0EBE}" type="slidenum">
              <a:rPr/>
              <a:pPr lvl="0"/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4720" y="0"/>
            <a:ext cx="8228763" cy="1063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Control Flow </a:t>
            </a:r>
            <a:r>
              <a:rPr lang="en-US" dirty="0"/>
              <a:t>using SDAG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919041"/>
            <a:ext cx="8228763" cy="5557959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Structured </a:t>
            </a:r>
            <a:r>
              <a:rPr lang="en-US" dirty="0" err="1"/>
              <a:t>DAGger</a:t>
            </a:r>
            <a:endParaRPr lang="en-US" dirty="0"/>
          </a:p>
          <a:p>
            <a:pPr lvl="1">
              <a:buClrTx/>
              <a:buSzPct val="120000"/>
              <a:buFont typeface="Arial"/>
              <a:buChar char="•"/>
            </a:pPr>
            <a:r>
              <a:rPr lang="en-US" dirty="0"/>
              <a:t>Directed Acyclic Graph (DAG)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Express event sequencing and dependency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Automate Message buffering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Automate Message counting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Express independence for overlap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Differentiate between parallel and sequential blocks</a:t>
            </a:r>
          </a:p>
          <a:p>
            <a:pPr>
              <a:buClrTx/>
              <a:buSzPct val="120000"/>
              <a:buFont typeface="Arial"/>
              <a:buChar char="•"/>
            </a:pPr>
            <a:r>
              <a:rPr lang="en-US" dirty="0"/>
              <a:t>Negligible overhead</a:t>
            </a:r>
          </a:p>
          <a:p>
            <a:pPr>
              <a:buClrTx/>
              <a:buSzPct val="120000"/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816999-F98D-46F7-A283-282357994D23}" type="slidenum">
              <a:rPr/>
              <a:pPr lvl="0"/>
              <a:t>42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909" y="145525"/>
            <a:ext cx="8735571" cy="762842"/>
          </a:xfrm>
        </p:spPr>
        <p:txBody>
          <a:bodyPr wrap="square" lIns="81639" tIns="42452" rIns="81639" bIns="42452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Structured Dagger Constructs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72645" y="1523847"/>
            <a:ext cx="7770285" cy="4570890"/>
          </a:xfrm>
        </p:spPr>
        <p:txBody>
          <a:bodyPr wrap="square" lIns="81639" tIns="42452" rIns="81639" bIns="42452" anchor="t" anchorCtr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GB" sz="2200" dirty="0">
                <a:latin typeface="American Typewriter"/>
                <a:cs typeface="American Typewriter"/>
              </a:rPr>
              <a:t>when &lt;method list&gt; {code}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Do </a:t>
            </a:r>
            <a:r>
              <a:rPr lang="en-GB" sz="1800" dirty="0">
                <a:latin typeface="American Typewriter"/>
                <a:cs typeface="American Typewriter"/>
              </a:rPr>
              <a:t>not continue until method is called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Internally </a:t>
            </a:r>
            <a:r>
              <a:rPr lang="en-GB" sz="1800" dirty="0">
                <a:latin typeface="American Typewriter"/>
                <a:cs typeface="American Typewriter"/>
              </a:rPr>
              <a:t>generates flags, checks, etc.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GB" sz="2200" dirty="0">
                <a:latin typeface="American Typewriter"/>
                <a:cs typeface="American Typewriter"/>
              </a:rPr>
              <a:t>atomic {code}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Call </a:t>
            </a:r>
            <a:r>
              <a:rPr lang="en-GB" sz="1800" dirty="0">
                <a:latin typeface="American Typewriter"/>
                <a:cs typeface="American Typewriter"/>
              </a:rPr>
              <a:t>ordinary sequential C++ code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GB" sz="2200" dirty="0">
                <a:latin typeface="American Typewriter"/>
                <a:cs typeface="American Typewriter"/>
              </a:rPr>
              <a:t>if/else/for/while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C-like </a:t>
            </a:r>
            <a:r>
              <a:rPr lang="en-GB" sz="1800" dirty="0">
                <a:latin typeface="American Typewriter"/>
                <a:cs typeface="American Typewriter"/>
              </a:rPr>
              <a:t>control flow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GB" sz="2200" dirty="0">
                <a:latin typeface="American Typewriter"/>
                <a:cs typeface="American Typewriter"/>
              </a:rPr>
              <a:t>overlap {code1 code2 ...}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Execute </a:t>
            </a:r>
            <a:r>
              <a:rPr lang="en-GB" sz="1800" dirty="0">
                <a:latin typeface="American Typewriter"/>
                <a:cs typeface="American Typewriter"/>
              </a:rPr>
              <a:t>code segments in parallel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GB" sz="2200" dirty="0" err="1">
                <a:latin typeface="American Typewriter"/>
                <a:cs typeface="American Typewriter"/>
              </a:rPr>
              <a:t>forall</a:t>
            </a:r>
            <a:endParaRPr lang="en-GB" sz="2200" dirty="0">
              <a:latin typeface="American Typewriter"/>
              <a:cs typeface="American Typewriter"/>
            </a:endParaRP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American Typewriter"/>
                <a:cs typeface="American Typewriter"/>
              </a:rPr>
              <a:t>	“</a:t>
            </a:r>
            <a:r>
              <a:rPr lang="en-GB" sz="1800" dirty="0">
                <a:latin typeface="American Typewriter"/>
                <a:cs typeface="American Typewriter"/>
              </a:rPr>
              <a:t>Parallel Do”</a:t>
            </a:r>
          </a:p>
          <a:p>
            <a:pPr marL="432000" lvl="2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American Typewriter"/>
                <a:cs typeface="American Typewriter"/>
              </a:rPr>
              <a:t>	Like a parameterized overlap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endParaRPr lang="en-GB" sz="1800" dirty="0" smtClean="0">
              <a:latin typeface="American Typewriter"/>
              <a:cs typeface="American Typewriter"/>
            </a:endParaRP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endParaRPr lang="en-GB" sz="1800" dirty="0" smtClean="0">
              <a:latin typeface="American Typewriter"/>
              <a:cs typeface="American Typewriter"/>
            </a:endParaRP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endParaRPr lang="en-GB" sz="18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Jacobi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while</a:t>
            </a:r>
            <a:r>
              <a:rPr lang="en-US" sz="1400" dirty="0">
                <a:latin typeface="American Typewriter"/>
                <a:cs typeface="American Typewriter"/>
              </a:rPr>
              <a:t> (!converged)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atomic</a:t>
            </a:r>
            <a:r>
              <a:rPr lang="en-US" sz="1400" dirty="0">
                <a:latin typeface="American Typewriter"/>
                <a:cs typeface="American Typewriter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x = </a:t>
            </a:r>
            <a:r>
              <a:rPr lang="en-US" sz="1400" dirty="0" err="1">
                <a:latin typeface="American Typewriter"/>
                <a:cs typeface="American Typewriter"/>
              </a:rPr>
              <a:t>thisIndex.x</a:t>
            </a:r>
            <a:r>
              <a:rPr lang="en-US" sz="1400" dirty="0">
                <a:latin typeface="American Typewriter"/>
                <a:cs typeface="American Typewriter"/>
              </a:rPr>
              <a:t>, y = </a:t>
            </a:r>
            <a:r>
              <a:rPr lang="en-US" sz="1400" dirty="0" err="1">
                <a:latin typeface="American Typewriter"/>
                <a:cs typeface="American Typewriter"/>
              </a:rPr>
              <a:t>thisIndex.y</a:t>
            </a:r>
            <a:r>
              <a:rPr lang="en-US" sz="1400" dirty="0">
                <a:latin typeface="American Typewriter"/>
                <a:cs typeface="American Typewriter"/>
              </a:rPr>
              <a:t>, z = </a:t>
            </a:r>
            <a:r>
              <a:rPr lang="en-US" sz="1400" dirty="0" err="1">
                <a:latin typeface="American Typewriter"/>
                <a:cs typeface="American Typewriter"/>
              </a:rPr>
              <a:t>thisIndex.z</a:t>
            </a:r>
            <a:r>
              <a:rPr lang="en-US" sz="1400" dirty="0">
                <a:latin typeface="American Typewriter"/>
                <a:cs typeface="American Typewrit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copyToBoundaries</a:t>
            </a:r>
            <a:r>
              <a:rPr lang="en-US" sz="1400" dirty="0">
                <a:latin typeface="American Typewriter"/>
                <a:cs typeface="American Typewrit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wrapX</a:t>
            </a:r>
            <a:r>
              <a:rPr lang="en-US" sz="1400" dirty="0">
                <a:latin typeface="American Typewriter"/>
                <a:cs typeface="American Typewriter"/>
              </a:rPr>
              <a:t>(x-1),</a:t>
            </a:r>
            <a:r>
              <a:rPr lang="en-US" sz="1400" dirty="0" err="1">
                <a:latin typeface="American Typewriter"/>
                <a:cs typeface="American Typewriter"/>
              </a:rPr>
              <a:t>y,z</a:t>
            </a:r>
            <a:r>
              <a:rPr lang="en-US" sz="1400" dirty="0">
                <a:latin typeface="American Typewriter"/>
                <a:cs typeface="American Typewriter"/>
              </a:rPr>
              <a:t>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RIGHT,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dimZ</a:t>
            </a:r>
            <a:r>
              <a:rPr lang="en-US" sz="1400" dirty="0">
                <a:latin typeface="American Typewriter"/>
                <a:cs typeface="American Typewriter"/>
              </a:rPr>
              <a:t>, right);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/* ...similar calls to send the 6 boundaries... */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x,y,wrapZ</a:t>
            </a:r>
            <a:r>
              <a:rPr lang="en-US" sz="1400" dirty="0">
                <a:latin typeface="American Typewriter"/>
                <a:cs typeface="American Typewriter"/>
              </a:rPr>
              <a:t>(z+1)).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FRONT, </a:t>
            </a:r>
            <a:r>
              <a:rPr lang="en-US" sz="1400" dirty="0" err="1">
                <a:latin typeface="American Typewriter"/>
                <a:cs typeface="American Typewriter"/>
              </a:rPr>
              <a:t>dimX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front);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for</a:t>
            </a:r>
            <a:r>
              <a:rPr lang="en-US" sz="1400" dirty="0">
                <a:latin typeface="American Typewriter"/>
                <a:cs typeface="American Typewriter"/>
              </a:rPr>
              <a:t> (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= 0;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&lt; 6;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when </a:t>
            </a:r>
            <a:r>
              <a:rPr lang="en-US" sz="1400" dirty="0" err="1">
                <a:solidFill>
                  <a:srgbClr val="4F81BD"/>
                </a:solidFill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[</a:t>
            </a:r>
            <a:r>
              <a:rPr lang="en-US" sz="1400" dirty="0" err="1">
                <a:solidFill>
                  <a:srgbClr val="4F81BD"/>
                </a:solidFill>
                <a:latin typeface="American Typewriter"/>
                <a:cs typeface="American Typewriter"/>
              </a:rPr>
              <a:t>i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]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d,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w,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h, double b[w*h])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atomic</a:t>
            </a:r>
            <a:r>
              <a:rPr lang="en-US" sz="1400" dirty="0">
                <a:latin typeface="American Typewriter"/>
                <a:cs typeface="American Typewriter"/>
              </a:rPr>
              <a:t> { </a:t>
            </a:r>
            <a:r>
              <a:rPr lang="en-US" sz="1400" dirty="0" err="1">
                <a:latin typeface="American Typewriter"/>
                <a:cs typeface="American Typewriter"/>
              </a:rPr>
              <a:t>updateBoundary</a:t>
            </a:r>
            <a:r>
              <a:rPr lang="en-US" sz="1400" dirty="0">
                <a:latin typeface="American Typewriter"/>
                <a:cs typeface="American Typewriter"/>
              </a:rPr>
              <a:t>(d, w, h, b);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atomic</a:t>
            </a:r>
            <a:r>
              <a:rPr lang="en-US" sz="1400" dirty="0">
                <a:latin typeface="American Typewriter"/>
                <a:cs typeface="American Typewriter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c = </a:t>
            </a:r>
            <a:r>
              <a:rPr lang="en-US" sz="1400" dirty="0" err="1">
                <a:latin typeface="American Typewriter"/>
                <a:cs typeface="American Typewriter"/>
              </a:rPr>
              <a:t>computeKernel</a:t>
            </a:r>
            <a:r>
              <a:rPr lang="en-US" sz="1400" dirty="0">
                <a:latin typeface="American Typewriter"/>
                <a:cs typeface="American Typewriter"/>
              </a:rPr>
              <a:t>() &lt; DELTA;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CkCallback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CkReductionTarget</a:t>
            </a:r>
            <a:r>
              <a:rPr lang="en-US" sz="1400" dirty="0">
                <a:latin typeface="American Typewriter"/>
                <a:cs typeface="American Typewriter"/>
              </a:rPr>
              <a:t>(Jacobi, </a:t>
            </a:r>
            <a:r>
              <a:rPr lang="en-US" sz="1400" dirty="0" err="1">
                <a:latin typeface="American Typewriter"/>
                <a:cs typeface="American Typewriter"/>
              </a:rPr>
              <a:t>checkConverged</a:t>
            </a:r>
            <a:r>
              <a:rPr lang="en-US" sz="1400" dirty="0">
                <a:latin typeface="American Typewriter"/>
                <a:cs typeface="American Typewriter"/>
              </a:rPr>
              <a:t>),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if </a:t>
            </a:r>
            <a:r>
              <a:rPr lang="en-US" sz="1400" dirty="0" smtClean="0">
                <a:latin typeface="American Typewriter"/>
                <a:cs typeface="American Typewriter"/>
              </a:rPr>
              <a:t>(</a:t>
            </a:r>
            <a:r>
              <a:rPr lang="en-US" sz="1400" dirty="0" err="1" smtClean="0">
                <a:latin typeface="American Typewriter"/>
                <a:cs typeface="American Typewriter"/>
              </a:rPr>
              <a:t>i</a:t>
            </a:r>
            <a:r>
              <a:rPr lang="en-US" sz="1400" dirty="0" smtClean="0">
                <a:latin typeface="American Typewriter"/>
                <a:cs typeface="American Typewriter"/>
              </a:rPr>
              <a:t> % 5 </a:t>
            </a:r>
            <a:r>
              <a:rPr lang="en-US" sz="1400" dirty="0">
                <a:latin typeface="American Typewriter"/>
                <a:cs typeface="American Typewriter"/>
              </a:rPr>
              <a:t>== 1) contribute(</a:t>
            </a:r>
            <a:r>
              <a:rPr lang="en-US" sz="1400" dirty="0" err="1">
                <a:latin typeface="American Typewriter"/>
                <a:cs typeface="American Typewriter"/>
              </a:rPr>
              <a:t>sizeof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), &amp;c, CkReduction::</a:t>
            </a:r>
            <a:r>
              <a:rPr lang="en-US" sz="1400" dirty="0" err="1">
                <a:latin typeface="American Typewriter"/>
                <a:cs typeface="American Typewriter"/>
              </a:rPr>
              <a:t>logical_and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American Typewriter"/>
                <a:cs typeface="American Typewriter"/>
              </a:rPr>
              <a:t>    </a:t>
            </a:r>
            <a:r>
              <a:rPr lang="en-US" sz="1400" dirty="0" smtClean="0">
                <a:solidFill>
                  <a:srgbClr val="4F81BD"/>
                </a:solidFill>
                <a:latin typeface="American Typewriter"/>
                <a:cs typeface="American Typewriter"/>
              </a:rPr>
              <a:t>if</a:t>
            </a:r>
            <a:r>
              <a:rPr lang="en-US" sz="1400" dirty="0" smtClean="0">
                <a:latin typeface="American Typewriter"/>
                <a:cs typeface="American Typewriter"/>
              </a:rPr>
              <a:t> </a:t>
            </a:r>
            <a:r>
              <a:rPr lang="en-US" sz="1400" dirty="0">
                <a:latin typeface="American Typewriter"/>
                <a:cs typeface="American Typewriter"/>
              </a:rPr>
              <a:t>(++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 % 5 == 0)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when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checkConverged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bool</a:t>
            </a:r>
            <a:r>
              <a:rPr lang="en-US" sz="1400" dirty="0">
                <a:latin typeface="American Typewriter"/>
                <a:cs typeface="American Typewriter"/>
              </a:rPr>
              <a:t> result) </a:t>
            </a:r>
            <a:r>
              <a:rPr lang="en-US" sz="1400" dirty="0">
                <a:solidFill>
                  <a:srgbClr val="4F81BD"/>
                </a:solidFill>
                <a:latin typeface="American Typewriter"/>
                <a:cs typeface="American Typewriter"/>
              </a:rPr>
              <a:t>atomic</a:t>
            </a:r>
            <a:r>
              <a:rPr lang="en-US" sz="1400" dirty="0">
                <a:latin typeface="American Typewriter"/>
                <a:cs typeface="American Typewriter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    if (result) { </a:t>
            </a:r>
            <a:r>
              <a:rPr lang="en-US" sz="1400" dirty="0" err="1">
                <a:latin typeface="American Typewriter"/>
                <a:cs typeface="American Typewriter"/>
              </a:rPr>
              <a:t>mainProxy.done</a:t>
            </a:r>
            <a:r>
              <a:rPr lang="en-US" sz="1400" dirty="0">
                <a:latin typeface="American Typewriter"/>
                <a:cs typeface="American Typewriter"/>
              </a:rPr>
              <a:t>(); converged = true;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574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Jacobi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while (!converged)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atomic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x = </a:t>
            </a:r>
            <a:r>
              <a:rPr lang="en-US" sz="1400" dirty="0" err="1">
                <a:latin typeface="American Typewriter"/>
                <a:cs typeface="American Typewriter"/>
              </a:rPr>
              <a:t>thisIndex.x</a:t>
            </a:r>
            <a:r>
              <a:rPr lang="en-US" sz="1400" dirty="0">
                <a:latin typeface="American Typewriter"/>
                <a:cs typeface="American Typewriter"/>
              </a:rPr>
              <a:t>, y = </a:t>
            </a:r>
            <a:r>
              <a:rPr lang="en-US" sz="1400" dirty="0" err="1">
                <a:latin typeface="American Typewriter"/>
                <a:cs typeface="American Typewriter"/>
              </a:rPr>
              <a:t>thisIndex.y</a:t>
            </a:r>
            <a:r>
              <a:rPr lang="en-US" sz="1400" dirty="0">
                <a:latin typeface="American Typewriter"/>
                <a:cs typeface="American Typewriter"/>
              </a:rPr>
              <a:t>, z = </a:t>
            </a:r>
            <a:r>
              <a:rPr lang="en-US" sz="1400" dirty="0" err="1">
                <a:latin typeface="American Typewriter"/>
                <a:cs typeface="American Typewriter"/>
              </a:rPr>
              <a:t>thisIndex.z</a:t>
            </a:r>
            <a:r>
              <a:rPr lang="en-US" sz="1400" dirty="0">
                <a:latin typeface="American Typewriter"/>
                <a:cs typeface="American Typewrit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copyToBoundaries</a:t>
            </a:r>
            <a:r>
              <a:rPr lang="en-US" sz="1400" dirty="0">
                <a:latin typeface="American Typewriter"/>
                <a:cs typeface="American Typewrit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wrapX</a:t>
            </a:r>
            <a:r>
              <a:rPr lang="en-US" sz="1400" dirty="0">
                <a:latin typeface="American Typewriter"/>
                <a:cs typeface="American Typewriter"/>
              </a:rPr>
              <a:t>(x-1),</a:t>
            </a:r>
            <a:r>
              <a:rPr lang="en-US" sz="1400" dirty="0" err="1">
                <a:latin typeface="American Typewriter"/>
                <a:cs typeface="American Typewriter"/>
              </a:rPr>
              <a:t>y,z</a:t>
            </a:r>
            <a:r>
              <a:rPr lang="en-US" sz="1400" dirty="0">
                <a:latin typeface="American Typewriter"/>
                <a:cs typeface="American Typewriter"/>
              </a:rPr>
              <a:t>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RIGHT,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dimZ</a:t>
            </a:r>
            <a:r>
              <a:rPr lang="en-US" sz="1400" dirty="0">
                <a:latin typeface="American Typewriter"/>
                <a:cs typeface="American Typewriter"/>
              </a:rPr>
              <a:t>, right);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/* ...similar calls to send the 6 boundaries... */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x,y,wrapZ</a:t>
            </a:r>
            <a:r>
              <a:rPr lang="en-US" sz="1400" dirty="0">
                <a:latin typeface="American Typewriter"/>
                <a:cs typeface="American Typewriter"/>
              </a:rPr>
              <a:t>(z+1)).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FRONT, </a:t>
            </a:r>
            <a:r>
              <a:rPr lang="en-US" sz="1400" dirty="0" err="1">
                <a:latin typeface="American Typewriter"/>
                <a:cs typeface="American Typewriter"/>
              </a:rPr>
              <a:t>dimX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front);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for (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= 0;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&lt; 6;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when 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[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](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d,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w,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h, double b[w*h])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atomic { </a:t>
            </a:r>
            <a:r>
              <a:rPr lang="en-US" sz="1400" dirty="0" err="1">
                <a:latin typeface="American Typewriter"/>
                <a:cs typeface="American Typewriter"/>
              </a:rPr>
              <a:t>updateBoundary</a:t>
            </a:r>
            <a:r>
              <a:rPr lang="en-US" sz="1400" dirty="0">
                <a:latin typeface="American Typewriter"/>
                <a:cs typeface="American Typewriter"/>
              </a:rPr>
              <a:t>(d, w, h, b);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atomic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c = </a:t>
            </a:r>
            <a:r>
              <a:rPr lang="en-US" sz="1400" dirty="0" err="1">
                <a:latin typeface="American Typewriter"/>
                <a:cs typeface="American Typewriter"/>
              </a:rPr>
              <a:t>computeKernel</a:t>
            </a:r>
            <a:r>
              <a:rPr lang="en-US" sz="1400" dirty="0">
                <a:latin typeface="American Typewriter"/>
                <a:cs typeface="American Typewriter"/>
              </a:rPr>
              <a:t>() &lt; DELTA;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CkCallback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CkReductionTarget</a:t>
            </a:r>
            <a:r>
              <a:rPr lang="en-US" sz="1400" dirty="0">
                <a:latin typeface="American Typewriter"/>
                <a:cs typeface="American Typewriter"/>
              </a:rPr>
              <a:t>(Jacobi, </a:t>
            </a:r>
            <a:r>
              <a:rPr lang="en-US" sz="1400" dirty="0" err="1">
                <a:latin typeface="American Typewriter"/>
                <a:cs typeface="American Typewriter"/>
              </a:rPr>
              <a:t>checkConverged</a:t>
            </a:r>
            <a:r>
              <a:rPr lang="en-US" sz="1400" dirty="0">
                <a:latin typeface="American Typewriter"/>
                <a:cs typeface="American Typewriter"/>
              </a:rPr>
              <a:t>),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if </a:t>
            </a:r>
            <a:r>
              <a:rPr lang="en-US" sz="1400" dirty="0" smtClean="0">
                <a:latin typeface="American Typewriter"/>
                <a:cs typeface="American Typewriter"/>
              </a:rPr>
              <a:t>(</a:t>
            </a:r>
            <a:r>
              <a:rPr lang="en-US" sz="1400" dirty="0" err="1" smtClean="0">
                <a:latin typeface="American Typewriter"/>
                <a:cs typeface="American Typewriter"/>
              </a:rPr>
              <a:t>i</a:t>
            </a:r>
            <a:r>
              <a:rPr lang="en-US" sz="1400" dirty="0" smtClean="0">
                <a:latin typeface="American Typewriter"/>
                <a:cs typeface="American Typewriter"/>
              </a:rPr>
              <a:t> % 5 </a:t>
            </a:r>
            <a:r>
              <a:rPr lang="en-US" sz="1400" dirty="0">
                <a:latin typeface="American Typewriter"/>
                <a:cs typeface="American Typewriter"/>
              </a:rPr>
              <a:t>== 1) contribute(</a:t>
            </a:r>
            <a:r>
              <a:rPr lang="en-US" sz="1400" dirty="0" err="1">
                <a:latin typeface="American Typewriter"/>
                <a:cs typeface="American Typewriter"/>
              </a:rPr>
              <a:t>sizeof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), &amp;c, CkReduction::</a:t>
            </a:r>
            <a:r>
              <a:rPr lang="en-US" sz="1400" dirty="0" err="1">
                <a:latin typeface="American Typewriter"/>
                <a:cs typeface="American Typewriter"/>
              </a:rPr>
              <a:t>logical_and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</a:t>
            </a:r>
            <a:r>
              <a:rPr lang="en-US" sz="1400" dirty="0" smtClean="0">
                <a:latin typeface="American Typewriter"/>
                <a:cs typeface="American Typewriter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if (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% 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lbPeriod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== 0) { atomic { 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AtSync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(); } when 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ResumeFromSync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() {} }</a:t>
            </a:r>
          </a:p>
          <a:p>
            <a:pPr marL="0" indent="0">
              <a:buNone/>
            </a:pPr>
            <a:r>
              <a:rPr lang="en-US" sz="1400" dirty="0" smtClean="0">
                <a:latin typeface="American Typewriter"/>
                <a:cs typeface="American Typewriter"/>
              </a:rPr>
              <a:t>    if </a:t>
            </a:r>
            <a:r>
              <a:rPr lang="en-US" sz="1400" dirty="0">
                <a:latin typeface="American Typewriter"/>
                <a:cs typeface="American Typewriter"/>
              </a:rPr>
              <a:t>(++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 % 5 == 0)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when </a:t>
            </a:r>
            <a:r>
              <a:rPr lang="en-US" sz="1400" dirty="0" err="1">
                <a:latin typeface="American Typewriter"/>
                <a:cs typeface="American Typewriter"/>
              </a:rPr>
              <a:t>checkConverged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bool</a:t>
            </a:r>
            <a:r>
              <a:rPr lang="en-US" sz="1400" dirty="0">
                <a:latin typeface="American Typewriter"/>
                <a:cs typeface="American Typewriter"/>
              </a:rPr>
              <a:t> result) atomic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    if (result) { </a:t>
            </a:r>
            <a:r>
              <a:rPr lang="en-US" sz="1400" dirty="0" err="1">
                <a:latin typeface="American Typewriter"/>
                <a:cs typeface="American Typewriter"/>
              </a:rPr>
              <a:t>mainProxy.done</a:t>
            </a:r>
            <a:r>
              <a:rPr lang="en-US" sz="1400" dirty="0">
                <a:latin typeface="American Typewriter"/>
                <a:cs typeface="American Typewriter"/>
              </a:rPr>
              <a:t>(); converged = true;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307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Jacobi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while (!converged)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atomic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x = </a:t>
            </a:r>
            <a:r>
              <a:rPr lang="en-US" sz="1400" dirty="0" err="1">
                <a:latin typeface="American Typewriter"/>
                <a:cs typeface="American Typewriter"/>
              </a:rPr>
              <a:t>thisIndex.x</a:t>
            </a:r>
            <a:r>
              <a:rPr lang="en-US" sz="1400" dirty="0">
                <a:latin typeface="American Typewriter"/>
                <a:cs typeface="American Typewriter"/>
              </a:rPr>
              <a:t>, y = </a:t>
            </a:r>
            <a:r>
              <a:rPr lang="en-US" sz="1400" dirty="0" err="1">
                <a:latin typeface="American Typewriter"/>
                <a:cs typeface="American Typewriter"/>
              </a:rPr>
              <a:t>thisIndex.y</a:t>
            </a:r>
            <a:r>
              <a:rPr lang="en-US" sz="1400" dirty="0">
                <a:latin typeface="American Typewriter"/>
                <a:cs typeface="American Typewriter"/>
              </a:rPr>
              <a:t>, z = </a:t>
            </a:r>
            <a:r>
              <a:rPr lang="en-US" sz="1400" dirty="0" err="1">
                <a:latin typeface="American Typewriter"/>
                <a:cs typeface="American Typewriter"/>
              </a:rPr>
              <a:t>thisIndex.z</a:t>
            </a:r>
            <a:r>
              <a:rPr lang="en-US" sz="1400" dirty="0">
                <a:latin typeface="American Typewriter"/>
                <a:cs typeface="American Typewrit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copyToBoundaries</a:t>
            </a:r>
            <a:r>
              <a:rPr lang="en-US" sz="1400" dirty="0">
                <a:latin typeface="American Typewriter"/>
                <a:cs typeface="American Typewrit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wrapX</a:t>
            </a:r>
            <a:r>
              <a:rPr lang="en-US" sz="1400" dirty="0">
                <a:latin typeface="American Typewriter"/>
                <a:cs typeface="American Typewriter"/>
              </a:rPr>
              <a:t>(x-1),</a:t>
            </a:r>
            <a:r>
              <a:rPr lang="en-US" sz="1400" dirty="0" err="1">
                <a:latin typeface="American Typewriter"/>
                <a:cs typeface="American Typewriter"/>
              </a:rPr>
              <a:t>y,z</a:t>
            </a:r>
            <a:r>
              <a:rPr lang="en-US" sz="1400" dirty="0">
                <a:latin typeface="American Typewriter"/>
                <a:cs typeface="American Typewriter"/>
              </a:rPr>
              <a:t>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RIGHT,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dimZ</a:t>
            </a:r>
            <a:r>
              <a:rPr lang="en-US" sz="1400" dirty="0">
                <a:latin typeface="American Typewriter"/>
                <a:cs typeface="American Typewriter"/>
              </a:rPr>
              <a:t>, right);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/* ...similar calls to send the 6 boundaries... */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x,y,wrapZ</a:t>
            </a:r>
            <a:r>
              <a:rPr lang="en-US" sz="1400" dirty="0">
                <a:latin typeface="American Typewriter"/>
                <a:cs typeface="American Typewriter"/>
              </a:rPr>
              <a:t>(z+1)).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FRONT, </a:t>
            </a:r>
            <a:r>
              <a:rPr lang="en-US" sz="1400" dirty="0" err="1">
                <a:latin typeface="American Typewriter"/>
                <a:cs typeface="American Typewriter"/>
              </a:rPr>
              <a:t>dimX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dimY</a:t>
            </a:r>
            <a:r>
              <a:rPr lang="en-US" sz="1400" dirty="0">
                <a:latin typeface="American Typewriter"/>
                <a:cs typeface="American Typewriter"/>
              </a:rPr>
              <a:t>, front);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for (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= 0;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 &lt; 6; </a:t>
            </a:r>
            <a:r>
              <a:rPr lang="en-US" sz="1400" dirty="0" err="1">
                <a:latin typeface="American Typewriter"/>
                <a:cs typeface="American Typewriter"/>
              </a:rPr>
              <a:t>remoteCount</a:t>
            </a:r>
            <a:r>
              <a:rPr lang="en-US" sz="1400" dirty="0">
                <a:latin typeface="American Typewriter"/>
                <a:cs typeface="American Typewriter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when </a:t>
            </a:r>
            <a:r>
              <a:rPr lang="en-US" sz="1400" dirty="0" err="1">
                <a:latin typeface="American Typewriter"/>
                <a:cs typeface="American Typewriter"/>
              </a:rPr>
              <a:t>updateGhosts</a:t>
            </a:r>
            <a:r>
              <a:rPr lang="en-US" sz="1400" dirty="0">
                <a:latin typeface="American Typewriter"/>
                <a:cs typeface="American Typewriter"/>
              </a:rPr>
              <a:t>[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](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d,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w,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h, double b[w*h])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atomic { </a:t>
            </a:r>
            <a:r>
              <a:rPr lang="en-US" sz="1400" dirty="0" err="1">
                <a:latin typeface="American Typewriter"/>
                <a:cs typeface="American Typewriter"/>
              </a:rPr>
              <a:t>updateBoundary</a:t>
            </a:r>
            <a:r>
              <a:rPr lang="en-US" sz="1400" dirty="0">
                <a:latin typeface="American Typewriter"/>
                <a:cs typeface="American Typewriter"/>
              </a:rPr>
              <a:t>(d, w, h, b);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atomic {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c = </a:t>
            </a:r>
            <a:r>
              <a:rPr lang="en-US" sz="1400" dirty="0" err="1">
                <a:latin typeface="American Typewriter"/>
                <a:cs typeface="American Typewriter"/>
              </a:rPr>
              <a:t>computeKernel</a:t>
            </a:r>
            <a:r>
              <a:rPr lang="en-US" sz="1400" dirty="0">
                <a:latin typeface="American Typewriter"/>
                <a:cs typeface="American Typewriter"/>
              </a:rPr>
              <a:t>() &lt; DELTA;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</a:t>
            </a:r>
            <a:r>
              <a:rPr lang="en-US" sz="1400" dirty="0" err="1">
                <a:latin typeface="American Typewriter"/>
                <a:cs typeface="American Typewriter"/>
              </a:rPr>
              <a:t>CkCallback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CkReductionTarget</a:t>
            </a:r>
            <a:r>
              <a:rPr lang="en-US" sz="1400" dirty="0">
                <a:latin typeface="American Typewriter"/>
                <a:cs typeface="American Typewriter"/>
              </a:rPr>
              <a:t>(Jacobi, </a:t>
            </a:r>
            <a:r>
              <a:rPr lang="en-US" sz="1400" dirty="0" err="1">
                <a:latin typeface="American Typewriter"/>
                <a:cs typeface="American Typewriter"/>
              </a:rPr>
              <a:t>checkConverged</a:t>
            </a:r>
            <a:r>
              <a:rPr lang="en-US" sz="1400" dirty="0">
                <a:latin typeface="American Typewriter"/>
                <a:cs typeface="American Typewriter"/>
              </a:rPr>
              <a:t>), </a:t>
            </a:r>
            <a:r>
              <a:rPr lang="en-US" sz="1400" dirty="0" err="1"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    if </a:t>
            </a:r>
            <a:r>
              <a:rPr lang="en-US" sz="1400" dirty="0" smtClean="0">
                <a:latin typeface="American Typewriter"/>
                <a:cs typeface="American Typewriter"/>
              </a:rPr>
              <a:t>(</a:t>
            </a:r>
            <a:r>
              <a:rPr lang="en-US" sz="1400" dirty="0" err="1" smtClean="0">
                <a:latin typeface="American Typewriter"/>
                <a:cs typeface="American Typewriter"/>
              </a:rPr>
              <a:t>i</a:t>
            </a:r>
            <a:r>
              <a:rPr lang="en-US" sz="1400" dirty="0" smtClean="0">
                <a:latin typeface="American Typewriter"/>
                <a:cs typeface="American Typewriter"/>
              </a:rPr>
              <a:t> % 5 </a:t>
            </a:r>
            <a:r>
              <a:rPr lang="en-US" sz="1400" dirty="0">
                <a:latin typeface="American Typewriter"/>
                <a:cs typeface="American Typewriter"/>
              </a:rPr>
              <a:t>== 1) contribute(</a:t>
            </a:r>
            <a:r>
              <a:rPr lang="en-US" sz="1400" dirty="0" err="1">
                <a:latin typeface="American Typewriter"/>
                <a:cs typeface="American Typewriter"/>
              </a:rPr>
              <a:t>sizeof</a:t>
            </a:r>
            <a:r>
              <a:rPr lang="en-US" sz="1400" dirty="0"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), &amp;c, CkReduction::</a:t>
            </a:r>
            <a:r>
              <a:rPr lang="en-US" sz="1400" dirty="0" err="1">
                <a:latin typeface="American Typewriter"/>
                <a:cs typeface="American Typewriter"/>
              </a:rPr>
              <a:t>logical_and</a:t>
            </a:r>
            <a:r>
              <a:rPr lang="en-US" sz="1400" dirty="0">
                <a:latin typeface="American Typewriter"/>
                <a:cs typeface="American Typewriter"/>
              </a:rPr>
              <a:t>, </a:t>
            </a:r>
            <a:r>
              <a:rPr lang="en-US" sz="1400" dirty="0" err="1">
                <a:latin typeface="American Typewriter"/>
                <a:cs typeface="American Typewriter"/>
              </a:rPr>
              <a:t>cb</a:t>
            </a:r>
            <a:r>
              <a:rPr lang="en-US" sz="1400" dirty="0">
                <a:latin typeface="American Typewriter"/>
                <a:cs typeface="American Typewriter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</a:t>
            </a:r>
            <a:r>
              <a:rPr lang="en-US" sz="1400" dirty="0" smtClean="0">
                <a:latin typeface="American Typewriter"/>
                <a:cs typeface="American Typewriter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American Typewriter"/>
                <a:cs typeface="American Typewriter"/>
              </a:rPr>
              <a:t>    if (</a:t>
            </a:r>
            <a:r>
              <a:rPr lang="en-US" sz="1400" dirty="0" err="1">
                <a:latin typeface="American Typewriter"/>
                <a:cs typeface="American Typewriter"/>
              </a:rPr>
              <a:t>i</a:t>
            </a:r>
            <a:r>
              <a:rPr lang="en-US" sz="1400" dirty="0">
                <a:latin typeface="American Typewriter"/>
                <a:cs typeface="American Typewriter"/>
              </a:rPr>
              <a:t> % </a:t>
            </a:r>
            <a:r>
              <a:rPr lang="en-US" sz="1400" dirty="0" err="1">
                <a:latin typeface="American Typewriter"/>
                <a:cs typeface="American Typewriter"/>
              </a:rPr>
              <a:t>lbPeriod</a:t>
            </a:r>
            <a:r>
              <a:rPr lang="en-US" sz="1400" dirty="0">
                <a:latin typeface="American Typewriter"/>
                <a:cs typeface="American Typewriter"/>
              </a:rPr>
              <a:t> == 0) { atomic { </a:t>
            </a:r>
            <a:r>
              <a:rPr lang="en-US" sz="1400" dirty="0" err="1">
                <a:latin typeface="American Typewriter"/>
                <a:cs typeface="American Typewriter"/>
              </a:rPr>
              <a:t>AtSync</a:t>
            </a:r>
            <a:r>
              <a:rPr lang="en-US" sz="1400" dirty="0">
                <a:latin typeface="American Typewriter"/>
                <a:cs typeface="American Typewriter"/>
              </a:rPr>
              <a:t>(); } when </a:t>
            </a:r>
            <a:r>
              <a:rPr lang="en-US" sz="1400" dirty="0" err="1">
                <a:latin typeface="American Typewriter"/>
                <a:cs typeface="American Typewriter"/>
              </a:rPr>
              <a:t>ResumeFromSync</a:t>
            </a:r>
            <a:r>
              <a:rPr lang="en-US" sz="1400" dirty="0">
                <a:latin typeface="American Typewriter"/>
                <a:cs typeface="American Typewriter"/>
              </a:rPr>
              <a:t>() {} </a:t>
            </a:r>
            <a:r>
              <a:rPr lang="en-US" sz="1400" dirty="0" smtClean="0">
                <a:latin typeface="American Typewriter"/>
                <a:cs typeface="American Typewriter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   if (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% 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checkpointPeriod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== 0)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       atomic {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CkStartMemCheckpoint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CkCallback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CkIndex_Jacobi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: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:</a:t>
            </a:r>
            <a:r>
              <a:rPr lang="en-US" sz="1400" dirty="0" err="1" smtClean="0">
                <a:solidFill>
                  <a:schemeClr val="accent1"/>
                </a:solidFill>
                <a:latin typeface="American Typewriter"/>
                <a:cs typeface="American Typewriter"/>
              </a:rPr>
              <a:t>cpDone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), </a:t>
            </a:r>
            <a:r>
              <a:rPr lang="en-US" sz="14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thisProxy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));}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       when </a:t>
            </a:r>
            <a:r>
              <a:rPr lang="en-US" sz="1400" dirty="0" err="1" smtClean="0">
                <a:solidFill>
                  <a:schemeClr val="accent1"/>
                </a:solidFill>
                <a:latin typeface="American Typewriter"/>
                <a:cs typeface="American Typewriter"/>
              </a:rPr>
              <a:t>cpDone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) {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American Typewriter"/>
                <a:cs typeface="American Typewriter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  <a:cs typeface="American Typewriter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// . . . </a:t>
            </a:r>
            <a:endParaRPr lang="en-US" sz="14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33503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522A-1466-44CE-99DB-FA9902ADD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FAE23A-CF80-4BA5-9E0D-1E3A05FFF44F}" type="slidenum">
              <a:rPr/>
              <a:pPr lvl="0"/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600" y="16351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 algn="ctr"/>
            <a:r>
              <a:rPr lang="en-US" dirty="0"/>
              <a:t>Advanced Messaging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Prioritized Execution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Charm++ scheduler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Default - FIFO (oldest message)‏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Prioritized execution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If several messages available, Charm will process the messages in the order of their priorities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Very useful for speculative work, ordering timestamps, etc...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5F868A-B3E1-45F2-AA6B-3E3043A6C417}" type="slidenum">
              <a:rPr/>
              <a:pPr lvl="0"/>
              <a:t>47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Prioritized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Number of priority bits passed during message allocation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400" smtClean="0">
                <a:latin typeface="" pitchFamily="16"/>
              </a:rPr>
              <a:t>    </a:t>
            </a:r>
            <a:r>
              <a:rPr lang="en-US" sz="2000" b="0" smtClean="0">
                <a:latin typeface="Monaco" pitchFamily="18"/>
              </a:rPr>
              <a:t>    FooMsg </a:t>
            </a:r>
            <a:r>
              <a:rPr lang="en-US" sz="2000" b="0" dirty="0">
                <a:latin typeface="Monaco" pitchFamily="18"/>
              </a:rPr>
              <a:t>* 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 = new (size, </a:t>
            </a:r>
            <a:r>
              <a:rPr lang="en-US" sz="2000" b="0" dirty="0" err="1">
                <a:latin typeface="Monaco" pitchFamily="18"/>
              </a:rPr>
              <a:t>nbits</a:t>
            </a:r>
            <a:r>
              <a:rPr lang="en-US" sz="2000" b="0" dirty="0">
                <a:latin typeface="Monaco" pitchFamily="18"/>
              </a:rPr>
              <a:t>) </a:t>
            </a:r>
            <a:r>
              <a:rPr lang="en-US" sz="2000" b="0" dirty="0" err="1">
                <a:latin typeface="Monaco" pitchFamily="18"/>
              </a:rPr>
              <a:t>FooMsg</a:t>
            </a:r>
            <a:r>
              <a:rPr lang="en-US" sz="2000" b="0" dirty="0">
                <a:latin typeface="Monaco" pitchFamily="18"/>
              </a:rPr>
              <a:t>;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Priorities stored at the end of messages</a:t>
            </a:r>
          </a:p>
          <a:p>
            <a:pPr marL="372960" lvl="0" indent="-336600"/>
            <a:endParaRPr lang="en-US" sz="2000" dirty="0">
              <a:latin typeface="" pitchFamily="16"/>
            </a:endParaRP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Signed integer priorities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*</a:t>
            </a:r>
            <a:r>
              <a:rPr lang="en-US" sz="2000" b="0" dirty="0" err="1">
                <a:latin typeface="Monaco" pitchFamily="18"/>
              </a:rPr>
              <a:t>CkPriorityPtr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)=-1;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CkSetQueueing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, CK_QUEUEING_IFIFO);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Unsigned </a:t>
            </a:r>
            <a:r>
              <a:rPr lang="en-US" sz="2800" dirty="0" err="1">
                <a:latin typeface="" pitchFamily="16"/>
              </a:rPr>
              <a:t>bitvector</a:t>
            </a:r>
            <a:r>
              <a:rPr lang="en-US" sz="2800" dirty="0">
                <a:latin typeface="" pitchFamily="16"/>
              </a:rPr>
              <a:t> priorities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CkPriorityPtr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)[0]=0x7fffffff;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CkSetQueueing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, CK_QUEUEING_BFIFO);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38CEA-07E1-4BB9-931E-DE77677D837E}" type="slidenum">
              <a:rPr/>
              <a:pPr lvl="0"/>
              <a:t>48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33400" y="434370"/>
            <a:ext cx="8229600" cy="78483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800" dirty="0"/>
              <a:t>Prioritized </a:t>
            </a:r>
            <a:r>
              <a:rPr lang="en-US" sz="4800" dirty="0" err="1"/>
              <a:t>Marshalled</a:t>
            </a:r>
            <a:r>
              <a:rPr lang="en-US" sz="4800" dirty="0"/>
              <a:t>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Pass “</a:t>
            </a:r>
            <a:r>
              <a:rPr lang="en-US" dirty="0" err="1">
                <a:latin typeface="" pitchFamily="16"/>
              </a:rPr>
              <a:t>CkEntryOptions</a:t>
            </a:r>
            <a:r>
              <a:rPr lang="en-US" dirty="0">
                <a:latin typeface="" pitchFamily="16"/>
              </a:rPr>
              <a:t>” as last parameter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For signed integer priorities: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CkEntryOptions</a:t>
            </a:r>
            <a:r>
              <a:rPr lang="en-US" sz="2000" b="0" dirty="0">
                <a:latin typeface="Monaco" pitchFamily="18"/>
              </a:rPr>
              <a:t> opts;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opts.setPriority</a:t>
            </a:r>
            <a:r>
              <a:rPr lang="en-US" sz="2000" b="0" dirty="0">
                <a:latin typeface="Monaco" pitchFamily="18"/>
              </a:rPr>
              <a:t>(-1);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fooProxy.bar(</a:t>
            </a:r>
            <a:r>
              <a:rPr lang="en-US" sz="2000" b="0" dirty="0" err="1">
                <a:latin typeface="Monaco" pitchFamily="18"/>
              </a:rPr>
              <a:t>x,y,opts</a:t>
            </a:r>
            <a:r>
              <a:rPr lang="en-US" sz="2000" b="0" dirty="0">
                <a:latin typeface="Monaco" pitchFamily="18"/>
              </a:rPr>
              <a:t>);</a:t>
            </a:r>
          </a:p>
          <a:p>
            <a:pPr marL="372960" lvl="0" indent="-336600">
              <a:spcBef>
                <a:spcPts val="697"/>
              </a:spcBef>
            </a:pPr>
            <a:endParaRPr lang="en-US" sz="2000" b="0" dirty="0">
              <a:latin typeface="Monaco" pitchFamily="18"/>
            </a:endParaRP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For </a:t>
            </a:r>
            <a:r>
              <a:rPr lang="en-US" dirty="0" err="1">
                <a:latin typeface="" pitchFamily="16"/>
              </a:rPr>
              <a:t>bitvector</a:t>
            </a:r>
            <a:r>
              <a:rPr lang="en-US" dirty="0">
                <a:latin typeface="" pitchFamily="16"/>
              </a:rPr>
              <a:t> priorities: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CkEntryOptions</a:t>
            </a:r>
            <a:r>
              <a:rPr lang="en-US" sz="2000" b="0" dirty="0">
                <a:latin typeface="Monaco" pitchFamily="18"/>
              </a:rPr>
              <a:t> opts;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unsigned </a:t>
            </a:r>
            <a:r>
              <a:rPr lang="en-US" sz="2000" b="0" dirty="0" err="1">
                <a:latin typeface="Monaco" pitchFamily="18"/>
              </a:rPr>
              <a:t>int</a:t>
            </a:r>
            <a:r>
              <a:rPr lang="en-US" sz="2000" b="0" dirty="0">
                <a:latin typeface="Monaco" pitchFamily="18"/>
              </a:rPr>
              <a:t> </a:t>
            </a:r>
            <a:r>
              <a:rPr lang="en-US" sz="2000" b="0" dirty="0" err="1">
                <a:latin typeface="Monaco" pitchFamily="18"/>
              </a:rPr>
              <a:t>prio</a:t>
            </a:r>
            <a:r>
              <a:rPr lang="en-US" sz="2000" b="0" dirty="0">
                <a:latin typeface="Monaco" pitchFamily="18"/>
              </a:rPr>
              <a:t>[2]={0x7FFFFFFF,0xFFFFFFFF};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opts.setPriority</a:t>
            </a:r>
            <a:r>
              <a:rPr lang="en-US" sz="2000" b="0" dirty="0">
                <a:latin typeface="Monaco" pitchFamily="18"/>
              </a:rPr>
              <a:t>(64,prio);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fooProxy.bar(</a:t>
            </a:r>
            <a:r>
              <a:rPr lang="en-US" sz="2000" b="0" dirty="0" err="1">
                <a:latin typeface="Monaco" pitchFamily="18"/>
              </a:rPr>
              <a:t>x,y,opts</a:t>
            </a:r>
            <a:r>
              <a:rPr lang="en-US" sz="2000" b="0" dirty="0">
                <a:latin typeface="Monaco" pitchFamily="18"/>
              </a:rPr>
              <a:t>);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B5DD4-5CFB-4565-9B6A-C221AA2EF8EA}" type="slidenum">
              <a:rPr/>
              <a:pPr lvl="0"/>
              <a:t>49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6752"/>
              </p:ext>
            </p:extLst>
          </p:nvPr>
        </p:nvGraphicFramePr>
        <p:xfrm>
          <a:off x="-152400" y="1371601"/>
          <a:ext cx="9548551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8232480" imgH="4533120" progId="">
                  <p:embed/>
                </p:oleObj>
              </mc:Choice>
              <mc:Fallback>
                <p:oleObj r:id="rId4" imgW="8232480" imgH="4533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1371601"/>
                        <a:ext cx="9548551" cy="5257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358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Charm++ Ecosystem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Advanced Message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 err="1">
                <a:latin typeface="" pitchFamily="16"/>
              </a:rPr>
              <a:t>Nokeep</a:t>
            </a:r>
            <a:r>
              <a:rPr lang="en-US" sz="2200" dirty="0">
                <a:latin typeface="" pitchFamily="16"/>
              </a:rPr>
              <a:t> (Read-only)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Entry method agrees not to modify or delete the message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Avoids message copy for broadcasts, saving time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Inline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Direct method invocation if on local processor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Expedited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Message do not go through the charm++ scheduler (ignore any Charm++ priorities)‏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Immediate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Entries are executed in an interrupt or the communication thread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Very fast, but tough to get right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Immediate messages only currently work for </a:t>
            </a:r>
            <a:r>
              <a:rPr lang="en-US" sz="1800" dirty="0" err="1">
                <a:latin typeface="" pitchFamily="16"/>
              </a:rPr>
              <a:t>NodeGroups</a:t>
            </a:r>
            <a:r>
              <a:rPr lang="en-US" sz="1800" dirty="0">
                <a:latin typeface="" pitchFamily="16"/>
              </a:rPr>
              <a:t> and Group (non-</a:t>
            </a:r>
            <a:r>
              <a:rPr lang="en-US" sz="1800" dirty="0" err="1">
                <a:latin typeface="" pitchFamily="16"/>
              </a:rPr>
              <a:t>smp</a:t>
            </a:r>
            <a:r>
              <a:rPr lang="en-US" sz="1800" dirty="0">
                <a:latin typeface="" pitchFamily="16"/>
              </a:rPr>
              <a:t>)‏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82A9D9-AF2B-4531-BE23-DE0D458F15B7}" type="slidenum">
              <a:rPr/>
              <a:pPr lvl="0"/>
              <a:t>50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FF3-593D-48F4-9924-03E6A1599AEE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89D989-B14F-410C-8DBA-6A3920C4D10C}" type="slidenum">
              <a:rPr/>
              <a:pPr lvl="0"/>
              <a:t>51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600" y="16351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 algn="ctr"/>
            <a:r>
              <a:rPr lang="en-US" dirty="0"/>
              <a:t>Groups/Node Groups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Groups and Node Groups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 wrap="square" rIns="132120">
            <a:no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457200" lvl="0" indent="-457200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800" b="0" dirty="0">
                <a:latin typeface="+mn-lt"/>
              </a:rPr>
              <a:t>Groups</a:t>
            </a:r>
          </a:p>
          <a:p>
            <a:pPr marL="743220" lvl="2" indent="-342900">
              <a:lnSpc>
                <a:spcPct val="90000"/>
              </a:lnSpc>
              <a:buClrTx/>
              <a:buSzPct val="120000"/>
              <a:buFont typeface="Arial"/>
              <a:buChar char="•"/>
            </a:pPr>
            <a:r>
              <a:rPr lang="en-US" sz="2800" b="0" dirty="0">
                <a:latin typeface="+mn-lt"/>
              </a:rPr>
              <a:t>Similar to </a:t>
            </a:r>
            <a:r>
              <a:rPr lang="en-US" sz="2800" b="0" dirty="0" smtClean="0">
                <a:latin typeface="+mn-lt"/>
              </a:rPr>
              <a:t>arrays: Broadcasts</a:t>
            </a:r>
            <a:r>
              <a:rPr lang="en-US" sz="2800" b="0" dirty="0">
                <a:latin typeface="+mn-lt"/>
              </a:rPr>
              <a:t>, reductions, indexing</a:t>
            </a:r>
          </a:p>
          <a:p>
            <a:pPr marL="743220" lvl="2" indent="-342900">
              <a:lnSpc>
                <a:spcPct val="90000"/>
              </a:lnSpc>
              <a:buClrTx/>
              <a:buSzPct val="120000"/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Exactly </a:t>
            </a:r>
            <a:r>
              <a:rPr lang="en-US" sz="2800" b="0" dirty="0">
                <a:latin typeface="+mn-lt"/>
              </a:rPr>
              <a:t>one representative on each </a:t>
            </a:r>
            <a:r>
              <a:rPr lang="en-US" sz="2800" b="0" dirty="0" smtClean="0">
                <a:latin typeface="+mn-lt"/>
              </a:rPr>
              <a:t>processor</a:t>
            </a:r>
          </a:p>
          <a:p>
            <a:pPr marL="1143269" lvl="3" indent="-285750">
              <a:lnSpc>
                <a:spcPct val="90000"/>
              </a:lnSpc>
              <a:buClrTx/>
              <a:buSzPct val="120000"/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Ideally </a:t>
            </a:r>
            <a:r>
              <a:rPr lang="en-US" sz="2800" b="0" dirty="0">
                <a:latin typeface="+mn-lt"/>
              </a:rPr>
              <a:t>suited for system </a:t>
            </a:r>
            <a:r>
              <a:rPr lang="en-US" sz="2800" b="0" dirty="0" smtClean="0">
                <a:latin typeface="+mn-lt"/>
              </a:rPr>
              <a:t>libraries, caches, etc.</a:t>
            </a:r>
          </a:p>
          <a:p>
            <a:pPr marL="285750" lvl="1" indent="-285750">
              <a:lnSpc>
                <a:spcPct val="90000"/>
              </a:lnSpc>
              <a:buClrTx/>
              <a:buSzPct val="120000"/>
              <a:buFont typeface="Arial"/>
              <a:buChar char="•"/>
            </a:pPr>
            <a:r>
              <a:rPr lang="en-US" b="0" dirty="0" smtClean="0">
                <a:latin typeface="+mn-lt"/>
              </a:rPr>
              <a:t>Node </a:t>
            </a:r>
            <a:r>
              <a:rPr lang="en-US" b="0" dirty="0">
                <a:latin typeface="+mn-lt"/>
              </a:rPr>
              <a:t>Groups</a:t>
            </a:r>
          </a:p>
          <a:p>
            <a:pPr marL="743220" lvl="2" indent="-342900">
              <a:lnSpc>
                <a:spcPct val="90000"/>
              </a:lnSpc>
              <a:buClrTx/>
              <a:buSzPct val="120000"/>
              <a:buFont typeface="Arial"/>
              <a:buChar char="•"/>
            </a:pPr>
            <a:r>
              <a:rPr lang="en-US" sz="2800" b="0" dirty="0">
                <a:latin typeface="+mn-lt"/>
              </a:rPr>
              <a:t>One per </a:t>
            </a:r>
            <a:r>
              <a:rPr lang="en-US" sz="2800" b="0" dirty="0" smtClean="0">
                <a:latin typeface="+mn-lt"/>
              </a:rPr>
              <a:t>OS process</a:t>
            </a:r>
            <a:endParaRPr lang="en-US" sz="2800" b="0" dirty="0">
              <a:latin typeface="+mn-lt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630D78-5BF6-4508-8B6A-985B2FF74771}" type="slidenum">
              <a:rPr/>
              <a:pPr lvl="0"/>
              <a:t>52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Declarations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2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.</a:t>
            </a:r>
            <a:r>
              <a:rPr lang="en-US" sz="2400" dirty="0" err="1">
                <a:latin typeface="" pitchFamily="16"/>
              </a:rPr>
              <a:t>ci</a:t>
            </a:r>
            <a:r>
              <a:rPr lang="en-US" sz="2400" dirty="0">
                <a:latin typeface="" pitchFamily="16"/>
              </a:rPr>
              <a:t> file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2000" smtClean="0">
                <a:latin typeface="" pitchFamily="16"/>
              </a:rPr>
              <a:t>      </a:t>
            </a:r>
            <a:r>
              <a:rPr lang="en-US" sz="1600" smtClean="0">
                <a:latin typeface="" pitchFamily="16"/>
              </a:rPr>
              <a:t>group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 {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smtClean="0">
                <a:latin typeface="" pitchFamily="16"/>
              </a:rPr>
              <a:t>             </a:t>
            </a:r>
            <a:r>
              <a:rPr lang="en-US" sz="1600" dirty="0">
                <a:latin typeface="" pitchFamily="16"/>
              </a:rPr>
              <a:t>entry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(); //Constructor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smtClean="0">
                <a:latin typeface="" pitchFamily="16"/>
              </a:rPr>
              <a:t>             </a:t>
            </a:r>
            <a:r>
              <a:rPr lang="en-US" sz="1600" dirty="0">
                <a:latin typeface="" pitchFamily="16"/>
              </a:rPr>
              <a:t>entry void foo(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*); //Entry method</a:t>
            </a:r>
          </a:p>
          <a:p>
            <a:pPr marL="372960" lvl="0" indent="-336600">
              <a:lnSpc>
                <a:spcPct val="80000"/>
              </a:lnSpc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>
                <a:latin typeface="" pitchFamily="16"/>
              </a:rPr>
              <a:t>	</a:t>
            </a:r>
            <a:r>
              <a:rPr lang="en-US" sz="1600" smtClean="0">
                <a:latin typeface="" pitchFamily="16"/>
              </a:rPr>
              <a:t>   </a:t>
            </a:r>
            <a:r>
              <a:rPr lang="en-US" sz="1600" dirty="0">
                <a:latin typeface="" pitchFamily="16"/>
              </a:rPr>
              <a:t>};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smtClean="0">
                <a:latin typeface="" pitchFamily="16"/>
              </a:rPr>
              <a:t>        nodegroup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 {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smtClean="0">
                <a:latin typeface="" pitchFamily="16"/>
              </a:rPr>
              <a:t>             </a:t>
            </a:r>
            <a:r>
              <a:rPr lang="en-US" sz="1600" dirty="0">
                <a:latin typeface="" pitchFamily="16"/>
              </a:rPr>
              <a:t>entry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(); //Constructor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smtClean="0">
                <a:latin typeface="" pitchFamily="16"/>
              </a:rPr>
              <a:t>             </a:t>
            </a:r>
            <a:r>
              <a:rPr lang="en-US" sz="1600" dirty="0">
                <a:latin typeface="" pitchFamily="16"/>
              </a:rPr>
              <a:t>entry void foo(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*); //Entry method</a:t>
            </a:r>
          </a:p>
          <a:p>
            <a:pPr marL="372960" lvl="0" indent="-336600">
              <a:lnSpc>
                <a:spcPct val="80000"/>
              </a:lnSpc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>
                <a:latin typeface="" pitchFamily="16"/>
              </a:rPr>
              <a:t>	</a:t>
            </a:r>
            <a:r>
              <a:rPr lang="en-US" sz="1600" smtClean="0">
                <a:latin typeface="" pitchFamily="16"/>
              </a:rPr>
              <a:t>   </a:t>
            </a:r>
            <a:r>
              <a:rPr lang="en-US" sz="1600" dirty="0">
                <a:latin typeface="" pitchFamily="16"/>
              </a:rPr>
              <a:t>};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C++ file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class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 : public </a:t>
            </a:r>
            <a:r>
              <a:rPr lang="en-US" sz="1600" dirty="0" err="1" smtClean="0">
                <a:latin typeface="" pitchFamily="16"/>
              </a:rPr>
              <a:t>CBase_mygroup</a:t>
            </a:r>
            <a:r>
              <a:rPr lang="en-US" sz="1600" dirty="0" smtClean="0">
                <a:latin typeface="" pitchFamily="16"/>
              </a:rPr>
              <a:t> {</a:t>
            </a:r>
            <a:endParaRPr lang="en-US" sz="1600" dirty="0">
              <a:latin typeface="" pitchFamily="16"/>
            </a:endParaRP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	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() {}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smtClean="0">
                <a:latin typeface="" pitchFamily="16"/>
              </a:rPr>
              <a:t>      void </a:t>
            </a:r>
            <a:r>
              <a:rPr lang="en-US" sz="1600" dirty="0">
                <a:latin typeface="" pitchFamily="16"/>
              </a:rPr>
              <a:t>foo(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*m) { CkPrintf(“Do Nothing”);}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};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class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 : public </a:t>
            </a:r>
            <a:r>
              <a:rPr lang="en-US" sz="1600" dirty="0" err="1" smtClean="0">
                <a:latin typeface="" pitchFamily="16"/>
              </a:rPr>
              <a:t>CBase_mynodegroup</a:t>
            </a:r>
            <a:r>
              <a:rPr lang="en-US" sz="1600" dirty="0" smtClean="0">
                <a:latin typeface="" pitchFamily="16"/>
              </a:rPr>
              <a:t> {</a:t>
            </a:r>
            <a:endParaRPr lang="en-US" sz="1600" dirty="0">
              <a:latin typeface="" pitchFamily="16"/>
            </a:endParaRP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	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() {}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smtClean="0">
                <a:latin typeface="" pitchFamily="16"/>
              </a:rPr>
              <a:t>      void </a:t>
            </a:r>
            <a:r>
              <a:rPr lang="en-US" sz="1600" dirty="0">
                <a:latin typeface="" pitchFamily="16"/>
              </a:rPr>
              <a:t>foo(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*m) { CkPrintf(“Do Nothing”);}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};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A019B1-1DD0-4F1D-834B-8DAC667445D6}" type="slidenum">
              <a:rPr/>
              <a:pPr lvl="0"/>
              <a:t>53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Creating and Calling Groups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850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Creation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 = </a:t>
            </a:r>
            <a:r>
              <a:rPr lang="en-US" dirty="0" err="1">
                <a:latin typeface="Courier New" pitchFamily="18"/>
                <a:cs typeface="Courier New" pitchFamily="2"/>
              </a:rPr>
              <a:t>CProxy_mygroup</a:t>
            </a:r>
            <a:r>
              <a:rPr lang="en-US" dirty="0">
                <a:latin typeface="Courier New" pitchFamily="18"/>
                <a:cs typeface="Courier New" pitchFamily="2"/>
              </a:rPr>
              <a:t>::</a:t>
            </a:r>
            <a:r>
              <a:rPr lang="en-US" dirty="0" err="1">
                <a:latin typeface="Courier New" pitchFamily="18"/>
                <a:cs typeface="Courier New" pitchFamily="2"/>
              </a:rPr>
              <a:t>ckNew</a:t>
            </a:r>
            <a:r>
              <a:rPr lang="en-US" dirty="0">
                <a:latin typeface="Courier New" pitchFamily="18"/>
                <a:cs typeface="Courier New" pitchFamily="2"/>
              </a:rPr>
              <a:t>();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Remote invocation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p.foo(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>
                <a:latin typeface="Courier New" pitchFamily="18"/>
                <a:cs typeface="Courier New" pitchFamily="2"/>
              </a:rPr>
              <a:t>)</a:t>
            </a:r>
            <a:r>
              <a:rPr lang="en-US" smtClean="0">
                <a:latin typeface="Courier New" pitchFamily="18"/>
                <a:cs typeface="Courier New" pitchFamily="2"/>
              </a:rPr>
              <a:t>;   </a:t>
            </a:r>
            <a:r>
              <a:rPr lang="en-US" dirty="0">
                <a:latin typeface="Courier New" pitchFamily="18"/>
                <a:cs typeface="Courier New" pitchFamily="2"/>
              </a:rPr>
              <a:t>//broadcast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p[1].foo(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>
                <a:latin typeface="Courier New" pitchFamily="18"/>
                <a:cs typeface="Courier New" pitchFamily="2"/>
              </a:rPr>
              <a:t>)</a:t>
            </a:r>
            <a:r>
              <a:rPr lang="en-US" smtClean="0">
                <a:latin typeface="Courier New" pitchFamily="18"/>
                <a:cs typeface="Courier New" pitchFamily="2"/>
              </a:rPr>
              <a:t>;  /</a:t>
            </a:r>
            <a:r>
              <a:rPr lang="en-US" dirty="0">
                <a:latin typeface="Courier New" pitchFamily="18"/>
                <a:cs typeface="Courier New" pitchFamily="2"/>
              </a:rPr>
              <a:t>/asynchronous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p.foo(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 dirty="0">
                <a:latin typeface="Courier New" pitchFamily="18"/>
                <a:cs typeface="Courier New" pitchFamily="2"/>
              </a:rPr>
              <a:t>, </a:t>
            </a:r>
            <a:r>
              <a:rPr lang="en-US" dirty="0" err="1">
                <a:latin typeface="Courier New" pitchFamily="18"/>
                <a:cs typeface="Courier New" pitchFamily="2"/>
              </a:rPr>
              <a:t>npes</a:t>
            </a:r>
            <a:r>
              <a:rPr lang="en-US" dirty="0">
                <a:latin typeface="Courier New" pitchFamily="18"/>
                <a:cs typeface="Courier New" pitchFamily="2"/>
              </a:rPr>
              <a:t>, </a:t>
            </a:r>
            <a:r>
              <a:rPr lang="en-US" dirty="0" err="1">
                <a:latin typeface="Courier New" pitchFamily="18"/>
                <a:cs typeface="Courier New" pitchFamily="2"/>
              </a:rPr>
              <a:t>pes</a:t>
            </a:r>
            <a:r>
              <a:rPr lang="en-US" dirty="0">
                <a:latin typeface="Courier New" pitchFamily="18"/>
                <a:cs typeface="Courier New" pitchFamily="2"/>
              </a:rPr>
              <a:t>); // list send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Direct local access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 err="1">
                <a:latin typeface="Courier New" pitchFamily="18"/>
                <a:cs typeface="Courier New" pitchFamily="2"/>
              </a:rPr>
              <a:t>mygroup</a:t>
            </a:r>
            <a:r>
              <a:rPr lang="en-US" dirty="0">
                <a:latin typeface="Courier New" pitchFamily="18"/>
                <a:cs typeface="Courier New" pitchFamily="2"/>
              </a:rPr>
              <a:t> *g=</a:t>
            </a:r>
            <a:r>
              <a:rPr lang="en-US" dirty="0" err="1">
                <a:latin typeface="Courier New" pitchFamily="18"/>
                <a:cs typeface="Courier New" pitchFamily="2"/>
              </a:rPr>
              <a:t>p.ckLocalBranch</a:t>
            </a:r>
            <a:r>
              <a:rPr lang="en-US" dirty="0">
                <a:latin typeface="Courier New" pitchFamily="18"/>
                <a:cs typeface="Courier New" pitchFamily="2"/>
              </a:rPr>
              <a:t>();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g-&gt;</a:t>
            </a:r>
            <a:r>
              <a:rPr lang="en-US" dirty="0" err="1">
                <a:latin typeface="Courier New" pitchFamily="18"/>
                <a:cs typeface="Courier New" pitchFamily="2"/>
              </a:rPr>
              <a:t>foo</a:t>
            </a:r>
            <a:r>
              <a:rPr lang="en-US" dirty="0">
                <a:latin typeface="Courier New" pitchFamily="18"/>
                <a:cs typeface="Courier New" pitchFamily="2"/>
              </a:rPr>
              <a:t>(….); //local invocation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Danger: if you migrate, the group stays behind!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26C74-C138-4364-BFA3-317AC9ED41EE}" type="slidenum">
              <a:rPr/>
              <a:pPr lvl="0"/>
              <a:t>54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lvl="0" indent="-341280" algn="ctr"/>
            <a:r>
              <a:rPr lang="en-US" dirty="0">
                <a:latin typeface="" pitchFamily="16"/>
              </a:rPr>
              <a:t>Free source, binaries, manuals, and more information at:</a:t>
            </a:r>
            <a:br>
              <a:rPr lang="en-US" dirty="0">
                <a:latin typeface="" pitchFamily="16"/>
              </a:rPr>
            </a:br>
            <a:r>
              <a:rPr lang="en-US" u="sng" dirty="0">
                <a:solidFill>
                  <a:srgbClr val="CCCCFF"/>
                </a:solidFill>
                <a:latin typeface="" pitchFamily="16"/>
                <a:hlinkClick r:id="rId3"/>
              </a:rPr>
              <a:t>http://</a:t>
            </a:r>
            <a:r>
              <a:rPr lang="en-US" u="sng" dirty="0" smtClean="0">
                <a:solidFill>
                  <a:srgbClr val="CCCCFF"/>
                </a:solidFill>
                <a:latin typeface="" pitchFamily="16"/>
                <a:hlinkClick r:id="rId3"/>
              </a:rPr>
              <a:t>charm.cs.illinois.edu</a:t>
            </a:r>
            <a:r>
              <a:rPr lang="en-US" u="sng" dirty="0">
                <a:solidFill>
                  <a:srgbClr val="CCCCFF"/>
                </a:solidFill>
                <a:latin typeface="" pitchFamily="16"/>
                <a:hlinkClick r:id="rId3"/>
              </a:rPr>
              <a:t>/</a:t>
            </a:r>
          </a:p>
          <a:p>
            <a:pPr lvl="0" indent="-341280" algn="ctr"/>
            <a:r>
              <a:rPr lang="en-US" dirty="0">
                <a:latin typeface="" pitchFamily="16"/>
              </a:rPr>
              <a:t>Parallel Programming Lab </a:t>
            </a:r>
            <a:br>
              <a:rPr lang="en-US" dirty="0">
                <a:latin typeface="" pitchFamily="16"/>
              </a:rPr>
            </a:br>
            <a:r>
              <a:rPr lang="en-US" dirty="0">
                <a:latin typeface="" pitchFamily="16"/>
              </a:rPr>
              <a:t>at University of Illinois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F5BB67-6CA3-487A-AC42-6B8923B18121}" type="slidenum">
              <a:rPr/>
              <a:pPr lvl="0"/>
              <a:t>55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600200" y="5243400"/>
            <a:ext cx="6477119" cy="15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Charm++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objects (chares) communicate via asynchronous method invocations (entry methods).</a:t>
            </a:r>
          </a:p>
          <a:p>
            <a:r>
              <a:rPr lang="en-US" dirty="0" smtClean="0"/>
              <a:t>The runtime system maps chares onto processors and schedules execution of entry methods.</a:t>
            </a:r>
          </a:p>
          <a:p>
            <a:r>
              <a:rPr lang="en-US" dirty="0" smtClean="0"/>
              <a:t>Similar to Active Messages or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 vs. System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91000"/>
            <a:ext cx="6096000" cy="218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31900"/>
            <a:ext cx="6340475" cy="2832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533400" y="2438400"/>
            <a:ext cx="1247775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User View: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457200" y="5029200"/>
            <a:ext cx="1536700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 View: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Runs on:</a:t>
            </a:r>
          </a:p>
          <a:p>
            <a:pPr lvl="1"/>
            <a:r>
              <a:rPr lang="en-US" dirty="0" smtClean="0"/>
              <a:t>Clusters with Ethernet (UDP/TCP)</a:t>
            </a:r>
          </a:p>
          <a:p>
            <a:pPr lvl="1"/>
            <a:r>
              <a:rPr lang="en-US" dirty="0" smtClean="0"/>
              <a:t>Clusters </a:t>
            </a:r>
            <a:r>
              <a:rPr lang="en-US" dirty="0" smtClean="0"/>
              <a:t>with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Clusters with accelerators (GPU/CELL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IBM &amp; Cray Supercomputers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  <a:endParaRPr lang="en-US" dirty="0" smtClean="0"/>
          </a:p>
          <a:p>
            <a:pPr lvl="1"/>
            <a:r>
              <a:rPr lang="en-US" dirty="0"/>
              <a:t>Any machine with MPI installation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To install</a:t>
            </a:r>
          </a:p>
          <a:p>
            <a:pPr lvl="1"/>
            <a:r>
              <a:rPr lang="en-US" dirty="0" smtClean="0"/>
              <a:t>“./build”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201613"/>
            <a:ext cx="8534400" cy="1470026"/>
          </a:xfrm>
          <a:ln/>
        </p:spPr>
        <p:txBody>
          <a:bodyPr lIns="0" tIns="31752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/>
              <a:t>Portability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4275138" cy="4953000"/>
          </a:xfrm>
          <a:ln/>
        </p:spPr>
        <p:txBody>
          <a:bodyPr lIns="0" tIns="28224" rIns="0" bIns="0"/>
          <a:lstStyle/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/>
              <a:t>Cray XT (3|4|</a:t>
            </a:r>
            <a:r>
              <a:rPr lang="en-US" dirty="0" smtClean="0"/>
              <a:t>5|6)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 - Kraken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Cray X(E|</a:t>
            </a:r>
            <a:r>
              <a:rPr lang="en-US" smtClean="0"/>
              <a:t>K)  6</a:t>
            </a:r>
            <a:endParaRPr lang="en-US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 - Titan, Blue Waters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/>
              <a:t>BlueGene</a:t>
            </a:r>
            <a:r>
              <a:rPr lang="en-US" dirty="0" smtClean="0"/>
              <a:t> </a:t>
            </a:r>
            <a:r>
              <a:rPr lang="en-US" dirty="0"/>
              <a:t>(L|</a:t>
            </a:r>
            <a:r>
              <a:rPr lang="en-US" dirty="0" smtClean="0"/>
              <a:t>P|Q)</a:t>
            </a:r>
            <a:endParaRPr lang="en-US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 - Intrepid, Mira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SGI</a:t>
            </a:r>
            <a:r>
              <a:rPr lang="en-US" dirty="0"/>
              <a:t>/</a:t>
            </a:r>
            <a:r>
              <a:rPr lang="en-US" dirty="0" err="1"/>
              <a:t>Altix</a:t>
            </a: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 - Ember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8050" y="914400"/>
            <a:ext cx="4275138" cy="5486400"/>
          </a:xfrm>
          <a:ln/>
        </p:spPr>
        <p:txBody>
          <a:bodyPr lIns="0" tIns="28224" rIns="0" bIns="0"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/>
              <a:t>Clusters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- X86_64, POWER</a:t>
            </a:r>
            <a:endParaRPr lang="en-US" dirty="0"/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- MPI</a:t>
            </a:r>
            <a:r>
              <a:rPr lang="en-US" dirty="0"/>
              <a:t>, UDP, TCP, LAPI, </a:t>
            </a:r>
            <a:r>
              <a:rPr lang="en-US" dirty="0" err="1" smtClean="0"/>
              <a:t>Infiniband</a:t>
            </a:r>
            <a:endParaRPr lang="en-US" dirty="0"/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/>
              <a:t>Accelerators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- GPGPU</a:t>
            </a:r>
            <a:endParaRPr lang="en-US" dirty="0"/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/>
              <a:t>- Cell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3853</Words>
  <Application>Microsoft Macintosh PowerPoint</Application>
  <PresentationFormat>On-screen Show (4:3)</PresentationFormat>
  <Paragraphs>704</Paragraphs>
  <Slides>55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Charm++ Tutorial</vt:lpstr>
      <vt:lpstr>Outline</vt:lpstr>
      <vt:lpstr>Expectations</vt:lpstr>
      <vt:lpstr>What Charm++ Is Not</vt:lpstr>
      <vt:lpstr>PowerPoint Presentation</vt:lpstr>
      <vt:lpstr>The Charm++ Model</vt:lpstr>
      <vt:lpstr>User View vs. System View</vt:lpstr>
      <vt:lpstr>Architectures</vt:lpstr>
      <vt:lpstr>Portability</vt:lpstr>
      <vt:lpstr>Charm++ Objects</vt:lpstr>
      <vt:lpstr>Charm++ File Structure</vt:lpstr>
      <vt:lpstr>Hello World: .ci file</vt:lpstr>
      <vt:lpstr>Hello World: the code</vt:lpstr>
      <vt:lpstr>CkArgMsg in the Main::Main Method</vt:lpstr>
      <vt:lpstr>Compilation Process</vt:lpstr>
      <vt:lpstr>Execution</vt:lpstr>
      <vt:lpstr>How to Communicate?</vt:lpstr>
      <vt:lpstr>The Proxy</vt:lpstr>
      <vt:lpstr>Hello World with a New Chare</vt:lpstr>
      <vt:lpstr>Code</vt:lpstr>
      <vt:lpstr>Workflow of Hello World</vt:lpstr>
      <vt:lpstr>Workflow of Hello World</vt:lpstr>
      <vt:lpstr>Workflow of Hello World</vt:lpstr>
      <vt:lpstr>Workflow of Hello World</vt:lpstr>
      <vt:lpstr>Limitations of Plain Proxies</vt:lpstr>
      <vt:lpstr>Chare Arrays</vt:lpstr>
      <vt:lpstr>Array Dimensions</vt:lpstr>
      <vt:lpstr>Array Elements Mapping</vt:lpstr>
      <vt:lpstr>Broadcasts</vt:lpstr>
      <vt:lpstr>Hello World: Array Version</vt:lpstr>
      <vt:lpstr>Result</vt:lpstr>
      <vt:lpstr>readonly Variables</vt:lpstr>
      <vt:lpstr>Reductions</vt:lpstr>
      <vt:lpstr>Reductions</vt:lpstr>
      <vt:lpstr>Reduction in Charm++</vt:lpstr>
      <vt:lpstr>Reduction Operations</vt:lpstr>
      <vt:lpstr>Callback: where do reductions go?</vt:lpstr>
      <vt:lpstr>Example</vt:lpstr>
      <vt:lpstr>Example: Jacobi (Stencil)</vt:lpstr>
      <vt:lpstr>Jacobi in parallel</vt:lpstr>
      <vt:lpstr>Control Flow using SDAG</vt:lpstr>
      <vt:lpstr>Structured Dagger Constructs</vt:lpstr>
      <vt:lpstr>Jacobi Example</vt:lpstr>
      <vt:lpstr>Jacobi Example</vt:lpstr>
      <vt:lpstr>Jacobi Example</vt:lpstr>
      <vt:lpstr>Advanced Messaging</vt:lpstr>
      <vt:lpstr>Prioritized Execution</vt:lpstr>
      <vt:lpstr>Prioritized Messages</vt:lpstr>
      <vt:lpstr>Prioritized Marshalled Messages</vt:lpstr>
      <vt:lpstr>Advanced Message Features</vt:lpstr>
      <vt:lpstr>Groups/Node Groups</vt:lpstr>
      <vt:lpstr>Groups and Node Groups</vt:lpstr>
      <vt:lpstr>Declarations</vt:lpstr>
      <vt:lpstr>Creating and Calling Groups</vt:lpstr>
      <vt:lpstr>Thank You!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Tutorial</dc:title>
  <dc:creator> </dc:creator>
  <cp:lastModifiedBy>Jonathan Lifflander</cp:lastModifiedBy>
  <cp:revision>49</cp:revision>
  <dcterms:created xsi:type="dcterms:W3CDTF">2011-04-19T15:22:20Z</dcterms:created>
  <dcterms:modified xsi:type="dcterms:W3CDTF">2012-04-30T20:53:04Z</dcterms:modified>
</cp:coreProperties>
</file>