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4"/>
  </p:notesMasterIdLst>
  <p:handoutMasterIdLst>
    <p:handoutMasterId r:id="rId35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0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069-E226-BF41-A765-FD78E821673C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B3D8-E95B-2C4A-9CD3-EC31F3CE3E7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EED1-354D-F043-BA49-5701C3D7E30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DCE1-26A2-284F-8088-28EBAE81964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B774-9767-5644-ADC1-F271B8CD1C7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637E-6038-4B49-8FCC-832D8BA79C3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A774-4C58-664B-A14B-BC91C0736F4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4B86317-84D8-4746-A81E-882493A8DCD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846A-E4F8-3D44-BC1B-5A87C5296E8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B83-0317-574D-B519-E89FBF6388B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401-7F18-7B4C-9ACE-9D35D2102D8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D69E258-4D54-C64C-9EDD-E377382A06A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B449-5AC6-ED46-B790-A7BE5A6BD1B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665311F-FBB8-3F4F-AB44-FA9FC6D378B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46E-52DB-E44A-B59F-83F8AEF2AB1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CA71-5792-4646-BF66-53A85237E7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8446E09-ACA0-BB49-9B6C-8E6C76B93F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MyModule</a:t>
            </a:r>
            <a:r>
              <a:rPr lang="en-US" sz="3000" dirty="0">
                <a:latin typeface="Consolas"/>
                <a:cs typeface="Consolas"/>
              </a:rPr>
              <a:t>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 ∗m);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</a:t>
            </a:r>
            <a:r>
              <a:rPr lang="en-US" sz="3000" b="1" dirty="0" err="1" smtClean="0">
                <a:latin typeface="Consolas"/>
                <a:cs typeface="Consolas"/>
              </a:rPr>
              <a:t>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 smtClean="0">
                <a:latin typeface="Consolas"/>
                <a:cs typeface="Consolas"/>
              </a:rPr>
              <a:t>Simple(</a:t>
            </a:r>
            <a:r>
              <a:rPr lang="en-US" sz="3000" b="1" dirty="0" err="1" smtClean="0">
                <a:latin typeface="Consolas"/>
                <a:cs typeface="Consolas"/>
              </a:rPr>
              <a:t>int</a:t>
            </a:r>
            <a:r>
              <a:rPr lang="en-US" sz="3000" dirty="0" smtClean="0">
                <a:latin typeface="Consolas"/>
                <a:cs typeface="Consolas"/>
              </a:rPr>
              <a:t> x, </a:t>
            </a:r>
            <a:r>
              <a:rPr lang="en-US" sz="3000" b="1" dirty="0" smtClean="0">
                <a:latin typeface="Consolas"/>
                <a:cs typeface="Consolas"/>
              </a:rPr>
              <a:t>double</a:t>
            </a:r>
            <a:r>
              <a:rPr lang="en-US" sz="3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  <a:r>
              <a:rPr lang="en-US" sz="3000" dirty="0">
                <a:latin typeface="Consolas"/>
                <a:cs typeface="Consolas"/>
              </a:rPr>
              <a:t>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“From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</a:t>
            </a:r>
            <a:r>
              <a:rPr lang="en-US" dirty="0" smtClean="0">
                <a:latin typeface="Consolas"/>
                <a:cs typeface="Consolas"/>
              </a:rPr>
              <a:t>&lt; </a:t>
            </a:r>
            <a:r>
              <a:rPr lang="en-US" dirty="0" smtClean="0">
                <a:latin typeface="Consolas"/>
                <a:cs typeface="Consolas"/>
              </a:rPr>
              <a:t>“ </a:t>
            </a:r>
            <a:r>
              <a:rPr lang="en-US" dirty="0" smtClean="0">
                <a:latin typeface="Consolas"/>
                <a:cs typeface="Consolas"/>
              </a:rPr>
              <a:t>Area of a circle of radius 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“foo </a:t>
            </a:r>
            <a:r>
              <a:rPr lang="en-US" dirty="0">
                <a:latin typeface="Consolas"/>
                <a:cs typeface="Consolas"/>
              </a:rPr>
              <a:t>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909977"/>
            <a:ext cx="8615359" cy="55158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Main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CBase_Main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Main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sim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(3.1415);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for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= 1;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&lt; 10;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b="1" dirty="0" smtClean="0">
                <a:latin typeface="Consolas"/>
                <a:cs typeface="Consolas"/>
              </a:rPr>
              <a:t>false</a:t>
            </a:r>
            <a:r>
              <a:rPr lang="en-US" sz="2000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>
                <a:latin typeface="Consolas"/>
                <a:cs typeface="Consolas"/>
              </a:rPr>
              <a:t>(10, </a:t>
            </a:r>
            <a:r>
              <a:rPr lang="en-US" sz="2000" b="1" dirty="0">
                <a:latin typeface="Consolas"/>
                <a:cs typeface="Consolas"/>
              </a:rPr>
              <a:t>true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nsolas"/>
                <a:cs typeface="Consolas"/>
              </a:rPr>
              <a:t>struct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Simple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double </a:t>
            </a:r>
            <a:r>
              <a:rPr lang="en-US" sz="2000" dirty="0" smtClean="0">
                <a:latin typeface="Consolas"/>
                <a:cs typeface="Consolas"/>
              </a:rPr>
              <a:t>y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Simple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double</a:t>
            </a:r>
            <a:r>
              <a:rPr lang="en-US" sz="2000" dirty="0">
                <a:latin typeface="Consolas"/>
                <a:cs typeface="Consolas"/>
              </a:rPr>
              <a:t> pi) </a:t>
            </a:r>
            <a:r>
              <a:rPr lang="en-US" sz="2000" dirty="0" smtClean="0">
                <a:latin typeface="Consolas"/>
                <a:cs typeface="Consolas"/>
              </a:rPr>
              <a:t>{ y </a:t>
            </a:r>
            <a:r>
              <a:rPr lang="en-US" sz="2000" dirty="0">
                <a:latin typeface="Consolas"/>
                <a:cs typeface="Consolas"/>
              </a:rPr>
              <a:t>= pi</a:t>
            </a:r>
            <a:r>
              <a:rPr lang="en-US" sz="2000" dirty="0" smtClean="0">
                <a:latin typeface="Consolas"/>
                <a:cs typeface="Consolas"/>
              </a:rPr>
              <a:t>;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void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findArea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r, </a:t>
            </a:r>
            <a:r>
              <a:rPr lang="en-US" sz="2000" b="1" dirty="0" err="1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ckout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&lt;&lt; </a:t>
            </a:r>
            <a:r>
              <a:rPr lang="en-US" sz="2000" dirty="0" smtClean="0">
                <a:latin typeface="Consolas"/>
                <a:cs typeface="Consolas"/>
              </a:rPr>
              <a:t>“Area </a:t>
            </a:r>
            <a:r>
              <a:rPr lang="en-US" sz="2000" dirty="0">
                <a:latin typeface="Consolas"/>
                <a:cs typeface="Consolas"/>
              </a:rPr>
              <a:t>of a circle of </a:t>
            </a:r>
            <a:r>
              <a:rPr lang="en-US" sz="2000" dirty="0" smtClean="0">
                <a:latin typeface="Consolas"/>
                <a:cs typeface="Consolas"/>
              </a:rPr>
              <a:t>radius ” </a:t>
            </a:r>
            <a:r>
              <a:rPr lang="en-US" sz="2000" dirty="0">
                <a:latin typeface="Consolas"/>
                <a:cs typeface="Consolas"/>
              </a:rPr>
              <a:t>&lt;&lt; r &lt;&lt; ” is ” &lt;&lt; </a:t>
            </a:r>
            <a:r>
              <a:rPr lang="en-US" sz="2000" dirty="0" err="1">
                <a:latin typeface="Consolas"/>
                <a:cs typeface="Consolas"/>
              </a:rPr>
              <a:t>y∗r∗r</a:t>
            </a:r>
            <a:r>
              <a:rPr lang="en-US" sz="2000" dirty="0">
                <a:latin typeface="Consolas"/>
                <a:cs typeface="Consolas"/>
              </a:rPr>
              <a:t> &lt;&lt; </a:t>
            </a:r>
            <a:r>
              <a:rPr lang="en-US" sz="2000" dirty="0" err="1">
                <a:latin typeface="Consolas"/>
                <a:cs typeface="Consolas"/>
              </a:rPr>
              <a:t>endl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(done)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23679"/>
            <a:ext cx="8615359" cy="2337267"/>
          </a:xfrm>
        </p:spPr>
        <p:txBody>
          <a:bodyPr>
            <a:normAutofit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ci</a:t>
            </a:r>
            <a:r>
              <a:rPr lang="en-US" dirty="0"/>
              <a:t> file</a:t>
            </a:r>
            <a:r>
              <a:rPr lang="en-US" dirty="0" smtClean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360946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4055004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56159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</a:t>
            </a:r>
            <a:r>
              <a:rPr lang="en-US" dirty="0" smtClean="0"/>
              <a:t>collections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</a:t>
            </a:r>
            <a:r>
              <a:rPr lang="en-US" dirty="0" smtClean="0"/>
              <a:t>space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Structured: 1D, 2D, . . . , 6D </a:t>
            </a:r>
            <a:endParaRPr lang="en-US" sz="3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3000" dirty="0" smtClean="0"/>
              <a:t>Unstructured</a:t>
            </a:r>
            <a:r>
              <a:rPr lang="en-US" sz="3000" dirty="0"/>
              <a:t>: Anything </a:t>
            </a:r>
            <a:r>
              <a:rPr lang="en-US" sz="3000" dirty="0" err="1"/>
              <a:t>hashable</a:t>
            </a:r>
            <a:r>
              <a:rPr lang="en-US" sz="3000" dirty="0"/>
              <a:t> </a:t>
            </a:r>
            <a:endParaRPr lang="en-US" sz="3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3000" dirty="0" smtClean="0"/>
              <a:t>Dense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000" dirty="0" smtClean="0"/>
              <a:t>Sparse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000" dirty="0"/>
              <a:t>Static - all created at </a:t>
            </a:r>
            <a:r>
              <a:rPr lang="en-US" sz="3000" dirty="0" smtClean="0"/>
              <a:t>once</a:t>
            </a:r>
          </a:p>
          <a:p>
            <a:endParaRPr lang="en-US" sz="2000" dirty="0"/>
          </a:p>
          <a:p>
            <a:r>
              <a:rPr lang="en-US" sz="3000" dirty="0" smtClean="0"/>
              <a:t>Dynamic </a:t>
            </a:r>
            <a:r>
              <a:rPr lang="en-US" sz="3000" dirty="0"/>
              <a:t>- elements come and 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" b="-5454"/>
          <a:stretch>
            <a:fillRect/>
          </a:stretch>
        </p:blipFill>
        <p:spPr>
          <a:xfrm>
            <a:off x="1333122" y="3367732"/>
            <a:ext cx="6472847" cy="25585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35485"/>
            <a:ext cx="8615359" cy="51642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825468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546007"/>
            <a:ext cx="8615359" cy="579985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925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97340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arr</a:t>
            </a:r>
            <a:r>
              <a:rPr lang="en-US" sz="3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smtClean="0">
                <a:latin typeface="Consolas"/>
                <a:cs typeface="Consolas"/>
              </a:rPr>
              <a:t>array </a:t>
            </a:r>
            <a:r>
              <a:rPr lang="en-US" sz="3000" dirty="0">
                <a:latin typeface="Consolas"/>
                <a:cs typeface="Consolas"/>
              </a:rPr>
              <a:t>[1D] hello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>
                <a:latin typeface="Consolas"/>
                <a:cs typeface="Consolas"/>
              </a:rPr>
              <a:t>hello(</a:t>
            </a:r>
            <a:r>
              <a:rPr lang="en-US" sz="3000" b="1" dirty="0" err="1">
                <a:latin typeface="Consolas"/>
                <a:cs typeface="Consolas"/>
              </a:rPr>
              <a:t>int</a:t>
            </a:r>
            <a:r>
              <a:rPr lang="en-US" sz="3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3000" b="1" dirty="0" smtClean="0">
                <a:latin typeface="Consolas"/>
                <a:cs typeface="Consolas"/>
              </a:rPr>
              <a:t>      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void </a:t>
            </a:r>
            <a:r>
              <a:rPr lang="en-US" sz="3000" dirty="0" err="1">
                <a:latin typeface="Consolas"/>
                <a:cs typeface="Consolas"/>
              </a:rPr>
              <a:t>printHello</a:t>
            </a:r>
            <a:r>
              <a:rPr lang="en-US" sz="3000" dirty="0">
                <a:latin typeface="Consolas"/>
                <a:cs typeface="Consolas"/>
              </a:rPr>
              <a:t>();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69"/>
            <a:ext cx="8615360" cy="555827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</a:t>
            </a:r>
            <a:r>
              <a:rPr lang="en-US" sz="1700" b="1" dirty="0">
                <a:latin typeface="Consolas"/>
                <a:cs typeface="Consolas"/>
              </a:rPr>
              <a:t>include </a:t>
            </a:r>
            <a:r>
              <a:rPr lang="en-US" sz="1700" dirty="0" smtClean="0">
                <a:latin typeface="Consolas"/>
                <a:cs typeface="Consolas"/>
              </a:rPr>
              <a:t>“</a:t>
            </a:r>
            <a:r>
              <a:rPr lang="en-US" sz="1700" dirty="0" err="1" smtClean="0">
                <a:latin typeface="Consolas"/>
                <a:cs typeface="Consolas"/>
              </a:rPr>
              <a:t>arr.decl.h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>
                <a:latin typeface="Consolas"/>
                <a:cs typeface="Consolas"/>
              </a:rPr>
              <a:t>struct</a:t>
            </a: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Main : </a:t>
            </a:r>
            <a:r>
              <a:rPr lang="en-US" sz="1700" dirty="0" err="1" smtClean="0">
                <a:latin typeface="Consolas"/>
                <a:cs typeface="Consolas"/>
              </a:rPr>
              <a:t>CBase_Main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{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Main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CkArgMsg</a:t>
            </a:r>
            <a:r>
              <a:rPr lang="en-US" sz="1700" dirty="0">
                <a:latin typeface="Consolas"/>
                <a:cs typeface="Consolas"/>
              </a:rPr>
              <a:t>∗ </a:t>
            </a:r>
            <a:r>
              <a:rPr lang="en-US" sz="1700" dirty="0" err="1">
                <a:latin typeface="Consolas"/>
                <a:cs typeface="Consolas"/>
              </a:rPr>
              <a:t>msg</a:t>
            </a:r>
            <a:r>
              <a:rPr lang="en-US" sz="17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b="1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arraySize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atoi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msg</a:t>
            </a:r>
            <a:r>
              <a:rPr lang="en-US" sz="1700" dirty="0" smtClean="0">
                <a:latin typeface="Consolas"/>
                <a:cs typeface="Consolas"/>
              </a:rPr>
              <a:t>-&gt;</a:t>
            </a:r>
            <a:r>
              <a:rPr lang="en-US" sz="1700" dirty="0" err="1" smtClean="0">
                <a:latin typeface="Consolas"/>
                <a:cs typeface="Consolas"/>
              </a:rPr>
              <a:t>argv</a:t>
            </a:r>
            <a:r>
              <a:rPr lang="en-US" sz="1700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 p =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::</a:t>
            </a:r>
            <a:r>
              <a:rPr lang="en-US" sz="1700" dirty="0" err="1" smtClean="0">
                <a:latin typeface="Consolas"/>
                <a:cs typeface="Consolas"/>
              </a:rPr>
              <a:t>ckNew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p[0].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 smtClean="0">
                <a:latin typeface="Consolas"/>
                <a:cs typeface="Consolas"/>
              </a:rPr>
              <a:t>struct</a:t>
            </a:r>
            <a:r>
              <a:rPr lang="en-US" sz="1700" dirty="0" smtClean="0">
                <a:latin typeface="Consolas"/>
                <a:cs typeface="Consolas"/>
              </a:rPr>
              <a:t> hello : </a:t>
            </a:r>
            <a:r>
              <a:rPr lang="en-US" sz="1700" dirty="0" err="1" smtClean="0">
                <a:latin typeface="Consolas"/>
                <a:cs typeface="Consolas"/>
              </a:rPr>
              <a:t>CBase_hello</a:t>
            </a:r>
            <a:r>
              <a:rPr lang="en-US" sz="17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b="1" dirty="0" smtClean="0">
                <a:latin typeface="Consolas"/>
                <a:cs typeface="Consolas"/>
              </a:rPr>
              <a:t>  </a:t>
            </a:r>
            <a:r>
              <a:rPr lang="en-US" sz="1700" dirty="0" smtClean="0">
                <a:latin typeface="Consolas"/>
                <a:cs typeface="Consolas"/>
              </a:rPr>
              <a:t>hello(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n) :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void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CkPrintf</a:t>
            </a:r>
            <a:r>
              <a:rPr lang="en-US" sz="1700" dirty="0" smtClean="0">
                <a:latin typeface="Consolas"/>
                <a:cs typeface="Consolas"/>
              </a:rPr>
              <a:t>(“PE[%d]: hello from p[%d]\n”, </a:t>
            </a:r>
            <a:r>
              <a:rPr lang="en-US" sz="1700" dirty="0" err="1" smtClean="0">
                <a:latin typeface="Consolas"/>
                <a:cs typeface="Consolas"/>
              </a:rPr>
              <a:t>CkMyPe</a:t>
            </a:r>
            <a:r>
              <a:rPr lang="en-US" sz="1700" dirty="0" smtClean="0">
                <a:latin typeface="Consolas"/>
                <a:cs typeface="Consolas"/>
              </a:rPr>
              <a:t>(), 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if</a:t>
            </a:r>
            <a:r>
              <a:rPr lang="en-US" sz="1700" dirty="0" smtClean="0">
                <a:latin typeface="Consolas"/>
                <a:cs typeface="Consolas"/>
              </a:rPr>
              <a:t> (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==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 – 1) </a:t>
            </a:r>
            <a:r>
              <a:rPr lang="en-US" sz="1700" dirty="0" err="1" smtClean="0">
                <a:latin typeface="Consolas"/>
                <a:cs typeface="Consolas"/>
              </a:rPr>
              <a:t>CkExit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else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thisProxy</a:t>
            </a:r>
            <a:r>
              <a:rPr lang="en-US" sz="1700" dirty="0" smtClean="0">
                <a:latin typeface="Consolas"/>
                <a:cs typeface="Consolas"/>
              </a:rPr>
              <a:t>[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+ 1].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#include</a:t>
            </a:r>
            <a:r>
              <a:rPr lang="en-US" sz="1700" dirty="0" smtClean="0">
                <a:latin typeface="Consolas"/>
                <a:cs typeface="Consolas"/>
              </a:rPr>
              <a:t> “</a:t>
            </a:r>
            <a:r>
              <a:rPr lang="en-US" sz="1700" dirty="0" err="1" smtClean="0">
                <a:latin typeface="Consolas"/>
                <a:cs typeface="Consolas"/>
              </a:rPr>
              <a:t>arr.def.h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b="1" dirty="0" smtClean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</a:t>
            </a:r>
            <a:r>
              <a:rPr lang="en-US" dirty="0" smtClean="0"/>
              <a:t>“-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 smtClean="0">
                <a:latin typeface="Consolas"/>
                <a:cs typeface="Consolas"/>
              </a:rPr>
              <a:t>projections</a:t>
            </a:r>
            <a:r>
              <a:rPr lang="en-US" dirty="0" smtClean="0">
                <a:latin typeface="+mn-lt"/>
                <a:cs typeface="Consolas"/>
              </a:rPr>
              <a:t>”</a:t>
            </a:r>
            <a:r>
              <a:rPr lang="en-US" dirty="0" smtClean="0"/>
              <a:t> to </a:t>
            </a:r>
            <a:r>
              <a:rPr lang="en-US" dirty="0"/>
              <a:t>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</a:t>
            </a:r>
            <a:r>
              <a:rPr lang="en-US" dirty="0" smtClean="0"/>
              <a:t>fast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</a:t>
            </a:r>
            <a:r>
              <a:rPr lang="en-US" dirty="0" smtClean="0"/>
              <a:t>mapping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</a:t>
            </a:r>
            <a:r>
              <a:rPr lang="en-US" dirty="0" smtClean="0"/>
              <a:t>configurations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83" r="-23883"/>
          <a:stretch>
            <a:fillRect/>
          </a:stretch>
        </p:blipFill>
        <p:spPr>
          <a:xfrm>
            <a:off x="261864" y="3235480"/>
            <a:ext cx="8615360" cy="2992618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907466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442948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5151568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687049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/>
      <p:bldP spid="9" grpId="0" build="p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3508686"/>
          </a:xfrm>
        </p:spPr>
        <p:txBody>
          <a:bodyPr>
            <a:normAutofit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784216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[</a:t>
            </a:r>
            <a:r>
              <a:rPr lang="en-US" sz="2800" b="1" dirty="0">
                <a:latin typeface="Consolas"/>
                <a:cs typeface="Consolas"/>
              </a:rPr>
              <a:t>main</a:t>
            </a:r>
            <a:r>
              <a:rPr lang="en-US" sz="2800" dirty="0">
                <a:latin typeface="Consolas"/>
                <a:cs typeface="Consolas"/>
              </a:rPr>
              <a:t>]</a:t>
            </a:r>
            <a:r>
              <a:rPr lang="en-US" sz="2800" b="1" dirty="0">
                <a:latin typeface="Consolas"/>
                <a:cs typeface="Consolas"/>
              </a:rPr>
              <a:t>module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MyModule</a:t>
            </a:r>
            <a:r>
              <a:rPr lang="en-US" sz="2800" dirty="0">
                <a:latin typeface="Consolas"/>
                <a:cs typeface="Consolas"/>
              </a:rPr>
              <a:t> {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/</a:t>
            </a:r>
            <a:r>
              <a:rPr lang="en-US" sz="2800" dirty="0">
                <a:latin typeface="Consolas"/>
                <a:cs typeface="Consolas"/>
              </a:rPr>
              <a:t>/... </a:t>
            </a:r>
            <a:r>
              <a:rPr lang="en-US" sz="2800" dirty="0" err="1">
                <a:latin typeface="Consolas"/>
                <a:cs typeface="Consolas"/>
              </a:rPr>
              <a:t>chare</a:t>
            </a:r>
            <a:r>
              <a:rPr lang="en-US" sz="2800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 err="1" smtClean="0">
                <a:latin typeface="Consolas"/>
                <a:cs typeface="Consolas"/>
              </a:rPr>
              <a:t>concat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</a:t>
            </a:r>
            <a:r>
              <a:rPr lang="en-US" dirty="0" smtClean="0"/>
              <a:t>operator</a:t>
            </a:r>
          </a:p>
          <a:p>
            <a:endParaRPr lang="en-US" dirty="0"/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mainmodule</a:t>
            </a:r>
            <a:r>
              <a:rPr lang="en-US" dirty="0">
                <a:latin typeface="Consolas"/>
                <a:cs typeface="Consolas"/>
              </a:rPr>
              <a:t> reduction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reductiontarget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done(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value);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Elem(</a:t>
            </a:r>
            <a:r>
              <a:rPr lang="en-US" dirty="0" smtClean="0">
                <a:latin typeface="Consolas"/>
                <a:cs typeface="Consolas"/>
              </a:rPr>
              <a:t>CProxy_Main </a:t>
            </a:r>
            <a:r>
              <a:rPr lang="en-US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564488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 smtClean="0"/>
              <a:t>“reduction.decl.h</a:t>
            </a:r>
            <a:r>
              <a:rPr lang="en-US" sz="1700" dirty="0"/>
              <a:t>” </a:t>
            </a:r>
          </a:p>
          <a:p>
            <a:pPr marL="0" indent="0">
              <a:buNone/>
            </a:pPr>
            <a:r>
              <a:rPr lang="en-US" sz="1700" b="1" dirty="0" smtClean="0"/>
              <a:t>const </a:t>
            </a:r>
            <a:r>
              <a:rPr lang="en-US" sz="1700" b="1" dirty="0"/>
              <a:t>int </a:t>
            </a:r>
            <a:r>
              <a:rPr lang="en-US" sz="1700" dirty="0"/>
              <a:t>numElements = 49;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class </a:t>
            </a:r>
            <a:r>
              <a:rPr lang="en-US" sz="1700" dirty="0"/>
              <a:t>Main : </a:t>
            </a:r>
            <a:r>
              <a:rPr lang="en-US" sz="1700" b="1" dirty="0"/>
              <a:t>public </a:t>
            </a:r>
            <a:r>
              <a:rPr lang="en-US" sz="1700" dirty="0" smtClean="0"/>
              <a:t>CBase_Main </a:t>
            </a:r>
            <a:r>
              <a:rPr lang="en-US" sz="1700" dirty="0"/>
              <a:t>{ </a:t>
            </a:r>
            <a:r>
              <a:rPr lang="en-US" sz="1700" dirty="0" smtClean="0"/>
              <a:t> </a:t>
            </a:r>
          </a:p>
          <a:p>
            <a:pPr marL="0" indent="0">
              <a:buNone/>
            </a:pPr>
            <a:r>
              <a:rPr lang="en-US" sz="1700" b="1" dirty="0" smtClean="0"/>
              <a:t>public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 smtClean="0"/>
              <a:t>   Main</a:t>
            </a:r>
            <a:r>
              <a:rPr lang="en-US" sz="1700" dirty="0"/>
              <a:t>(CkArgMsg∗ msg) { </a:t>
            </a:r>
            <a:r>
              <a:rPr lang="en-US" sz="1700" dirty="0" smtClean="0"/>
              <a:t>CProxy_Elem</a:t>
            </a:r>
            <a:r>
              <a:rPr lang="en-US" sz="1700" dirty="0"/>
              <a:t>::ckNew(thisProxy, numElements); }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</a:t>
            </a:r>
            <a:r>
              <a:rPr lang="en-US" sz="1700" b="1" dirty="0" smtClean="0"/>
              <a:t>void </a:t>
            </a:r>
            <a:r>
              <a:rPr lang="en-US" sz="1700" dirty="0"/>
              <a:t>done(</a:t>
            </a:r>
            <a:r>
              <a:rPr lang="en-US" sz="1700" b="1" dirty="0"/>
              <a:t>int </a:t>
            </a:r>
            <a:r>
              <a:rPr lang="en-US" sz="1700" dirty="0"/>
              <a:t>value) 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</a:t>
            </a:r>
            <a:r>
              <a:rPr lang="en-US" sz="1700" dirty="0" smtClean="0"/>
              <a:t> </a:t>
            </a:r>
            <a:r>
              <a:rPr lang="en-US" sz="1700" smtClean="0"/>
              <a:t>  CkPrintf</a:t>
            </a:r>
            <a:r>
              <a:rPr lang="en-US" sz="1700" dirty="0" smtClean="0"/>
              <a:t>(“value</a:t>
            </a:r>
            <a:r>
              <a:rPr lang="en-US" sz="1700" dirty="0"/>
              <a:t>: %d\n”, value);</a:t>
            </a:r>
            <a:br>
              <a:rPr lang="en-US" sz="1700" dirty="0"/>
            </a:br>
            <a:r>
              <a:rPr lang="en-US" sz="1700" dirty="0" smtClean="0"/>
              <a:t>     </a:t>
            </a:r>
            <a:r>
              <a:rPr lang="en-US" sz="1700" dirty="0" smtClean="0"/>
              <a:t> </a:t>
            </a:r>
            <a:r>
              <a:rPr lang="en-US" sz="1700" dirty="0" err="1" smtClean="0"/>
              <a:t>CkExit</a:t>
            </a:r>
            <a:r>
              <a:rPr lang="en-US" sz="1700" dirty="0"/>
              <a:t>();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}</a:t>
            </a:r>
          </a:p>
          <a:p>
            <a:pPr marL="0" indent="0">
              <a:buNone/>
            </a:pPr>
            <a:r>
              <a:rPr lang="en-US" sz="1700" dirty="0" smtClean="0"/>
              <a:t>};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class </a:t>
            </a:r>
            <a:r>
              <a:rPr lang="en-US" sz="1700" dirty="0"/>
              <a:t>Elem : </a:t>
            </a:r>
            <a:r>
              <a:rPr lang="en-US" sz="1700" b="1" dirty="0"/>
              <a:t>public </a:t>
            </a:r>
            <a:r>
              <a:rPr lang="en-US" sz="1700" dirty="0" err="1" smtClean="0"/>
              <a:t>CBase_Elem</a:t>
            </a:r>
            <a:r>
              <a:rPr lang="en-US" sz="1700" dirty="0" smtClean="0"/>
              <a:t> </a:t>
            </a:r>
            <a:r>
              <a:rPr lang="en-US" sz="1700" dirty="0"/>
              <a:t>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public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 smtClean="0"/>
              <a:t>   Elem(CProxy_Main </a:t>
            </a:r>
            <a:r>
              <a:rPr lang="en-US" sz="1700" dirty="0"/>
              <a:t>mProxy)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    </a:t>
            </a:r>
            <a:r>
              <a:rPr lang="en-US" sz="1700" b="1" dirty="0" smtClean="0"/>
              <a:t>int </a:t>
            </a:r>
            <a:r>
              <a:rPr lang="en-US" sz="1700" dirty="0"/>
              <a:t>val = thisIndex;</a:t>
            </a:r>
            <a:br>
              <a:rPr lang="en-US" sz="1700" dirty="0"/>
            </a:br>
            <a:r>
              <a:rPr lang="en-US" sz="1700" dirty="0" smtClean="0"/>
              <a:t>      CkCallback </a:t>
            </a:r>
            <a:r>
              <a:rPr lang="en-US" sz="1700" dirty="0"/>
              <a:t>cb(CkReductionTarget(Main, done), mProxy)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    contribute</a:t>
            </a:r>
            <a:r>
              <a:rPr lang="en-US" sz="1700" dirty="0"/>
              <a:t>(sizeof(int), &amp;val, CkReduction::</a:t>
            </a:r>
            <a:r>
              <a:rPr lang="en-US" sz="1700" dirty="0" smtClean="0"/>
              <a:t>sum_int</a:t>
            </a:r>
            <a:r>
              <a:rPr lang="en-US" sz="1700" dirty="0"/>
              <a:t>, cb);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} </a:t>
            </a:r>
          </a:p>
          <a:p>
            <a:pPr marL="0" indent="0">
              <a:buNone/>
            </a:pPr>
            <a:r>
              <a:rPr lang="en-US" sz="1700" dirty="0" smtClean="0"/>
              <a:t>}</a:t>
            </a:r>
            <a:r>
              <a:rPr lang="en-US" sz="1700" dirty="0"/>
              <a:t>; </a:t>
            </a:r>
            <a:r>
              <a:rPr lang="en-US" sz="1700" dirty="0" smtClean="0"/>
              <a:t>	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/>
              <a:t>”reduction.def.h”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792550" y="2870496"/>
            <a:ext cx="2397862" cy="1237177"/>
          </a:xfrm>
          <a:solidFill>
            <a:srgbClr val="D2533C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 smtClean="0"/>
              <a:t>value</a:t>
            </a:r>
            <a:r>
              <a:rPr lang="en-US" dirty="0"/>
              <a:t>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</a:t>
            </a:r>
            <a:r>
              <a:rPr lang="en-US" dirty="0" smtClean="0"/>
              <a:t>set of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>
                <a:latin typeface="Consolas"/>
                <a:cs typeface="Consolas"/>
              </a:rPr>
              <a:t>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  <p:bldP spid="6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 smtClean="0">
                <a:latin typeface="Lucida Console"/>
                <a:cs typeface="Lucida Console"/>
              </a:rPr>
              <a:t>argc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286054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332434"/>
            <a:ext cx="8615360" cy="104657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(... constructor </a:t>
            </a:r>
            <a:r>
              <a:rPr lang="en-US" sz="3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61517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proxy </a:t>
            </a:r>
            <a:r>
              <a:rPr lang="en-US" sz="3000" dirty="0" smtClean="0">
                <a:latin typeface="Consolas"/>
                <a:cs typeface="Consolas"/>
              </a:rPr>
              <a:t>=               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      </a:t>
            </a: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(arg1)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15704</TotalTime>
  <Words>2811</Words>
  <Application>Microsoft Macintosh PowerPoint</Application>
  <PresentationFormat>On-screen Show (4:3)</PresentationFormat>
  <Paragraphs>426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Does this program execute correctly?</vt:lpstr>
      <vt:lpstr>Data types and entry methods</vt:lpstr>
      <vt:lpstr>Collections of Objects: Concepts</vt:lpstr>
      <vt:lpstr>Collections of Objects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394</cp:revision>
  <dcterms:created xsi:type="dcterms:W3CDTF">2014-08-04T16:19:24Z</dcterms:created>
  <dcterms:modified xsi:type="dcterms:W3CDTF">2014-11-17T04:24:27Z</dcterms:modified>
</cp:coreProperties>
</file>