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02" r:id="rId1"/>
  </p:sldMasterIdLst>
  <p:notesMasterIdLst>
    <p:notesMasterId r:id="rId8"/>
  </p:notesMasterIdLst>
  <p:handoutMasterIdLst>
    <p:handoutMasterId r:id="rId9"/>
  </p:handoutMasterIdLst>
  <p:sldIdLst>
    <p:sldId id="317" r:id="rId2"/>
    <p:sldId id="308" r:id="rId3"/>
    <p:sldId id="309" r:id="rId4"/>
    <p:sldId id="310" r:id="rId5"/>
    <p:sldId id="318" r:id="rId6"/>
    <p:sldId id="319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hanna DeSouza" initials="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 vertBarState="minimized" horzBarState="maximized">
    <p:restoredLeft sz="7267" autoAdjust="0"/>
    <p:restoredTop sz="97849" autoAdjust="0"/>
  </p:normalViewPr>
  <p:slideViewPr>
    <p:cSldViewPr snapToGrid="0" snapToObjects="1">
      <p:cViewPr varScale="1">
        <p:scale>
          <a:sx n="111" d="100"/>
          <a:sy n="111" d="100"/>
        </p:scale>
        <p:origin x="-2120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commentAuthors" Target="commentAuthors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handoutMaster" Target="handoutMasters/handoutMaster1.xml"/><Relationship Id="rId10" Type="http://schemas.openxmlformats.org/officeDocument/2006/relationships/printerSettings" Target="printerSettings/printerSettings1.bin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5CE290-E0F5-444C-B849-A8F17CD4104C}" type="datetimeFigureOut">
              <a:rPr lang="en-US" smtClean="0"/>
              <a:t>11/16/14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50D704-5A6D-8C4E-9C75-1CF440550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4674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53A24C-4135-094C-957B-35852E7EDFA4}" type="datetimeFigureOut">
              <a:rPr lang="en-US" smtClean="0"/>
              <a:t>11/16/14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7F4D5E-EC34-BC40-81FA-0B854D990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4669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103" y="1734127"/>
            <a:ext cx="8904929" cy="698493"/>
          </a:xfrm>
        </p:spPr>
        <p:txBody>
          <a:bodyPr anchor="b">
            <a:normAutofit/>
          </a:bodyPr>
          <a:lstStyle>
            <a:lvl1pPr algn="ctr">
              <a:defRPr sz="4400" cap="sm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4926" y="2849782"/>
            <a:ext cx="6400800" cy="70040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2D34B-1481-1D4E-B09A-E41225373634}" type="datetime2">
              <a:rPr lang="en-US" smtClean="0"/>
              <a:t>Sunday, November 16,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2444811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ubtitle 2"/>
          <p:cNvSpPr txBox="1">
            <a:spLocks/>
          </p:cNvSpPr>
          <p:nvPr/>
        </p:nvSpPr>
        <p:spPr>
          <a:xfrm>
            <a:off x="1404926" y="4774277"/>
            <a:ext cx="6400800" cy="700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fld id="{B07CD00D-ECE2-B341-910C-3E5E7B4740E6}" type="datetime4">
              <a:rPr lang="en-US" smtClean="0">
                <a:latin typeface="Times New Roman"/>
                <a:cs typeface="Times New Roman"/>
              </a:rPr>
              <a:t>November 16, 2014</a:t>
            </a:fld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1404938" y="3700463"/>
            <a:ext cx="6400800" cy="107315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5156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1404926" y="4774277"/>
            <a:ext cx="6400800" cy="700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fld id="{B07CD00D-ECE2-B341-910C-3E5E7B4740E6}" type="datetime4">
              <a:rPr lang="en-US" smtClean="0">
                <a:latin typeface="Times New Roman"/>
                <a:cs typeface="Times New Roman"/>
              </a:rPr>
              <a:t>November 16, 2014</a:t>
            </a:fld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12" name="Subtitle 2"/>
          <p:cNvSpPr txBox="1">
            <a:spLocks/>
          </p:cNvSpPr>
          <p:nvPr userDrawn="1"/>
        </p:nvSpPr>
        <p:spPr>
          <a:xfrm>
            <a:off x="1404926" y="4774277"/>
            <a:ext cx="6400800" cy="700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fld id="{B07CD00D-ECE2-B341-910C-3E5E7B4740E6}" type="datetime4">
              <a:rPr lang="en-US" smtClean="0">
                <a:latin typeface="Times New Roman"/>
                <a:cs typeface="Times New Roman"/>
              </a:rPr>
              <a:t>November 16, 2014</a:t>
            </a:fld>
            <a:endParaRPr lang="en-US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865" y="161144"/>
            <a:ext cx="2335031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799" y="161144"/>
            <a:ext cx="5905425" cy="620877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1865" y="1625600"/>
            <a:ext cx="2335032" cy="474856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152E4-32F9-4546-9C15-BF5609F2BEFF}" type="datetime2">
              <a:rPr lang="en-US" smtClean="0"/>
              <a:t>Sunday, November 16, 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2775010" y="161144"/>
            <a:ext cx="0" cy="6208776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881" y="160020"/>
            <a:ext cx="2338015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09" y="160020"/>
            <a:ext cx="6018615" cy="6178637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1865" y="1663700"/>
            <a:ext cx="2335031" cy="47127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FE1C6-3E0C-6949-ADE3-7CF787614FD0}" type="datetime2">
              <a:rPr lang="en-US" smtClean="0"/>
              <a:t>Sunday, November 16, 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E3A9B-DAFE-994E-A988-929267522860}" type="datetime2">
              <a:rPr lang="en-US" smtClean="0"/>
              <a:t>Sunday, November 16,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19825" y="5080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1865" y="508000"/>
            <a:ext cx="6405635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3BCBC-5907-4448-873A-3DDC09B4DF44}" type="datetime2">
              <a:rPr lang="en-US" smtClean="0"/>
              <a:t>Sunday, November 16,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103" y="1734127"/>
            <a:ext cx="8904929" cy="698493"/>
          </a:xfrm>
        </p:spPr>
        <p:txBody>
          <a:bodyPr anchor="b">
            <a:normAutofit/>
          </a:bodyPr>
          <a:lstStyle>
            <a:lvl1pPr algn="ctr">
              <a:defRPr sz="4400" cap="sm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4926" y="2849782"/>
            <a:ext cx="6400800" cy="70040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D30DC-E902-5141-B9E1-1D35C19796E1}" type="datetime2">
              <a:rPr lang="en-US" smtClean="0"/>
              <a:t>Sunday, November 16,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2444811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ubtitle 2"/>
          <p:cNvSpPr txBox="1">
            <a:spLocks/>
          </p:cNvSpPr>
          <p:nvPr/>
        </p:nvSpPr>
        <p:spPr>
          <a:xfrm>
            <a:off x="1404926" y="4774277"/>
            <a:ext cx="6400800" cy="700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fld id="{B07CD00D-ECE2-B341-910C-3E5E7B4740E6}" type="datetime4">
              <a:rPr lang="en-US" smtClean="0">
                <a:latin typeface="Times New Roman"/>
                <a:cs typeface="Times New Roman"/>
              </a:rPr>
              <a:t>November 16, 2014</a:t>
            </a:fld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1404938" y="3700463"/>
            <a:ext cx="6400800" cy="107315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5156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Subtitle 2"/>
          <p:cNvSpPr txBox="1">
            <a:spLocks/>
          </p:cNvSpPr>
          <p:nvPr userDrawn="1"/>
        </p:nvSpPr>
        <p:spPr>
          <a:xfrm>
            <a:off x="1404926" y="4774277"/>
            <a:ext cx="6400800" cy="700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fld id="{B07CD00D-ECE2-B341-910C-3E5E7B4740E6}" type="datetime4">
              <a:rPr lang="en-US" smtClean="0">
                <a:latin typeface="Times New Roman"/>
                <a:cs typeface="Times New Roman"/>
              </a:rPr>
              <a:t>November 16, 2014</a:t>
            </a:fld>
            <a:endParaRPr lang="en-US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082D6-DFA6-354E-8E01-57AA34489CC9}" type="datetime2">
              <a:rPr lang="en-US" smtClean="0"/>
              <a:t>Sunday, November 16, 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61865" y="909977"/>
            <a:ext cx="8615360" cy="1118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261865" y="2198574"/>
            <a:ext cx="8615360" cy="111904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261865" y="3583427"/>
            <a:ext cx="8615360" cy="1136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261865" y="5043465"/>
            <a:ext cx="8615360" cy="113679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5504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1866" y="935846"/>
            <a:ext cx="4114800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7100" y="935846"/>
            <a:ext cx="4140124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fld id="{0BBD8AA5-66C9-704A-88B6-F5F1B3C387C4}" type="datetime2">
              <a:rPr lang="en-US" smtClean="0"/>
              <a:t>Sunday, November 16,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61865" y="4829213"/>
            <a:ext cx="8615360" cy="1550950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261865" y="4238625"/>
            <a:ext cx="8615359" cy="590550"/>
          </a:xfr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075689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103" y="1734127"/>
            <a:ext cx="8904929" cy="698493"/>
          </a:xfrm>
        </p:spPr>
        <p:txBody>
          <a:bodyPr anchor="b">
            <a:normAutofit/>
          </a:bodyPr>
          <a:lstStyle>
            <a:lvl1pPr algn="ctr">
              <a:defRPr sz="4400" cap="small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4926" y="2849782"/>
            <a:ext cx="6400800" cy="70040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CB914-A2D4-7F4B-B230-36C8BB32B5CF}" type="datetime2">
              <a:rPr lang="en-US" smtClean="0"/>
              <a:t>Sunday, November 16,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2444811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ubtitle 2"/>
          <p:cNvSpPr txBox="1">
            <a:spLocks/>
          </p:cNvSpPr>
          <p:nvPr userDrawn="1"/>
        </p:nvSpPr>
        <p:spPr>
          <a:xfrm>
            <a:off x="1404926" y="4774277"/>
            <a:ext cx="6400800" cy="700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fld id="{B07CD00D-ECE2-B341-910C-3E5E7B4740E6}" type="datetime4">
              <a:rPr lang="en-US" smtClean="0">
                <a:latin typeface="Times New Roman"/>
                <a:cs typeface="Times New Roman"/>
              </a:rPr>
              <a:t>November 16, 2014</a:t>
            </a:fld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1404938" y="3700463"/>
            <a:ext cx="6400800" cy="107315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5156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9AD58-97C8-5543-8980-2F4B4EC54B98}" type="datetime2">
              <a:rPr lang="en-US" smtClean="0"/>
              <a:t>Sunday, November 16, 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457200" y="909977"/>
            <a:ext cx="8229600" cy="111851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57200" y="2198574"/>
            <a:ext cx="8229600" cy="1119049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457200" y="3583427"/>
            <a:ext cx="8229600" cy="1136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457200" y="5043465"/>
            <a:ext cx="8229600" cy="113679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5504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35846"/>
            <a:ext cx="4038600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35846"/>
            <a:ext cx="4038600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fld id="{C8BEFB79-43D4-F843-B627-86B5BAA30CA6}" type="datetime2">
              <a:rPr lang="en-US" smtClean="0"/>
              <a:t>Sunday, November 16,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57200" y="4829213"/>
            <a:ext cx="8229600" cy="1550950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457200" y="4238625"/>
            <a:ext cx="8229600" cy="590550"/>
          </a:xfr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568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FA05A-A646-C047-9E42-F21E71804449}" type="datetime2">
              <a:rPr lang="en-US" smtClean="0"/>
              <a:t>Sunday, November 16,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BA898-3F0D-0249-B9AE-E17E4EEDD066}" type="datetime2">
              <a:rPr lang="en-US" smtClean="0"/>
              <a:t>Sunday, November 16, 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61865" y="909977"/>
            <a:ext cx="8615360" cy="1118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261865" y="2198574"/>
            <a:ext cx="8615360" cy="111904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261865" y="3583427"/>
            <a:ext cx="8615360" cy="1136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261865" y="5043465"/>
            <a:ext cx="8615360" cy="113679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550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6681B-8DC4-4643-940D-3A4E4BD92F3F}" type="datetime2">
              <a:rPr lang="en-US" smtClean="0"/>
              <a:t>Sunday, November 16,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1866" y="935846"/>
            <a:ext cx="4114800" cy="545581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7099" y="935846"/>
            <a:ext cx="4140125" cy="545581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fld id="{34CC2202-E828-0E49-9E4A-9C01A549A1E0}" type="datetime2">
              <a:rPr lang="en-US" smtClean="0"/>
              <a:t>Sunday, November 16,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1865" y="914400"/>
            <a:ext cx="411480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1865" y="1714500"/>
            <a:ext cx="4114800" cy="46751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7100" y="914400"/>
            <a:ext cx="4140125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37100" y="1714500"/>
            <a:ext cx="4140125" cy="46751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A3A8F-8D9B-8A47-95C9-7995BAC45FBF}" type="datetime2">
              <a:rPr lang="en-US" smtClean="0"/>
              <a:t>Sunday, November 16, 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1866" y="935846"/>
            <a:ext cx="4114800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7100" y="935846"/>
            <a:ext cx="4140124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fld id="{CFDEB2E7-57A4-234B-9CFF-1F183E3F5D73}" type="datetime2">
              <a:rPr lang="en-US" smtClean="0"/>
              <a:t>Sunday, November 16,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61865" y="4829213"/>
            <a:ext cx="8615360" cy="1550950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261865" y="4238625"/>
            <a:ext cx="8615359" cy="590550"/>
          </a:xfr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07568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C7BD9-ED9E-704A-B712-0697507D34CB}" type="datetime2">
              <a:rPr lang="en-US" smtClean="0"/>
              <a:t>Sunday, November 16, 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3A39A-5B53-5849-9763-2A025C30296E}" type="datetime2">
              <a:rPr lang="en-US" smtClean="0"/>
              <a:t>Sunday, November 16, 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69775"/>
            <a:ext cx="9144000" cy="3657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1865" y="6501045"/>
            <a:ext cx="4114800" cy="329184"/>
          </a:xfrm>
          <a:prstGeom prst="rect">
            <a:avLst/>
          </a:prstGeom>
          <a:solidFill>
            <a:srgbClr val="A53926"/>
          </a:solidFill>
        </p:spPr>
        <p:txBody>
          <a:bodyPr vert="horz" lIns="91440" tIns="45720" rIns="91440" bIns="45720" rtlCol="0" anchor="ctr"/>
          <a:lstStyle>
            <a:lvl1pPr algn="ctr">
              <a:defRPr sz="1200" b="0">
                <a:solidFill>
                  <a:srgbClr val="FFFFFF"/>
                </a:solidFill>
                <a:latin typeface="Times New Roman"/>
                <a:cs typeface="Times New Roman"/>
              </a:defRPr>
            </a:lvl1pPr>
          </a:lstStyle>
          <a:p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74185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1865" y="942770"/>
            <a:ext cx="8615360" cy="54354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37100" y="6501045"/>
            <a:ext cx="2726982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  <a:latin typeface="Times New Roman"/>
                <a:cs typeface="Times New Roman"/>
              </a:defRPr>
            </a:lvl1pPr>
          </a:lstStyle>
          <a:p>
            <a:fld id="{C845D6B7-6A28-554B-92F8-A13C2D0C3061}" type="datetime2">
              <a:rPr lang="en-US" smtClean="0"/>
              <a:t>Sunday, November 16, 14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46459" y="6506351"/>
            <a:ext cx="1230766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D2533C"/>
                </a:solidFill>
                <a:latin typeface="Times New Roman"/>
                <a:cs typeface="Times New Roman"/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3" r:id="rId1"/>
    <p:sldLayoutId id="2147484004" r:id="rId2"/>
    <p:sldLayoutId id="2147484005" r:id="rId3"/>
    <p:sldLayoutId id="2147484006" r:id="rId4"/>
    <p:sldLayoutId id="2147484007" r:id="rId5"/>
    <p:sldLayoutId id="2147484008" r:id="rId6"/>
    <p:sldLayoutId id="2147484009" r:id="rId7"/>
    <p:sldLayoutId id="2147484010" r:id="rId8"/>
    <p:sldLayoutId id="2147484011" r:id="rId9"/>
    <p:sldLayoutId id="2147484012" r:id="rId10"/>
    <p:sldLayoutId id="2147484013" r:id="rId11"/>
    <p:sldLayoutId id="2147484014" r:id="rId12"/>
    <p:sldLayoutId id="2147484015" r:id="rId13"/>
    <p:sldLayoutId id="2147484016" r:id="rId14"/>
    <p:sldLayoutId id="2147484017" r:id="rId15"/>
    <p:sldLayoutId id="2147484018" r:id="rId16"/>
    <p:sldLayoutId id="2147483961" r:id="rId17"/>
    <p:sldLayoutId id="2147483973" r:id="rId18"/>
    <p:sldLayoutId id="2147483972" r:id="rId19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Times New Roman"/>
          <a:ea typeface="+mj-ea"/>
          <a:cs typeface="Times New Roman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Times New Roman"/>
          <a:ea typeface="+mn-ea"/>
          <a:cs typeface="Times New Roman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Wingdings" charset="2"/>
        <a:buChar char="Ø"/>
        <a:defRPr sz="2000" kern="1200">
          <a:solidFill>
            <a:schemeClr val="tx1"/>
          </a:solidFill>
          <a:latin typeface="Times New Roman"/>
          <a:ea typeface="+mn-ea"/>
          <a:cs typeface="Times New Roman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charset="2"/>
        <a:buChar char=""/>
        <a:defRPr sz="1800" kern="1200">
          <a:solidFill>
            <a:schemeClr val="tx1"/>
          </a:solidFill>
          <a:latin typeface="Times New Roman"/>
          <a:ea typeface="+mn-ea"/>
          <a:cs typeface="Times New Roman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/>
        <a:buChar char="•"/>
        <a:defRPr sz="1600" kern="1200">
          <a:solidFill>
            <a:schemeClr val="tx1"/>
          </a:solidFill>
          <a:latin typeface="Times New Roman"/>
          <a:ea typeface="+mn-ea"/>
          <a:cs typeface="Times New Roman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Wingdings" charset="2"/>
        <a:buChar char="Ø"/>
        <a:defRPr sz="1400" kern="1200" baseline="0">
          <a:solidFill>
            <a:schemeClr val="tx1"/>
          </a:solidFill>
          <a:latin typeface="Times New Roman"/>
          <a:ea typeface="+mn-ea"/>
          <a:cs typeface="Times New Roman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27046"/>
            <a:ext cx="9144000" cy="4231132"/>
          </a:xfrm>
        </p:spPr>
        <p:txBody>
          <a:bodyPr numCol="2"/>
          <a:lstStyle/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/>
            </a:pPr>
            <a:r>
              <a:rPr lang="en-US" dirty="0" smtClean="0"/>
              <a:t>Introduction</a:t>
            </a:r>
          </a:p>
          <a:p>
            <a:pPr marL="955358" lvl="2" indent="-276225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 smtClean="0"/>
              <a:t>Object Design	</a:t>
            </a:r>
          </a:p>
          <a:p>
            <a:pPr marL="955358" lvl="2" indent="-276225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 smtClean="0"/>
              <a:t>Execution Model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2"/>
            </a:pPr>
            <a:r>
              <a:rPr lang="en-US" dirty="0" smtClean="0"/>
              <a:t>Hello World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2"/>
            </a:pPr>
            <a:r>
              <a:rPr lang="en-US" dirty="0" smtClean="0"/>
              <a:t>Benefits of Charm++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2"/>
            </a:pPr>
            <a:r>
              <a:rPr lang="en-US" dirty="0" smtClean="0"/>
              <a:t>Charm++ Basics</a:t>
            </a:r>
          </a:p>
          <a:p>
            <a:pPr marL="954088" lvl="2" indent="-265113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 smtClean="0"/>
              <a:t>Object Collections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5"/>
            </a:pPr>
            <a:r>
              <a:rPr lang="en-US" dirty="0" err="1" smtClean="0"/>
              <a:t>Overdecomposition</a:t>
            </a:r>
            <a:endParaRPr lang="en-US" dirty="0" smtClean="0"/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5"/>
            </a:pPr>
            <a:r>
              <a:rPr lang="en-US" dirty="0" err="1" smtClean="0"/>
              <a:t>Migratability</a:t>
            </a:r>
            <a:endParaRPr lang="en-US" dirty="0" smtClean="0"/>
          </a:p>
          <a:p>
            <a:pPr marL="954088" lvl="2" indent="-265113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 err="1" smtClean="0"/>
              <a:t>Checkpointing</a:t>
            </a:r>
            <a:r>
              <a:rPr lang="en-US" dirty="0" smtClean="0"/>
              <a:t> and Resilience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Structured Dagger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Application Design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Performance Tuning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Using Dynamic Load Balancing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Interoperability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Debugging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Further Optimization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3984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Hello World Example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261865" y="909977"/>
            <a:ext cx="8615359" cy="473946"/>
          </a:xfrm>
        </p:spPr>
        <p:txBody>
          <a:bodyPr/>
          <a:lstStyle/>
          <a:p>
            <a:r>
              <a:rPr lang="en-US" dirty="0" err="1" smtClean="0"/>
              <a:t>hello.ci</a:t>
            </a:r>
            <a:r>
              <a:rPr lang="en-US" dirty="0" smtClean="0"/>
              <a:t> file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261865" y="1383924"/>
            <a:ext cx="8615359" cy="1461783"/>
          </a:xfrm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 err="1">
                <a:solidFill>
                  <a:srgbClr val="292934"/>
                </a:solidFill>
                <a:latin typeface="Consolas"/>
                <a:cs typeface="Consolas"/>
              </a:rPr>
              <a:t>mainmodule</a:t>
            </a:r>
            <a:r>
              <a:rPr lang="en-US" dirty="0">
                <a:solidFill>
                  <a:srgbClr val="292934"/>
                </a:solidFill>
                <a:latin typeface="Consolas"/>
                <a:cs typeface="Consolas"/>
              </a:rPr>
              <a:t> hello { </a:t>
            </a:r>
            <a:endParaRPr lang="en-US" dirty="0" smtClean="0">
              <a:solidFill>
                <a:srgbClr val="292934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292934"/>
                </a:solidFill>
                <a:latin typeface="Consolas"/>
                <a:cs typeface="Consolas"/>
              </a:rPr>
              <a:t>  </a:t>
            </a:r>
            <a:r>
              <a:rPr lang="en-US" b="1" dirty="0" err="1" smtClean="0">
                <a:solidFill>
                  <a:srgbClr val="292934"/>
                </a:solidFill>
                <a:latin typeface="Consolas"/>
                <a:cs typeface="Consolas"/>
              </a:rPr>
              <a:t>mainchare</a:t>
            </a:r>
            <a:r>
              <a:rPr lang="en-US" dirty="0" smtClean="0">
                <a:solidFill>
                  <a:srgbClr val="292934"/>
                </a:solidFill>
                <a:latin typeface="Consolas"/>
                <a:cs typeface="Consolas"/>
              </a:rPr>
              <a:t> </a:t>
            </a:r>
            <a:r>
              <a:rPr lang="en-US" dirty="0">
                <a:solidFill>
                  <a:srgbClr val="292934"/>
                </a:solidFill>
                <a:latin typeface="Consolas"/>
                <a:cs typeface="Consolas"/>
              </a:rPr>
              <a:t>Main 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292934"/>
                </a:solidFill>
                <a:latin typeface="Consolas"/>
                <a:cs typeface="Consolas"/>
              </a:rPr>
              <a:t>    </a:t>
            </a:r>
            <a:r>
              <a:rPr lang="en-US" b="1" dirty="0" smtClean="0">
                <a:solidFill>
                  <a:srgbClr val="292934"/>
                </a:solidFill>
                <a:latin typeface="Consolas"/>
                <a:cs typeface="Consolas"/>
              </a:rPr>
              <a:t>entry</a:t>
            </a:r>
            <a:r>
              <a:rPr lang="en-US" dirty="0" smtClean="0">
                <a:solidFill>
                  <a:srgbClr val="292934"/>
                </a:solidFill>
                <a:latin typeface="Consolas"/>
                <a:cs typeface="Consolas"/>
              </a:rPr>
              <a:t> </a:t>
            </a:r>
            <a:r>
              <a:rPr lang="en-US" dirty="0">
                <a:solidFill>
                  <a:srgbClr val="292934"/>
                </a:solidFill>
                <a:latin typeface="Consolas"/>
                <a:cs typeface="Consolas"/>
              </a:rPr>
              <a:t>Main(</a:t>
            </a:r>
            <a:r>
              <a:rPr lang="en-US" dirty="0" err="1">
                <a:solidFill>
                  <a:srgbClr val="292934"/>
                </a:solidFill>
                <a:latin typeface="Consolas"/>
                <a:cs typeface="Consolas"/>
              </a:rPr>
              <a:t>CkArgMsg</a:t>
            </a:r>
            <a:r>
              <a:rPr lang="en-US" dirty="0">
                <a:solidFill>
                  <a:srgbClr val="292934"/>
                </a:solidFill>
                <a:latin typeface="Consolas"/>
                <a:cs typeface="Consolas"/>
              </a:rPr>
              <a:t> ∗m); </a:t>
            </a:r>
            <a:endParaRPr lang="en-US" dirty="0" smtClean="0">
              <a:solidFill>
                <a:srgbClr val="292934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292934"/>
                </a:solidFill>
                <a:latin typeface="Consolas"/>
                <a:cs typeface="Consolas"/>
              </a:rPr>
              <a:t> </a:t>
            </a:r>
            <a:r>
              <a:rPr lang="en-US" dirty="0" smtClean="0">
                <a:solidFill>
                  <a:srgbClr val="292934"/>
                </a:solidFill>
                <a:latin typeface="Consolas"/>
                <a:cs typeface="Consolas"/>
              </a:rPr>
              <a:t> </a:t>
            </a:r>
            <a:r>
              <a:rPr lang="en-US" dirty="0" smtClean="0">
                <a:solidFill>
                  <a:srgbClr val="292934"/>
                </a:solidFill>
                <a:latin typeface="Consolas"/>
                <a:cs typeface="Consolas"/>
              </a:rPr>
              <a:t>}</a:t>
            </a:r>
            <a:r>
              <a:rPr lang="en-US" dirty="0" smtClean="0">
                <a:solidFill>
                  <a:srgbClr val="292934"/>
                </a:solidFill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292934"/>
                </a:solidFill>
                <a:latin typeface="Consolas"/>
                <a:cs typeface="Consolas"/>
              </a:rPr>
              <a:t>};</a:t>
            </a:r>
            <a:endParaRPr lang="en-US" dirty="0">
              <a:solidFill>
                <a:srgbClr val="292934"/>
              </a:solidFill>
              <a:latin typeface="Consolas"/>
              <a:cs typeface="Consolas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5"/>
          </p:nvPr>
        </p:nvSpPr>
        <p:spPr>
          <a:xfrm>
            <a:off x="261865" y="2845707"/>
            <a:ext cx="8615359" cy="489584"/>
          </a:xfrm>
        </p:spPr>
        <p:txBody>
          <a:bodyPr/>
          <a:lstStyle/>
          <a:p>
            <a:r>
              <a:rPr lang="en-US" dirty="0" err="1" smtClean="0"/>
              <a:t>hello.cpp</a:t>
            </a:r>
            <a:r>
              <a:rPr lang="en-US" dirty="0" smtClean="0"/>
              <a:t> file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6"/>
          </p:nvPr>
        </p:nvSpPr>
        <p:spPr>
          <a:xfrm>
            <a:off x="261865" y="3335291"/>
            <a:ext cx="8615359" cy="3026804"/>
          </a:xfrm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#include</a:t>
            </a:r>
            <a:r>
              <a:rPr lang="en-US" dirty="0">
                <a:latin typeface="Consolas"/>
                <a:cs typeface="Consolas"/>
              </a:rPr>
              <a:t> &lt;</a:t>
            </a:r>
            <a:r>
              <a:rPr lang="en-US" dirty="0" err="1">
                <a:latin typeface="Consolas"/>
                <a:cs typeface="Consolas"/>
              </a:rPr>
              <a:t>stdio.h</a:t>
            </a:r>
            <a:r>
              <a:rPr lang="en-US" dirty="0">
                <a:latin typeface="Consolas"/>
                <a:cs typeface="Consolas"/>
              </a:rPr>
              <a:t>&gt;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 smtClean="0">
                <a:latin typeface="Consolas"/>
                <a:cs typeface="Consolas"/>
              </a:rPr>
              <a:t>#</a:t>
            </a:r>
            <a:r>
              <a:rPr lang="en-US" b="1" dirty="0">
                <a:latin typeface="Consolas"/>
                <a:cs typeface="Consolas"/>
              </a:rPr>
              <a:t>include</a:t>
            </a:r>
            <a:r>
              <a:rPr lang="en-US" dirty="0">
                <a:latin typeface="Consolas"/>
                <a:cs typeface="Consolas"/>
              </a:rPr>
              <a:t> ”</a:t>
            </a:r>
            <a:r>
              <a:rPr lang="en-US" dirty="0" err="1">
                <a:latin typeface="Consolas"/>
                <a:cs typeface="Consolas"/>
              </a:rPr>
              <a:t>hello.decl.h</a:t>
            </a:r>
            <a:r>
              <a:rPr lang="en-US" dirty="0" smtClean="0">
                <a:latin typeface="Consolas"/>
                <a:cs typeface="Consolas"/>
              </a:rPr>
              <a:t>”</a:t>
            </a: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class Main : </a:t>
            </a:r>
            <a:r>
              <a:rPr lang="en-US" b="1" dirty="0">
                <a:latin typeface="Consolas"/>
                <a:cs typeface="Consolas"/>
              </a:rPr>
              <a:t>public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CBase_Main </a:t>
            </a:r>
            <a:r>
              <a:rPr lang="en-US" dirty="0">
                <a:latin typeface="Consolas"/>
                <a:cs typeface="Consolas"/>
              </a:rPr>
              <a:t>{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 smtClean="0">
                <a:latin typeface="Consolas"/>
                <a:cs typeface="Consolas"/>
              </a:rPr>
              <a:t>  </a:t>
            </a:r>
            <a:r>
              <a:rPr lang="en-US" b="1" dirty="0" smtClean="0">
                <a:latin typeface="Consolas"/>
                <a:cs typeface="Consolas"/>
              </a:rPr>
              <a:t>public</a:t>
            </a:r>
            <a:r>
              <a:rPr lang="en-US" dirty="0">
                <a:latin typeface="Consolas"/>
                <a:cs typeface="Consolas"/>
              </a:rPr>
              <a:t>: Main(</a:t>
            </a:r>
            <a:r>
              <a:rPr lang="en-US" dirty="0" err="1">
                <a:latin typeface="Consolas"/>
                <a:cs typeface="Consolas"/>
              </a:rPr>
              <a:t>CkArgMsg</a:t>
            </a:r>
            <a:r>
              <a:rPr lang="en-US" dirty="0">
                <a:latin typeface="Consolas"/>
                <a:cs typeface="Consolas"/>
              </a:rPr>
              <a:t>∗ m) {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</a:t>
            </a:r>
            <a:r>
              <a:rPr lang="en-US" dirty="0" err="1" smtClean="0">
                <a:latin typeface="Consolas"/>
                <a:cs typeface="Consolas"/>
              </a:rPr>
              <a:t>ckout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&lt;&lt; </a:t>
            </a:r>
            <a:r>
              <a:rPr lang="en-US" dirty="0" smtClean="0">
                <a:latin typeface="Consolas"/>
                <a:cs typeface="Consolas"/>
              </a:rPr>
              <a:t>“Hello </a:t>
            </a:r>
            <a:r>
              <a:rPr lang="en-US" dirty="0">
                <a:latin typeface="Consolas"/>
                <a:cs typeface="Consolas"/>
              </a:rPr>
              <a:t>World!” &lt;&lt; </a:t>
            </a:r>
            <a:r>
              <a:rPr lang="en-US" dirty="0" err="1">
                <a:latin typeface="Consolas"/>
                <a:cs typeface="Consolas"/>
              </a:rPr>
              <a:t>endl</a:t>
            </a:r>
            <a:r>
              <a:rPr lang="en-US" dirty="0">
                <a:latin typeface="Consolas"/>
                <a:cs typeface="Consolas"/>
              </a:rPr>
              <a:t>;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</a:t>
            </a:r>
            <a:r>
              <a:rPr lang="en-US" dirty="0" err="1" smtClean="0">
                <a:latin typeface="Consolas"/>
                <a:cs typeface="Consolas"/>
              </a:rPr>
              <a:t>CkExit</a:t>
            </a:r>
            <a:r>
              <a:rPr lang="en-US" dirty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</a:t>
            </a:r>
            <a:r>
              <a:rPr lang="en-US" dirty="0" smtClean="0">
                <a:latin typeface="Consolas"/>
                <a:cs typeface="Consolas"/>
              </a:rPr>
              <a:t>}</a:t>
            </a:r>
            <a:r>
              <a:rPr lang="en-US" dirty="0">
                <a:latin typeface="Consolas"/>
                <a:cs typeface="Consolas"/>
              </a:rPr>
              <a:t>;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};</a:t>
            </a: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#include </a:t>
            </a:r>
            <a:r>
              <a:rPr lang="en-US" dirty="0" smtClean="0">
                <a:latin typeface="Consolas"/>
                <a:cs typeface="Consolas"/>
              </a:rPr>
              <a:t>“</a:t>
            </a:r>
            <a:r>
              <a:rPr lang="en-US" dirty="0" err="1" smtClean="0">
                <a:latin typeface="Consolas"/>
                <a:cs typeface="Consolas"/>
              </a:rPr>
              <a:t>hello.def.h</a:t>
            </a:r>
            <a:r>
              <a:rPr lang="en-US" dirty="0">
                <a:latin typeface="Consolas"/>
                <a:cs typeface="Consola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591823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+mn-lt"/>
              </a:rPr>
              <a:t>Hello World with </a:t>
            </a:r>
            <a:r>
              <a:rPr lang="en-US" dirty="0" err="1" smtClean="0">
                <a:latin typeface="+mn-lt"/>
              </a:rPr>
              <a:t>Chares</a:t>
            </a:r>
            <a:endParaRPr lang="en-US" dirty="0">
              <a:latin typeface="+mn-lt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255465" y="1731816"/>
            <a:ext cx="4121210" cy="559594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>
                <a:latin typeface="+mn-lt"/>
              </a:rPr>
              <a:t>hello.ci</a:t>
            </a:r>
            <a:r>
              <a:rPr lang="en-US" dirty="0" smtClean="0">
                <a:latin typeface="+mn-lt"/>
              </a:rPr>
              <a:t> file</a:t>
            </a:r>
            <a:endParaRPr lang="en-US" dirty="0">
              <a:latin typeface="+mn-lt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4737100" y="909978"/>
            <a:ext cx="4140126" cy="559593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>
                <a:latin typeface="+mn-lt"/>
              </a:rPr>
              <a:t>hello.cpp</a:t>
            </a:r>
            <a:r>
              <a:rPr lang="en-US" dirty="0" smtClean="0">
                <a:latin typeface="+mn-lt"/>
              </a:rPr>
              <a:t> file</a:t>
            </a:r>
            <a:endParaRPr lang="en-US" dirty="0">
              <a:latin typeface="+mn-lt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5"/>
          </p:nvPr>
        </p:nvSpPr>
        <p:spPr>
          <a:xfrm>
            <a:off x="261865" y="2291410"/>
            <a:ext cx="4114800" cy="2850027"/>
          </a:xfrm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900" b="1" dirty="0" err="1">
                <a:latin typeface="Consolas"/>
                <a:cs typeface="Consolas"/>
              </a:rPr>
              <a:t>mainmodule</a:t>
            </a:r>
            <a:r>
              <a:rPr lang="en-US" sz="1900" dirty="0">
                <a:latin typeface="Consolas"/>
                <a:cs typeface="Consolas"/>
              </a:rPr>
              <a:t> hello { </a:t>
            </a:r>
            <a:endParaRPr lang="en-US" sz="19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900" dirty="0">
                <a:latin typeface="Consolas"/>
                <a:cs typeface="Consolas"/>
              </a:rPr>
              <a:t> </a:t>
            </a:r>
            <a:r>
              <a:rPr lang="en-US" sz="1900" dirty="0" smtClean="0">
                <a:latin typeface="Consolas"/>
                <a:cs typeface="Consolas"/>
              </a:rPr>
              <a:t> </a:t>
            </a:r>
            <a:r>
              <a:rPr lang="en-US" sz="1900" b="1" dirty="0" err="1" smtClean="0">
                <a:latin typeface="Consolas"/>
                <a:cs typeface="Consolas"/>
              </a:rPr>
              <a:t>mainchare</a:t>
            </a:r>
            <a:r>
              <a:rPr lang="en-US" sz="1900" dirty="0" smtClean="0">
                <a:latin typeface="Consolas"/>
                <a:cs typeface="Consolas"/>
              </a:rPr>
              <a:t> </a:t>
            </a:r>
            <a:r>
              <a:rPr lang="en-US" sz="1900" dirty="0">
                <a:latin typeface="Consolas"/>
                <a:cs typeface="Consolas"/>
              </a:rPr>
              <a:t>Main {</a:t>
            </a:r>
          </a:p>
          <a:p>
            <a:pPr marL="0" indent="0">
              <a:buNone/>
            </a:pPr>
            <a:r>
              <a:rPr lang="en-US" sz="1900" dirty="0" smtClean="0">
                <a:latin typeface="Consolas"/>
                <a:cs typeface="Consolas"/>
              </a:rPr>
              <a:t>  </a:t>
            </a:r>
            <a:r>
              <a:rPr lang="en-US" sz="1900" dirty="0">
                <a:latin typeface="Consolas"/>
                <a:cs typeface="Consolas"/>
              </a:rPr>
              <a:t> </a:t>
            </a:r>
            <a:r>
              <a:rPr lang="en-US" sz="1900" dirty="0" smtClean="0">
                <a:latin typeface="Consolas"/>
                <a:cs typeface="Consolas"/>
              </a:rPr>
              <a:t> </a:t>
            </a:r>
            <a:r>
              <a:rPr lang="en-US" sz="1900" b="1" dirty="0" smtClean="0">
                <a:latin typeface="Consolas"/>
                <a:cs typeface="Consolas"/>
              </a:rPr>
              <a:t>entry</a:t>
            </a:r>
            <a:r>
              <a:rPr lang="en-US" sz="1900" dirty="0" smtClean="0">
                <a:latin typeface="Consolas"/>
                <a:cs typeface="Consolas"/>
              </a:rPr>
              <a:t> </a:t>
            </a:r>
            <a:r>
              <a:rPr lang="en-US" sz="1900" dirty="0">
                <a:latin typeface="Consolas"/>
                <a:cs typeface="Consolas"/>
              </a:rPr>
              <a:t>Main(</a:t>
            </a:r>
            <a:r>
              <a:rPr lang="en-US" sz="1900" dirty="0" err="1">
                <a:latin typeface="Consolas"/>
                <a:cs typeface="Consolas"/>
              </a:rPr>
              <a:t>CkArgMsg</a:t>
            </a:r>
            <a:r>
              <a:rPr lang="en-US" sz="1900" dirty="0">
                <a:latin typeface="Consolas"/>
                <a:cs typeface="Consolas"/>
              </a:rPr>
              <a:t> ∗m); </a:t>
            </a:r>
            <a:endParaRPr lang="en-US" sz="19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900" dirty="0">
                <a:latin typeface="Consolas"/>
                <a:cs typeface="Consolas"/>
              </a:rPr>
              <a:t> </a:t>
            </a:r>
            <a:r>
              <a:rPr lang="en-US" sz="1900" dirty="0" smtClean="0">
                <a:latin typeface="Consolas"/>
                <a:cs typeface="Consolas"/>
              </a:rPr>
              <a:t> }</a:t>
            </a:r>
            <a:r>
              <a:rPr lang="en-US" sz="19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1900" dirty="0" smtClean="0">
                <a:latin typeface="Consolas"/>
                <a:cs typeface="Consolas"/>
              </a:rPr>
              <a:t>  </a:t>
            </a:r>
            <a:r>
              <a:rPr lang="en-US" sz="1900" b="1" dirty="0" err="1" smtClean="0">
                <a:latin typeface="Consolas"/>
                <a:cs typeface="Consolas"/>
              </a:rPr>
              <a:t>chare</a:t>
            </a:r>
            <a:r>
              <a:rPr lang="en-US" sz="1900" dirty="0" smtClean="0">
                <a:latin typeface="Consolas"/>
                <a:cs typeface="Consolas"/>
              </a:rPr>
              <a:t> </a:t>
            </a:r>
            <a:r>
              <a:rPr lang="en-US" sz="1900" dirty="0">
                <a:latin typeface="Consolas"/>
                <a:cs typeface="Consolas"/>
              </a:rPr>
              <a:t>Singleton { </a:t>
            </a:r>
            <a:endParaRPr lang="en-US" sz="19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900" dirty="0">
                <a:latin typeface="Consolas"/>
                <a:cs typeface="Consolas"/>
              </a:rPr>
              <a:t> </a:t>
            </a:r>
            <a:r>
              <a:rPr lang="en-US" sz="1900" dirty="0" smtClean="0">
                <a:latin typeface="Consolas"/>
                <a:cs typeface="Consolas"/>
              </a:rPr>
              <a:t>   </a:t>
            </a:r>
            <a:r>
              <a:rPr lang="en-US" sz="1900" b="1" dirty="0" smtClean="0">
                <a:latin typeface="Consolas"/>
                <a:cs typeface="Consolas"/>
              </a:rPr>
              <a:t>entry</a:t>
            </a:r>
            <a:r>
              <a:rPr lang="en-US" sz="1900" dirty="0" smtClean="0">
                <a:latin typeface="Consolas"/>
                <a:cs typeface="Consolas"/>
              </a:rPr>
              <a:t> </a:t>
            </a:r>
            <a:r>
              <a:rPr lang="en-US" sz="1900" dirty="0">
                <a:latin typeface="Consolas"/>
                <a:cs typeface="Consolas"/>
              </a:rPr>
              <a:t>Singleton();</a:t>
            </a:r>
          </a:p>
          <a:p>
            <a:pPr marL="0" indent="0">
              <a:buNone/>
            </a:pPr>
            <a:r>
              <a:rPr lang="en-US" sz="1900" dirty="0" smtClean="0">
                <a:latin typeface="Consolas"/>
                <a:cs typeface="Consolas"/>
              </a:rPr>
              <a:t>  };</a:t>
            </a:r>
          </a:p>
          <a:p>
            <a:pPr marL="0" indent="0">
              <a:buNone/>
            </a:pPr>
            <a:r>
              <a:rPr lang="en-US" sz="1900" dirty="0" smtClean="0">
                <a:latin typeface="Consolas"/>
                <a:cs typeface="Consolas"/>
              </a:rPr>
              <a:t>};</a:t>
            </a:r>
            <a:endParaRPr lang="en-US" sz="1900" dirty="0">
              <a:latin typeface="Consolas"/>
              <a:cs typeface="Consolas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6"/>
          </p:nvPr>
        </p:nvSpPr>
        <p:spPr>
          <a:xfrm>
            <a:off x="4737100" y="1469571"/>
            <a:ext cx="4140125" cy="4710685"/>
          </a:xfrm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#include</a:t>
            </a:r>
            <a:r>
              <a:rPr lang="en-US" dirty="0">
                <a:latin typeface="Consolas"/>
                <a:cs typeface="Consolas"/>
              </a:rPr>
              <a:t> &lt;</a:t>
            </a:r>
            <a:r>
              <a:rPr lang="en-US" dirty="0" err="1">
                <a:latin typeface="Consolas"/>
                <a:cs typeface="Consolas"/>
              </a:rPr>
              <a:t>stdio.h</a:t>
            </a:r>
            <a:r>
              <a:rPr lang="en-US" dirty="0">
                <a:latin typeface="Consolas"/>
                <a:cs typeface="Consolas"/>
              </a:rPr>
              <a:t>&gt;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#include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“</a:t>
            </a:r>
            <a:r>
              <a:rPr lang="en-US" dirty="0" err="1" smtClean="0">
                <a:latin typeface="Consolas"/>
                <a:cs typeface="Consolas"/>
              </a:rPr>
              <a:t>hello.decl.h</a:t>
            </a:r>
            <a:r>
              <a:rPr lang="en-US" dirty="0" smtClean="0">
                <a:latin typeface="Consolas"/>
                <a:cs typeface="Consolas"/>
              </a:rPr>
              <a:t>”</a:t>
            </a: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class</a:t>
            </a:r>
            <a:r>
              <a:rPr lang="en-US" dirty="0">
                <a:latin typeface="Consolas"/>
                <a:cs typeface="Consolas"/>
              </a:rPr>
              <a:t> Main : </a:t>
            </a:r>
            <a:r>
              <a:rPr lang="en-US" b="1" dirty="0">
                <a:latin typeface="Consolas"/>
                <a:cs typeface="Consolas"/>
              </a:rPr>
              <a:t>public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CBase_Main </a:t>
            </a:r>
            <a:r>
              <a:rPr lang="en-US" dirty="0">
                <a:latin typeface="Consolas"/>
                <a:cs typeface="Consolas"/>
              </a:rPr>
              <a:t>{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b="1" dirty="0" smtClean="0">
                <a:latin typeface="Consolas"/>
                <a:cs typeface="Consolas"/>
              </a:rPr>
              <a:t>public</a:t>
            </a:r>
            <a:r>
              <a:rPr lang="en-US" dirty="0">
                <a:latin typeface="Consolas"/>
                <a:cs typeface="Consolas"/>
              </a:rPr>
              <a:t>: Main(</a:t>
            </a:r>
            <a:r>
              <a:rPr lang="en-US" dirty="0" err="1">
                <a:latin typeface="Consolas"/>
                <a:cs typeface="Consolas"/>
              </a:rPr>
              <a:t>CkArgMsg</a:t>
            </a:r>
            <a:r>
              <a:rPr lang="en-US" dirty="0">
                <a:latin typeface="Consolas"/>
                <a:cs typeface="Consolas"/>
              </a:rPr>
              <a:t>∗ m) {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 smtClean="0">
                <a:latin typeface="Consolas"/>
                <a:cs typeface="Consolas"/>
              </a:rPr>
              <a:t>CProxy_Singleton</a:t>
            </a:r>
            <a:r>
              <a:rPr lang="en-US" dirty="0">
                <a:latin typeface="Consolas"/>
                <a:cs typeface="Consolas"/>
              </a:rPr>
              <a:t>::</a:t>
            </a:r>
            <a:r>
              <a:rPr lang="en-US" dirty="0" err="1">
                <a:latin typeface="Consolas"/>
                <a:cs typeface="Consolas"/>
              </a:rPr>
              <a:t>ckNew</a:t>
            </a:r>
            <a:r>
              <a:rPr lang="en-US" dirty="0">
                <a:latin typeface="Consolas"/>
                <a:cs typeface="Consolas"/>
              </a:rPr>
              <a:t>();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}</a:t>
            </a:r>
            <a:r>
              <a:rPr lang="en-US" dirty="0">
                <a:latin typeface="Consolas"/>
                <a:cs typeface="Consolas"/>
              </a:rPr>
              <a:t>;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}</a:t>
            </a:r>
            <a:r>
              <a:rPr lang="en-US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class</a:t>
            </a:r>
            <a:r>
              <a:rPr lang="en-US" dirty="0">
                <a:latin typeface="Consolas"/>
                <a:cs typeface="Consolas"/>
              </a:rPr>
              <a:t> Singleton :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 smtClean="0">
                <a:latin typeface="Consolas"/>
                <a:cs typeface="Consolas"/>
              </a:rPr>
              <a:t>         public </a:t>
            </a:r>
            <a:r>
              <a:rPr lang="en-US" dirty="0" err="1" smtClean="0">
                <a:latin typeface="Consolas"/>
                <a:cs typeface="Consolas"/>
              </a:rPr>
              <a:t>CBase_Singleton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{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b="1" dirty="0" smtClean="0">
                <a:latin typeface="Consolas"/>
                <a:cs typeface="Consolas"/>
              </a:rPr>
              <a:t>public</a:t>
            </a:r>
            <a:r>
              <a:rPr lang="en-US" dirty="0">
                <a:latin typeface="Consolas"/>
                <a:cs typeface="Consolas"/>
              </a:rPr>
              <a:t>: Singleton() {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 smtClean="0">
                <a:latin typeface="Consolas"/>
                <a:cs typeface="Consolas"/>
              </a:rPr>
              <a:t>ckout</a:t>
            </a:r>
            <a:r>
              <a:rPr lang="en-US" dirty="0" smtClean="0">
                <a:latin typeface="Consolas"/>
                <a:cs typeface="Consolas"/>
              </a:rPr>
              <a:t>&lt;&lt;“Hello </a:t>
            </a:r>
            <a:r>
              <a:rPr lang="en-US" dirty="0">
                <a:latin typeface="Consolas"/>
                <a:cs typeface="Consolas"/>
              </a:rPr>
              <a:t>World!</a:t>
            </a:r>
            <a:r>
              <a:rPr lang="en-US" dirty="0" smtClean="0">
                <a:latin typeface="Consolas"/>
                <a:cs typeface="Consolas"/>
              </a:rPr>
              <a:t>”&lt;&lt;</a:t>
            </a:r>
            <a:r>
              <a:rPr lang="en-US" dirty="0" err="1" smtClean="0">
                <a:latin typeface="Consolas"/>
                <a:cs typeface="Consolas"/>
              </a:rPr>
              <a:t>endl</a:t>
            </a:r>
            <a:r>
              <a:rPr lang="en-US" dirty="0">
                <a:latin typeface="Consolas"/>
                <a:cs typeface="Consolas"/>
              </a:rPr>
              <a:t>;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</a:t>
            </a:r>
            <a:r>
              <a:rPr lang="en-US" dirty="0" err="1" smtClean="0">
                <a:latin typeface="Consolas"/>
                <a:cs typeface="Consolas"/>
              </a:rPr>
              <a:t>CkExit</a:t>
            </a:r>
            <a:r>
              <a:rPr lang="en-US" dirty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}</a:t>
            </a:r>
            <a:r>
              <a:rPr lang="en-US" dirty="0">
                <a:latin typeface="Consolas"/>
                <a:cs typeface="Consolas"/>
              </a:rPr>
              <a:t>;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}</a:t>
            </a:r>
            <a:r>
              <a:rPr lang="en-US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#include</a:t>
            </a:r>
            <a:r>
              <a:rPr lang="en-US" dirty="0">
                <a:latin typeface="Consolas"/>
                <a:cs typeface="Consolas"/>
              </a:rPr>
              <a:t> ”</a:t>
            </a:r>
            <a:r>
              <a:rPr lang="en-US" dirty="0" err="1">
                <a:latin typeface="Consolas"/>
                <a:cs typeface="Consolas"/>
              </a:rPr>
              <a:t>hello.def.h</a:t>
            </a:r>
            <a:r>
              <a:rPr lang="en-US" dirty="0">
                <a:latin typeface="Consolas"/>
                <a:cs typeface="Consola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796601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Compiling a Charm++ Program</a:t>
            </a:r>
          </a:p>
        </p:txBody>
      </p:sp>
      <p:pic>
        <p:nvPicPr>
          <p:cNvPr id="4" name="Content Placeholder 3" descr="charmCompile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2227" b="-72227"/>
          <a:stretch>
            <a:fillRect/>
          </a:stretch>
        </p:blipFill>
        <p:spPr/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5656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Building Charm++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clone http://</a:t>
            </a:r>
            <a:r>
              <a:rPr lang="en-US" dirty="0" err="1"/>
              <a:t>charm.cs.uiuc.edu</a:t>
            </a:r>
            <a:r>
              <a:rPr lang="en-US" dirty="0"/>
              <a:t>/</a:t>
            </a:r>
            <a:r>
              <a:rPr lang="en-US" dirty="0" err="1"/>
              <a:t>gerrit</a:t>
            </a:r>
            <a:r>
              <a:rPr lang="en-US" dirty="0"/>
              <a:t>/charm</a:t>
            </a:r>
          </a:p>
          <a:p>
            <a:r>
              <a:rPr lang="en-US" dirty="0"/>
              <a:t>./build &lt;TARGET&gt; &lt;ARCH&gt; &lt;OPTS&gt;</a:t>
            </a:r>
          </a:p>
          <a:p>
            <a:r>
              <a:rPr lang="en-US" dirty="0"/>
              <a:t>TARGET = Charm++, AMPI, </a:t>
            </a:r>
            <a:r>
              <a:rPr lang="en-US" dirty="0" err="1"/>
              <a:t>bgampi</a:t>
            </a:r>
            <a:r>
              <a:rPr lang="en-US" dirty="0"/>
              <a:t>, LIBS etc.</a:t>
            </a:r>
          </a:p>
          <a:p>
            <a:r>
              <a:rPr lang="en-US" dirty="0"/>
              <a:t>ARCH = net-linux-</a:t>
            </a:r>
            <a:r>
              <a:rPr lang="en-US" dirty="0" smtClean="0"/>
              <a:t>x86_64</a:t>
            </a:r>
            <a:r>
              <a:rPr lang="en-US" dirty="0"/>
              <a:t>, multicore-darwin-</a:t>
            </a:r>
            <a:r>
              <a:rPr lang="en-US" dirty="0" smtClean="0"/>
              <a:t>x86_64</a:t>
            </a:r>
            <a:r>
              <a:rPr lang="en-US" dirty="0"/>
              <a:t>, </a:t>
            </a:r>
            <a:r>
              <a:rPr lang="en-US" dirty="0" smtClean="0"/>
              <a:t> </a:t>
            </a:r>
            <a:r>
              <a:rPr lang="en-US" dirty="0" err="1" smtClean="0"/>
              <a:t>pamilrts</a:t>
            </a:r>
            <a:r>
              <a:rPr lang="en-US" dirty="0" err="1"/>
              <a:t>-bluegeneq</a:t>
            </a:r>
            <a:r>
              <a:rPr lang="en-US" dirty="0"/>
              <a:t> etc.</a:t>
            </a:r>
          </a:p>
          <a:p>
            <a:r>
              <a:rPr lang="en-US" dirty="0"/>
              <a:t>OPTS = </a:t>
            </a:r>
            <a:r>
              <a:rPr lang="en-US" dirty="0" smtClean="0"/>
              <a:t>--with</a:t>
            </a:r>
            <a:r>
              <a:rPr lang="en-US" dirty="0"/>
              <a:t>-production, </a:t>
            </a:r>
            <a:r>
              <a:rPr lang="en-US" dirty="0" smtClean="0"/>
              <a:t>--enable</a:t>
            </a:r>
            <a:r>
              <a:rPr lang="en-US" dirty="0"/>
              <a:t>-tracing, </a:t>
            </a:r>
            <a:r>
              <a:rPr lang="en-US" dirty="0" err="1"/>
              <a:t>xlc</a:t>
            </a:r>
            <a:r>
              <a:rPr lang="en-US" dirty="0"/>
              <a:t>, </a:t>
            </a:r>
            <a:r>
              <a:rPr lang="en-US" dirty="0" err="1"/>
              <a:t>smp</a:t>
            </a:r>
            <a:r>
              <a:rPr lang="en-US" dirty="0"/>
              <a:t>, -j8 </a:t>
            </a:r>
            <a:r>
              <a:rPr lang="en-US" dirty="0" smtClean="0"/>
              <a:t>etc.</a:t>
            </a:r>
          </a:p>
          <a:p>
            <a:r>
              <a:rPr lang="en-US" dirty="0" smtClean="0"/>
              <a:t>http</a:t>
            </a:r>
            <a:r>
              <a:rPr lang="en-US" dirty="0"/>
              <a:t>://</a:t>
            </a:r>
            <a:r>
              <a:rPr lang="en-US" dirty="0" err="1"/>
              <a:t>charm.cs.illinois.edu</a:t>
            </a:r>
            <a:r>
              <a:rPr lang="en-US" dirty="0"/>
              <a:t>/manuals/html/charm++/</a:t>
            </a:r>
            <a:r>
              <a:rPr lang="en-US" dirty="0" err="1"/>
              <a:t>A.html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1181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Hello World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Compiling</a:t>
            </a:r>
          </a:p>
          <a:p>
            <a:pPr lvl="1"/>
            <a:r>
              <a:rPr lang="en-US" dirty="0" err="1" smtClean="0"/>
              <a:t>charmc</a:t>
            </a:r>
            <a:r>
              <a:rPr lang="en-US" dirty="0" smtClean="0"/>
              <a:t> </a:t>
            </a:r>
            <a:r>
              <a:rPr lang="en-US" dirty="0" err="1"/>
              <a:t>hello.ci</a:t>
            </a:r>
            <a:endParaRPr lang="en-US" dirty="0"/>
          </a:p>
          <a:p>
            <a:pPr lvl="1"/>
            <a:r>
              <a:rPr lang="en-US" dirty="0" err="1" smtClean="0"/>
              <a:t>charmc</a:t>
            </a:r>
            <a:r>
              <a:rPr lang="en-US" dirty="0" smtClean="0"/>
              <a:t> </a:t>
            </a:r>
            <a:r>
              <a:rPr lang="en-US" dirty="0"/>
              <a:t>-c </a:t>
            </a:r>
            <a:r>
              <a:rPr lang="en-US" dirty="0" err="1"/>
              <a:t>hello.C</a:t>
            </a:r>
            <a:endParaRPr lang="en-US" dirty="0"/>
          </a:p>
          <a:p>
            <a:pPr lvl="1"/>
            <a:r>
              <a:rPr lang="en-US" dirty="0" err="1" smtClean="0"/>
              <a:t>charmc</a:t>
            </a:r>
            <a:r>
              <a:rPr lang="en-US" dirty="0" smtClean="0"/>
              <a:t> </a:t>
            </a:r>
            <a:r>
              <a:rPr lang="en-US" dirty="0"/>
              <a:t>-o hello </a:t>
            </a:r>
            <a:r>
              <a:rPr lang="en-US" dirty="0" err="1"/>
              <a:t>hello.o</a:t>
            </a:r>
            <a:endParaRPr lang="en-US" dirty="0"/>
          </a:p>
          <a:p>
            <a:r>
              <a:rPr lang="en-US" dirty="0"/>
              <a:t>Running</a:t>
            </a:r>
          </a:p>
          <a:p>
            <a:pPr lvl="1"/>
            <a:r>
              <a:rPr lang="en-US" dirty="0" smtClean="0"/>
              <a:t>.</a:t>
            </a:r>
            <a:r>
              <a:rPr lang="en-US" dirty="0"/>
              <a:t>/</a:t>
            </a:r>
            <a:r>
              <a:rPr lang="en-US" dirty="0" err="1"/>
              <a:t>charmrun</a:t>
            </a:r>
            <a:r>
              <a:rPr lang="en-US" dirty="0"/>
              <a:t> +p7 ./hello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+p7 tells the system to use seven cores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3769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rm-pptx_theme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charm-pptx_theme.thmx</Template>
  <TotalTime>15478</TotalTime>
  <Words>417</Words>
  <Application>Microsoft Macintosh PowerPoint</Application>
  <PresentationFormat>On-screen Show (4:3)</PresentationFormat>
  <Paragraphs>92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charm-pptx_theme</vt:lpstr>
      <vt:lpstr>Outline</vt:lpstr>
      <vt:lpstr>Hello World Example</vt:lpstr>
      <vt:lpstr>Hello World with Chares</vt:lpstr>
      <vt:lpstr>Compiling a Charm++ Program</vt:lpstr>
      <vt:lpstr>Building Charm++</vt:lpstr>
      <vt:lpstr>Hello World Example</vt:lpstr>
    </vt:vector>
  </TitlesOfParts>
  <Company>University of Illinois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Chares are reactive</dc:title>
  <dc:creator>Shanna DeSouza</dc:creator>
  <cp:lastModifiedBy>Michael Robson</cp:lastModifiedBy>
  <cp:revision>271</cp:revision>
  <dcterms:created xsi:type="dcterms:W3CDTF">2014-08-04T16:19:24Z</dcterms:created>
  <dcterms:modified xsi:type="dcterms:W3CDTF">2014-11-16T21:34:55Z</dcterms:modified>
</cp:coreProperties>
</file>