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6"/>
  </p:notesMasterIdLst>
  <p:handoutMasterIdLst>
    <p:handoutMasterId r:id="rId37"/>
  </p:handoutMasterIdLst>
  <p:sldIdLst>
    <p:sldId id="345" r:id="rId2"/>
    <p:sldId id="33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Overdecomposition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Checkpointing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array</a:t>
            </a:r>
            <a:endParaRPr lang="en-US" sz="18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calls: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[ClassName</a:t>
            </a:r>
            <a:r>
              <a:rPr lang="en-US" sz="1800" spc="-80" dirty="0" smtClean="0">
                <a:latin typeface="Lucida Console"/>
                <a:cs typeface="Lucida Console"/>
              </a:rPr>
              <a:t>] 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CODE</a:t>
            </a:r>
            <a:endParaRPr lang="en-US" sz="1800" dirty="0">
              <a:latin typeface="Lucida Console"/>
              <a:cs typeface="Lucida Console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0" dirty="0" smtClean="0">
                <a:latin typeface="Lucida Console"/>
                <a:cs typeface="Lucida Console"/>
              </a:rPr>
              <a:t>__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pup()</a:t>
            </a:r>
            <a:r>
              <a:rPr lang="en-US" sz="1800" spc="30" dirty="0">
                <a:latin typeface="Lucida Console"/>
                <a:cs typeface="Lucida Console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CD19-9E52-0D48-98E0-B971752DA02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Structured Dagger</a:t>
            </a:r>
            <a:br>
              <a:rPr lang="en-US" sz="3600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.ci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.cpp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991C-AA20-0F44-988F-6F19415B10C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502218"/>
            <a:ext cx="8615360" cy="208603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</a:t>
            </a:r>
            <a:r>
              <a:rPr lang="en-US" spc="10" dirty="0" smtClean="0">
                <a:latin typeface="Consolas"/>
                <a:cs typeface="Consolas"/>
              </a:rPr>
              <a:t>[</a:t>
            </a:r>
            <a:r>
              <a:rPr lang="en-US" b="1" spc="10" dirty="0" smtClean="0">
                <a:latin typeface="Consolas"/>
                <a:cs typeface="Consolas"/>
              </a:rPr>
              <a:t>mainchare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array</a:t>
            </a:r>
            <a:r>
              <a:rPr lang="en-US" spc="10" dirty="0" smtClean="0">
                <a:latin typeface="Consolas"/>
                <a:cs typeface="Consolas"/>
              </a:rPr>
              <a:t>] 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</a:t>
            </a:r>
            <a:r>
              <a:rPr lang="en-US" b="1" spc="10" dirty="0" smtClean="0">
                <a:latin typeface="Consolas"/>
                <a:cs typeface="Consolas"/>
              </a:rPr>
              <a:t>entry void</a:t>
            </a:r>
            <a:r>
              <a:rPr lang="en-US" spc="10" dirty="0" smtClean="0">
                <a:latin typeface="Consolas"/>
                <a:cs typeface="Consolas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    // … </a:t>
            </a:r>
            <a:r>
              <a:rPr lang="en-US" i="1" spc="10" dirty="0" smtClean="0">
                <a:latin typeface="Consolas"/>
                <a:cs typeface="Consolas"/>
              </a:rPr>
              <a:t>structured dagger code here </a:t>
            </a:r>
            <a:r>
              <a:rPr lang="en-US" spc="10" dirty="0" smtClean="0">
                <a:latin typeface="Consolas"/>
                <a:cs typeface="Consolas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3931906"/>
            <a:ext cx="8615360" cy="190375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class</a:t>
            </a:r>
            <a:r>
              <a:rPr lang="en-US" spc="10" dirty="0" smtClean="0">
                <a:latin typeface="Consolas"/>
                <a:cs typeface="Consolas"/>
              </a:rPr>
              <a:t> MyFoo :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 CBase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MyFoo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SDAG_Code/* </a:t>
            </a:r>
            <a:r>
              <a:rPr lang="en-US" i="1" spc="10" dirty="0" smtClean="0">
                <a:latin typeface="Consolas"/>
                <a:cs typeface="Consolas"/>
              </a:rPr>
              <a:t>insert</a:t>
            </a:r>
            <a:r>
              <a:rPr lang="en-US" spc="10" dirty="0" smtClean="0">
                <a:latin typeface="Consolas"/>
                <a:cs typeface="Consolas"/>
              </a:rPr>
              <a:t> </a:t>
            </a:r>
            <a:r>
              <a:rPr lang="en-US" i="1" spc="10" dirty="0" smtClean="0">
                <a:latin typeface="Consolas"/>
                <a:cs typeface="Consolas"/>
              </a:rPr>
              <a:t>SDAG macro */</a:t>
            </a:r>
            <a:endParaRPr lang="en-US" spc="10" dirty="0" smtClean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MyFoo()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chare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isRoot, </a:t>
            </a:r>
            <a:r>
              <a:rPr lang="en-US" dirty="0" smtClean="0">
                <a:latin typeface="Consolas"/>
                <a:cs typeface="Consolas"/>
              </a:rPr>
              <a:t>CProxy_Fib </a:t>
            </a:r>
            <a:r>
              <a:rPr lang="en-US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calc(int n)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(n &lt; THRESHOLD)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respond(seqFib(n));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CProxy_Fib</a:t>
            </a:r>
            <a:r>
              <a:rPr lang="en-US" dirty="0">
                <a:latin typeface="Consolas"/>
                <a:cs typeface="Consolas"/>
              </a:rPr>
              <a:t>::ckNew(n − 1,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     CProxy_Fib</a:t>
            </a:r>
            <a:r>
              <a:rPr lang="en-US" dirty="0">
                <a:latin typeface="Consolas"/>
                <a:cs typeface="Consolas"/>
              </a:rPr>
              <a:t>::ckNew(n − 2,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respond(val + val2);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>
                <a:latin typeface="Consolas"/>
                <a:cs typeface="Consolas"/>
              </a:rPr>
              <a:t>e</a:t>
            </a:r>
            <a:r>
              <a:rPr lang="en-US" b="1" dirty="0" smtClean="0">
                <a:latin typeface="Consolas"/>
                <a:cs typeface="Consolas"/>
              </a:rPr>
              <a:t>ntry void </a:t>
            </a:r>
            <a:r>
              <a:rPr lang="en-US" dirty="0" smtClean="0">
                <a:latin typeface="Consolas"/>
                <a:cs typeface="Consolas"/>
              </a:rPr>
              <a:t>response(</a:t>
            </a:r>
            <a:r>
              <a:rPr lang="en-US" b="1" dirty="0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A2B2-2E5A-EA46-98F7-94DEAC9D33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>
                <a:latin typeface="Consolas"/>
                <a:cs typeface="Consolas"/>
              </a:rPr>
              <a:t>”fib.decl.h”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#define </a:t>
            </a:r>
            <a:r>
              <a:rPr lang="en-US" dirty="0">
                <a:latin typeface="Consolas"/>
                <a:cs typeface="Consolas"/>
              </a:rPr>
              <a:t>THRESHOLD 10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Main(CkArgMsg∗  m) {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::ckNew(atoi(m−&gt;argv[1]), </a:t>
            </a:r>
            <a:r>
              <a:rPr lang="en-US" b="1" dirty="0">
                <a:latin typeface="Consolas"/>
                <a:cs typeface="Consolas"/>
              </a:rPr>
              <a:t>true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());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Fib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CBase_Fib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Fib  </a:t>
            </a:r>
            <a:r>
              <a:rPr lang="en-US" dirty="0">
                <a:latin typeface="Consolas"/>
                <a:cs typeface="Consolas"/>
              </a:rPr>
              <a:t>SDAG  CODE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CProxy_Fib </a:t>
            </a:r>
            <a:r>
              <a:rPr lang="en-US" dirty="0">
                <a:latin typeface="Consolas"/>
                <a:cs typeface="Consolas"/>
              </a:rPr>
              <a:t>parent;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Fib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 smtClean="0">
                <a:latin typeface="Consolas"/>
                <a:cs typeface="Consolas"/>
              </a:rPr>
              <a:t>isRoot_, CProxy_Fib parent_)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: </a:t>
            </a:r>
            <a:r>
              <a:rPr lang="en-US" dirty="0">
                <a:latin typeface="Consolas"/>
                <a:cs typeface="Consolas"/>
              </a:rPr>
              <a:t>parent(</a:t>
            </a:r>
            <a:r>
              <a:rPr lang="en-US" dirty="0" smtClean="0">
                <a:latin typeface="Consolas"/>
                <a:cs typeface="Consolas"/>
              </a:rPr>
              <a:t>parent_)</a:t>
            </a:r>
            <a:r>
              <a:rPr lang="en-US" dirty="0">
                <a:latin typeface="Consolas"/>
                <a:cs typeface="Consolas"/>
              </a:rPr>
              <a:t>, isRoot(</a:t>
            </a:r>
            <a:r>
              <a:rPr lang="en-US" dirty="0" smtClean="0">
                <a:latin typeface="Consolas"/>
                <a:cs typeface="Consolas"/>
              </a:rPr>
              <a:t>isRoot_)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calc</a:t>
            </a:r>
            <a:r>
              <a:rPr lang="en-US" dirty="0">
                <a:latin typeface="Consolas"/>
                <a:cs typeface="Consolas"/>
              </a:rPr>
              <a:t>(n);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seqFib(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n) { </a:t>
            </a:r>
            <a:r>
              <a:rPr lang="en-US" b="1" dirty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(n &lt; 2) ? n : seqFib(n − 1) + seqFib(n − 2);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respond(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(!isRoot)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{ </a:t>
            </a:r>
            <a:r>
              <a:rPr lang="en-US" dirty="0">
                <a:latin typeface="Consolas"/>
                <a:cs typeface="Consolas"/>
              </a:rPr>
              <a:t>parent.response(val);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b="1" dirty="0" smtClean="0">
                <a:latin typeface="Consolas"/>
                <a:cs typeface="Consolas"/>
              </a:rPr>
              <a:t>delete </a:t>
            </a:r>
            <a:r>
              <a:rPr lang="en-US" b="1" dirty="0">
                <a:latin typeface="Consolas"/>
                <a:cs typeface="Consolas"/>
              </a:rPr>
              <a:t>this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 </a:t>
            </a:r>
            <a:r>
              <a:rPr lang="en-US" b="1" dirty="0">
                <a:latin typeface="Consolas"/>
                <a:cs typeface="Consolas"/>
              </a:rPr>
              <a:t>else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CkPrintf</a:t>
            </a:r>
            <a:r>
              <a:rPr lang="en-US" dirty="0">
                <a:latin typeface="Consolas"/>
                <a:cs typeface="Consolas"/>
              </a:rPr>
              <a:t>(”Fibonacci number is: %d\n”, 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“fib.def.h”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170F-54D2-5E48-BEB2-3AD0D2B9BD4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3343661"/>
            <a:ext cx="8615359" cy="2733439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Sequence: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spc="-80" dirty="0">
                <a:latin typeface="Lucida Console"/>
                <a:cs typeface="Lucida Console"/>
              </a:rPr>
              <a:t>/* sdag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sdag block2 */</a:t>
            </a:r>
            <a:endParaRPr lang="en-US" sz="2000" dirty="0">
              <a:latin typeface="Lucida Console"/>
              <a:cs typeface="Lucida Console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2DED-CA11-874A-AADE-C9EEBF212C9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725267"/>
            <a:ext cx="861535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myMethod1(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param1,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myMethod2(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  myMethod3</a:t>
            </a:r>
            <a:r>
              <a:rPr lang="en-US" spc="10" dirty="0">
                <a:latin typeface="Consolas"/>
                <a:cs typeface="Consolas"/>
              </a:rPr>
              <a:t>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size,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arr[size]) </a:t>
            </a:r>
            <a:r>
              <a:rPr lang="en-US" i="1" spc="10" dirty="0">
                <a:latin typeface="Consolas"/>
                <a:cs typeface="Consolas"/>
              </a:rPr>
              <a:t>/∗ sdag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myMethod4(bool param4) </a:t>
            </a:r>
            <a:r>
              <a:rPr lang="en-US" i="1" spc="10" dirty="0" smtClean="0">
                <a:latin typeface="Consolas"/>
                <a:cs typeface="Consolas"/>
              </a:rPr>
              <a:t>/∗ sdag block2 ∗/</a:t>
            </a:r>
            <a:endParaRPr lang="en-US" i="1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}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07114"/>
            <a:ext cx="861536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4C7-BB42-AD47-9DFE-C2F15F5B505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57175"/>
            <a:ext cx="8615360" cy="270435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method1[100](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ref, </a:t>
            </a:r>
            <a:r>
              <a:rPr lang="en-US" sz="1600" b="1" spc="10" dirty="0">
                <a:latin typeface="Consolas"/>
                <a:cs typeface="Consolas"/>
              </a:rPr>
              <a:t>bool </a:t>
            </a:r>
            <a:r>
              <a:rPr lang="en-US" sz="1600" spc="10" dirty="0">
                <a:latin typeface="Consolas"/>
                <a:cs typeface="Consolas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∗ sdag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(200, </a:t>
            </a:r>
            <a:r>
              <a:rPr lang="en-US" sz="1600" b="1" spc="10" dirty="0">
                <a:latin typeface="Consolas"/>
                <a:cs typeface="Consolas"/>
              </a:rPr>
              <a:t>false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(100, </a:t>
            </a:r>
            <a:r>
              <a:rPr lang="en-US" sz="1600" b="1" spc="10" dirty="0">
                <a:latin typeface="Consolas"/>
                <a:cs typeface="Consolas"/>
              </a:rPr>
              <a:t>true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E8-BD3C-E24F-ABCE-A0069012B33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940050"/>
            <a:ext cx="8615360" cy="246043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if </a:t>
            </a:r>
            <a:r>
              <a:rPr lang="en-US" sz="1600" spc="10" dirty="0">
                <a:latin typeface="Consolas"/>
                <a:cs typeface="Consolas"/>
              </a:rPr>
              <a:t>(thisIndex.x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method1[block](int ref, bool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 </a:t>
            </a:r>
            <a:r>
              <a:rPr lang="en-US" sz="1600" spc="10" dirty="0">
                <a:latin typeface="Consolas"/>
                <a:cs typeface="Consolas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method2(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payload) </a:t>
            </a:r>
            <a:r>
              <a:rPr lang="en-US" sz="1600" b="1" spc="10" dirty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}</a:t>
            </a: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4" y="1713422"/>
            <a:ext cx="8615361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>
                <a:latin typeface="Lucida Console"/>
                <a:cs typeface="Lucida Console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for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EF0-2EB2-654F-80FC-FFD486F49012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86958"/>
            <a:ext cx="8615359" cy="207330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for </a:t>
            </a:r>
            <a:r>
              <a:rPr lang="en-US" sz="1700" spc="10" dirty="0">
                <a:latin typeface="Consolas"/>
                <a:cs typeface="Consolas"/>
              </a:rPr>
              <a:t>(iter = 0; iter &lt; maxIter; ++iter)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recvLeft[iter](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recvRight[iter](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endParaRPr lang="en-US" sz="17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52298"/>
            <a:ext cx="8615359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for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spc="10" dirty="0" smtClean="0">
                <a:latin typeface="Lucida Console"/>
                <a:cs typeface="Lucida Console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th iteration completes,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4560265"/>
            <a:ext cx="8615359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spc="20" dirty="0" smtClean="0">
                <a:latin typeface="Lucida Console"/>
                <a:cs typeface="Lucida Console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5197425"/>
            <a:ext cx="8615360" cy="105955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class </a:t>
            </a:r>
            <a:r>
              <a:rPr lang="en-US" sz="1700" spc="10" dirty="0">
                <a:latin typeface="Consolas"/>
                <a:cs typeface="Consolas"/>
              </a:rPr>
              <a:t>Foo : </a:t>
            </a:r>
            <a:r>
              <a:rPr lang="en-US" sz="1700" b="1" spc="10" dirty="0">
                <a:latin typeface="Consolas"/>
                <a:cs typeface="Consolas"/>
              </a:rPr>
              <a:t>public </a:t>
            </a:r>
            <a:r>
              <a:rPr lang="en-US" sz="1700" spc="10" dirty="0" smtClean="0">
                <a:latin typeface="Consolas"/>
                <a:cs typeface="Consolas"/>
              </a:rPr>
              <a:t>CBase_Foo </a:t>
            </a:r>
            <a:r>
              <a:rPr lang="en-US" sz="17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public</a:t>
            </a:r>
            <a:r>
              <a:rPr lang="en-US" sz="1700" spc="10" dirty="0">
                <a:latin typeface="Consolas"/>
                <a:cs typeface="Consolas"/>
              </a:rPr>
              <a:t>: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iter;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r>
              <a:rPr lang="en-US" sz="1700" spc="1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 </a:t>
            </a:r>
            <a:r>
              <a:rPr lang="en-US" sz="2200" dirty="0" smtClean="0">
                <a:latin typeface="Lucida Console"/>
                <a:cs typeface="Lucida Console"/>
              </a:rPr>
              <a:t>while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1C86-5730-9A4F-8DFF-6C11A2568F8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21117"/>
            <a:ext cx="8615360" cy="375222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</a:t>
            </a:r>
            <a:r>
              <a:rPr lang="en-US" sz="2000" b="1" spc="10" dirty="0" smtClean="0">
                <a:latin typeface="Consolas"/>
                <a:cs typeface="Consolas"/>
              </a:rPr>
              <a:t>while </a:t>
            </a:r>
            <a:r>
              <a:rPr lang="en-US" sz="2000" spc="10" dirty="0">
                <a:latin typeface="Consolas"/>
                <a:cs typeface="Consolas"/>
              </a:rPr>
              <a:t>(i &lt; numNeighbors)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recvData(</a:t>
            </a:r>
            <a:r>
              <a:rPr lang="en-US" sz="2000" b="1" spc="10" dirty="0">
                <a:latin typeface="Consolas"/>
                <a:cs typeface="Consolas"/>
              </a:rPr>
              <a:t>int </a:t>
            </a:r>
            <a:r>
              <a:rPr lang="en-US" sz="2000" spc="10" dirty="0">
                <a:latin typeface="Consolas"/>
                <a:cs typeface="Consolas"/>
              </a:rPr>
              <a:t>len, </a:t>
            </a:r>
            <a:r>
              <a:rPr lang="en-US" sz="2000" b="1" spc="10" dirty="0">
                <a:latin typeface="Consolas"/>
                <a:cs typeface="Consolas"/>
              </a:rPr>
              <a:t>double </a:t>
            </a:r>
            <a:r>
              <a:rPr lang="en-US" sz="2000" spc="10" dirty="0">
                <a:latin typeface="Consolas"/>
                <a:cs typeface="Consolas"/>
              </a:rPr>
              <a:t>data[len])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     </a:t>
            </a:r>
            <a:r>
              <a:rPr lang="en-US" sz="2000" i="1" spc="10" dirty="0" smtClean="0">
                <a:latin typeface="Consolas"/>
                <a:cs typeface="Consolas"/>
              </a:rPr>
              <a:t>/</a:t>
            </a:r>
            <a:r>
              <a:rPr lang="en-US" sz="2000" i="1" spc="10" dirty="0">
                <a:latin typeface="Consolas"/>
                <a:cs typeface="Consolas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method1() </a:t>
            </a:r>
            <a:r>
              <a:rPr lang="en-US" sz="2000" i="1" spc="10" dirty="0">
                <a:latin typeface="Consolas"/>
                <a:cs typeface="Consolas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method2() </a:t>
            </a:r>
            <a:r>
              <a:rPr lang="en-US" sz="2000" i="1" spc="10" dirty="0">
                <a:latin typeface="Consolas"/>
                <a:cs typeface="Consolas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 i++;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}</a:t>
            </a:r>
            <a:endParaRPr lang="en-US" sz="20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198823"/>
            <a:ext cx="861536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while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overlap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339353"/>
          </a:xfrm>
        </p:spPr>
        <p:txBody>
          <a:bodyPr>
            <a:normAutofit fontScale="85000" lnSpcReduction="1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Lucida Console"/>
                <a:cs typeface="Lucida Console"/>
              </a:rPr>
              <a:t>overlap</a:t>
            </a:r>
            <a:r>
              <a:rPr lang="en-US" sz="3000" spc="-95" dirty="0">
                <a:latin typeface="Courier"/>
                <a:cs typeface="Courier"/>
              </a:rPr>
              <a:t>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Lucida Console"/>
                <a:cs typeface="Lucida Console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 </a:t>
            </a:r>
            <a:r>
              <a:rPr lang="en-US" spc="-80" dirty="0">
                <a:latin typeface="Lucida Console"/>
                <a:cs typeface="Lucida Console"/>
              </a:rPr>
              <a:t>overlap </a:t>
            </a:r>
            <a:r>
              <a:rPr lang="en-US" spc="95" dirty="0">
                <a:latin typeface="Lucida Console"/>
                <a:cs typeface="Lucida Console"/>
              </a:rPr>
              <a:t>{</a:t>
            </a:r>
            <a:r>
              <a:rPr lang="en-US" i="1" spc="95" dirty="0">
                <a:latin typeface="Lucida Console"/>
                <a:cs typeface="Lucida Console"/>
              </a:rPr>
              <a:t> </a:t>
            </a:r>
            <a:r>
              <a:rPr lang="en-US" i="1" spc="20" dirty="0">
                <a:latin typeface="Lucida Console"/>
                <a:cs typeface="Lucida Console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/* sdag constructs */ </a:t>
            </a:r>
            <a:r>
              <a:rPr lang="en-US" spc="95" dirty="0" smtClean="0">
                <a:latin typeface="Lucida Console"/>
                <a:cs typeface="Lucida Console"/>
              </a:rPr>
              <a:t>}</a:t>
            </a:r>
            <a:endParaRPr lang="en-US" dirty="0">
              <a:latin typeface="Lucida Console"/>
              <a:cs typeface="Lucida Console"/>
            </a:endParaRP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45974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79A4-7AED-7F42-8FDB-9C60F0C27FD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332942"/>
            <a:ext cx="8615359" cy="203200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overlap </a:t>
            </a:r>
            <a:r>
              <a:rPr lang="en-US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entryMethod1[100](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 smtClean="0">
                <a:latin typeface="Consolas"/>
                <a:cs typeface="Consolas"/>
              </a:rPr>
              <a:t>ref_num</a:t>
            </a:r>
            <a:r>
              <a:rPr lang="en-US" spc="10" dirty="0">
                <a:latin typeface="Consolas"/>
                <a:cs typeface="Consolas"/>
              </a:rPr>
              <a:t>, 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param1) </a:t>
            </a:r>
            <a:r>
              <a:rPr lang="en-US" i="1" spc="10" dirty="0">
                <a:latin typeface="Consolas"/>
                <a:cs typeface="Consolas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</a:t>
            </a:r>
            <a:r>
              <a:rPr lang="en-US" b="1" spc="10" dirty="0">
                <a:latin typeface="Consolas"/>
                <a:cs typeface="Consolas"/>
              </a:rPr>
              <a:t>char </a:t>
            </a:r>
            <a:r>
              <a:rPr lang="en-US" spc="10" dirty="0">
                <a:latin typeface="Consolas"/>
                <a:cs typeface="Consolas"/>
              </a:rPr>
              <a:t>myChar) </a:t>
            </a:r>
            <a:r>
              <a:rPr lang="en-US" i="1" spc="10" dirty="0">
                <a:latin typeface="Consolas"/>
                <a:cs typeface="Consolas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  <a:endParaRPr lang="en-US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block5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Chares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we described Charm++ so far, a chare is a reactive entity:</a:t>
            </a:r>
          </a:p>
          <a:p>
            <a:pPr lvl="1"/>
            <a:r>
              <a:rPr lang="en-US" dirty="0"/>
              <a:t>If it gets this method invocation, it does this action,</a:t>
            </a:r>
          </a:p>
          <a:p>
            <a:pPr lvl="1"/>
            <a:r>
              <a:rPr lang="en-US" dirty="0"/>
              <a:t>If it gets that method invocation then it does that action</a:t>
            </a:r>
          </a:p>
          <a:p>
            <a:pPr lvl="1"/>
            <a:r>
              <a:rPr lang="en-US" dirty="0"/>
              <a:t>But what does it do?</a:t>
            </a:r>
          </a:p>
          <a:p>
            <a:pPr lvl="1"/>
            <a:r>
              <a:rPr lang="en-US" dirty="0"/>
              <a:t>In typical programs, chares have a life-cycle</a:t>
            </a:r>
          </a:p>
          <a:p>
            <a:r>
              <a:rPr lang="en-US" dirty="0"/>
              <a:t>How to express the life-cycle of a chare in code?</a:t>
            </a:r>
          </a:p>
          <a:p>
            <a:pPr lvl="1"/>
            <a:r>
              <a:rPr lang="en-US" dirty="0"/>
              <a:t>Only when it exists</a:t>
            </a:r>
          </a:p>
          <a:p>
            <a:pPr lvl="2"/>
            <a:r>
              <a:rPr lang="en-US" dirty="0"/>
              <a:t>i.e.  some chars may be truly reactive, and the programmer does not know the life cycle</a:t>
            </a:r>
          </a:p>
          <a:p>
            <a:pPr lvl="1"/>
            <a:r>
              <a:rPr lang="en-US" dirty="0"/>
              <a:t>But when it exists, its form is:</a:t>
            </a:r>
          </a:p>
          <a:p>
            <a:pPr lvl="2"/>
            <a:r>
              <a:rPr lang="en-US" dirty="0"/>
              <a:t>Computations depend on remote method invocations, and completion of other local computations</a:t>
            </a:r>
          </a:p>
          <a:p>
            <a:pPr lvl="2"/>
            <a:r>
              <a:rPr lang="en-US" dirty="0"/>
              <a:t>A DAG (Directed Acyclic Graph)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AECD-5D39-0A4F-A1B6-D58D5BE387E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2474928"/>
            <a:ext cx="4967547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c</a:t>
            </a:r>
            <a:r>
              <a:rPr lang="en-US" sz="2300" spc="20" dirty="0">
                <a:latin typeface="Times New Roman"/>
                <a:cs typeface="Times New Roman"/>
              </a:rPr>
              <a:t>h</a:t>
            </a:r>
            <a:r>
              <a:rPr lang="en-US" sz="2300" spc="-15" dirty="0">
                <a:latin typeface="Times New Roman"/>
                <a:cs typeface="Times New Roman"/>
              </a:rPr>
              <a:t>a</a:t>
            </a:r>
            <a:r>
              <a:rPr lang="en-US" sz="2300" dirty="0">
                <a:latin typeface="Times New Roman"/>
                <a:cs typeface="Times New Roman"/>
              </a:rPr>
              <a:t>re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525779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6CF4-0FD8-484C-93EC-0AF340E9BF60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overlap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46" y="797089"/>
            <a:ext cx="3536079" cy="52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688352"/>
            <a:ext cx="861536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-95" dirty="0">
                <a:latin typeface="Lucida Console"/>
                <a:cs typeface="Lucida Console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Lucida Console"/>
                <a:cs typeface="Lucida Console"/>
              </a:rPr>
              <a:t>  forall </a:t>
            </a:r>
            <a:r>
              <a:rPr lang="en-US" sz="2000" spc="-80" dirty="0">
                <a:latin typeface="Lucida Console"/>
                <a:cs typeface="Lucida Console"/>
              </a:rPr>
              <a:t>[&lt;ident&gt;] (&lt;min&gt; :	&lt;max&gt;, &lt;stride&gt;) &lt;body&gt;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&lt;min&gt;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&lt;max&gt;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BB59-B693-1146-BFCE-B6F69337C5D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660588"/>
            <a:ext cx="8615360" cy="118035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forall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[block] (0 : numBlocks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    when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method1[block](</a:t>
            </a:r>
            <a:r>
              <a:rPr lang="en-US" sz="1600" b="1" spc="10" dirty="0">
                <a:latin typeface="Consolas"/>
                <a:cs typeface="Consolas"/>
              </a:rPr>
              <a:t>int</a:t>
            </a:r>
            <a:r>
              <a:rPr lang="en-US" sz="1600" spc="10" dirty="0">
                <a:latin typeface="Consolas"/>
                <a:cs typeface="Consolas"/>
              </a:rPr>
              <a:t> ref, </a:t>
            </a:r>
            <a:r>
              <a:rPr lang="en-US" sz="1600" b="1" spc="10" dirty="0">
                <a:latin typeface="Consolas"/>
                <a:cs typeface="Consolas"/>
              </a:rPr>
              <a:t>bool</a:t>
            </a:r>
            <a:r>
              <a:rPr lang="en-US" sz="1600" spc="10" dirty="0">
                <a:latin typeface="Consolas"/>
                <a:cs typeface="Consolas"/>
              </a:rPr>
              <a:t>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1865" y="4982879"/>
            <a:ext cx="8615359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public:	int</a:t>
            </a:r>
            <a:r>
              <a:rPr lang="en-US" sz="4000" spc="-90" dirty="0">
                <a:latin typeface="Lucida Console"/>
                <a:cs typeface="Lucida Console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block;</a:t>
            </a:r>
            <a:endParaRPr lang="en-US" sz="4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mainmodule </a:t>
            </a:r>
            <a:r>
              <a:rPr lang="en-US" sz="2000" dirty="0">
                <a:latin typeface="Consolas"/>
                <a:cs typeface="Consolas"/>
              </a:rPr>
              <a:t>prefix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mainchare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Main(CkArgMsg∗ msg);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[reductiontarget] void checkIn();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array </a:t>
            </a:r>
            <a:r>
              <a:rPr lang="en-US" sz="2000" dirty="0">
                <a:latin typeface="Consolas"/>
                <a:cs typeface="Consolas"/>
              </a:rPr>
              <a:t>[1D] Prefix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Prefix(int n, </a:t>
            </a:r>
            <a:r>
              <a:rPr lang="en-US" sz="2000" dirty="0" smtClean="0">
                <a:latin typeface="Consolas"/>
                <a:cs typeface="Consolas"/>
              </a:rPr>
              <a:t>CProxy_Main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1800" b="1" dirty="0" smtClean="0">
                <a:latin typeface="Consolas"/>
                <a:cs typeface="Consolas"/>
              </a:rPr>
              <a:t>entry </a:t>
            </a:r>
            <a:r>
              <a:rPr lang="en-US" sz="1800" b="1" dirty="0">
                <a:latin typeface="Consolas"/>
                <a:cs typeface="Consolas"/>
              </a:rPr>
              <a:t>void </a:t>
            </a:r>
            <a:r>
              <a:rPr lang="en-US" sz="1800" dirty="0">
                <a:latin typeface="Consolas"/>
                <a:cs typeface="Consolas"/>
              </a:rPr>
              <a:t>passValue(</a:t>
            </a:r>
            <a:r>
              <a:rPr lang="en-US" sz="1800" b="1" dirty="0">
                <a:latin typeface="Consolas"/>
                <a:cs typeface="Consolas"/>
              </a:rPr>
              <a:t>int </a:t>
            </a:r>
            <a:r>
              <a:rPr lang="en-US" sz="1800" dirty="0">
                <a:latin typeface="Consolas"/>
                <a:cs typeface="Consolas"/>
              </a:rPr>
              <a:t>step, </a:t>
            </a:r>
            <a:r>
              <a:rPr lang="en-US" sz="1800" b="1" dirty="0">
                <a:latin typeface="Consolas"/>
                <a:cs typeface="Consolas"/>
              </a:rPr>
              <a:t>unsigned int </a:t>
            </a:r>
            <a:r>
              <a:rPr lang="en-US" sz="1800" dirty="0">
                <a:latin typeface="Consolas"/>
                <a:cs typeface="Consolas"/>
              </a:rPr>
              <a:t>incomingValue);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6E96-1509-BA4A-BD5E-23E11A1BB98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entry </a:t>
            </a:r>
            <a:r>
              <a:rPr lang="en-US" sz="1400" b="1" dirty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startPrefixCalculation()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for</a:t>
            </a:r>
            <a:r>
              <a:rPr lang="en-US" sz="1400" dirty="0">
                <a:latin typeface="Consolas"/>
                <a:cs typeface="Consolas"/>
              </a:rPr>
              <a:t>(stage = 0; (1 &lt;&lt; stage) &lt; numElements; stage++)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b="1" dirty="0" smtClean="0">
                <a:latin typeface="Consolas"/>
                <a:cs typeface="Consolas"/>
              </a:rPr>
              <a:t>serial </a:t>
            </a:r>
            <a:r>
              <a:rPr lang="en-US" sz="1400" dirty="0">
                <a:latin typeface="Consolas"/>
                <a:cs typeface="Consolas"/>
              </a:rPr>
              <a:t>”</a:t>
            </a:r>
            <a:r>
              <a:rPr lang="en-US" sz="1400" dirty="0" smtClean="0">
                <a:latin typeface="Consolas"/>
                <a:cs typeface="Consolas"/>
              </a:rPr>
              <a:t>send_value</a:t>
            </a:r>
            <a:r>
              <a:rPr lang="en-US" sz="14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targetIndex </a:t>
            </a:r>
            <a:r>
              <a:rPr lang="en-US" sz="1400" dirty="0">
                <a:latin typeface="Consolas"/>
                <a:cs typeface="Consolas"/>
              </a:rPr>
              <a:t>= thisIndex + (1&lt;&lt;stage);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(targetIndex &lt; numElements)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thisProxy[targetIndex].passValue(stage, value);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(thisIndex &gt;= (1&lt;&lt;stage))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200" b="1" dirty="0" smtClean="0">
                <a:latin typeface="Consolas"/>
                <a:cs typeface="Consolas"/>
              </a:rPr>
              <a:t>when </a:t>
            </a:r>
            <a:r>
              <a:rPr lang="en-US" sz="1200" dirty="0">
                <a:latin typeface="Consolas"/>
                <a:cs typeface="Consolas"/>
              </a:rPr>
              <a:t>passValue[stage] (</a:t>
            </a:r>
            <a:r>
              <a:rPr lang="en-US" sz="1200" b="1" dirty="0">
                <a:latin typeface="Consolas"/>
                <a:cs typeface="Consolas"/>
              </a:rPr>
              <a:t>int </a:t>
            </a:r>
            <a:r>
              <a:rPr lang="en-US" sz="1200" dirty="0" smtClean="0">
                <a:latin typeface="Consolas"/>
                <a:cs typeface="Consolas"/>
              </a:rPr>
              <a:t>incoming_stage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b="1" dirty="0">
                <a:latin typeface="Consolas"/>
                <a:cs typeface="Consolas"/>
              </a:rPr>
              <a:t>unsigned int </a:t>
            </a:r>
            <a:r>
              <a:rPr lang="en-US" sz="1200" dirty="0" smtClean="0">
                <a:latin typeface="Consolas"/>
                <a:cs typeface="Consolas"/>
              </a:rPr>
              <a:t>incoming_value</a:t>
            </a:r>
            <a:r>
              <a:rPr lang="en-US" sz="1200" dirty="0">
                <a:latin typeface="Consolas"/>
                <a:cs typeface="Consolas"/>
              </a:rPr>
              <a:t>) </a:t>
            </a:r>
            <a:r>
              <a:rPr lang="en-US" sz="1200" b="1" dirty="0">
                <a:latin typeface="Consolas"/>
                <a:cs typeface="Consolas"/>
              </a:rPr>
              <a:t>serial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     {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  value </a:t>
            </a:r>
            <a:r>
              <a:rPr lang="en-US" sz="1400" dirty="0">
                <a:latin typeface="Consolas"/>
                <a:cs typeface="Consolas"/>
              </a:rPr>
              <a:t>+= </a:t>
            </a:r>
            <a:r>
              <a:rPr lang="en-US" sz="1400" dirty="0" smtClean="0">
                <a:latin typeface="Consolas"/>
                <a:cs typeface="Consolas"/>
              </a:rPr>
              <a:t>incoming_value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</a:t>
            </a:r>
            <a:r>
              <a:rPr lang="en-US" sz="1400" b="1" dirty="0" smtClean="0">
                <a:latin typeface="Consolas"/>
                <a:cs typeface="Consolas"/>
              </a:rPr>
              <a:t>serial </a:t>
            </a:r>
            <a:r>
              <a:rPr lang="en-US" sz="1400" dirty="0">
                <a:latin typeface="Consolas"/>
                <a:cs typeface="Consolas"/>
              </a:rPr>
              <a:t>”done”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contribute</a:t>
            </a:r>
            <a:r>
              <a:rPr lang="en-US" sz="1400" dirty="0">
                <a:latin typeface="Consolas"/>
                <a:cs typeface="Consolas"/>
              </a:rPr>
              <a:t>(CkCallback(CkReductionTarget(Main, checkIn), mainProxy)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AFB5-36D4-A04A-902D-17C72C17DF1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>
                <a:latin typeface="Consolas"/>
                <a:cs typeface="Consolas"/>
              </a:rPr>
              <a:t>”prefix.decl.h”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</a:t>
            </a:r>
            <a:r>
              <a:rPr lang="en-US" sz="1400" b="1" dirty="0">
                <a:latin typeface="Consolas"/>
                <a:cs typeface="Consolas"/>
              </a:rPr>
              <a:t>include </a:t>
            </a:r>
            <a:r>
              <a:rPr lang="en-US" sz="1400" dirty="0">
                <a:latin typeface="Consolas"/>
                <a:cs typeface="Consolas"/>
              </a:rPr>
              <a:t>&lt;stdlib.h&gt;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</a:t>
            </a:r>
            <a:r>
              <a:rPr lang="en-US" sz="1400" dirty="0">
                <a:latin typeface="Consolas"/>
                <a:cs typeface="Consolas"/>
              </a:rPr>
              <a:t>_</a:t>
            </a:r>
            <a:r>
              <a:rPr lang="en-US" sz="1400" dirty="0" smtClean="0">
                <a:latin typeface="Consolas"/>
                <a:cs typeface="Consolas"/>
              </a:rPr>
              <a:t>Main </a:t>
            </a:r>
            <a:r>
              <a:rPr lang="en-US" sz="1400" dirty="0">
                <a:latin typeface="Consolas"/>
                <a:cs typeface="Consolas"/>
              </a:rPr>
              <a:t>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CProxy_Prefix </a:t>
            </a:r>
            <a:r>
              <a:rPr lang="en-US" sz="1400" dirty="0">
                <a:latin typeface="Consolas"/>
                <a:cs typeface="Consolas"/>
              </a:rPr>
              <a:t>prefixArray;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Main</a:t>
            </a:r>
            <a:r>
              <a:rPr lang="en-US" sz="1400" dirty="0">
                <a:latin typeface="Consolas"/>
                <a:cs typeface="Consolas"/>
              </a:rPr>
              <a:t>(CkArgMsg∗ msg)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numElements = 10;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(msg&gt;argc &gt; 1)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numElements </a:t>
            </a:r>
            <a:r>
              <a:rPr lang="en-US" sz="1400" dirty="0">
                <a:latin typeface="Consolas"/>
                <a:cs typeface="Consolas"/>
              </a:rPr>
              <a:t>= atoi(msg&gt;argv[1]);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   prefixArray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smtClean="0">
                <a:latin typeface="Consolas"/>
                <a:cs typeface="Consolas"/>
              </a:rPr>
              <a:t>CProxy_Prefix</a:t>
            </a:r>
            <a:r>
              <a:rPr lang="en-US" sz="1400" dirty="0">
                <a:latin typeface="Consolas"/>
                <a:cs typeface="Consolas"/>
              </a:rPr>
              <a:t>::ckNew(numElements, thisProxy, numElements);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prefixArray.startPrefixCalculation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Main</a:t>
            </a:r>
            <a:r>
              <a:rPr lang="en-US" sz="1400" dirty="0">
                <a:latin typeface="Consolas"/>
                <a:cs typeface="Consolas"/>
              </a:rPr>
              <a:t>(CkMigrateMessage∗ msg) { }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void </a:t>
            </a:r>
            <a:r>
              <a:rPr lang="en-US" sz="1400" dirty="0">
                <a:latin typeface="Consolas"/>
                <a:cs typeface="Consolas"/>
              </a:rPr>
              <a:t>checkIn()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CkExit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>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Consolas"/>
                <a:cs typeface="Consolas"/>
              </a:rPr>
              <a:t>};</a:t>
            </a:r>
            <a:endParaRPr lang="en-US" sz="1400" dirty="0">
              <a:effectLst/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4E02-CF77-8840-B883-42349F8423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Prefix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CBase_Prefix </a:t>
            </a:r>
            <a:r>
              <a:rPr lang="en-US" sz="1600" dirty="0">
                <a:latin typeface="Consolas"/>
                <a:cs typeface="Consolas"/>
              </a:rPr>
              <a:t>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Prefix_SDAG_CODE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stage, targetIndex, value, numElements;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CProxy_Main </a:t>
            </a:r>
            <a:r>
              <a:rPr lang="en-US" sz="1600" dirty="0">
                <a:latin typeface="Consolas"/>
                <a:cs typeface="Consolas"/>
              </a:rPr>
              <a:t>mainProxy;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Prefix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dirty="0" smtClean="0">
                <a:latin typeface="Consolas"/>
                <a:cs typeface="Consolas"/>
              </a:rPr>
              <a:t>CProxy_Main </a:t>
            </a:r>
            <a:r>
              <a:rPr lang="en-US" sz="1600" dirty="0">
                <a:latin typeface="Consolas"/>
                <a:cs typeface="Consolas"/>
              </a:rPr>
              <a:t>p) : numElements(n), mainProxy(p) 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srand</a:t>
            </a:r>
            <a:r>
              <a:rPr lang="en-US" sz="1600" dirty="0">
                <a:latin typeface="Consolas"/>
                <a:cs typeface="Consolas"/>
              </a:rPr>
              <a:t>(thisIndex);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400" dirty="0" smtClean="0">
                <a:latin typeface="Consolas"/>
                <a:cs typeface="Consolas"/>
              </a:rPr>
              <a:t>value </a:t>
            </a:r>
            <a:r>
              <a:rPr lang="en-US" sz="1400" dirty="0">
                <a:latin typeface="Consolas"/>
                <a:cs typeface="Consolas"/>
              </a:rPr>
              <a:t>= rand() % 10; </a:t>
            </a:r>
            <a:r>
              <a:rPr lang="en-US" sz="1400" i="1" dirty="0">
                <a:latin typeface="Consolas"/>
                <a:cs typeface="Consolas"/>
              </a:rPr>
              <a:t>// Random positive int between 0 and 9 (inclusive)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Prefix</a:t>
            </a:r>
            <a:r>
              <a:rPr lang="en-US" sz="1600" dirty="0">
                <a:latin typeface="Consolas"/>
                <a:cs typeface="Consolas"/>
              </a:rPr>
              <a:t>(CkMigrateMessage ∗msg) { 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”prefix.def.h”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39AC-D3FB-8A42-81BB-E581AF3F8A6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22F6-CD8B-B049-9D5F-9F5099186C9C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4412" b="-44412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A94A-B5C1-EE44-93C9-13CA56F2FB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9437" r="-2943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CAD5-4F01-7142-8CA3-A59F28CD6DA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133" b="-6133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F011-31A4-1949-A425-D7F6E11E722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  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chare </a:t>
            </a:r>
            <a:r>
              <a:rPr lang="en-US" sz="2000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Fib(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b="1" dirty="0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isRoot, </a:t>
            </a:r>
            <a:r>
              <a:rPr lang="en-US" sz="2000" dirty="0" smtClean="0">
                <a:latin typeface="Consolas"/>
                <a:cs typeface="Consolas"/>
              </a:rPr>
              <a:t>CProxy_Fib </a:t>
            </a:r>
            <a:r>
              <a:rPr lang="en-US" sz="2000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respond(</a:t>
            </a:r>
            <a:r>
              <a:rPr lang="en-US" sz="2000" b="1" dirty="0">
                <a:latin typeface="Consolas"/>
                <a:cs typeface="Consolas"/>
              </a:rPr>
              <a:t>int </a:t>
            </a:r>
            <a:r>
              <a:rPr lang="en-US" sz="2000" dirty="0">
                <a:latin typeface="Consolas"/>
                <a:cs typeface="Consolas"/>
              </a:rPr>
              <a:t>value);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8D6F-3227-5A4B-9318-4BD6B284E2F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mainmodule </a:t>
            </a:r>
            <a:r>
              <a:rPr lang="en-US" sz="1600" dirty="0">
                <a:latin typeface="Consolas"/>
                <a:cs typeface="Consolas"/>
              </a:rPr>
              <a:t>jacobi3d {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mainchare </a:t>
            </a:r>
            <a:r>
              <a:rPr lang="en-US" sz="16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Main(CkArgMsg ∗m);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done(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iterations);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array </a:t>
            </a:r>
            <a:r>
              <a:rPr lang="en-US" sz="1600" dirty="0">
                <a:latin typeface="Consolas"/>
                <a:cs typeface="Consolas"/>
              </a:rPr>
              <a:t>[3D] Jacobi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Jacobi(</a:t>
            </a:r>
            <a:r>
              <a:rPr lang="en-US" sz="1600" dirty="0" smtClean="0">
                <a:latin typeface="Consolas"/>
                <a:cs typeface="Consolas"/>
              </a:rPr>
              <a:t>CProxy_Main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400" b="1" dirty="0" smtClean="0">
                <a:latin typeface="Consolas"/>
                <a:cs typeface="Consolas"/>
              </a:rPr>
              <a:t>entry </a:t>
            </a:r>
            <a:r>
              <a:rPr lang="en-US" sz="1400" b="1" dirty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updateGhosts(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ref,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dir,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w,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h, </a:t>
            </a:r>
            <a:r>
              <a:rPr lang="en-US" sz="1400" b="1" dirty="0">
                <a:latin typeface="Consolas"/>
                <a:cs typeface="Consolas"/>
              </a:rPr>
              <a:t>double </a:t>
            </a:r>
            <a:r>
              <a:rPr lang="en-US" sz="1400" dirty="0">
                <a:latin typeface="Consolas"/>
                <a:cs typeface="Consolas"/>
              </a:rPr>
              <a:t>gh[w∗h]);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[reductiontarget]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checkConverged(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result);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i="1" dirty="0" smtClean="0">
                <a:latin typeface="Consolas"/>
                <a:cs typeface="Consolas"/>
              </a:rPr>
              <a:t>/</a:t>
            </a:r>
            <a:r>
              <a:rPr lang="en-US" sz="1600" i="1" dirty="0">
                <a:latin typeface="Consolas"/>
                <a:cs typeface="Consolas"/>
              </a:rPr>
              <a:t>/ ... main loop (next slide) ...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B2BA-3D10-B748-A37C-B75011CAA70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x = thisIndex.x, y = thisIndex.y, z = thisIndex.z;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bdX = blockDimX, bdY = blockDimY, bdZ = blockDimZ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(wrapX(x1),y,z).updateGhosts(iter, RIGHT, bdY, bdZ, rightGhost);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(wrapX(x+1),y,z).updateGhosts(iter, LEFT, bdY, bdZ, leftGhost);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(x,wrapY(y1),z).updateGhosts(iter, TOP, bdX, bdZ, topGhost);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(x,wrapY(y+1),z).updateGhosts(iter, BOTTOM, bdX, bdZ, bottomGhost);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(x,y,wrapZ(z1)).updateGhosts(iter, BACK, bdX, bdY, backGhost);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(x,y,wrapZ(z+1)).updateGhosts(iter, FRONT, bdX, bdY, frontGhost);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freeBoundaries</a:t>
            </a:r>
            <a:r>
              <a:rPr lang="en-US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(remoteCount = 0; remoteCount &lt; 6; remoteCount++)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updateGhosts[iter](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ref,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dir,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buf[w∗h])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updateBoundary</a:t>
            </a:r>
            <a:r>
              <a:rPr lang="en-US" dirty="0">
                <a:latin typeface="Consolas"/>
                <a:cs typeface="Consolas"/>
              </a:rPr>
              <a:t>(dir, w, h, buf);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error = computeKernel();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conv = error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CkCallback </a:t>
            </a:r>
            <a:r>
              <a:rPr lang="en-US" dirty="0">
                <a:latin typeface="Consolas"/>
                <a:cs typeface="Consolas"/>
              </a:rPr>
              <a:t>cb(CkReductionTarget(Jacobi, checkConverged),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contribute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&amp;conv, CkReduction::logical and, cb);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checkConverged(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result)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mainProxy.done(iter); converged = true;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++iter;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 </a:t>
            </a:r>
            <a:endParaRPr lang="en-US" dirty="0">
              <a:effectLst/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A4A-5AF3-3B4B-886D-FC7E1CF561D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6889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526889"/>
            <a:ext cx="8615360" cy="597415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entry void </a:t>
            </a:r>
            <a:r>
              <a:rPr lang="en-US" sz="105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</a:t>
            </a:r>
            <a:r>
              <a:rPr lang="en-US" sz="1050" b="1" dirty="0" smtClean="0">
                <a:latin typeface="Consolas"/>
                <a:cs typeface="Consolas"/>
              </a:rPr>
              <a:t>while </a:t>
            </a:r>
            <a:r>
              <a:rPr lang="en-US" sz="1050" dirty="0">
                <a:latin typeface="Consolas"/>
                <a:cs typeface="Consolas"/>
              </a:rPr>
              <a:t>(!converged)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copyToBoundaries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x = thisIndex.x, y = thisIndex.y, z = thisIndex.z;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bdX = blockDimX, bdY = blockDimY, bdZ = blockDimZ;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(wrapX(x−1),y,z).updateGhosts(iter, RIGHT, bdY, bdZ, rightGhost);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(wrapX(x+1),y,z).updateGhosts(iter, LEFT, bdY, bdZ, leftGhost);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(x,wrapY(y−1),z).updateGhosts(iter, TOP, bdX, bdZ, topGhost);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(x,wrapY(y+1),z).updateGhosts(iter, BOTTOM, bdX, bdZ, bottomGhost);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(x,y,wrapZ(z−1)).updateGhosts(iter, BACK, bdX, bdY, backGhost);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(x,y,wrapZ(z+1)).updateGhosts(iter, FRONT, bdX, bdY, frontGhost);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freeBoundaries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for </a:t>
            </a:r>
            <a:r>
              <a:rPr lang="en-US" sz="1050" dirty="0">
                <a:latin typeface="Consolas"/>
                <a:cs typeface="Consolas"/>
              </a:rPr>
              <a:t>(remoteCount = 0; remoteCount &lt; 6; remoteCount++)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updateGhosts[iter](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ref,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dir,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w,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h, </a:t>
            </a:r>
            <a:r>
              <a:rPr lang="en-US" sz="1050" b="1" dirty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buf[w∗h])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updateBoundary</a:t>
            </a:r>
            <a:r>
              <a:rPr lang="en-US" sz="1050" dirty="0">
                <a:latin typeface="Consolas"/>
                <a:cs typeface="Consolas"/>
              </a:rPr>
              <a:t>(dir, w, h, buf);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error = computeKernel();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conv = error &lt; DELTA;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(iter % 5 == 1)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contribute</a:t>
            </a:r>
            <a:r>
              <a:rPr lang="en-US" sz="1050" dirty="0">
                <a:latin typeface="Consolas"/>
                <a:cs typeface="Consolas"/>
              </a:rPr>
              <a:t>(</a:t>
            </a:r>
            <a:r>
              <a:rPr lang="en-US" sz="1050" b="1" dirty="0">
                <a:latin typeface="Consolas"/>
                <a:cs typeface="Consolas"/>
              </a:rPr>
              <a:t>sizeof</a:t>
            </a:r>
            <a:r>
              <a:rPr lang="en-US" sz="1050" dirty="0">
                <a:latin typeface="Consolas"/>
                <a:cs typeface="Consolas"/>
              </a:rPr>
              <a:t>(int), &amp;conv, CkReduction::logical  and, CkCallback(CkReductionTarget(Jacobi,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                 checkConverged</a:t>
            </a:r>
            <a:r>
              <a:rPr lang="en-US" sz="1050" dirty="0">
                <a:latin typeface="Consolas"/>
                <a:cs typeface="Consolas"/>
              </a:rPr>
              <a:t>), thisProxy));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(++iter % 5 == 0)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checkConverged(</a:t>
            </a:r>
            <a:r>
              <a:rPr lang="en-US" sz="1050" b="1" dirty="0">
                <a:latin typeface="Consolas"/>
                <a:cs typeface="Consolas"/>
              </a:rPr>
              <a:t>bool </a:t>
            </a:r>
            <a:r>
              <a:rPr lang="en-US" sz="1050" dirty="0">
                <a:latin typeface="Consolas"/>
                <a:cs typeface="Consolas"/>
              </a:rPr>
              <a:t>result)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(result)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 mainProxy.done(iter); converged = </a:t>
            </a:r>
            <a:r>
              <a:rPr lang="en-US" sz="1050" b="1" dirty="0">
                <a:latin typeface="Consolas"/>
                <a:cs typeface="Consolas"/>
              </a:rPr>
              <a:t>true</a:t>
            </a:r>
            <a:r>
              <a:rPr lang="en-US" sz="105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};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47E-5888-8046-9690-52F48999632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sz="3600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z="3600" spc="-40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z="3600" spc="-10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lang="en-US" sz="3600" spc="5" dirty="0">
                <a:solidFill>
                  <a:srgbClr val="CC0000"/>
                </a:solidFill>
                <a:latin typeface="Times New Roman"/>
                <a:cs typeface="Times New Roman"/>
              </a:rPr>
              <a:t>er</a:t>
            </a:r>
            <a:r>
              <a:rPr lang="en-US" sz="3600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2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lang="en-US" sz="3600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CC0000"/>
                </a:solidFill>
                <a:latin typeface="Times New Roman"/>
                <a:cs typeface="Times New Roman"/>
              </a:rPr>
              <a:t>Asynchrony</a:t>
            </a:r>
            <a:r>
              <a:rPr lang="en-US" sz="3600" dirty="0">
                <a:latin typeface="Times New Roman"/>
                <a:cs typeface="Times New Roman"/>
              </a:rPr>
              <a:t/>
            </a:r>
            <a:br>
              <a:rPr lang="en-US" sz="3600" dirty="0">
                <a:latin typeface="Times New Roman"/>
                <a:cs typeface="Times New Roman"/>
              </a:rPr>
            </a:br>
            <a:r>
              <a:rPr lang="en-US" sz="2200" spc="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roblem:</a:t>
            </a: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spc="10" dirty="0">
                <a:latin typeface="Times New Roman"/>
                <a:cs typeface="Times New Roman"/>
              </a:rPr>
              <a:t>res)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computation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E4D4-FE0F-3F4C-9166-90D0BEF5F0C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1840284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entry void </a:t>
            </a:r>
            <a:r>
              <a:rPr lang="en-US" sz="1700" dirty="0">
                <a:latin typeface="Consolas"/>
                <a:cs typeface="Consolas"/>
              </a:rPr>
              <a:t>retrieveValues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</a:t>
            </a:r>
            <a:r>
              <a:rPr lang="en-US" sz="1700" b="1" dirty="0" smtClean="0">
                <a:latin typeface="Consolas"/>
                <a:cs typeface="Consolas"/>
              </a:rPr>
              <a:t>for </a:t>
            </a:r>
            <a:r>
              <a:rPr lang="en-US" sz="1700" dirty="0">
                <a:latin typeface="Consolas"/>
                <a:cs typeface="Consolas"/>
              </a:rPr>
              <a:t>(i = 0; i &lt; n; i++) </a:t>
            </a:r>
            <a:r>
              <a:rPr lang="en-US" sz="1700" b="1" dirty="0">
                <a:latin typeface="Consolas"/>
                <a:cs typeface="Consolas"/>
              </a:rPr>
              <a:t>serial </a:t>
            </a:r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keys</a:t>
            </a:r>
            <a:r>
              <a:rPr lang="en-US" sz="1700" dirty="0">
                <a:latin typeface="Consolas"/>
                <a:cs typeface="Consolas"/>
              </a:rPr>
              <a:t>[i] = </a:t>
            </a:r>
            <a:r>
              <a:rPr lang="en-US" sz="1700" i="1" dirty="0">
                <a:latin typeface="Consolas"/>
                <a:cs typeface="Consolas"/>
              </a:rPr>
              <a:t>// compute i’th key;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keyValueProxy</a:t>
            </a:r>
            <a:r>
              <a:rPr lang="en-US" sz="1700" dirty="0">
                <a:latin typeface="Consolas"/>
                <a:cs typeface="Consolas"/>
              </a:rPr>
              <a:t>[keys[i] / B].requestValue(keys[i], thisProxy, i);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}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27C5-A48F-E643-A81A-C484927AD4E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865" y="2900948"/>
            <a:ext cx="861536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(i = 0; i &lt; n; i++)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i, ValueType value)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values[i] = value; 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next phase of computation thats uses the keys and values.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892842"/>
            <a:ext cx="8615359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KeyValueClass::requestValue(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key, CProxy Client c, 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ref)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ValueType </a:t>
            </a:r>
            <a:r>
              <a:rPr lang="en-US" sz="1700" dirty="0">
                <a:latin typeface="Consolas"/>
                <a:cs typeface="Consolas"/>
              </a:rPr>
              <a:t>v = localTable[key];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c.response</a:t>
            </a:r>
            <a:r>
              <a:rPr lang="en-US" sz="1700" dirty="0">
                <a:latin typeface="Consolas"/>
                <a:cs typeface="Consolas"/>
              </a:rPr>
              <a:t>(ref, v);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7219"/>
          </a:xfrm>
        </p:spPr>
        <p:txBody>
          <a:bodyPr>
            <a:noAutofit/>
          </a:bodyPr>
          <a:lstStyle/>
          <a:p>
            <a:r>
              <a:rPr lang="en-US" sz="2800" spc="-10" dirty="0">
                <a:solidFill>
                  <a:srgbClr val="CC0000"/>
                </a:solidFill>
              </a:rPr>
              <a:t>Fi</a:t>
            </a:r>
            <a:r>
              <a:rPr lang="en-US" sz="2800" spc="25" dirty="0">
                <a:solidFill>
                  <a:srgbClr val="CC0000"/>
                </a:solidFill>
              </a:rPr>
              <a:t>b</a:t>
            </a:r>
            <a:r>
              <a:rPr lang="en-US" sz="2800" spc="0" dirty="0">
                <a:solidFill>
                  <a:srgbClr val="CC0000"/>
                </a:solidFill>
              </a:rPr>
              <a:t>onacci</a:t>
            </a:r>
            <a:r>
              <a:rPr lang="en-US" sz="2800" spc="120" dirty="0">
                <a:solidFill>
                  <a:srgbClr val="CC0000"/>
                </a:solidFill>
              </a:rPr>
              <a:t> </a:t>
            </a:r>
            <a:r>
              <a:rPr lang="en-US" sz="2800" spc="-10" dirty="0">
                <a:solidFill>
                  <a:srgbClr val="CC0000"/>
                </a:solidFill>
              </a:rPr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65" y="408047"/>
            <a:ext cx="8580958" cy="609299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 smtClean="0">
                <a:latin typeface="Consolas"/>
                <a:cs typeface="Consolas"/>
              </a:rPr>
              <a:t>Main : </a:t>
            </a:r>
            <a:r>
              <a:rPr lang="en-US" sz="1600" b="1" dirty="0" smtClean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CBase_Main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Main(CkArgMsg∗  m)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CProxy_Fib</a:t>
            </a:r>
            <a:r>
              <a:rPr lang="en-US" sz="1600" dirty="0">
                <a:latin typeface="Consolas"/>
                <a:cs typeface="Consolas"/>
              </a:rPr>
              <a:t>::ckNew(atoi(m−&gt;argv[1]), </a:t>
            </a:r>
            <a:r>
              <a:rPr lang="en-US" sz="1600" b="1" dirty="0">
                <a:latin typeface="Consolas"/>
                <a:cs typeface="Consolas"/>
              </a:rPr>
              <a:t>true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Fib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CBase_Fib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>
                <a:latin typeface="Consolas"/>
                <a:cs typeface="Consolas"/>
              </a:rPr>
              <a:t>parent;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isRoot; 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result, count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Fib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 smtClean="0">
                <a:latin typeface="Consolas"/>
                <a:cs typeface="Consolas"/>
              </a:rPr>
              <a:t>isRoot_, CProxy_Fib parent_)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: </a:t>
            </a:r>
            <a:r>
              <a:rPr lang="en-US" sz="1600" dirty="0">
                <a:latin typeface="Consolas"/>
                <a:cs typeface="Consolas"/>
              </a:rPr>
              <a:t>parent</a:t>
            </a:r>
            <a:r>
              <a:rPr lang="en-US" sz="1600">
                <a:latin typeface="Consolas"/>
                <a:cs typeface="Consolas"/>
              </a:rPr>
              <a:t>(</a:t>
            </a:r>
            <a:r>
              <a:rPr lang="en-US" sz="1600" smtClean="0">
                <a:latin typeface="Consolas"/>
                <a:cs typeface="Consolas"/>
              </a:rPr>
              <a:t>parent_)</a:t>
            </a:r>
            <a:r>
              <a:rPr lang="en-US" sz="1600" dirty="0">
                <a:latin typeface="Consolas"/>
                <a:cs typeface="Consolas"/>
              </a:rPr>
              <a:t>, isRoot(</a:t>
            </a:r>
            <a:r>
              <a:rPr lang="en-US" sz="1600" dirty="0" smtClean="0">
                <a:latin typeface="Consolas"/>
                <a:cs typeface="Consolas"/>
              </a:rPr>
              <a:t>isRoot_)</a:t>
            </a:r>
            <a:r>
              <a:rPr lang="en-US" sz="1600" dirty="0">
                <a:latin typeface="Consolas"/>
                <a:cs typeface="Consolas"/>
              </a:rPr>
              <a:t>, result(0), count(2) {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(n &lt; 2) respond(n);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else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CProxy_Fib</a:t>
            </a:r>
            <a:r>
              <a:rPr lang="en-US" sz="1600" dirty="0">
                <a:latin typeface="Consolas"/>
                <a:cs typeface="Consolas"/>
              </a:rPr>
              <a:t>::ckNew(n − 1,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CProxy_Fib</a:t>
            </a:r>
            <a:r>
              <a:rPr lang="en-US" sz="1600" dirty="0">
                <a:latin typeface="Consolas"/>
                <a:cs typeface="Consolas"/>
              </a:rPr>
              <a:t>::ckNew(n − 2,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respond(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result </a:t>
            </a:r>
            <a:r>
              <a:rPr lang="en-US" sz="1600" dirty="0">
                <a:latin typeface="Consolas"/>
                <a:cs typeface="Consolas"/>
              </a:rPr>
              <a:t>+= val;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(isRoot)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CkPrintf</a:t>
            </a:r>
            <a:r>
              <a:rPr lang="en-US" sz="1600" dirty="0">
                <a:latin typeface="Consolas"/>
                <a:cs typeface="Consolas"/>
              </a:rPr>
              <a:t>(”Fibonacci number is: %d\n”, 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CkExit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 </a:t>
            </a:r>
            <a:r>
              <a:rPr lang="en-US" sz="1600" b="1" dirty="0">
                <a:latin typeface="Consolas"/>
                <a:cs typeface="Consolas"/>
              </a:rPr>
              <a:t>else 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             </a:t>
            </a:r>
            <a:r>
              <a:rPr lang="en-US" sz="1600" dirty="0" smtClean="0">
                <a:latin typeface="Consolas"/>
                <a:cs typeface="Consolas"/>
              </a:rPr>
              <a:t>{ </a:t>
            </a:r>
            <a:r>
              <a:rPr lang="en-US" sz="1600" dirty="0">
                <a:latin typeface="Consolas"/>
                <a:cs typeface="Consolas"/>
              </a:rPr>
              <a:t>parent.respond(result);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b="1" dirty="0" smtClean="0">
                <a:latin typeface="Consolas"/>
                <a:cs typeface="Consolas"/>
              </a:rPr>
              <a:t>delete </a:t>
            </a:r>
            <a:r>
              <a:rPr lang="en-US" sz="1600" b="1" dirty="0">
                <a:latin typeface="Consolas"/>
                <a:cs typeface="Consolas"/>
              </a:rPr>
              <a:t>this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F6FF-9D51-9B4A-8670-1F26E9F2564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Fibonacci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ch</a:t>
            </a:r>
            <a:r>
              <a:rPr lang="en-US" sz="2800" spc="-2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ch</a:t>
            </a:r>
            <a:r>
              <a:rPr lang="en-US" sz="2000" spc="-20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calling  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respond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):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our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200-CB40-C24C-B17E-60D92F636ED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941287"/>
            <a:ext cx="8615360" cy="124884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CF8-B7D1-1643-8DF7-97B38AFFEB1C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32791"/>
            <a:ext cx="8615360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entry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5" dirty="0" smtClean="0">
                <a:latin typeface="Consolas"/>
                <a:cs typeface="Consolas"/>
              </a:rPr>
              <a:t>someMeth</a:t>
            </a:r>
            <a:r>
              <a:rPr lang="en-US" spc="35" dirty="0" smtClean="0">
                <a:latin typeface="Consolas"/>
                <a:cs typeface="Consolas"/>
              </a:rPr>
              <a:t>od()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d1(p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ock2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d2(p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ock3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Consolas"/>
                <a:cs typeface="Consolas"/>
              </a:rPr>
              <a:t>}</a:t>
            </a:r>
            <a:r>
              <a:rPr lang="en-US" spc="-5" dirty="0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156857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 smtClean="0">
                <a:latin typeface="Lucida Console"/>
                <a:cs typeface="Lucida Console"/>
              </a:rPr>
              <a:t>serial</a:t>
            </a:r>
            <a:r>
              <a:rPr lang="en-US" sz="2800" i="1" spc="-95" dirty="0" smtClean="0">
                <a:latin typeface="Courier"/>
                <a:cs typeface="Courier"/>
              </a:rPr>
              <a:t>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sequencial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spc="-25" dirty="0" smtClean="0">
                <a:latin typeface="Lucida Console"/>
                <a:cs typeface="Lucida Console"/>
              </a:rPr>
              <a:t>serial &lt;optionalString&gt;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spc="-25" dirty="0" smtClean="0">
                <a:latin typeface="Lucida Console"/>
                <a:cs typeface="Lucida Console"/>
              </a:rPr>
              <a:t>&lt;optionalString&gt;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179-70B7-D24B-898D-EAC2D795AAF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660309"/>
            <a:ext cx="411479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{ </a:t>
            </a:r>
            <a:r>
              <a:rPr lang="en-US" spc="10" dirty="0">
                <a:latin typeface="Consolas"/>
                <a:cs typeface="Consolas"/>
              </a:rPr>
              <a:t>thisProxy.invokeMethod(10); </a:t>
            </a:r>
            <a:r>
              <a:rPr lang="en-US" spc="10" dirty="0" smtClean="0"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callSomeFunction</a:t>
            </a:r>
            <a:r>
              <a:rPr lang="en-US" spc="10" dirty="0"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7100" y="4660309"/>
            <a:ext cx="4140125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>
                <a:latin typeface="Consolas"/>
                <a:cs typeface="Consolas"/>
              </a:rPr>
              <a:t>entry void </a:t>
            </a:r>
            <a:r>
              <a:rPr lang="en-US" sz="1500" spc="10" dirty="0">
                <a:latin typeface="Consolas"/>
                <a:cs typeface="Consolas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 smtClean="0">
                <a:latin typeface="Consolas"/>
                <a:cs typeface="Consolas"/>
              </a:rPr>
              <a:t>    serial </a:t>
            </a:r>
            <a:r>
              <a:rPr lang="en-US" sz="1500" spc="10" dirty="0">
                <a:latin typeface="Consolas"/>
                <a:cs typeface="Consolas"/>
              </a:rPr>
              <a:t>”setValue”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    value </a:t>
            </a:r>
            <a:r>
              <a:rPr lang="en-US" sz="1500" spc="10" dirty="0">
                <a:latin typeface="Consolas"/>
                <a:cs typeface="Consolas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};</a:t>
            </a:r>
            <a:endParaRPr lang="en-US" sz="15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br>
              <a:rPr lang="en-US" sz="3600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6" y="3488769"/>
            <a:ext cx="8615359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block2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block3 */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133F-B97A-2E4B-B0BD-B9DEA03C944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464239"/>
            <a:ext cx="8615360" cy="188943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someMethod()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</a:t>
            </a:r>
            <a:r>
              <a:rPr lang="en-US" i="1" spc="10" dirty="0">
                <a:latin typeface="Consolas"/>
                <a:cs typeface="Consolas"/>
              </a:rPr>
              <a:t> 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 </a:t>
            </a:r>
            <a:r>
              <a:rPr lang="en-US" i="1" spc="10" dirty="0">
                <a:latin typeface="Consolas"/>
                <a:cs typeface="Consolas"/>
              </a:rPr>
              <a:t>/∗ block3 ∗/ </a:t>
            </a:r>
            <a:r>
              <a:rPr lang="en-US" spc="10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366399"/>
            <a:ext cx="8615359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DAD1-5F68-C243-9BC3-AD19DE5ADD4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662364"/>
            <a:ext cx="8615359" cy="82652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latin typeface="Consolas"/>
                <a:cs typeface="Consolas"/>
              </a:rPr>
              <a:t>    when</a:t>
            </a:r>
            <a:r>
              <a:rPr lang="en-US" sz="2200" b="1" spc="8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myMeth</a:t>
            </a:r>
            <a:r>
              <a:rPr lang="en-US" sz="2200" spc="25" dirty="0">
                <a:latin typeface="Consolas"/>
                <a:cs typeface="Consolas"/>
              </a:rPr>
              <a:t>o</a:t>
            </a:r>
            <a:r>
              <a:rPr lang="en-US" sz="2200" dirty="0">
                <a:latin typeface="Consolas"/>
                <a:cs typeface="Consolas"/>
              </a:rPr>
              <a:t>d(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ram1,</a:t>
            </a:r>
            <a:r>
              <a:rPr lang="en-US" sz="2200" spc="80" dirty="0">
                <a:latin typeface="Consolas"/>
                <a:cs typeface="Consolas"/>
              </a:rPr>
              <a:t> 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</a:t>
            </a:r>
            <a:r>
              <a:rPr lang="en-US" sz="2200" spc="-5" dirty="0">
                <a:latin typeface="Consolas"/>
                <a:cs typeface="Consolas"/>
              </a:rPr>
              <a:t>m</a:t>
            </a:r>
            <a:r>
              <a:rPr lang="en-US" sz="2200" dirty="0">
                <a:latin typeface="Consolas"/>
                <a:cs typeface="Consolas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Consolas"/>
                <a:cs typeface="Consolas"/>
              </a:rPr>
              <a:t>        /</a:t>
            </a:r>
            <a:r>
              <a:rPr lang="en-US" sz="2200" i="1" dirty="0">
                <a:latin typeface="Consolas"/>
                <a:cs typeface="Consolas"/>
              </a:rPr>
              <a:t>∗</a:t>
            </a:r>
            <a:r>
              <a:rPr lang="en-US" sz="2200" i="1" spc="-20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further</a:t>
            </a:r>
            <a:r>
              <a:rPr lang="en-US" sz="2200" i="1" spc="85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c</a:t>
            </a:r>
            <a:r>
              <a:rPr lang="en-US" sz="2200" i="1" spc="20" dirty="0">
                <a:latin typeface="Consolas"/>
                <a:cs typeface="Consolas"/>
              </a:rPr>
              <a:t>o</a:t>
            </a:r>
            <a:r>
              <a:rPr lang="en-US" sz="2200" i="1" dirty="0">
                <a:latin typeface="Consolas"/>
                <a:cs typeface="Consolas"/>
              </a:rPr>
              <a:t>de</a:t>
            </a:r>
            <a:r>
              <a:rPr lang="en-US" sz="2200" i="1" spc="8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∗/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2491245"/>
            <a:ext cx="861536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myMethod1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myMethod2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3408947"/>
            <a:ext cx="8615359" cy="96307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nsolas"/>
                <a:cs typeface="Consolas"/>
              </a:rPr>
              <a:t>    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</a:t>
            </a:r>
            <a:r>
              <a:rPr lang="en-US" dirty="0" smtClean="0">
                <a:latin typeface="Consolas"/>
                <a:cs typeface="Consolas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myMethod2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1022807"/>
            <a:ext cx="861536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65" y="5005956"/>
            <a:ext cx="8615359" cy="138639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myMethod2(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i="1" dirty="0" smtClean="0">
                <a:latin typeface="Consolas"/>
                <a:cs typeface="Consolas"/>
              </a:rPr>
              <a:t>/* further code */</a:t>
            </a:r>
            <a:endParaRPr lang="en-US" i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15557</TotalTime>
  <Words>3821</Words>
  <Application>Microsoft Macintosh PowerPoint</Application>
  <PresentationFormat>On-screen Show (4:3)</PresentationFormat>
  <Paragraphs>574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charm-pptx_theme</vt:lpstr>
      <vt:lpstr>Outline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II</vt:lpstr>
      <vt:lpstr>Parallel Prefix with SDAG: .C file I</vt:lpstr>
      <vt:lpstr>Parallel Prefix with SDAG: .C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Power of Asynchrony 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277</cp:revision>
  <dcterms:created xsi:type="dcterms:W3CDTF">2014-08-04T16:19:24Z</dcterms:created>
  <dcterms:modified xsi:type="dcterms:W3CDTF">2014-09-10T15:19:05Z</dcterms:modified>
</cp:coreProperties>
</file>