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17"/>
  </p:notesMasterIdLst>
  <p:handoutMasterIdLst>
    <p:handoutMasterId r:id="rId18"/>
  </p:handoutMasterIdLst>
  <p:sldIdLst>
    <p:sldId id="859" r:id="rId2"/>
    <p:sldId id="861" r:id="rId3"/>
    <p:sldId id="860" r:id="rId4"/>
    <p:sldId id="862" r:id="rId5"/>
    <p:sldId id="863" r:id="rId6"/>
    <p:sldId id="864" r:id="rId7"/>
    <p:sldId id="865" r:id="rId8"/>
    <p:sldId id="867" r:id="rId9"/>
    <p:sldId id="868" r:id="rId10"/>
    <p:sldId id="869" r:id="rId11"/>
    <p:sldId id="870" r:id="rId12"/>
    <p:sldId id="872" r:id="rId13"/>
    <p:sldId id="871" r:id="rId14"/>
    <p:sldId id="873" r:id="rId15"/>
    <p:sldId id="87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D00"/>
    <a:srgbClr val="386572"/>
    <a:srgbClr val="3A6876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7" autoAdjust="0"/>
    <p:restoredTop sz="94743" autoAdjust="0"/>
  </p:normalViewPr>
  <p:slideViewPr>
    <p:cSldViewPr>
      <p:cViewPr varScale="1">
        <p:scale>
          <a:sx n="141" d="100"/>
          <a:sy n="141" d="100"/>
        </p:scale>
        <p:origin x="-104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9/15/12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figure with</a:t>
            </a:r>
            <a:r>
              <a:rPr lang="en-US" baseline="0" dirty="0" smtClean="0"/>
              <a:t> a new drawing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1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figure with</a:t>
            </a:r>
            <a:r>
              <a:rPr lang="en-US" baseline="0" dirty="0" smtClean="0"/>
              <a:t> a new drawing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1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figure with</a:t>
            </a:r>
            <a:r>
              <a:rPr lang="en-US" baseline="0" dirty="0" smtClean="0"/>
              <a:t> a new drawing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10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“scanned” diagram on the left with a better one, in all the slides that use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7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EE1C46-5B6B-4637-A2A1-BAEA4C622F5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EE1C46-5B6B-4637-A2A1-BAEA4C622F5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1AFBA-2533-4D53-9FC5-FB020C8F900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468D0F-5633-42A7-B3BC-36CE79F89F6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3DDD33-B2E2-4149-80B0-1BD161528359}" type="slidenum">
              <a:rPr lang="en-US" sz="1200"/>
              <a:pPr algn="r"/>
              <a:t>14</a:t>
            </a:fld>
            <a:endParaRPr lang="en-US" sz="1200"/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In traditional MPI paradigm. The number of partitions of both modules is typically equal to the number of processor P</a:t>
            </a:r>
          </a:p>
          <a:p>
            <a:pPr eaLnBrk="1" hangingPunct="1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And although the </a:t>
            </a:r>
            <a:r>
              <a:rPr lang="en-US" altLang="zh-CN" dirty="0" err="1" smtClean="0">
                <a:solidFill>
                  <a:srgbClr val="FF0000"/>
                </a:solidFill>
              </a:rPr>
              <a:t>i’th</a:t>
            </a:r>
            <a:r>
              <a:rPr lang="en-US" altLang="zh-CN" dirty="0" smtClean="0">
                <a:solidFill>
                  <a:srgbClr val="FF0000"/>
                </a:solidFill>
              </a:rPr>
              <a:t> elements of fluid module and solid module are not connected geometrically in the simulation, they are glued together on the </a:t>
            </a:r>
            <a:r>
              <a:rPr lang="en-US" altLang="zh-CN" dirty="0" err="1" smtClean="0">
                <a:solidFill>
                  <a:srgbClr val="FF0000"/>
                </a:solidFill>
              </a:rPr>
              <a:t>I’th</a:t>
            </a:r>
            <a:r>
              <a:rPr lang="en-US" altLang="zh-CN" dirty="0" smtClean="0">
                <a:solidFill>
                  <a:srgbClr val="FF0000"/>
                </a:solidFill>
              </a:rPr>
              <a:t> processor.</a:t>
            </a:r>
          </a:p>
          <a:p>
            <a:pPr eaLnBrk="1" hangingPunct="1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Under Charm++/AMPI framework, the two modules each get their own set of parallel objects. And the size of the arrays are not restricted or related.</a:t>
            </a:r>
          </a:p>
          <a:p>
            <a:pPr eaLnBrk="1" hangingPunct="1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The benefit of this is performance optimizations and better modularity.</a:t>
            </a:r>
          </a:p>
          <a:p>
            <a:pPr eaLnBrk="1" hangingPunct="1">
              <a:buFontTx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Problem: due to the asynchronous method invocation, the flow of control is buried deep into the object code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571AE-C5F6-8141-96D7-3EF140AB39EF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CB74E0-8675-8A41-AF55-47A9C3E618EC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B838B9-B83A-2742-B81E-2224FF492CB7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91310-9395-5143-B1BA-A237D729344F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1ED8FD-22AC-D048-80E5-7B008B567DD0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8A7FED-BB5C-A549-B9BD-FA431724F549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04DB1B-FB82-E64D-9CEE-426EBE0463F0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BB98FC-E41A-824F-9F78-4AE13AF52D71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C9C97B-1B9C-B442-9F91-965D4F73F1FD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2F02B-3414-D84B-A312-CF464CA9A6D5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C95F61-6518-524A-8455-ED3254B189DC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65ADCC-52F7-4B42-8E22-D7F2B680056F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FCE8E1-FE63-1745-8712-E70F409A094C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4194C403-D6CC-B84C-8178-563F8821496E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868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32" r:id="rId1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Observations: Exascale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Development of new models must be driven by the needs of exascale applications</a:t>
            </a:r>
          </a:p>
          <a:p>
            <a:pPr lvl="1"/>
            <a:r>
              <a:rPr lang="en-US" dirty="0"/>
              <a:t>Multi-resolution</a:t>
            </a:r>
          </a:p>
          <a:p>
            <a:pPr lvl="1"/>
            <a:r>
              <a:rPr lang="en-US" dirty="0"/>
              <a:t>Multi-module (multi-physics)</a:t>
            </a:r>
          </a:p>
          <a:p>
            <a:pPr lvl="1"/>
            <a:r>
              <a:rPr lang="en-US" dirty="0" smtClean="0"/>
              <a:t>Dynamic/adaptive: </a:t>
            </a:r>
            <a:r>
              <a:rPr lang="en-US" dirty="0"/>
              <a:t>to handle application variation</a:t>
            </a:r>
          </a:p>
          <a:p>
            <a:pPr lvl="1"/>
            <a:r>
              <a:rPr lang="en-US" dirty="0"/>
              <a:t>Adapt to a volatile computational environment</a:t>
            </a:r>
          </a:p>
          <a:p>
            <a:pPr lvl="1"/>
            <a:r>
              <a:rPr lang="en-US" dirty="0"/>
              <a:t>Exploit heterogeneous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Deal with thermal and energy considerations</a:t>
            </a:r>
            <a:endParaRPr lang="en-US" dirty="0"/>
          </a:p>
          <a:p>
            <a:r>
              <a:rPr lang="en-US" dirty="0"/>
              <a:t>So? Consequences:</a:t>
            </a:r>
          </a:p>
          <a:p>
            <a:pPr lvl="1"/>
            <a:r>
              <a:rPr lang="en-US" dirty="0"/>
              <a:t>Must support automated resource </a:t>
            </a:r>
            <a:r>
              <a:rPr lang="en-US" dirty="0" smtClean="0"/>
              <a:t>management</a:t>
            </a:r>
            <a:endParaRPr lang="en-US" dirty="0"/>
          </a:p>
          <a:p>
            <a:pPr lvl="1"/>
            <a:r>
              <a:rPr lang="en-US" dirty="0"/>
              <a:t>Must support interoperability and parallel composition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3BFB5A-0E5A-B14F-BA2C-C992A038A8A2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52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505200" y="38862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505200" y="3200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505200" y="2057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505200" y="26670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CCD5-DB2B-784E-B911-C8F1C819B36D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358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72E0-3E7F-4709-B8DF-5EC8A0346E3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5848" name="Picture 4" descr="parallelCompSiamPie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3040" y="2667000"/>
            <a:ext cx="240673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9" name="TextBox 5"/>
          <p:cNvSpPr txBox="1">
            <a:spLocks noChangeArrowheads="1"/>
          </p:cNvSpPr>
          <p:nvPr/>
        </p:nvSpPr>
        <p:spPr bwMode="auto">
          <a:xfrm>
            <a:off x="1600200" y="1066800"/>
            <a:ext cx="6172200" cy="4619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+mn-lt"/>
                <a:ea typeface="ＭＳ Ｐゴシック"/>
                <a:cs typeface="ＭＳ Ｐゴシック"/>
              </a:rPr>
              <a:t>Parallel Composition: A1; (B || C ); A2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29718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62200" y="3048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09800" y="3200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09800" y="3429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43200" y="3200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590800" y="32766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14600" y="3429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38400" y="3581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38400" y="42672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09800" y="4724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33600" y="4495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14600" y="4724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286000" y="4343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667000" y="4495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90800" y="4343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362200" y="45720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362200" y="4800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209800" y="42672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86000" y="4419600"/>
            <a:ext cx="76200" cy="76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667000" y="46482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870" name="TextBox 49"/>
          <p:cNvSpPr txBox="1">
            <a:spLocks noChangeArrowheads="1"/>
          </p:cNvSpPr>
          <p:nvPr/>
        </p:nvSpPr>
        <p:spPr bwMode="auto">
          <a:xfrm>
            <a:off x="990600" y="5105400"/>
            <a:ext cx="5334000" cy="120032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1800" dirty="0">
                <a:latin typeface="+mn-lt"/>
                <a:ea typeface="ＭＳ Ｐゴシック"/>
                <a:cs typeface="ＭＳ Ｐゴシック"/>
              </a:rPr>
              <a:t>Recall: Different modules, written in different languages/paradigms, can overlap in time and on processors, without programmer having to worry about this explicitly</a:t>
            </a:r>
          </a:p>
        </p:txBody>
      </p:sp>
    </p:spTree>
    <p:extLst>
      <p:ext uri="{BB962C8B-B14F-4D97-AF65-F5344CB8AC3E}">
        <p14:creationId xmlns:p14="http://schemas.microsoft.com/office/powerpoint/2010/main" val="6724517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4.16281E-7 C 0.00591 -0.02035 0.01181 -0.04048 0.02587 -0.07563 C 0.03994 -0.11078 0.06424 -0.18872 0.08386 -0.21046 C 0.10348 -0.2322 0.12327 -0.21901 0.14306 -0.2056 " pathEditMode="relative" ptsTypes="aa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0509 C 0.00139 -0.06042 0.01528 -0.11551 0.03681 -0.1382 C 0.05833 -0.16111 0.08767 -0.15208 0.11701 -0.14306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00" y="-78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03032 C 0.02552 -0.03842 0.03021 -0.04629 0.05174 -0.05509 C 0.07326 -0.06389 0.1309 -0.0824 0.15035 -0.08287 C 0.16979 -0.08333 0.16615 -0.06227 0.16892 -0.05833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0" y="-27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8 -0.05111 C 0.02778 -0.08857 0.04028 -0.12604 0.04497 -0.1531 C 0.04966 -0.18016 0.04445 -0.18293 0.04375 -0.21392 C 0.04306 -0.24491 0.0323 -0.31337 0.04115 -0.33904 C 0.05 -0.36471 0.08577 -0.36656 0.0967 -0.36864 C 0.10764 -0.37072 0.10504 -0.35499 0.1066 -0.35222 " pathEditMode="relative" ptsTypes="aa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5989 C 0.01597 -0.0784 0.03021 -0.0969 0.05729 -0.1043 C 0.08438 -0.1117 0.14583 -0.10083 0.16458 -0.1043 C 0.18333 -0.10777 0.17639 -0.11679 0.16962 -0.12557 " pathEditMode="relative" ptsTypes="aa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556 C 0.02552 0.01505 0.04688 0.02454 0.06719 0.02685 C 0.0875 0.02917 0.11111 0.01435 0.12639 0.01875 C 0.14167 0.02315 0.15 0.03819 0.15851 0.05324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24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3.33333E-6 C 0.01442 0.02731 0.02883 0.05463 0.04428 0.07222 C 0.05973 0.08981 0.0724 0.09768 0.09324 0.10555 C 0.11407 0.11342 0.15504 0.11505 0.1698 0.11944 C 0.18455 0.12384 0.18334 0.12778 0.1823 0.13194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0.00625 C 0.04705 0.00787 0.05677 0.00973 0.07135 0.00973 C 0.08594 0.00973 0.10642 0.00556 0.125 0.00556 C 0.14358 0.00556 0.17413 0.00695 0.18281 0.00903 C 0.19149 0.01111 0.1842 0.01482 0.17708 0.0187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6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1111 C 0.0066 -0.01528 0.00973 -0.01922 0.01615 -0.02153 C 0.02257 -0.02384 0.02414 -0.02431 0.04271 -0.025 C 0.06129 -0.0257 0.10903 -0.0257 0.12761 -0.0257 C 0.14618 -0.0257 0.15035 -0.0257 0.15469 -0.0257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66667E-6 C 0.00503 -0.00694 0.01007 -0.01365 0.02083 -0.02708 C 0.0316 -0.0405 0.04444 -0.06851 0.06406 -0.08055 C 0.08368 -0.09259 0.12326 -0.08819 0.13802 -0.09861 C 0.15278 -0.10902 0.1526 -0.12615 0.1526 -0.14305 " pathEditMode="relative" ptsTypes="aaa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5 0.00347 C 0.03907 0.01157 0.06459 0.01967 0.08646 0.02638 C 0.10834 0.0331 0.125 0.03379 0.14532 0.04375 C 0.16563 0.0537 0.19792 0.07754 0.20886 0.08611 C 0.2198 0.09467 0.21528 0.0949 0.21094 0.09513 " pathEditMode="relative" ptsTypes="aaa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00649 C 0.03298 -0.0007 0.04514 0.00532 0.06198 -0.01135 C 0.07882 -0.02801 0.10607 -0.08565 0.12239 -0.10649 C 0.13871 -0.12732 0.14566 -0.1338 0.16041 -0.13635 C 0.17517 -0.13889 0.2033 -0.12917 0.21146 -0.12176 C 0.21961 -0.11436 0.20972 -0.0963 0.20937 -0.09121 " pathEditMode="relative" rAng="0" ptsTypes="aaaaaA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0" y="-60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C 0.0132 -0.00186 0.02657 -0.00348 0.0547 -0.00209 C 0.08282 -0.0007 0.13786 0.00509 0.16876 0.00833 C 0.19966 0.01157 0.22223 0.00648 0.24011 0.01736 C 0.25799 0.02824 0.26668 0.05092 0.27553 0.07361 " pathEditMode="relative" ptsTypes="aaaaA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2.22222E-6 C 0.04496 -0.00417 0.0901 -0.0081 0.11927 -0.00764 C 0.14843 -0.00717 0.15642 0.00556 0.17552 0.00347 C 0.19461 0.00139 0.22187 -0.01204 0.23385 -0.02014 C 0.24583 -0.02824 0.24652 -0.03704 0.24739 -0.04583 " pathEditMode="relative" ptsTypes="aaaaA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0417 C 0.00573 -0.01296 0.00746 -0.03009 0.01146 -0.04444 C 0.01545 -0.0588 0.00521 -0.07176 0.02812 -0.08264 C 0.05104 -0.09352 0.12326 -0.09861 0.14896 -0.10972 C 0.17465 -0.12083 0.17864 -0.13542 0.18281 -0.15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0" y="-77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C -4.16667E-6 0.0044 -4.16667E-6 0.00903 0.01459 0.01459 C 0.02917 0.02014 0.06875 0.06459 0.0875 0.03403 C 0.10625 0.00347 0.11129 -0.1125 0.12709 -0.16875 C 0.14289 -0.225 0.17448 -0.27477 0.18282 -0.30347 C 0.19115 -0.33217 0.17796 -0.33426 0.17709 -0.34028 " pathEditMode="relative" ptsTypes="aaaa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5.55556E-6 C 0.00782 -0.0155 0.01563 -0.03078 0.04584 -0.05347 C 0.07605 -0.07615 0.14758 -0.11203 0.18074 -0.13541 C 0.2139 -0.15879 0.24862 -0.1787 0.2448 -0.19374 C 0.24098 -0.20879 0.17535 -0.21666 0.15782 -0.22569 C 0.14028 -0.23472 0.13994 -0.24143 0.13959 -0.24791 " pathEditMode="relative" ptsTypes="aaaa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4 0.00416 0.03681 0.00833 0.06094 0.00833 C 0.08507 0.00833 0.12674 0.0074 0.14531 0 C 0.16389 -0.00741 0.16267 -0.0051 0.1724 -0.03612 C 0.18212 -0.06713 0.19288 -0.12662 0.20365 -0.18612 " pathEditMode="relative" ptsTypes="aaaaA">
                                      <p:cBhvr>
                                        <p:cTn id="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C -0.01371 -0.01481 -0.02726 -0.0294 -0.03021 -0.08611 C -0.03316 -0.14282 -0.04566 -0.28773 -0.01823 -0.34097 C 0.0092 -0.39421 0.09132 -0.40301 0.1349 -0.40625 C 0.17847 -0.40949 0.22517 -0.36759 0.24323 -0.35972 " pathEditMode="relative" ptsTypes="aaa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902 C 0.04253 0.01157 0.08212 0.01435 0.10833 0.00625 C 0.13455 -0.00186 0.13594 0.00995 0.16042 -0.03959 C 0.1849 -0.08912 0.23906 -0.24908 0.25469 -0.29098 " pathEditMode="relative" ptsTypes="aaaA"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C 0.00729 -0.01528 0.01475 -0.03032 0.02968 -0.04097 C 0.04461 -0.05162 0.0559 -0.05856 0.08906 -0.06319 C 0.12222 -0.06782 0.20486 -0.06157 0.22864 -0.06944 C 0.25243 -0.07731 0.24236 -0.09398 0.23229 -0.11041 " pathEditMode="relative" ptsTypes="aaa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18519E-6 C 0.1276 0.00695 0.25538 0.01413 0.30208 -0.02939 C 0.34878 -0.07291 0.28524 -0.22291 0.28073 -0.26064 C 0.27621 -0.29837 0.27534 -0.27684 0.27448 -0.25532 " pathEditMode="relative" ptsTypes="aaaA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C 0.0224 -0.00879 0.04496 -0.01736 0.08854 -0.0412 C 0.13212 -0.06504 0.23142 -0.11828 0.26163 -0.14375 C 0.29184 -0.16921 0.28055 -0.18148 0.26927 -0.19352 " pathEditMode="relative" ptsTypes="aaaA">
                                      <p:cBhvr>
                                        <p:cTn id="50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4" grpId="1" animBg="1"/>
      <p:bldP spid="15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MD </a:t>
            </a:r>
            <a:r>
              <a:rPr lang="en-US" dirty="0" smtClean="0"/>
              <a:t>Parallelization </a:t>
            </a:r>
            <a:r>
              <a:rPr lang="en-US" dirty="0" smtClean="0"/>
              <a:t>Using Charm++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2FC9-AB46-3044-91F6-33B60A42CFCA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78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51025"/>
            <a:ext cx="7467600" cy="3635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" name="Rounded Rectangle 9"/>
          <p:cNvSpPr/>
          <p:nvPr/>
        </p:nvSpPr>
        <p:spPr>
          <a:xfrm>
            <a:off x="3124200" y="3124200"/>
            <a:ext cx="2057400" cy="9144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8458200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computation is decomposed into “natural” objects of the application, which are assigned to processors by Charm++ RTS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22018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MD </a:t>
            </a:r>
            <a:r>
              <a:rPr lang="en-US" dirty="0" smtClean="0"/>
              <a:t>Parallelization </a:t>
            </a:r>
            <a:r>
              <a:rPr lang="en-US" dirty="0" smtClean="0"/>
              <a:t>Using Charm++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2FC9-AB46-3044-91F6-33B60A42CFCA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78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05200"/>
            <a:ext cx="5638800" cy="27450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" name="TextBox 1"/>
          <p:cNvSpPr txBox="1"/>
          <p:nvPr/>
        </p:nvSpPr>
        <p:spPr>
          <a:xfrm>
            <a:off x="228600" y="1524000"/>
            <a:ext cx="8458200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PME module is communication-dominated, with a long critical path, and small computation’</a:t>
            </a:r>
          </a:p>
          <a:p>
            <a:endParaRPr lang="en-US" sz="2000" dirty="0"/>
          </a:p>
          <a:p>
            <a:r>
              <a:rPr lang="en-US" sz="2000" dirty="0" smtClean="0"/>
              <a:t>The non-bonded force computation module has a lot of floating point work, but relatively small </a:t>
            </a:r>
            <a:r>
              <a:rPr lang="en-US" sz="2000" dirty="0" err="1" smtClean="0"/>
              <a:t>computaiton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74669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16F0-F80E-F742-BFEB-00D7FF4E80B8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389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72E0-3E7F-4709-B8DF-5EC8A0346E3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8917" name="Picture 2" descr="namd10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0"/>
            <a:ext cx="89535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2209800" y="2362200"/>
            <a:ext cx="2362200" cy="336550"/>
          </a:xfrm>
          <a:prstGeom prst="rect">
            <a:avLst/>
          </a:prstGeom>
          <a:solidFill>
            <a:srgbClr val="00FF00">
              <a:alpha val="8117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green: communication</a:t>
            </a:r>
          </a:p>
        </p:txBody>
      </p:sp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990600" y="3429000"/>
            <a:ext cx="1828800" cy="3968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</a:rPr>
              <a:t>Red: integration</a:t>
            </a:r>
          </a:p>
        </p:txBody>
      </p:sp>
      <p:sp>
        <p:nvSpPr>
          <p:cNvPr id="523270" name="Text Box 6"/>
          <p:cNvSpPr txBox="1">
            <a:spLocks noChangeArrowheads="1"/>
          </p:cNvSpPr>
          <p:nvPr/>
        </p:nvSpPr>
        <p:spPr bwMode="auto">
          <a:xfrm>
            <a:off x="4953000" y="3429000"/>
            <a:ext cx="2895600" cy="366713"/>
          </a:xfrm>
          <a:prstGeom prst="rect">
            <a:avLst/>
          </a:prstGeom>
          <a:solidFill>
            <a:srgbClr val="66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</a:rPr>
              <a:t>Blue/Purple: electrostatics</a:t>
            </a:r>
          </a:p>
        </p:txBody>
      </p:sp>
      <p:sp>
        <p:nvSpPr>
          <p:cNvPr id="523271" name="Text Box 7"/>
          <p:cNvSpPr txBox="1">
            <a:spLocks noChangeArrowheads="1"/>
          </p:cNvSpPr>
          <p:nvPr/>
        </p:nvSpPr>
        <p:spPr bwMode="auto">
          <a:xfrm>
            <a:off x="6248400" y="4191000"/>
            <a:ext cx="2590800" cy="36671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turquoise: angle/dihedral</a:t>
            </a:r>
          </a:p>
        </p:txBody>
      </p:sp>
      <p:sp>
        <p:nvSpPr>
          <p:cNvPr id="523272" name="Text Box 8"/>
          <p:cNvSpPr txBox="1">
            <a:spLocks noChangeArrowheads="1"/>
          </p:cNvSpPr>
          <p:nvPr/>
        </p:nvSpPr>
        <p:spPr bwMode="auto">
          <a:xfrm>
            <a:off x="4953000" y="3810000"/>
            <a:ext cx="1447800" cy="366713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Orange: PME</a:t>
            </a:r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4648200" y="1143000"/>
            <a:ext cx="4114800" cy="1938992"/>
          </a:xfrm>
          <a:prstGeom prst="rect">
            <a:avLst/>
          </a:prstGeom>
          <a:solidFill>
            <a:srgbClr val="FFFF99">
              <a:alpha val="93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Apo-A1, on </a:t>
            </a:r>
            <a:r>
              <a:rPr lang="en-US" sz="1600" dirty="0" err="1"/>
              <a:t>BlueGene</a:t>
            </a:r>
            <a:r>
              <a:rPr lang="en-US" sz="1600" dirty="0"/>
              <a:t>/L, 1024 </a:t>
            </a:r>
            <a:r>
              <a:rPr lang="en-US" sz="1600" dirty="0" err="1"/>
              <a:t>procs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Charm++’s “Projections” Analysis </a:t>
            </a:r>
            <a:r>
              <a:rPr lang="en-US" sz="1600" dirty="0" smtClean="0"/>
              <a:t>tool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Time intervals on x axis, activity added across processors on Y </a:t>
            </a:r>
            <a:r>
              <a:rPr lang="en-US" sz="1600" dirty="0" smtClean="0"/>
              <a:t>axis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The </a:t>
            </a:r>
            <a:r>
              <a:rPr lang="en-US" sz="1600" dirty="0"/>
              <a:t>orange PME module is nicely overlapped with the blue non-bonded </a:t>
            </a:r>
            <a:r>
              <a:rPr lang="en-US" sz="1600" dirty="0" smtClean="0"/>
              <a:t>work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" y="6248400"/>
            <a:ext cx="7086600" cy="0"/>
          </a:xfrm>
          <a:prstGeom prst="straightConnector1">
            <a:avLst/>
          </a:prstGeom>
          <a:ln w="1905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1200" y="61722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752600" y="76200"/>
            <a:ext cx="76200" cy="4800600"/>
          </a:xfrm>
          <a:prstGeom prst="rect">
            <a:avLst/>
          </a:prstGeom>
          <a:solidFill>
            <a:schemeClr val="accent3">
              <a:alpha val="52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00400" y="914400"/>
            <a:ext cx="1524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7397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2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5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5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 animBg="1"/>
      <p:bldP spid="523269" grpId="0" animBg="1"/>
      <p:bldP spid="523270" grpId="0" animBg="1"/>
      <p:bldP spid="523271" grpId="0" animBg="1"/>
      <p:bldP spid="52327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400" dirty="0" smtClean="0"/>
              <a:t>Decomposition Independent of </a:t>
            </a:r>
            <a:r>
              <a:rPr lang="en-US" sz="3400" dirty="0" err="1" smtClean="0"/>
              <a:t>numCores</a:t>
            </a:r>
            <a:endParaRPr lang="en-US" sz="3400" dirty="0" smtClean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 smtClean="0"/>
              <a:t>Rocket simulation example under traditional MPI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migratable</a:t>
            </a:r>
            <a:r>
              <a:rPr lang="en-US" dirty="0" smtClean="0"/>
              <a:t>-objects: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r>
              <a:rPr lang="en-US" sz="3100" dirty="0" smtClean="0"/>
              <a:t>Benefit: load balance, communication optimizations, modularity</a:t>
            </a:r>
          </a:p>
          <a:p>
            <a:endParaRPr lang="en-US" dirty="0"/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6E09-9E16-B641-8195-2727F5189B15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304800" y="12954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4824" name="Group 4"/>
          <p:cNvGrpSpPr>
            <a:grpSpLocks/>
          </p:cNvGrpSpPr>
          <p:nvPr/>
        </p:nvGrpSpPr>
        <p:grpSpPr bwMode="auto">
          <a:xfrm>
            <a:off x="533400" y="2209800"/>
            <a:ext cx="4948238" cy="1192213"/>
            <a:chOff x="1008" y="1392"/>
            <a:chExt cx="2784" cy="574"/>
          </a:xfrm>
        </p:grpSpPr>
        <p:grpSp>
          <p:nvGrpSpPr>
            <p:cNvPr id="34839" name="Group 5"/>
            <p:cNvGrpSpPr>
              <a:grpSpLocks/>
            </p:cNvGrpSpPr>
            <p:nvPr/>
          </p:nvGrpSpPr>
          <p:grpSpPr bwMode="auto">
            <a:xfrm>
              <a:off x="1008" y="1392"/>
              <a:ext cx="480" cy="384"/>
              <a:chOff x="1008" y="1392"/>
              <a:chExt cx="480" cy="384"/>
            </a:xfrm>
          </p:grpSpPr>
          <p:sp>
            <p:nvSpPr>
              <p:cNvPr id="34849" name="Rectangle 6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>
                    <a:latin typeface="Arial" pitchFamily="34" charset="0"/>
                  </a:rPr>
                  <a:t>Solid</a:t>
                </a:r>
              </a:p>
            </p:txBody>
          </p:sp>
          <p:sp>
            <p:nvSpPr>
              <p:cNvPr id="34850" name="Rectangle 7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>
                    <a:latin typeface="Arial" pitchFamily="34" charset="0"/>
                  </a:rPr>
                  <a:t>Fluid</a:t>
                </a:r>
              </a:p>
            </p:txBody>
          </p:sp>
        </p:grpSp>
        <p:grpSp>
          <p:nvGrpSpPr>
            <p:cNvPr id="34840" name="Group 8"/>
            <p:cNvGrpSpPr>
              <a:grpSpLocks/>
            </p:cNvGrpSpPr>
            <p:nvPr/>
          </p:nvGrpSpPr>
          <p:grpSpPr bwMode="auto">
            <a:xfrm>
              <a:off x="1824" y="1392"/>
              <a:ext cx="480" cy="384"/>
              <a:chOff x="1008" y="1392"/>
              <a:chExt cx="480" cy="384"/>
            </a:xfrm>
          </p:grpSpPr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>
                    <a:latin typeface="Arial" pitchFamily="34" charset="0"/>
                  </a:rPr>
                  <a:t>Solid</a:t>
                </a: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>
                    <a:latin typeface="Arial" pitchFamily="34" charset="0"/>
                  </a:rPr>
                  <a:t>Fluid</a:t>
                </a:r>
              </a:p>
            </p:txBody>
          </p:sp>
        </p:grpSp>
        <p:grpSp>
          <p:nvGrpSpPr>
            <p:cNvPr id="34841" name="Group 11"/>
            <p:cNvGrpSpPr>
              <a:grpSpLocks/>
            </p:cNvGrpSpPr>
            <p:nvPr/>
          </p:nvGrpSpPr>
          <p:grpSpPr bwMode="auto">
            <a:xfrm>
              <a:off x="3312" y="1392"/>
              <a:ext cx="480" cy="384"/>
              <a:chOff x="1008" y="1392"/>
              <a:chExt cx="480" cy="384"/>
            </a:xfrm>
          </p:grpSpPr>
          <p:sp>
            <p:nvSpPr>
              <p:cNvPr id="34845" name="Rectangle 12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>
                    <a:latin typeface="Arial" pitchFamily="34" charset="0"/>
                  </a:rPr>
                  <a:t>Solid</a:t>
                </a:r>
              </a:p>
            </p:txBody>
          </p:sp>
          <p:sp>
            <p:nvSpPr>
              <p:cNvPr id="34846" name="Rectangle 13"/>
              <p:cNvSpPr>
                <a:spLocks noChangeArrowheads="1"/>
              </p:cNvSpPr>
              <p:nvPr/>
            </p:nvSpPr>
            <p:spPr bwMode="auto">
              <a:xfrm>
                <a:off x="1008" y="1584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>
                    <a:latin typeface="Arial" pitchFamily="34" charset="0"/>
                  </a:rPr>
                  <a:t>Fluid</a:t>
                </a:r>
              </a:p>
            </p:txBody>
          </p:sp>
        </p:grpSp>
        <p:sp>
          <p:nvSpPr>
            <p:cNvPr id="34842" name="Text Box 14"/>
            <p:cNvSpPr txBox="1">
              <a:spLocks noChangeArrowheads="1"/>
            </p:cNvSpPr>
            <p:nvPr/>
          </p:nvSpPr>
          <p:spPr bwMode="auto">
            <a:xfrm>
              <a:off x="2534" y="1440"/>
              <a:ext cx="634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latin typeface="Arial" pitchFamily="34" charset="0"/>
                </a:rPr>
                <a:t>.  .  .</a:t>
              </a:r>
            </a:p>
          </p:txBody>
        </p:sp>
        <p:sp>
          <p:nvSpPr>
            <p:cNvPr id="34843" name="Text Box 15"/>
            <p:cNvSpPr txBox="1">
              <a:spLocks noChangeArrowheads="1"/>
            </p:cNvSpPr>
            <p:nvPr/>
          </p:nvSpPr>
          <p:spPr bwMode="auto">
            <a:xfrm>
              <a:off x="1094" y="1751"/>
              <a:ext cx="103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sz="1800">
                <a:latin typeface="Arial" pitchFamily="34" charset="0"/>
              </a:endParaRPr>
            </a:p>
          </p:txBody>
        </p:sp>
        <p:sp>
          <p:nvSpPr>
            <p:cNvPr id="34844" name="Text Box 16"/>
            <p:cNvSpPr txBox="1">
              <a:spLocks noChangeArrowheads="1"/>
            </p:cNvSpPr>
            <p:nvPr/>
          </p:nvSpPr>
          <p:spPr bwMode="auto">
            <a:xfrm>
              <a:off x="1169" y="1804"/>
              <a:ext cx="24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Arial" pitchFamily="34" charset="0"/>
                </a:rPr>
                <a:t>1                       2                                            P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09600" y="4114800"/>
            <a:ext cx="5562600" cy="1422400"/>
            <a:chOff x="960" y="2688"/>
            <a:chExt cx="3130" cy="743"/>
          </a:xfrm>
        </p:grpSpPr>
        <p:sp>
          <p:nvSpPr>
            <p:cNvPr id="34829" name="Rectangle 18"/>
            <p:cNvSpPr>
              <a:spLocks noChangeArrowheads="1"/>
            </p:cNvSpPr>
            <p:nvPr/>
          </p:nvSpPr>
          <p:spPr bwMode="auto">
            <a:xfrm>
              <a:off x="96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dirty="0">
                  <a:latin typeface="Arial" pitchFamily="34" charset="0"/>
                </a:rPr>
                <a:t>Solid</a:t>
              </a:r>
              <a:r>
                <a:rPr lang="en-US" sz="1800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34830" name="Rectangle 19"/>
            <p:cNvSpPr>
              <a:spLocks noChangeArrowheads="1"/>
            </p:cNvSpPr>
            <p:nvPr/>
          </p:nvSpPr>
          <p:spPr bwMode="auto">
            <a:xfrm>
              <a:off x="1104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Fluid</a:t>
              </a:r>
              <a:r>
                <a:rPr lang="en-US" sz="18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34831" name="Rectangle 20"/>
            <p:cNvSpPr>
              <a:spLocks noChangeArrowheads="1"/>
            </p:cNvSpPr>
            <p:nvPr/>
          </p:nvSpPr>
          <p:spPr bwMode="auto">
            <a:xfrm>
              <a:off x="168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Solid</a:t>
              </a:r>
              <a:r>
                <a:rPr lang="en-US" sz="18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34832" name="Rectangle 21"/>
            <p:cNvSpPr>
              <a:spLocks noChangeArrowheads="1"/>
            </p:cNvSpPr>
            <p:nvPr/>
          </p:nvSpPr>
          <p:spPr bwMode="auto">
            <a:xfrm>
              <a:off x="1920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Fluid</a:t>
              </a:r>
              <a:r>
                <a:rPr lang="en-US" sz="18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34833" name="Rectangle 22"/>
            <p:cNvSpPr>
              <a:spLocks noChangeArrowheads="1"/>
            </p:cNvSpPr>
            <p:nvPr/>
          </p:nvSpPr>
          <p:spPr bwMode="auto">
            <a:xfrm>
              <a:off x="361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Solid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34834" name="Rectangle 23"/>
            <p:cNvSpPr>
              <a:spLocks noChangeArrowheads="1"/>
            </p:cNvSpPr>
            <p:nvPr/>
          </p:nvSpPr>
          <p:spPr bwMode="auto">
            <a:xfrm>
              <a:off x="3322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Fluid</a:t>
              </a:r>
              <a:r>
                <a:rPr lang="en-US" sz="1800" baseline="-25000">
                  <a:latin typeface="Arial" pitchFamily="34" charset="0"/>
                </a:rPr>
                <a:t>m</a:t>
              </a:r>
            </a:p>
          </p:txBody>
        </p:sp>
        <p:sp>
          <p:nvSpPr>
            <p:cNvPr id="34835" name="Text Box 24"/>
            <p:cNvSpPr txBox="1">
              <a:spLocks noChangeArrowheads="1"/>
            </p:cNvSpPr>
            <p:nvPr/>
          </p:nvSpPr>
          <p:spPr bwMode="auto">
            <a:xfrm>
              <a:off x="2630" y="3024"/>
              <a:ext cx="6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latin typeface="Arial" pitchFamily="34" charset="0"/>
                </a:rPr>
                <a:t>.  .  .</a:t>
              </a:r>
            </a:p>
          </p:txBody>
        </p:sp>
        <p:sp>
          <p:nvSpPr>
            <p:cNvPr id="34836" name="Text Box 25"/>
            <p:cNvSpPr txBox="1">
              <a:spLocks noChangeArrowheads="1"/>
            </p:cNvSpPr>
            <p:nvPr/>
          </p:nvSpPr>
          <p:spPr bwMode="auto">
            <a:xfrm>
              <a:off x="1190" y="3239"/>
              <a:ext cx="1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sz="1800">
                <a:latin typeface="Arial" pitchFamily="34" charset="0"/>
              </a:endParaRPr>
            </a:p>
          </p:txBody>
        </p:sp>
        <p:sp>
          <p:nvSpPr>
            <p:cNvPr id="34837" name="Rectangle 26"/>
            <p:cNvSpPr>
              <a:spLocks noChangeArrowheads="1"/>
            </p:cNvSpPr>
            <p:nvPr/>
          </p:nvSpPr>
          <p:spPr bwMode="auto">
            <a:xfrm>
              <a:off x="2400" y="2736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Solid</a:t>
              </a:r>
              <a:r>
                <a:rPr lang="en-US" sz="18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34838" name="Text Box 27"/>
            <p:cNvSpPr txBox="1">
              <a:spLocks noChangeArrowheads="1"/>
            </p:cNvSpPr>
            <p:nvPr/>
          </p:nvSpPr>
          <p:spPr bwMode="auto">
            <a:xfrm>
              <a:off x="3034" y="2688"/>
              <a:ext cx="56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latin typeface="Arial" pitchFamily="34" charset="0"/>
                </a:rPr>
                <a:t>.  .  .</a:t>
              </a:r>
            </a:p>
          </p:txBody>
        </p:sp>
      </p:grpSp>
      <p:pic>
        <p:nvPicPr>
          <p:cNvPr id="34828" name="Picture 5" descr="frm_3_v_s_3000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3622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EF9F3CA-D42A-4F16-9502-7E916E4DA7F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589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programmer has written the code without reference to processors</a:t>
            </a:r>
          </a:p>
          <a:p>
            <a:pPr lvl="1"/>
            <a:r>
              <a:rPr lang="en-US" dirty="0" smtClean="0"/>
              <a:t>With all the communication expressed as that between objects</a:t>
            </a:r>
          </a:p>
          <a:p>
            <a:r>
              <a:rPr lang="en-US" dirty="0" smtClean="0"/>
              <a:t>The system is free to migrate the objects across processors as and when it pleases</a:t>
            </a:r>
          </a:p>
          <a:p>
            <a:pPr lvl="1"/>
            <a:r>
              <a:rPr lang="en-US" dirty="0" smtClean="0"/>
              <a:t>It must ensure it can deliver method invocations to the objects, </a:t>
            </a:r>
            <a:r>
              <a:rPr lang="en-US" dirty="0" err="1" smtClean="0"/>
              <a:t>whereever</a:t>
            </a:r>
            <a:r>
              <a:rPr lang="en-US" dirty="0" smtClean="0"/>
              <a:t> they go</a:t>
            </a:r>
          </a:p>
          <a:p>
            <a:pPr lvl="1"/>
            <a:r>
              <a:rPr lang="en-US" dirty="0" smtClean="0"/>
              <a:t>This </a:t>
            </a:r>
            <a:r>
              <a:rPr lang="en-US" dirty="0" err="1" smtClean="0"/>
              <a:t>migratability</a:t>
            </a:r>
            <a:r>
              <a:rPr lang="en-US" dirty="0" smtClean="0"/>
              <a:t> turns out to be a key attribute for empowering an adaptive runtime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8A7FED-BB5C-A549-B9BD-FA431724F549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91714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Execution Model</a:t>
            </a:r>
            <a:endParaRPr lang="en-US" dirty="0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3048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Several objects live on a single “processor”</a:t>
            </a:r>
          </a:p>
          <a:p>
            <a:pPr lvl="1"/>
            <a:r>
              <a:rPr lang="en-US" dirty="0" smtClean="0"/>
              <a:t>We will come back what we mean by a processor.</a:t>
            </a:r>
          </a:p>
          <a:p>
            <a:pPr lvl="2"/>
            <a:r>
              <a:rPr lang="en-US" dirty="0" smtClean="0"/>
              <a:t>For now, think of it as a core</a:t>
            </a:r>
          </a:p>
          <a:p>
            <a:pPr lvl="1"/>
            <a:r>
              <a:rPr lang="en-US" dirty="0" smtClean="0"/>
              <a:t>As a result, </a:t>
            </a:r>
          </a:p>
          <a:p>
            <a:pPr lvl="2"/>
            <a:r>
              <a:rPr lang="en-US" dirty="0" smtClean="0"/>
              <a:t>the method invocations directed at objects on that processor will have to be stored in a pool,</a:t>
            </a:r>
          </a:p>
          <a:p>
            <a:pPr lvl="2"/>
            <a:r>
              <a:rPr lang="en-US" dirty="0" smtClean="0"/>
              <a:t>And a user-level scheduler will select one invocation from the </a:t>
            </a:r>
            <a:r>
              <a:rPr lang="en-US" dirty="0" err="1" smtClean="0"/>
              <a:t>Quque</a:t>
            </a:r>
            <a:r>
              <a:rPr lang="en-US" dirty="0" smtClean="0"/>
              <a:t> and and runs it completion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329B-F72F-424F-B632-691B1D38C902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AICS International Symposium</a:t>
            </a:r>
            <a:endParaRPr lang="en-US" dirty="0" smtClean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2776" name="Rectangle 5"/>
          <p:cNvSpPr>
            <a:spLocks noChangeArrowheads="1"/>
          </p:cNvSpPr>
          <p:nvPr/>
        </p:nvSpPr>
        <p:spPr bwMode="auto">
          <a:xfrm>
            <a:off x="1676400" y="4114800"/>
            <a:ext cx="2275609" cy="236207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6"/>
          <p:cNvSpPr>
            <a:spLocks noChangeArrowheads="1"/>
          </p:cNvSpPr>
          <p:nvPr/>
        </p:nvSpPr>
        <p:spPr bwMode="auto">
          <a:xfrm>
            <a:off x="4952856" y="4157296"/>
            <a:ext cx="2286144" cy="231958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Oval 7"/>
          <p:cNvSpPr>
            <a:spLocks noChangeArrowheads="1"/>
          </p:cNvSpPr>
          <p:nvPr/>
        </p:nvSpPr>
        <p:spPr bwMode="auto">
          <a:xfrm>
            <a:off x="2133365" y="5486186"/>
            <a:ext cx="1523657" cy="417879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Scheduler</a:t>
            </a:r>
          </a:p>
        </p:txBody>
      </p:sp>
      <p:sp>
        <p:nvSpPr>
          <p:cNvPr id="32779" name="Oval 8"/>
          <p:cNvSpPr>
            <a:spLocks noChangeArrowheads="1"/>
          </p:cNvSpPr>
          <p:nvPr/>
        </p:nvSpPr>
        <p:spPr bwMode="auto">
          <a:xfrm>
            <a:off x="5258377" y="5486186"/>
            <a:ext cx="1538143" cy="413452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Scheduler</a:t>
            </a:r>
          </a:p>
        </p:txBody>
      </p:sp>
      <p:sp>
        <p:nvSpPr>
          <p:cNvPr id="32780" name="Rectangle 9"/>
          <p:cNvSpPr>
            <a:spLocks noChangeArrowheads="1"/>
          </p:cNvSpPr>
          <p:nvPr/>
        </p:nvSpPr>
        <p:spPr bwMode="auto">
          <a:xfrm>
            <a:off x="1980605" y="6020044"/>
            <a:ext cx="1769918" cy="380695"/>
          </a:xfrm>
          <a:prstGeom prst="rect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Message Q</a:t>
            </a:r>
          </a:p>
        </p:txBody>
      </p:sp>
      <p:sp>
        <p:nvSpPr>
          <p:cNvPr id="32781" name="Rectangle 10"/>
          <p:cNvSpPr>
            <a:spLocks noChangeArrowheads="1"/>
          </p:cNvSpPr>
          <p:nvPr/>
        </p:nvSpPr>
        <p:spPr bwMode="auto">
          <a:xfrm>
            <a:off x="5181997" y="6020044"/>
            <a:ext cx="1769918" cy="380695"/>
          </a:xfrm>
          <a:prstGeom prst="rect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Message Q</a:t>
            </a:r>
          </a:p>
        </p:txBody>
      </p:sp>
      <p:sp>
        <p:nvSpPr>
          <p:cNvPr id="32782" name="Rectangle 11"/>
          <p:cNvSpPr>
            <a:spLocks noChangeArrowheads="1"/>
          </p:cNvSpPr>
          <p:nvPr/>
        </p:nvSpPr>
        <p:spPr bwMode="auto">
          <a:xfrm>
            <a:off x="1802823" y="4369777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2"/>
          <p:cNvSpPr>
            <a:spLocks noChangeArrowheads="1"/>
          </p:cNvSpPr>
          <p:nvPr/>
        </p:nvSpPr>
        <p:spPr bwMode="auto">
          <a:xfrm>
            <a:off x="2498148" y="483723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Rectangle 13"/>
          <p:cNvSpPr>
            <a:spLocks noChangeArrowheads="1"/>
          </p:cNvSpPr>
          <p:nvPr/>
        </p:nvSpPr>
        <p:spPr bwMode="auto">
          <a:xfrm>
            <a:off x="5721927" y="4454769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14"/>
          <p:cNvSpPr>
            <a:spLocks noChangeArrowheads="1"/>
          </p:cNvSpPr>
          <p:nvPr/>
        </p:nvSpPr>
        <p:spPr bwMode="auto">
          <a:xfrm>
            <a:off x="2877416" y="428478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Rectangle 15"/>
          <p:cNvSpPr>
            <a:spLocks noChangeArrowheads="1"/>
          </p:cNvSpPr>
          <p:nvPr/>
        </p:nvSpPr>
        <p:spPr bwMode="auto">
          <a:xfrm>
            <a:off x="3446318" y="4879731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6"/>
          <p:cNvSpPr>
            <a:spLocks noChangeArrowheads="1"/>
          </p:cNvSpPr>
          <p:nvPr/>
        </p:nvSpPr>
        <p:spPr bwMode="auto">
          <a:xfrm>
            <a:off x="3319895" y="4369777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Rectangle 17"/>
          <p:cNvSpPr>
            <a:spLocks noChangeArrowheads="1"/>
          </p:cNvSpPr>
          <p:nvPr/>
        </p:nvSpPr>
        <p:spPr bwMode="auto">
          <a:xfrm>
            <a:off x="2371725" y="449726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18"/>
          <p:cNvSpPr>
            <a:spLocks noChangeArrowheads="1"/>
          </p:cNvSpPr>
          <p:nvPr/>
        </p:nvSpPr>
        <p:spPr bwMode="auto">
          <a:xfrm>
            <a:off x="6796520" y="4709746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Rectangle 19"/>
          <p:cNvSpPr>
            <a:spLocks noChangeArrowheads="1"/>
          </p:cNvSpPr>
          <p:nvPr/>
        </p:nvSpPr>
        <p:spPr bwMode="auto">
          <a:xfrm>
            <a:off x="6543675" y="4369777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0"/>
          <p:cNvSpPr>
            <a:spLocks noChangeArrowheads="1"/>
          </p:cNvSpPr>
          <p:nvPr/>
        </p:nvSpPr>
        <p:spPr bwMode="auto">
          <a:xfrm>
            <a:off x="5342659" y="428478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Rectangle 21"/>
          <p:cNvSpPr>
            <a:spLocks noChangeArrowheads="1"/>
          </p:cNvSpPr>
          <p:nvPr/>
        </p:nvSpPr>
        <p:spPr bwMode="auto">
          <a:xfrm>
            <a:off x="5216236" y="4794738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2"/>
          <p:cNvSpPr>
            <a:spLocks noChangeShapeType="1"/>
          </p:cNvSpPr>
          <p:nvPr/>
        </p:nvSpPr>
        <p:spPr bwMode="auto">
          <a:xfrm flipV="1">
            <a:off x="2814205" y="5899639"/>
            <a:ext cx="0" cy="169985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23"/>
          <p:cNvSpPr>
            <a:spLocks noChangeShapeType="1"/>
          </p:cNvSpPr>
          <p:nvPr/>
        </p:nvSpPr>
        <p:spPr bwMode="auto">
          <a:xfrm flipV="1">
            <a:off x="2895853" y="4582258"/>
            <a:ext cx="613677" cy="903929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850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build="p"/>
      <p:bldP spid="32778" grpId="0" animBg="1"/>
      <p:bldP spid="32779" grpId="0" animBg="1"/>
      <p:bldP spid="32780" grpId="0" animBg="1"/>
      <p:bldP spid="32781" grpId="0" animBg="1"/>
      <p:bldP spid="32793" grpId="0" animBg="1"/>
      <p:bldP spid="327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Message-driven Execution</a:t>
            </a:r>
            <a:endParaRPr lang="en-US" dirty="0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Execution is </a:t>
            </a:r>
            <a:r>
              <a:rPr lang="en-US" dirty="0" err="1" smtClean="0"/>
              <a:t>trigggered</a:t>
            </a:r>
            <a:r>
              <a:rPr lang="en-US" dirty="0" smtClean="0"/>
              <a:t> by availability of a “message” (a method invocation)</a:t>
            </a:r>
          </a:p>
          <a:p>
            <a:r>
              <a:rPr lang="en-US" dirty="0" smtClean="0"/>
              <a:t>When an entry method executes, </a:t>
            </a:r>
          </a:p>
          <a:p>
            <a:pPr lvl="1"/>
            <a:r>
              <a:rPr lang="en-US" dirty="0" smtClean="0"/>
              <a:t>it may generate messages for other objects</a:t>
            </a:r>
          </a:p>
          <a:p>
            <a:pPr lvl="1"/>
            <a:r>
              <a:rPr lang="en-US" dirty="0" smtClean="0"/>
              <a:t>The RTS deposits them in the message Q on the target processor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329B-F72F-424F-B632-691B1D38C902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AICS International Symposium</a:t>
            </a:r>
            <a:endParaRPr lang="en-US" dirty="0" smtClean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776" name="Rectangle 5"/>
          <p:cNvSpPr>
            <a:spLocks noChangeArrowheads="1"/>
          </p:cNvSpPr>
          <p:nvPr/>
        </p:nvSpPr>
        <p:spPr bwMode="auto">
          <a:xfrm>
            <a:off x="1676400" y="4114800"/>
            <a:ext cx="2275609" cy="236207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6"/>
          <p:cNvSpPr>
            <a:spLocks noChangeArrowheads="1"/>
          </p:cNvSpPr>
          <p:nvPr/>
        </p:nvSpPr>
        <p:spPr bwMode="auto">
          <a:xfrm>
            <a:off x="4952856" y="4157296"/>
            <a:ext cx="2286144" cy="231958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Oval 7"/>
          <p:cNvSpPr>
            <a:spLocks noChangeArrowheads="1"/>
          </p:cNvSpPr>
          <p:nvPr/>
        </p:nvSpPr>
        <p:spPr bwMode="auto">
          <a:xfrm>
            <a:off x="2133365" y="5486186"/>
            <a:ext cx="1523657" cy="417879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Scheduler</a:t>
            </a:r>
          </a:p>
        </p:txBody>
      </p:sp>
      <p:sp>
        <p:nvSpPr>
          <p:cNvPr id="32779" name="Oval 8"/>
          <p:cNvSpPr>
            <a:spLocks noChangeArrowheads="1"/>
          </p:cNvSpPr>
          <p:nvPr/>
        </p:nvSpPr>
        <p:spPr bwMode="auto">
          <a:xfrm>
            <a:off x="5258377" y="5486186"/>
            <a:ext cx="1538143" cy="413452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Scheduler</a:t>
            </a:r>
          </a:p>
        </p:txBody>
      </p:sp>
      <p:sp>
        <p:nvSpPr>
          <p:cNvPr id="32780" name="Rectangle 9"/>
          <p:cNvSpPr>
            <a:spLocks noChangeArrowheads="1"/>
          </p:cNvSpPr>
          <p:nvPr/>
        </p:nvSpPr>
        <p:spPr bwMode="auto">
          <a:xfrm>
            <a:off x="1980605" y="6020044"/>
            <a:ext cx="1769918" cy="380695"/>
          </a:xfrm>
          <a:prstGeom prst="rect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Message Q</a:t>
            </a:r>
          </a:p>
        </p:txBody>
      </p:sp>
      <p:sp>
        <p:nvSpPr>
          <p:cNvPr id="32781" name="Rectangle 10"/>
          <p:cNvSpPr>
            <a:spLocks noChangeArrowheads="1"/>
          </p:cNvSpPr>
          <p:nvPr/>
        </p:nvSpPr>
        <p:spPr bwMode="auto">
          <a:xfrm>
            <a:off x="5181997" y="6020044"/>
            <a:ext cx="1769918" cy="380695"/>
          </a:xfrm>
          <a:prstGeom prst="rect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Message Q</a:t>
            </a:r>
          </a:p>
        </p:txBody>
      </p:sp>
      <p:sp>
        <p:nvSpPr>
          <p:cNvPr id="32782" name="Rectangle 11"/>
          <p:cNvSpPr>
            <a:spLocks noChangeArrowheads="1"/>
          </p:cNvSpPr>
          <p:nvPr/>
        </p:nvSpPr>
        <p:spPr bwMode="auto">
          <a:xfrm>
            <a:off x="1802823" y="4369777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2"/>
          <p:cNvSpPr>
            <a:spLocks noChangeArrowheads="1"/>
          </p:cNvSpPr>
          <p:nvPr/>
        </p:nvSpPr>
        <p:spPr bwMode="auto">
          <a:xfrm>
            <a:off x="2498148" y="483723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Rectangle 13"/>
          <p:cNvSpPr>
            <a:spLocks noChangeArrowheads="1"/>
          </p:cNvSpPr>
          <p:nvPr/>
        </p:nvSpPr>
        <p:spPr bwMode="auto">
          <a:xfrm>
            <a:off x="5721927" y="4454769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14"/>
          <p:cNvSpPr>
            <a:spLocks noChangeArrowheads="1"/>
          </p:cNvSpPr>
          <p:nvPr/>
        </p:nvSpPr>
        <p:spPr bwMode="auto">
          <a:xfrm>
            <a:off x="2877416" y="428478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Rectangle 15"/>
          <p:cNvSpPr>
            <a:spLocks noChangeArrowheads="1"/>
          </p:cNvSpPr>
          <p:nvPr/>
        </p:nvSpPr>
        <p:spPr bwMode="auto">
          <a:xfrm>
            <a:off x="3446318" y="4879731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6"/>
          <p:cNvSpPr>
            <a:spLocks noChangeArrowheads="1"/>
          </p:cNvSpPr>
          <p:nvPr/>
        </p:nvSpPr>
        <p:spPr bwMode="auto">
          <a:xfrm>
            <a:off x="3319895" y="4369777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Rectangle 17"/>
          <p:cNvSpPr>
            <a:spLocks noChangeArrowheads="1"/>
          </p:cNvSpPr>
          <p:nvPr/>
        </p:nvSpPr>
        <p:spPr bwMode="auto">
          <a:xfrm>
            <a:off x="2371725" y="449726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18"/>
          <p:cNvSpPr>
            <a:spLocks noChangeArrowheads="1"/>
          </p:cNvSpPr>
          <p:nvPr/>
        </p:nvSpPr>
        <p:spPr bwMode="auto">
          <a:xfrm>
            <a:off x="6796520" y="4709746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Rectangle 19"/>
          <p:cNvSpPr>
            <a:spLocks noChangeArrowheads="1"/>
          </p:cNvSpPr>
          <p:nvPr/>
        </p:nvSpPr>
        <p:spPr bwMode="auto">
          <a:xfrm>
            <a:off x="6543675" y="4369777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0"/>
          <p:cNvSpPr>
            <a:spLocks noChangeArrowheads="1"/>
          </p:cNvSpPr>
          <p:nvPr/>
        </p:nvSpPr>
        <p:spPr bwMode="auto">
          <a:xfrm>
            <a:off x="5342659" y="428478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Rectangle 21"/>
          <p:cNvSpPr>
            <a:spLocks noChangeArrowheads="1"/>
          </p:cNvSpPr>
          <p:nvPr/>
        </p:nvSpPr>
        <p:spPr bwMode="auto">
          <a:xfrm>
            <a:off x="5216236" y="4794738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2"/>
          <p:cNvSpPr>
            <a:spLocks noChangeShapeType="1"/>
          </p:cNvSpPr>
          <p:nvPr/>
        </p:nvSpPr>
        <p:spPr bwMode="auto">
          <a:xfrm flipV="1">
            <a:off x="2814205" y="5899639"/>
            <a:ext cx="0" cy="169985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23"/>
          <p:cNvSpPr>
            <a:spLocks noChangeShapeType="1"/>
          </p:cNvSpPr>
          <p:nvPr/>
        </p:nvSpPr>
        <p:spPr bwMode="auto">
          <a:xfrm flipV="1">
            <a:off x="2895853" y="4582258"/>
            <a:ext cx="613677" cy="903929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850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build="p"/>
      <p:bldP spid="32778" grpId="0" animBg="1"/>
      <p:bldP spid="32779" grpId="0" animBg="1"/>
      <p:bldP spid="32780" grpId="0" animBg="1"/>
      <p:bldP spid="32781" grpId="0" animBg="1"/>
      <p:bldP spid="32793" grpId="0" animBg="1"/>
      <p:bldP spid="327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Utility for Multi-cores, Many-cores, Accelerators: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2666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Objects connote and promote locality</a:t>
            </a:r>
          </a:p>
          <a:p>
            <a:r>
              <a:rPr lang="en-US" dirty="0" smtClean="0"/>
              <a:t>Message-driven </a:t>
            </a:r>
            <a:r>
              <a:rPr lang="en-US" dirty="0" smtClean="0"/>
              <a:t>execution is</a:t>
            </a:r>
            <a:endParaRPr lang="en-US" dirty="0" smtClean="0"/>
          </a:p>
          <a:p>
            <a:pPr lvl="1"/>
            <a:r>
              <a:rPr lang="en-US" dirty="0" smtClean="0"/>
              <a:t>A strong principle of prediction for data and code use</a:t>
            </a:r>
          </a:p>
          <a:p>
            <a:pPr lvl="1"/>
            <a:r>
              <a:rPr lang="en-US" dirty="0" smtClean="0"/>
              <a:t>Much stronger than principle of locality</a:t>
            </a:r>
          </a:p>
          <a:p>
            <a:pPr lvl="2"/>
            <a:r>
              <a:rPr lang="en-US" dirty="0" smtClean="0"/>
              <a:t>Can use to scale memory wall:</a:t>
            </a:r>
          </a:p>
          <a:p>
            <a:pPr lvl="2"/>
            <a:r>
              <a:rPr lang="en-US" dirty="0" err="1" smtClean="0"/>
              <a:t>Prefetching</a:t>
            </a:r>
            <a:r>
              <a:rPr lang="en-US" dirty="0" smtClean="0"/>
              <a:t> of needed data: </a:t>
            </a:r>
          </a:p>
          <a:p>
            <a:pPr lvl="3"/>
            <a:r>
              <a:rPr lang="en-US" dirty="0" smtClean="0"/>
              <a:t>into scratch pad memories, for example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435F-E373-E44E-AC52-C361462D78B5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2776" name="Rectangle 5"/>
          <p:cNvSpPr>
            <a:spLocks noChangeArrowheads="1"/>
          </p:cNvSpPr>
          <p:nvPr/>
        </p:nvSpPr>
        <p:spPr bwMode="auto">
          <a:xfrm>
            <a:off x="1676400" y="4267322"/>
            <a:ext cx="2275609" cy="236207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6"/>
          <p:cNvSpPr>
            <a:spLocks noChangeArrowheads="1"/>
          </p:cNvSpPr>
          <p:nvPr/>
        </p:nvSpPr>
        <p:spPr bwMode="auto">
          <a:xfrm>
            <a:off x="4952856" y="4267200"/>
            <a:ext cx="2286144" cy="231958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Oval 7"/>
          <p:cNvSpPr>
            <a:spLocks noChangeArrowheads="1"/>
          </p:cNvSpPr>
          <p:nvPr/>
        </p:nvSpPr>
        <p:spPr bwMode="auto">
          <a:xfrm>
            <a:off x="2133365" y="5486186"/>
            <a:ext cx="1523657" cy="417879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Scheduler</a:t>
            </a:r>
          </a:p>
        </p:txBody>
      </p:sp>
      <p:sp>
        <p:nvSpPr>
          <p:cNvPr id="32779" name="Oval 8"/>
          <p:cNvSpPr>
            <a:spLocks noChangeArrowheads="1"/>
          </p:cNvSpPr>
          <p:nvPr/>
        </p:nvSpPr>
        <p:spPr bwMode="auto">
          <a:xfrm>
            <a:off x="5258377" y="5486186"/>
            <a:ext cx="1538143" cy="413452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Scheduler</a:t>
            </a:r>
          </a:p>
        </p:txBody>
      </p:sp>
      <p:sp>
        <p:nvSpPr>
          <p:cNvPr id="32780" name="Rectangle 9"/>
          <p:cNvSpPr>
            <a:spLocks noChangeArrowheads="1"/>
          </p:cNvSpPr>
          <p:nvPr/>
        </p:nvSpPr>
        <p:spPr bwMode="auto">
          <a:xfrm>
            <a:off x="1980605" y="6020044"/>
            <a:ext cx="1769918" cy="380695"/>
          </a:xfrm>
          <a:prstGeom prst="rect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Message Q</a:t>
            </a:r>
          </a:p>
        </p:txBody>
      </p:sp>
      <p:sp>
        <p:nvSpPr>
          <p:cNvPr id="32781" name="Rectangle 10"/>
          <p:cNvSpPr>
            <a:spLocks noChangeArrowheads="1"/>
          </p:cNvSpPr>
          <p:nvPr/>
        </p:nvSpPr>
        <p:spPr bwMode="auto">
          <a:xfrm>
            <a:off x="5181997" y="6020044"/>
            <a:ext cx="1769918" cy="380695"/>
          </a:xfrm>
          <a:prstGeom prst="rect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Message Q</a:t>
            </a:r>
          </a:p>
        </p:txBody>
      </p:sp>
      <p:sp>
        <p:nvSpPr>
          <p:cNvPr id="32782" name="Rectangle 11"/>
          <p:cNvSpPr>
            <a:spLocks noChangeArrowheads="1"/>
          </p:cNvSpPr>
          <p:nvPr/>
        </p:nvSpPr>
        <p:spPr bwMode="auto">
          <a:xfrm>
            <a:off x="1802823" y="4369777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2"/>
          <p:cNvSpPr>
            <a:spLocks noChangeArrowheads="1"/>
          </p:cNvSpPr>
          <p:nvPr/>
        </p:nvSpPr>
        <p:spPr bwMode="auto">
          <a:xfrm>
            <a:off x="2498148" y="483723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Rectangle 13"/>
          <p:cNvSpPr>
            <a:spLocks noChangeArrowheads="1"/>
          </p:cNvSpPr>
          <p:nvPr/>
        </p:nvSpPr>
        <p:spPr bwMode="auto">
          <a:xfrm>
            <a:off x="5721927" y="4454769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14"/>
          <p:cNvSpPr>
            <a:spLocks noChangeArrowheads="1"/>
          </p:cNvSpPr>
          <p:nvPr/>
        </p:nvSpPr>
        <p:spPr bwMode="auto">
          <a:xfrm>
            <a:off x="2877416" y="428478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Rectangle 15"/>
          <p:cNvSpPr>
            <a:spLocks noChangeArrowheads="1"/>
          </p:cNvSpPr>
          <p:nvPr/>
        </p:nvSpPr>
        <p:spPr bwMode="auto">
          <a:xfrm>
            <a:off x="3446318" y="4879731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6"/>
          <p:cNvSpPr>
            <a:spLocks noChangeArrowheads="1"/>
          </p:cNvSpPr>
          <p:nvPr/>
        </p:nvSpPr>
        <p:spPr bwMode="auto">
          <a:xfrm>
            <a:off x="3319895" y="4369777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Rectangle 17"/>
          <p:cNvSpPr>
            <a:spLocks noChangeArrowheads="1"/>
          </p:cNvSpPr>
          <p:nvPr/>
        </p:nvSpPr>
        <p:spPr bwMode="auto">
          <a:xfrm>
            <a:off x="2371725" y="449726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18"/>
          <p:cNvSpPr>
            <a:spLocks noChangeArrowheads="1"/>
          </p:cNvSpPr>
          <p:nvPr/>
        </p:nvSpPr>
        <p:spPr bwMode="auto">
          <a:xfrm>
            <a:off x="6796520" y="4709746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Rectangle 19"/>
          <p:cNvSpPr>
            <a:spLocks noChangeArrowheads="1"/>
          </p:cNvSpPr>
          <p:nvPr/>
        </p:nvSpPr>
        <p:spPr bwMode="auto">
          <a:xfrm>
            <a:off x="6543675" y="4369777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0"/>
          <p:cNvSpPr>
            <a:spLocks noChangeArrowheads="1"/>
          </p:cNvSpPr>
          <p:nvPr/>
        </p:nvSpPr>
        <p:spPr bwMode="auto">
          <a:xfrm>
            <a:off x="5342659" y="4284785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Rectangle 21"/>
          <p:cNvSpPr>
            <a:spLocks noChangeArrowheads="1"/>
          </p:cNvSpPr>
          <p:nvPr/>
        </p:nvSpPr>
        <p:spPr bwMode="auto">
          <a:xfrm>
            <a:off x="5216236" y="4794738"/>
            <a:ext cx="316057" cy="212481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2"/>
          <p:cNvSpPr>
            <a:spLocks noChangeShapeType="1"/>
          </p:cNvSpPr>
          <p:nvPr/>
        </p:nvSpPr>
        <p:spPr bwMode="auto">
          <a:xfrm flipV="1">
            <a:off x="2814205" y="5899639"/>
            <a:ext cx="0" cy="169985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23"/>
          <p:cNvSpPr>
            <a:spLocks noChangeShapeType="1"/>
          </p:cNvSpPr>
          <p:nvPr/>
        </p:nvSpPr>
        <p:spPr bwMode="auto">
          <a:xfrm flipV="1">
            <a:off x="2895853" y="4582258"/>
            <a:ext cx="613677" cy="903929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946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build="p"/>
      <p:bldP spid="32778" grpId="0" animBg="1"/>
      <p:bldP spid="32779" grpId="0" animBg="1"/>
      <p:bldP spid="32780" grpId="0" animBg="1"/>
      <p:bldP spid="32781" grpId="0" animBg="1"/>
      <p:bldP spid="32793" grpId="0" animBg="1"/>
      <p:bldP spid="327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Current use of communication network:</a:t>
            </a:r>
          </a:p>
          <a:p>
            <a:pPr lvl="1"/>
            <a:r>
              <a:rPr lang="en-US" dirty="0" smtClean="0"/>
              <a:t>Compute-communicate cycles in typical MPI apps</a:t>
            </a:r>
          </a:p>
          <a:p>
            <a:pPr lvl="1"/>
            <a:r>
              <a:rPr lang="en-US" dirty="0" smtClean="0"/>
              <a:t>So, the network is used for a fraction of time, </a:t>
            </a:r>
          </a:p>
          <a:p>
            <a:pPr lvl="1"/>
            <a:r>
              <a:rPr lang="en-US" dirty="0" smtClean="0"/>
              <a:t>and is on the critical path</a:t>
            </a:r>
          </a:p>
          <a:p>
            <a:r>
              <a:rPr lang="en-US" dirty="0" smtClean="0"/>
              <a:t>So, current </a:t>
            </a:r>
            <a:r>
              <a:rPr lang="en-US" i="1" dirty="0" smtClean="0"/>
              <a:t>communication networks are </a:t>
            </a:r>
            <a:r>
              <a:rPr lang="en-US" i="1" dirty="0"/>
              <a:t>over-engineered for </a:t>
            </a:r>
            <a:r>
              <a:rPr lang="en-US" i="1" dirty="0" smtClean="0"/>
              <a:t>by necessity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overdecomposition</a:t>
            </a:r>
            <a:endParaRPr lang="en-US" dirty="0" smtClean="0"/>
          </a:p>
          <a:p>
            <a:pPr lvl="1"/>
            <a:r>
              <a:rPr lang="en-US" dirty="0" smtClean="0"/>
              <a:t>Communication is spread over an iteration</a:t>
            </a:r>
          </a:p>
          <a:p>
            <a:pPr lvl="1"/>
            <a:r>
              <a:rPr lang="en-US" dirty="0" smtClean="0"/>
              <a:t>Also, adaptive overlap of communication and computation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AFF13-112A-264C-B62B-B3320FF1B294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845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Stencil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 simple stencil computation</a:t>
            </a:r>
          </a:p>
          <a:p>
            <a:pPr lvl="1"/>
            <a:r>
              <a:rPr lang="en-US" dirty="0" smtClean="0"/>
              <a:t>With traditional design based on traditional methods (e.g. MPI-based)</a:t>
            </a:r>
          </a:p>
          <a:p>
            <a:pPr lvl="2"/>
            <a:r>
              <a:rPr lang="en-US" dirty="0" smtClean="0"/>
              <a:t>Each processor has a chunk, which alternates between computing and communicating</a:t>
            </a:r>
          </a:p>
          <a:p>
            <a:pPr lvl="1"/>
            <a:r>
              <a:rPr lang="en-US" dirty="0" smtClean="0"/>
              <a:t>With Charm++</a:t>
            </a:r>
          </a:p>
          <a:p>
            <a:pPr lvl="2"/>
            <a:r>
              <a:rPr lang="en-US" dirty="0" smtClean="0"/>
              <a:t>Multiple chinks on each processor</a:t>
            </a:r>
          </a:p>
          <a:p>
            <a:pPr lvl="2"/>
            <a:r>
              <a:rPr lang="en-US" dirty="0" smtClean="0"/>
              <a:t>Wait time for each chunk overlapped with useful computation for the other</a:t>
            </a:r>
          </a:p>
          <a:p>
            <a:pPr lvl="2"/>
            <a:r>
              <a:rPr lang="en-US" dirty="0" smtClean="0"/>
              <a:t>Communication spreads over time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 Simple schematic timeline for both approaches?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8A7FED-BB5C-A549-B9BD-FA431724F549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01928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2F02B-3414-D84B-A312-CF464CA9A6D5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2667000"/>
            <a:ext cx="28194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7800" y="2667000"/>
            <a:ext cx="2895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2286000"/>
            <a:ext cx="78486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5800" y="1828800"/>
            <a:ext cx="28194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57800" y="1828800"/>
            <a:ext cx="28956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0" y="42672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5400" y="42672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2672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62200" y="42672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95600" y="42672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0" y="53340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43400" y="53340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76800" y="53340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10200" y="53340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00" y="53340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0" y="42672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343400" y="42672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76800" y="42672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10200" y="42672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43600" y="42672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2000" y="53340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2" idx="3"/>
            <a:endCxn id="10" idx="1"/>
          </p:cNvCxnSpPr>
          <p:nvPr/>
        </p:nvCxnSpPr>
        <p:spPr>
          <a:xfrm>
            <a:off x="3505200" y="2057400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  <a:endCxn id="13" idx="1"/>
          </p:cNvCxnSpPr>
          <p:nvPr/>
        </p:nvCxnSpPr>
        <p:spPr>
          <a:xfrm flipV="1">
            <a:off x="3505200" y="2057400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295400" y="46482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295400" y="46482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33400" y="3124200"/>
            <a:ext cx="78486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85800" y="4648200"/>
            <a:ext cx="78486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33400" y="5715000"/>
            <a:ext cx="78486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65611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BA66-AE5B-0047-9C40-CC00483C2134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266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72E0-3E7F-4709-B8DF-5EC8A0346E3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6628" name="Picture 4" descr="parallelCompSiamPie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3040" y="2667000"/>
            <a:ext cx="240673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505200" y="38862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3200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2057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670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00600" y="2286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24400" y="2819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2286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8600" y="2286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3400" y="2819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95800" y="2286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67200" y="2286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819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14800" y="2819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576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81400" y="4038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86200" y="4038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91000" y="4038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196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768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76800" y="4038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0292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0" y="4038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1910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862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654" name="TextBox 31"/>
          <p:cNvSpPr txBox="1">
            <a:spLocks noChangeArrowheads="1"/>
          </p:cNvSpPr>
          <p:nvPr/>
        </p:nvSpPr>
        <p:spPr bwMode="auto">
          <a:xfrm>
            <a:off x="1371600" y="685800"/>
            <a:ext cx="4648200" cy="10779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  <a:ea typeface="ＭＳ Ｐゴシック"/>
                <a:cs typeface="ＭＳ Ｐゴシック"/>
              </a:rPr>
              <a:t>Without message-driven execution (and virtualization), you get either:</a:t>
            </a:r>
          </a:p>
          <a:p>
            <a:r>
              <a:rPr lang="en-US" dirty="0">
                <a:latin typeface="+mn-lt"/>
                <a:ea typeface="ＭＳ Ｐゴシック"/>
                <a:cs typeface="ＭＳ Ｐゴシック"/>
              </a:rPr>
              <a:t>Space-division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657600" y="4800600"/>
            <a:ext cx="4114800" cy="0"/>
          </a:xfrm>
          <a:prstGeom prst="straightConnector1">
            <a:avLst/>
          </a:prstGeom>
          <a:ln w="1905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05400" y="4800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057400" y="2819400"/>
            <a:ext cx="838200" cy="838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057400" y="4114800"/>
            <a:ext cx="838200" cy="8382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156823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B974-C5F6-7D44-AB85-1B324297721A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72E0-3E7F-4709-B8DF-5EC8A0346E3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7652" name="Picture 4" descr="parallelCompSiamPie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3040" y="2667000"/>
            <a:ext cx="240673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505200" y="38862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3200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20574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67000"/>
            <a:ext cx="4343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2819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3528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2286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8600" y="22860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33528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57600" y="40386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40386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819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14800" y="28194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24400" y="2819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53000" y="2819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53000" y="22860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43400" y="4038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196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95800" y="22860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76800" y="4038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95800" y="2819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0" y="40386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33528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24400" y="22860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678" name="TextBox 31"/>
          <p:cNvSpPr txBox="1">
            <a:spLocks noChangeArrowheads="1"/>
          </p:cNvSpPr>
          <p:nvPr/>
        </p:nvSpPr>
        <p:spPr bwMode="auto">
          <a:xfrm>
            <a:off x="1371600" y="1219200"/>
            <a:ext cx="3733800" cy="46166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  <a:ea typeface="ＭＳ Ｐゴシック"/>
                <a:cs typeface="ＭＳ Ｐゴシック"/>
              </a:rPr>
              <a:t>OR: </a:t>
            </a:r>
            <a:r>
              <a:rPr lang="en-US" dirty="0" err="1">
                <a:latin typeface="+mn-lt"/>
                <a:ea typeface="ＭＳ Ｐゴシック"/>
                <a:cs typeface="ＭＳ Ｐゴシック"/>
              </a:rPr>
              <a:t>Sequentialization</a:t>
            </a:r>
            <a:endParaRPr lang="en-US" dirty="0">
              <a:latin typeface="+mn-lt"/>
              <a:ea typeface="ＭＳ Ｐゴシック"/>
              <a:cs typeface="ＭＳ Ｐゴシック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657600" y="4800600"/>
            <a:ext cx="4114800" cy="0"/>
          </a:xfrm>
          <a:prstGeom prst="straightConnector1">
            <a:avLst/>
          </a:prstGeom>
          <a:ln w="1905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05400" y="4800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2057400" y="2819400"/>
            <a:ext cx="838200" cy="8382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057400" y="4114800"/>
            <a:ext cx="838200" cy="8382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517172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lpres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pplpreso</Template>
  <TotalTime>58982</TotalTime>
  <Words>945</Words>
  <Application>Microsoft Macintosh PowerPoint</Application>
  <PresentationFormat>On-screen Show (4:3)</PresentationFormat>
  <Paragraphs>191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pplpreso</vt:lpstr>
      <vt:lpstr>Observations: Exascale applications</vt:lpstr>
      <vt:lpstr>The Execution Model</vt:lpstr>
      <vt:lpstr>Message-driven Execution</vt:lpstr>
      <vt:lpstr>Utility for Multi-cores, Many-cores, Accelerators:</vt:lpstr>
      <vt:lpstr>Impact on communication</vt:lpstr>
      <vt:lpstr>Example: Stencil Computation</vt:lpstr>
      <vt:lpstr>PowerPoint Presentation</vt:lpstr>
      <vt:lpstr>PowerPoint Presentation</vt:lpstr>
      <vt:lpstr>PowerPoint Presentation</vt:lpstr>
      <vt:lpstr>PowerPoint Presentation</vt:lpstr>
      <vt:lpstr>MD Parallelization Using Charm++</vt:lpstr>
      <vt:lpstr>MD Parallelization Using Charm++</vt:lpstr>
      <vt:lpstr>PowerPoint Presentation</vt:lpstr>
      <vt:lpstr>Decomposition Independent of numCores</vt:lpstr>
      <vt:lpstr>Migratability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creator>sanjay</dc:creator>
  <cp:lastModifiedBy>Sanjay Kale</cp:lastModifiedBy>
  <cp:revision>381</cp:revision>
  <dcterms:created xsi:type="dcterms:W3CDTF">2002-10-12T14:08:56Z</dcterms:created>
  <dcterms:modified xsi:type="dcterms:W3CDTF">2012-09-15T18:09:00Z</dcterms:modified>
</cp:coreProperties>
</file>