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4"/>
  </p:notesMasterIdLst>
  <p:handoutMasterIdLst>
    <p:handoutMasterId r:id="rId15"/>
  </p:handoutMasterIdLst>
  <p:sldIdLst>
    <p:sldId id="934" r:id="rId2"/>
    <p:sldId id="936" r:id="rId3"/>
    <p:sldId id="937" r:id="rId4"/>
    <p:sldId id="884" r:id="rId5"/>
    <p:sldId id="885" r:id="rId6"/>
    <p:sldId id="912" r:id="rId7"/>
    <p:sldId id="933" r:id="rId8"/>
    <p:sldId id="938" r:id="rId9"/>
    <p:sldId id="939" r:id="rId10"/>
    <p:sldId id="940" r:id="rId11"/>
    <p:sldId id="941" r:id="rId12"/>
    <p:sldId id="94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7" autoAdjust="0"/>
    <p:restoredTop sz="94743" autoAdjust="0"/>
  </p:normalViewPr>
  <p:slideViewPr>
    <p:cSldViewPr>
      <p:cViewPr varScale="1">
        <p:scale>
          <a:sx n="106" d="100"/>
          <a:sy n="106" d="100"/>
        </p:scale>
        <p:origin x="-3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t%20UIUC\PPL\My%20Presentations\100M-atom%20NAMD\data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Ideal</c:v>
          </c:tx>
          <c:xVal>
            <c:numRef>
              <c:f>Intrepid!$B$6:$B$9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xVal>
          <c:yVal>
            <c:numRef>
              <c:f>Intrepid!$J$6:$J$9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yVal>
          <c:smooth val="1"/>
        </c:ser>
        <c:ser>
          <c:idx val="1"/>
          <c:order val="1"/>
          <c:tx>
            <c:v>PME</c:v>
          </c:tx>
          <c:xVal>
            <c:numRef>
              <c:f>Intrepid!$B$6:$B$9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xVal>
          <c:yVal>
            <c:numRef>
              <c:f>Intrepid!$K$6:$K$9</c:f>
              <c:numCache>
                <c:formatCode>General</c:formatCode>
                <c:ptCount val="4"/>
                <c:pt idx="0">
                  <c:v>2048.0</c:v>
                </c:pt>
                <c:pt idx="1">
                  <c:v>4135.57529941392</c:v>
                </c:pt>
                <c:pt idx="2">
                  <c:v>16066.03794753341</c:v>
                </c:pt>
                <c:pt idx="3">
                  <c:v>59886.99630996308</c:v>
                </c:pt>
              </c:numCache>
            </c:numRef>
          </c:yVal>
          <c:smooth val="1"/>
        </c:ser>
        <c:ser>
          <c:idx val="2"/>
          <c:order val="2"/>
          <c:tx>
            <c:v>cutoff w/ barrier</c:v>
          </c:tx>
          <c:xVal>
            <c:numRef>
              <c:f>Intrepid!$B$6:$B$9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xVal>
          <c:yVal>
            <c:numRef>
              <c:f>Intrepid!$L$6:$L$9</c:f>
              <c:numCache>
                <c:formatCode>General</c:formatCode>
                <c:ptCount val="4"/>
                <c:pt idx="0">
                  <c:v>2048.0</c:v>
                </c:pt>
                <c:pt idx="1">
                  <c:v>4098.759842140717</c:v>
                </c:pt>
                <c:pt idx="2">
                  <c:v>15871.04584420425</c:v>
                </c:pt>
                <c:pt idx="3">
                  <c:v>60788.03140613847</c:v>
                </c:pt>
              </c:numCache>
            </c:numRef>
          </c:yVal>
          <c:smooth val="1"/>
        </c:ser>
        <c:ser>
          <c:idx val="3"/>
          <c:order val="3"/>
          <c:tx>
            <c:v>cutoff w/o barrier</c:v>
          </c:tx>
          <c:xVal>
            <c:numRef>
              <c:f>Intrepid!$B$6:$B$9</c:f>
              <c:numCache>
                <c:formatCode>General</c:formatCode>
                <c:ptCount val="4"/>
                <c:pt idx="0">
                  <c:v>2048.0</c:v>
                </c:pt>
                <c:pt idx="1">
                  <c:v>4096.0</c:v>
                </c:pt>
                <c:pt idx="2">
                  <c:v>16384.0</c:v>
                </c:pt>
                <c:pt idx="3">
                  <c:v>65536.0</c:v>
                </c:pt>
              </c:numCache>
            </c:numRef>
          </c:xVal>
          <c:yVal>
            <c:numRef>
              <c:f>Intrepid!$M$6:$M$9</c:f>
              <c:numCache>
                <c:formatCode>General</c:formatCode>
                <c:ptCount val="4"/>
                <c:pt idx="0">
                  <c:v>2048.0</c:v>
                </c:pt>
                <c:pt idx="1">
                  <c:v>4090.521080009908</c:v>
                </c:pt>
                <c:pt idx="2">
                  <c:v>15958.09199845381</c:v>
                </c:pt>
                <c:pt idx="3">
                  <c:v>59529.32083633744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025464"/>
        <c:axId val="1007100504"/>
      </c:scatterChart>
      <c:valAx>
        <c:axId val="1007025464"/>
        <c:scaling>
          <c:logBase val="2.0"/>
          <c:orientation val="minMax"/>
          <c:min val="2048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</a:t>
                </a:r>
                <a:r>
                  <a:rPr lang="en-US" sz="1400" baseline="0"/>
                  <a:t> of Cores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007100504"/>
        <c:crosses val="autoZero"/>
        <c:crossBetween val="midCat"/>
        <c:majorUnit val="2.0"/>
      </c:valAx>
      <c:valAx>
        <c:axId val="1007100504"/>
        <c:scaling>
          <c:logBase val="2.0"/>
          <c:orientation val="minMax"/>
          <c:max val="65536.0"/>
          <c:min val="2048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Speedup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007025464"/>
        <c:crosses val="autoZero"/>
        <c:crossBetween val="midCat"/>
        <c:majorUnit val="2.0"/>
        <c:minorUnit val="2.0"/>
      </c:valAx>
    </c:plotArea>
    <c:legend>
      <c:legendPos val="r"/>
      <c:layout>
        <c:manualLayout>
          <c:xMode val="edge"/>
          <c:yMode val="edge"/>
          <c:x val="0.14037863610244"/>
          <c:y val="0.0837398027949212"/>
          <c:w val="0.234769292891643"/>
          <c:h val="0.397315740937789"/>
        </c:manualLayout>
      </c:layout>
      <c:overlay val="1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0.73439</cdr:x>
      <cdr:y>0.27435</cdr:y>
    </cdr:from>
    <cdr:to>
      <cdr:x>1</cdr:x>
      <cdr:y>0.39077</cdr:y>
    </cdr:to>
    <cdr:sp macro="" textlink="">
      <cdr:nvSpPr>
        <cdr:cNvPr id="2" name="Rectangular Callout 1"/>
        <cdr:cNvSpPr/>
      </cdr:nvSpPr>
      <cdr:spPr>
        <a:xfrm xmlns:a="http://schemas.openxmlformats.org/drawingml/2006/main">
          <a:off x="5910808" y="1256928"/>
          <a:ext cx="2137817" cy="533400"/>
        </a:xfrm>
        <a:prstGeom xmlns:a="http://schemas.openxmlformats.org/drawingml/2006/main" prst="wedgeRectCallout">
          <a:avLst>
            <a:gd name="adj1" fmla="val 33131"/>
            <a:gd name="adj2" fmla="val -233344"/>
          </a:avLst>
        </a:prstGeom>
        <a:solidFill xmlns:a="http://schemas.openxmlformats.org/drawingml/2006/main">
          <a:srgbClr val="1F497D">
            <a:lumMod val="60000"/>
            <a:lumOff val="40000"/>
            <a:alpha val="74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dirty="0" smtClean="0"/>
            <a:t>PME:  162.6 ms/step</a:t>
          </a:r>
        </a:p>
        <a:p xmlns:a="http://schemas.openxmlformats.org/drawingml/2006/main">
          <a:pPr algn="ctr"/>
          <a:r>
            <a:rPr lang="en-US" dirty="0" smtClean="0"/>
            <a:t>(~1.1 ns/day)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9/15/12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1AFBA-2533-4D53-9FC5-FB020C8F900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F1F15-8CA5-B945-9912-5D2AAE0556D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C9B5E5-857B-4897-A1D5-E0801B03E2E1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EBB8D5-ABC2-5F44-AD2E-9B7B0C72CAD0}" type="slidenum">
              <a:rPr lang="en-US"/>
              <a:pPr/>
              <a:t>9</a:t>
            </a:fld>
            <a:endParaRPr lang="en-US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E2E818AB-2371-4964-85FF-94597A855A56}" type="slidenum">
              <a:rPr lang="en-US" smtClean="0">
                <a:ea typeface="DejaVu Sans"/>
                <a:cs typeface="DejaVu Sans"/>
              </a:rPr>
              <a:pPr>
                <a:buFont typeface="Wingdings" pitchFamily="2" charset="2"/>
                <a:buNone/>
              </a:pPr>
              <a:t>11</a:t>
            </a:fld>
            <a:endParaRPr lang="en-US" smtClean="0">
              <a:ea typeface="DejaVu Sans"/>
              <a:cs typeface="DejaVu Sans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3738"/>
            <a:ext cx="4567237" cy="3427412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821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E3EC-1AC2-4C7F-9FB1-ACB7D677956F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110C6-42E6-C249-AB93-39D6DA2064F9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7C6FB-E2F0-434B-8B69-F6C1C8DB6F45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E85A71-1CC0-5A44-BBFE-D44CF2B0ECEB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B731E-3700-334E-9CC3-C168566E9AA0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2E845-D8E2-894E-BB34-38A8F680737E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62857-006E-CC44-9123-D4118CC337CD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A7FCE9-11CE-D84A-A294-4377EAA2E1F4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AEBAF-9D99-9846-8683-E561E196B0D1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89200-2A9C-FC4C-8D92-E33F187B9275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BA94AB-F13B-A549-8674-E34A85A6617F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71FCB-95DD-314A-8321-2E00AFEA7C90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6C0F3-D96D-814E-8974-3EF042E33295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693D2E-6330-EB47-94B5-0B8F470949B9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BB61BB25-586D-C945-A59D-FABA2AA6DA78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file://localhost/Users/kale/presentations/medium3.mpeg" TargetMode="External"/><Relationship Id="rId2" Type="http://schemas.openxmlformats.org/officeDocument/2006/relationships/video" Target="file://localhost/Users/kale/presentations/medium3.mpe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6.png"/><Relationship Id="rId1" Type="http://schemas.microsoft.com/office/2007/relationships/media" Target="file://localhost/Users/kale/presentations/2008_12_India_IBM_HiPC_keynote/gal1c6.1152g1bwK.mpeg" TargetMode="External"/><Relationship Id="rId2" Type="http://schemas.openxmlformats.org/officeDocument/2006/relationships/video" Target="file://localhost/Users/kale/presentations/2008_12_India_IBM_HiPC_keynote/gal1c6.1152g1bwK.mpe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Molecular Dynamics in NAMD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89025"/>
            <a:ext cx="8286750" cy="5159375"/>
          </a:xfrm>
        </p:spPr>
        <p:txBody>
          <a:bodyPr/>
          <a:lstStyle/>
          <a:p>
            <a:r>
              <a:rPr lang="en-US" sz="2800" dirty="0"/>
              <a:t>Collection of [charged] atoms, with bonds</a:t>
            </a:r>
          </a:p>
          <a:p>
            <a:pPr lvl="1"/>
            <a:r>
              <a:rPr lang="en-US" sz="2000" dirty="0"/>
              <a:t>Newtonian mechanics</a:t>
            </a:r>
          </a:p>
          <a:p>
            <a:pPr lvl="1"/>
            <a:r>
              <a:rPr lang="en-US" sz="2000" dirty="0" smtClean="0"/>
              <a:t>Relatively small #of </a:t>
            </a:r>
            <a:r>
              <a:rPr lang="en-US" sz="2000" dirty="0"/>
              <a:t>atoms (</a:t>
            </a:r>
            <a:r>
              <a:rPr lang="en-US" sz="2000" dirty="0" smtClean="0"/>
              <a:t>100K </a:t>
            </a:r>
            <a:r>
              <a:rPr lang="en-US" sz="2000" dirty="0"/>
              <a:t>– </a:t>
            </a:r>
            <a:r>
              <a:rPr lang="en-US" sz="2000" dirty="0" smtClean="0"/>
              <a:t>10M)</a:t>
            </a:r>
            <a:endParaRPr lang="en-US" sz="2000" dirty="0"/>
          </a:p>
          <a:p>
            <a:r>
              <a:rPr lang="en-US" sz="2800" dirty="0"/>
              <a:t>At each time-step</a:t>
            </a:r>
          </a:p>
          <a:p>
            <a:pPr lvl="1"/>
            <a:r>
              <a:rPr lang="en-US" sz="2000" dirty="0"/>
              <a:t>Calculate forces on each atom </a:t>
            </a:r>
          </a:p>
          <a:p>
            <a:pPr lvl="2"/>
            <a:r>
              <a:rPr lang="en-US" sz="2000" dirty="0"/>
              <a:t>Bonds:</a:t>
            </a:r>
          </a:p>
          <a:p>
            <a:pPr lvl="2"/>
            <a:r>
              <a:rPr lang="en-US" sz="2000" dirty="0"/>
              <a:t>Non-bonded: electrostatic and van der Waal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</a:t>
            </a:r>
          </a:p>
          <a:p>
            <a:pPr lvl="3"/>
            <a:r>
              <a:rPr lang="en-US" sz="1800" dirty="0"/>
              <a:t>Short-distance: every </a:t>
            </a:r>
            <a:r>
              <a:rPr lang="en-US" sz="1800" dirty="0" err="1"/>
              <a:t>timestep</a:t>
            </a:r>
            <a:endParaRPr lang="en-US" sz="1800" dirty="0"/>
          </a:p>
          <a:p>
            <a:pPr lvl="3"/>
            <a:r>
              <a:rPr lang="en-US" sz="1800" dirty="0"/>
              <a:t>Long-distance: using PME (3D FFT)</a:t>
            </a:r>
          </a:p>
          <a:p>
            <a:pPr lvl="3"/>
            <a:r>
              <a:rPr lang="en-US" sz="1800" dirty="0"/>
              <a:t>Multiple Time Stepping : PME every 4 </a:t>
            </a:r>
            <a:r>
              <a:rPr lang="en-US" sz="1800" dirty="0" err="1"/>
              <a:t>timesteps</a:t>
            </a:r>
            <a:r>
              <a:rPr lang="en-US" sz="1800" dirty="0"/>
              <a:t> </a:t>
            </a:r>
          </a:p>
          <a:p>
            <a:pPr lvl="1"/>
            <a:r>
              <a:rPr lang="en-US" sz="2000" dirty="0"/>
              <a:t>Calculate velocities and advance positions</a:t>
            </a:r>
          </a:p>
          <a:p>
            <a:r>
              <a:rPr lang="en-US" sz="2800" dirty="0"/>
              <a:t>Challenge: femtosecond time-step, millions needed!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7467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80"/>
                </a:solidFill>
              </a:rPr>
              <a:t>Collaboration with K. </a:t>
            </a:r>
            <a:r>
              <a:rPr lang="en-US" dirty="0" err="1">
                <a:solidFill>
                  <a:srgbClr val="008080"/>
                </a:solidFill>
              </a:rPr>
              <a:t>Schulten</a:t>
            </a:r>
            <a:r>
              <a:rPr lang="en-US" dirty="0">
                <a:solidFill>
                  <a:srgbClr val="008080"/>
                </a:solidFill>
              </a:rPr>
              <a:t>, R. </a:t>
            </a:r>
            <a:r>
              <a:rPr lang="en-US" dirty="0" err="1">
                <a:solidFill>
                  <a:srgbClr val="008080"/>
                </a:solidFill>
              </a:rPr>
              <a:t>Skeel</a:t>
            </a:r>
            <a:r>
              <a:rPr lang="en-US" dirty="0">
                <a:solidFill>
                  <a:srgbClr val="008080"/>
                </a:solidFill>
              </a:rPr>
              <a:t>, and coworkers</a:t>
            </a:r>
          </a:p>
        </p:txBody>
      </p:sp>
      <p:pic>
        <p:nvPicPr>
          <p:cNvPr id="8" name="medium3.mpg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2590800" cy="314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57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OpenAtom</a:t>
            </a:r>
            <a:r>
              <a:rPr lang="en-US" sz="3200" dirty="0" smtClean="0"/>
              <a:t>: MD with </a:t>
            </a:r>
            <a:r>
              <a:rPr lang="en-US" sz="3200" dirty="0"/>
              <a:t>q</a:t>
            </a:r>
            <a:r>
              <a:rPr lang="en-US" sz="3200" dirty="0" smtClean="0"/>
              <a:t>uantum effects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810000" cy="4800600"/>
          </a:xfrm>
        </p:spPr>
        <p:txBody>
          <a:bodyPr/>
          <a:lstStyle/>
          <a:p>
            <a:r>
              <a:rPr lang="en-US" dirty="0" smtClean="0"/>
              <a:t>Much more fine-grained:</a:t>
            </a:r>
          </a:p>
          <a:p>
            <a:pPr lvl="1"/>
            <a:r>
              <a:rPr lang="en-US" dirty="0" smtClean="0"/>
              <a:t>Each electronic state is modeled with a large array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962" y="1676400"/>
            <a:ext cx="2015638" cy="1875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935892"/>
            <a:ext cx="2093764" cy="1874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39000" y="1143000"/>
            <a:ext cx="1822378" cy="416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6000"/>
              </a:lnSpc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GB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Nanowires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95800" y="1143000"/>
            <a:ext cx="2388588" cy="729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2452" rIns="81639" bIns="42452">
            <a:spAutoFit/>
          </a:bodyPr>
          <a:lstStyle/>
          <a:p>
            <a:pPr>
              <a:lnSpc>
                <a:spcPct val="86000"/>
              </a:lnSpc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Semiconductor</a:t>
            </a:r>
          </a:p>
          <a:p>
            <a:pPr>
              <a:lnSpc>
                <a:spcPct val="86000"/>
              </a:lnSpc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</a:pP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Surfaces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562600"/>
            <a:ext cx="8229600" cy="954107"/>
          </a:xfrm>
          <a:prstGeom prst="rect">
            <a:avLst/>
          </a:prstGeom>
          <a:solidFill>
            <a:schemeClr val="accent1">
              <a:lumMod val="40000"/>
              <a:lumOff val="60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Using Charm++ virtualization, we can efficiently scale small (32 molecule) systems to thousands of </a:t>
            </a:r>
            <a:r>
              <a:rPr lang="en-GB" sz="2800" dirty="0" smtClean="0"/>
              <a:t>processors</a:t>
            </a:r>
            <a:endParaRPr lang="en-US" sz="2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90800" y="3886200"/>
            <a:ext cx="3886200" cy="1676400"/>
          </a:xfrm>
          <a:prstGeom prst="rect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 smtClean="0">
                <a:latin typeface="Book Antiqua" pitchFamily="18" charset="0"/>
              </a:rPr>
              <a:t>Collaboration with:</a:t>
            </a:r>
          </a:p>
          <a:p>
            <a:pPr algn="ctr">
              <a:defRPr/>
            </a:pPr>
            <a:r>
              <a:rPr lang="en-US" sz="2000" dirty="0" smtClean="0">
                <a:latin typeface="Book Antiqua" pitchFamily="18" charset="0"/>
              </a:rPr>
              <a:t>G</a:t>
            </a:r>
            <a:r>
              <a:rPr lang="en-US" sz="2000" dirty="0">
                <a:latin typeface="Book Antiqua" pitchFamily="18" charset="0"/>
              </a:rPr>
              <a:t>. Martyna (IBM) </a:t>
            </a:r>
          </a:p>
          <a:p>
            <a:pPr algn="ctr">
              <a:defRPr/>
            </a:pPr>
            <a:r>
              <a:rPr lang="en-US" sz="2000" dirty="0">
                <a:latin typeface="Book Antiqua" pitchFamily="18" charset="0"/>
              </a:rPr>
              <a:t>M. Tuckerman (NYU)</a:t>
            </a:r>
          </a:p>
          <a:p>
            <a:pPr algn="ctr">
              <a:defRPr/>
            </a:pPr>
            <a:r>
              <a:rPr lang="en-US" sz="2000" dirty="0">
                <a:latin typeface="Book Antiqua" pitchFamily="18" charset="0"/>
              </a:rPr>
              <a:t>L. Kale (UIUC</a:t>
            </a:r>
            <a:r>
              <a:rPr lang="en-US" sz="2000" dirty="0" smtClean="0">
                <a:latin typeface="Book Antiqua" pitchFamily="18" charset="0"/>
              </a:rPr>
              <a:t>)</a:t>
            </a:r>
            <a:endParaRPr lang="en-US" sz="20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144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Decomposition and Computation Flow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910-37C4-934A-9CCF-7C783E34B8F9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01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D6F5-C874-4283-99EA-D93D3B58E0B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838200"/>
            <a:ext cx="9142412" cy="5524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715000" y="5867400"/>
            <a:ext cx="2514600" cy="707886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Over a dozen different </a:t>
            </a:r>
            <a:r>
              <a:rPr lang="en-US" sz="2000" dirty="0" err="1" smtClean="0"/>
              <a:t>Chare</a:t>
            </a:r>
            <a:r>
              <a:rPr lang="en-US" sz="2000" dirty="0" smtClean="0"/>
              <a:t> Arrays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84293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Topology Aware Mapping of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05400" y="1600201"/>
            <a:ext cx="3733800" cy="3276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Object based decomposition provides new degrees of </a:t>
            </a:r>
            <a:r>
              <a:rPr lang="en-US" sz="2400" dirty="0" err="1" smtClean="0"/>
              <a:t>freeedom</a:t>
            </a:r>
            <a:r>
              <a:rPr lang="en-US" sz="2400" dirty="0" smtClean="0"/>
              <a:t> to easily try different mappings of objects to processors, to help minimize contention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0B17-4561-2B48-BD73-FDB0A6906B77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512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3" descr="mappin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4463102" cy="4525963"/>
          </a:xfrm>
        </p:spPr>
      </p:pic>
    </p:spTree>
    <p:extLst>
      <p:ext uri="{BB962C8B-B14F-4D97-AF65-F5344CB8AC3E}">
        <p14:creationId xmlns:p14="http://schemas.microsoft.com/office/powerpoint/2010/main" val="217835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Spatial Decomposition Via Charm</a:t>
            </a:r>
          </a:p>
        </p:txBody>
      </p:sp>
      <p:grpSp>
        <p:nvGrpSpPr>
          <p:cNvPr id="440323" name="Group 3"/>
          <p:cNvGrpSpPr>
            <a:grpSpLocks/>
          </p:cNvGrpSpPr>
          <p:nvPr/>
        </p:nvGrpSpPr>
        <p:grpSpPr bwMode="auto">
          <a:xfrm>
            <a:off x="457200" y="1562100"/>
            <a:ext cx="3733800" cy="3581400"/>
            <a:chOff x="1440" y="1200"/>
            <a:chExt cx="2544" cy="2400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auto">
            <a:xfrm>
              <a:off x="1440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2448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6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7" name="Rectangle 7"/>
            <p:cNvSpPr>
              <a:spLocks noChangeArrowheads="1"/>
            </p:cNvSpPr>
            <p:nvPr/>
          </p:nvSpPr>
          <p:spPr bwMode="auto">
            <a:xfrm>
              <a:off x="2448" y="2112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8" name="Rectangle 8"/>
            <p:cNvSpPr>
              <a:spLocks noChangeArrowheads="1"/>
            </p:cNvSpPr>
            <p:nvPr/>
          </p:nvSpPr>
          <p:spPr bwMode="auto">
            <a:xfrm>
              <a:off x="1440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9" name="Rectangle 9"/>
            <p:cNvSpPr>
              <a:spLocks noChangeArrowheads="1"/>
            </p:cNvSpPr>
            <p:nvPr/>
          </p:nvSpPr>
          <p:spPr bwMode="auto">
            <a:xfrm>
              <a:off x="3456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2448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1" name="Rectangle 11"/>
            <p:cNvSpPr>
              <a:spLocks noChangeArrowheads="1"/>
            </p:cNvSpPr>
            <p:nvPr/>
          </p:nvSpPr>
          <p:spPr bwMode="auto">
            <a:xfrm>
              <a:off x="1440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2" name="Rectangle 12"/>
            <p:cNvSpPr>
              <a:spLocks noChangeArrowheads="1"/>
            </p:cNvSpPr>
            <p:nvPr/>
          </p:nvSpPr>
          <p:spPr bwMode="auto">
            <a:xfrm>
              <a:off x="3456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3" name="AutoShape 13"/>
            <p:cNvSpPr>
              <a:spLocks noChangeArrowheads="1"/>
            </p:cNvSpPr>
            <p:nvPr/>
          </p:nvSpPr>
          <p:spPr bwMode="auto">
            <a:xfrm>
              <a:off x="1968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4" name="AutoShape 14"/>
            <p:cNvSpPr>
              <a:spLocks noChangeArrowheads="1"/>
            </p:cNvSpPr>
            <p:nvPr/>
          </p:nvSpPr>
          <p:spPr bwMode="auto">
            <a:xfrm>
              <a:off x="2976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5" name="AutoShape 15"/>
            <p:cNvSpPr>
              <a:spLocks noChangeArrowheads="1"/>
            </p:cNvSpPr>
            <p:nvPr/>
          </p:nvSpPr>
          <p:spPr bwMode="auto">
            <a:xfrm>
              <a:off x="2640" y="1728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6" name="AutoShape 16"/>
            <p:cNvSpPr>
              <a:spLocks noChangeArrowheads="1"/>
            </p:cNvSpPr>
            <p:nvPr/>
          </p:nvSpPr>
          <p:spPr bwMode="auto">
            <a:xfrm>
              <a:off x="2640" y="2640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7" name="Line 17"/>
            <p:cNvSpPr>
              <a:spLocks noChangeShapeType="1"/>
            </p:cNvSpPr>
            <p:nvPr/>
          </p:nvSpPr>
          <p:spPr bwMode="auto">
            <a:xfrm>
              <a:off x="2016" y="1776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8" name="Line 18"/>
            <p:cNvSpPr>
              <a:spLocks noChangeShapeType="1"/>
            </p:cNvSpPr>
            <p:nvPr/>
          </p:nvSpPr>
          <p:spPr bwMode="auto">
            <a:xfrm>
              <a:off x="3072" y="2688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9" name="Line 19"/>
            <p:cNvSpPr>
              <a:spLocks noChangeShapeType="1"/>
            </p:cNvSpPr>
            <p:nvPr/>
          </p:nvSpPr>
          <p:spPr bwMode="auto">
            <a:xfrm flipH="1">
              <a:off x="3024" y="1776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40" name="Line 20"/>
            <p:cNvSpPr>
              <a:spLocks noChangeShapeType="1"/>
            </p:cNvSpPr>
            <p:nvPr/>
          </p:nvSpPr>
          <p:spPr bwMode="auto">
            <a:xfrm flipH="1">
              <a:off x="2016" y="2688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4572000" y="1600200"/>
            <a:ext cx="42672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Atoms distributed to cubes based on their location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 Size of each cube 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Just a bit larger than cut-off radius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Communicate only with neighbors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Work: for each pair of nbr objects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C/C ratio: O(1)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However: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Load Imbalance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Limited Parallelism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2000" b="1" i="1">
              <a:solidFill>
                <a:schemeClr val="tx2"/>
              </a:solidFill>
            </a:endParaRPr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228600" y="60960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Cells, Cubes or</a:t>
            </a:r>
            <a:r>
              <a:rPr lang="ja-JP" altLang="en-US" sz="2000">
                <a:solidFill>
                  <a:schemeClr val="accent1"/>
                </a:solidFill>
                <a:latin typeface="Arial"/>
              </a:rPr>
              <a:t>“</a:t>
            </a:r>
            <a:r>
              <a:rPr lang="en-US" sz="2000">
                <a:solidFill>
                  <a:schemeClr val="accent1"/>
                </a:solidFill>
              </a:rPr>
              <a:t>Patches</a:t>
            </a:r>
            <a:r>
              <a:rPr lang="ja-JP" altLang="en-US" sz="2000">
                <a:solidFill>
                  <a:schemeClr val="accent1"/>
                </a:solidFill>
                <a:latin typeface="Arial"/>
              </a:rPr>
              <a:t>”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 flipV="1">
            <a:off x="838200" y="5181600"/>
            <a:ext cx="4572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4" name="Line 24"/>
          <p:cNvSpPr>
            <a:spLocks noChangeShapeType="1"/>
          </p:cNvSpPr>
          <p:nvPr/>
        </p:nvSpPr>
        <p:spPr bwMode="auto">
          <a:xfrm flipV="1">
            <a:off x="1828800" y="5181600"/>
            <a:ext cx="16764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 flipV="1">
            <a:off x="1600200" y="5181600"/>
            <a:ext cx="6096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6" name="Text Box 26"/>
          <p:cNvSpPr txBox="1">
            <a:spLocks noChangeArrowheads="1"/>
          </p:cNvSpPr>
          <p:nvPr/>
        </p:nvSpPr>
        <p:spPr bwMode="auto">
          <a:xfrm>
            <a:off x="4724400" y="5638800"/>
            <a:ext cx="40386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Charm++ is useful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22281353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endParaRPr lang="en-US"/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381000" y="2209800"/>
            <a:ext cx="3886200" cy="3581400"/>
            <a:chOff x="1056" y="1200"/>
            <a:chExt cx="3744" cy="2928"/>
          </a:xfrm>
        </p:grpSpPr>
        <p:sp>
          <p:nvSpPr>
            <p:cNvPr id="441348" name="Rectangle 4"/>
            <p:cNvSpPr>
              <a:spLocks noChangeArrowheads="1"/>
            </p:cNvSpPr>
            <p:nvPr/>
          </p:nvSpPr>
          <p:spPr bwMode="auto">
            <a:xfrm>
              <a:off x="10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273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4272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2736" y="2400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1056" y="23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3" name="Rectangle 9"/>
            <p:cNvSpPr>
              <a:spLocks noChangeArrowheads="1"/>
            </p:cNvSpPr>
            <p:nvPr/>
          </p:nvSpPr>
          <p:spPr bwMode="auto">
            <a:xfrm>
              <a:off x="4272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4" name="Rectangle 10"/>
            <p:cNvSpPr>
              <a:spLocks noChangeArrowheads="1"/>
            </p:cNvSpPr>
            <p:nvPr/>
          </p:nvSpPr>
          <p:spPr bwMode="auto">
            <a:xfrm>
              <a:off x="2736" y="36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5" name="Rectangle 11"/>
            <p:cNvSpPr>
              <a:spLocks noChangeArrowheads="1"/>
            </p:cNvSpPr>
            <p:nvPr/>
          </p:nvSpPr>
          <p:spPr bwMode="auto">
            <a:xfrm>
              <a:off x="1056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6" name="Rectangle 12"/>
            <p:cNvSpPr>
              <a:spLocks noChangeArrowheads="1"/>
            </p:cNvSpPr>
            <p:nvPr/>
          </p:nvSpPr>
          <p:spPr bwMode="auto">
            <a:xfrm>
              <a:off x="4272" y="24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7" name="AutoShape 13"/>
            <p:cNvSpPr>
              <a:spLocks noChangeArrowheads="1"/>
            </p:cNvSpPr>
            <p:nvPr/>
          </p:nvSpPr>
          <p:spPr bwMode="auto">
            <a:xfrm>
              <a:off x="1968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8" name="AutoShape 14"/>
            <p:cNvSpPr>
              <a:spLocks noChangeArrowheads="1"/>
            </p:cNvSpPr>
            <p:nvPr/>
          </p:nvSpPr>
          <p:spPr bwMode="auto">
            <a:xfrm>
              <a:off x="2064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9" name="AutoShape 15"/>
            <p:cNvSpPr>
              <a:spLocks noChangeArrowheads="1"/>
            </p:cNvSpPr>
            <p:nvPr/>
          </p:nvSpPr>
          <p:spPr bwMode="auto">
            <a:xfrm>
              <a:off x="2016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0" name="AutoShape 16"/>
            <p:cNvSpPr>
              <a:spLocks noChangeArrowheads="1"/>
            </p:cNvSpPr>
            <p:nvPr/>
          </p:nvSpPr>
          <p:spPr bwMode="auto">
            <a:xfrm>
              <a:off x="2784" y="31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1" name="AutoShape 17"/>
            <p:cNvSpPr>
              <a:spLocks noChangeArrowheads="1"/>
            </p:cNvSpPr>
            <p:nvPr/>
          </p:nvSpPr>
          <p:spPr bwMode="auto">
            <a:xfrm>
              <a:off x="3552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2" name="AutoShape 18"/>
            <p:cNvSpPr>
              <a:spLocks noChangeArrowheads="1"/>
            </p:cNvSpPr>
            <p:nvPr/>
          </p:nvSpPr>
          <p:spPr bwMode="auto">
            <a:xfrm>
              <a:off x="355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3" name="AutoShape 19"/>
            <p:cNvSpPr>
              <a:spLocks noChangeArrowheads="1"/>
            </p:cNvSpPr>
            <p:nvPr/>
          </p:nvSpPr>
          <p:spPr bwMode="auto">
            <a:xfrm>
              <a:off x="283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4" name="AutoShape 20"/>
            <p:cNvSpPr>
              <a:spLocks noChangeArrowheads="1"/>
            </p:cNvSpPr>
            <p:nvPr/>
          </p:nvSpPr>
          <p:spPr bwMode="auto">
            <a:xfrm>
              <a:off x="3600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>
              <a:off x="15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>
              <a:off x="326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39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8" name="Line 24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9" name="Line 25"/>
            <p:cNvSpPr>
              <a:spLocks noChangeShapeType="1"/>
            </p:cNvSpPr>
            <p:nvPr/>
          </p:nvSpPr>
          <p:spPr bwMode="auto">
            <a:xfrm flipH="1">
              <a:off x="2352" y="29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0" name="Line 26"/>
            <p:cNvSpPr>
              <a:spLocks noChangeShapeType="1"/>
            </p:cNvSpPr>
            <p:nvPr/>
          </p:nvSpPr>
          <p:spPr bwMode="auto">
            <a:xfrm flipH="1">
              <a:off x="1632" y="33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1" name="Line 27"/>
            <p:cNvSpPr>
              <a:spLocks noChangeShapeType="1"/>
            </p:cNvSpPr>
            <p:nvPr/>
          </p:nvSpPr>
          <p:spPr bwMode="auto">
            <a:xfrm flipH="1">
              <a:off x="3840" y="17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2" name="Line 28"/>
            <p:cNvSpPr>
              <a:spLocks noChangeShapeType="1"/>
            </p:cNvSpPr>
            <p:nvPr/>
          </p:nvSpPr>
          <p:spPr bwMode="auto">
            <a:xfrm flipH="1">
              <a:off x="3264" y="21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3" name="Line 29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4" name="Line 30"/>
            <p:cNvSpPr>
              <a:spLocks noChangeShapeType="1"/>
            </p:cNvSpPr>
            <p:nvPr/>
          </p:nvSpPr>
          <p:spPr bwMode="auto">
            <a:xfrm>
              <a:off x="3024" y="22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5" name="Line 31"/>
            <p:cNvSpPr>
              <a:spLocks noChangeShapeType="1"/>
            </p:cNvSpPr>
            <p:nvPr/>
          </p:nvSpPr>
          <p:spPr bwMode="auto">
            <a:xfrm>
              <a:off x="2976" y="29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6" name="Line 32"/>
            <p:cNvSpPr>
              <a:spLocks noChangeShapeType="1"/>
            </p:cNvSpPr>
            <p:nvPr/>
          </p:nvSpPr>
          <p:spPr bwMode="auto">
            <a:xfrm>
              <a:off x="3024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7" name="Line 33"/>
            <p:cNvSpPr>
              <a:spLocks noChangeShapeType="1"/>
            </p:cNvSpPr>
            <p:nvPr/>
          </p:nvSpPr>
          <p:spPr bwMode="auto">
            <a:xfrm>
              <a:off x="1632" y="1728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Line 34"/>
            <p:cNvSpPr>
              <a:spLocks noChangeShapeType="1"/>
            </p:cNvSpPr>
            <p:nvPr/>
          </p:nvSpPr>
          <p:spPr bwMode="auto">
            <a:xfrm>
              <a:off x="2352" y="216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9" name="Line 35"/>
            <p:cNvSpPr>
              <a:spLocks noChangeShapeType="1"/>
            </p:cNvSpPr>
            <p:nvPr/>
          </p:nvSpPr>
          <p:spPr bwMode="auto">
            <a:xfrm>
              <a:off x="3888" y="3312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0" name="Line 36"/>
            <p:cNvSpPr>
              <a:spLocks noChangeShapeType="1"/>
            </p:cNvSpPr>
            <p:nvPr/>
          </p:nvSpPr>
          <p:spPr bwMode="auto">
            <a:xfrm>
              <a:off x="3264" y="288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1" name="Line 37"/>
            <p:cNvSpPr>
              <a:spLocks noChangeShapeType="1"/>
            </p:cNvSpPr>
            <p:nvPr/>
          </p:nvSpPr>
          <p:spPr bwMode="auto">
            <a:xfrm>
              <a:off x="1584" y="2688"/>
              <a:ext cx="11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2" name="AutoShape 38"/>
            <p:cNvSpPr>
              <a:spLocks noChangeArrowheads="1"/>
            </p:cNvSpPr>
            <p:nvPr/>
          </p:nvSpPr>
          <p:spPr bwMode="auto">
            <a:xfrm>
              <a:off x="2832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38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1384" name="Text Box 40"/>
          <p:cNvSpPr txBox="1">
            <a:spLocks noChangeArrowheads="1"/>
          </p:cNvSpPr>
          <p:nvPr/>
        </p:nvSpPr>
        <p:spPr bwMode="auto">
          <a:xfrm>
            <a:off x="609600" y="609600"/>
            <a:ext cx="8077200" cy="12207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0066"/>
                </a:solidFill>
              </a:rPr>
              <a:t>Object Based Parallelization for MD: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Force Decomposition + Spatial Decomposition</a:t>
            </a:r>
          </a:p>
        </p:txBody>
      </p:sp>
      <p:sp>
        <p:nvSpPr>
          <p:cNvPr id="441385" name="Text Box 41"/>
          <p:cNvSpPr txBox="1">
            <a:spLocks noChangeArrowheads="1"/>
          </p:cNvSpPr>
          <p:nvPr/>
        </p:nvSpPr>
        <p:spPr bwMode="auto">
          <a:xfrm>
            <a:off x="4572000" y="2209800"/>
            <a:ext cx="441960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/>
              <a:t>Now, we have many objects to load balance: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Each diamond can be  assigned to any proc.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Number of diamonds (3D): 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14·Number of Patches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2-away variation: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Half-size cubes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5x5x5 interactions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/>
              <a:t>3-away interactions: 7x7x7</a:t>
            </a:r>
          </a:p>
        </p:txBody>
      </p:sp>
    </p:spTree>
    <p:extLst>
      <p:ext uri="{BB962C8B-B14F-4D97-AF65-F5344CB8AC3E}">
        <p14:creationId xmlns:p14="http://schemas.microsoft.com/office/powerpoint/2010/main" val="3105330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Parallelization Using Charm++</a:t>
            </a:r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51025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Rounded Rectangle 9"/>
          <p:cNvSpPr/>
          <p:nvPr/>
        </p:nvSpPr>
        <p:spPr>
          <a:xfrm>
            <a:off x="3124200" y="3124200"/>
            <a:ext cx="2057400" cy="9144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6" name="TextBox 10"/>
          <p:cNvSpPr txBox="1">
            <a:spLocks noChangeArrowheads="1"/>
          </p:cNvSpPr>
          <p:nvPr/>
        </p:nvSpPr>
        <p:spPr bwMode="auto">
          <a:xfrm>
            <a:off x="457200" y="5754469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Bhatele, A., Kumar, S., Mei, C., Phillips, J. C., Zheng, G. &amp; Kale, L. V. 2008 </a:t>
            </a:r>
            <a:r>
              <a:rPr lang="en-US" sz="1200" b="1" dirty="0">
                <a:latin typeface="+mj-lt"/>
              </a:rPr>
              <a:t>Overcoming Scaling Challenges in Biomolecular Simulations across Multiple Platforms</a:t>
            </a:r>
            <a:r>
              <a:rPr lang="en-US" sz="1200" dirty="0">
                <a:latin typeface="+mj-lt"/>
              </a:rPr>
              <a:t>. In </a:t>
            </a:r>
            <a:r>
              <a:rPr lang="en-US" sz="1200" i="1" dirty="0">
                <a:latin typeface="+mj-lt"/>
              </a:rPr>
              <a:t>Proceedings of IEEE International Parallel and Distributed Processing Symposium</a:t>
            </a:r>
            <a:r>
              <a:rPr lang="en-US" sz="1200" dirty="0">
                <a:latin typeface="+mj-lt"/>
              </a:rPr>
              <a:t>, Miami, FL, USA, April 2008.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845820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computation is decomposed into “natural” objects of the application, which are assigned to processors by Charm++ 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263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2" descr="namd10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0"/>
            <a:ext cx="89535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2209800" y="2362200"/>
            <a:ext cx="2362200" cy="336550"/>
          </a:xfrm>
          <a:prstGeom prst="rect">
            <a:avLst/>
          </a:prstGeom>
          <a:solidFill>
            <a:srgbClr val="00FF00">
              <a:alpha val="8117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green: communication</a:t>
            </a:r>
          </a:p>
        </p:txBody>
      </p:sp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1828800" cy="3968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Red: integration</a:t>
            </a: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4953000" y="3429000"/>
            <a:ext cx="2895600" cy="366713"/>
          </a:xfrm>
          <a:prstGeom prst="rect">
            <a:avLst/>
          </a:prstGeom>
          <a:solidFill>
            <a:srgbClr val="66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</a:rPr>
              <a:t>Blue/Purple: electrostatics</a:t>
            </a: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6248400" y="4191000"/>
            <a:ext cx="2590800" cy="366713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turquoise: angle/dihedral</a:t>
            </a:r>
          </a:p>
        </p:txBody>
      </p:sp>
      <p:sp>
        <p:nvSpPr>
          <p:cNvPr id="523272" name="Text Box 8"/>
          <p:cNvSpPr txBox="1">
            <a:spLocks noChangeArrowheads="1"/>
          </p:cNvSpPr>
          <p:nvPr/>
        </p:nvSpPr>
        <p:spPr bwMode="auto">
          <a:xfrm>
            <a:off x="4953000" y="3810000"/>
            <a:ext cx="1447800" cy="366713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Orange: PME</a:t>
            </a: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4800600" y="1981200"/>
            <a:ext cx="4114800" cy="1314450"/>
          </a:xfrm>
          <a:prstGeom prst="rect">
            <a:avLst/>
          </a:prstGeom>
          <a:solidFill>
            <a:srgbClr val="FFFF99">
              <a:alpha val="93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Apo-A1, on </a:t>
            </a:r>
            <a:r>
              <a:rPr lang="en-US" sz="1600" dirty="0" err="1"/>
              <a:t>BlueGene</a:t>
            </a:r>
            <a:r>
              <a:rPr lang="en-US" sz="1600" dirty="0"/>
              <a:t>/L, 1024 </a:t>
            </a:r>
            <a:r>
              <a:rPr lang="en-US" sz="1600" dirty="0" err="1"/>
              <a:t>procs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Charm++’s “Projections” Analysis </a:t>
            </a:r>
            <a:r>
              <a:rPr lang="en-US" sz="1600" dirty="0" smtClean="0"/>
              <a:t>tool</a:t>
            </a:r>
            <a:endParaRPr lang="en-US" sz="1600" dirty="0"/>
          </a:p>
          <a:p>
            <a:pPr>
              <a:spcBef>
                <a:spcPct val="50000"/>
              </a:spcBef>
            </a:pPr>
            <a:r>
              <a:rPr lang="en-US" sz="1600" dirty="0"/>
              <a:t>Time intervals on x axis, activity added across processors on Y </a:t>
            </a:r>
            <a:r>
              <a:rPr lang="en-US" sz="1600" dirty="0" smtClean="0"/>
              <a:t>axis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2400" y="6248400"/>
            <a:ext cx="7086600" cy="0"/>
          </a:xfrm>
          <a:prstGeom prst="straightConnector1">
            <a:avLst/>
          </a:prstGeom>
          <a:ln w="19050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81200" y="6172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52600" y="76200"/>
            <a:ext cx="76200" cy="4800600"/>
          </a:xfrm>
          <a:prstGeom prst="rect">
            <a:avLst/>
          </a:prstGeom>
          <a:solidFill>
            <a:schemeClr val="accent3">
              <a:alpha val="52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00400" y="914400"/>
            <a:ext cx="1524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332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10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nimBg="1"/>
      <p:bldP spid="523269" grpId="0" animBg="1"/>
      <p:bldP spid="523270" grpId="0" animBg="1"/>
      <p:bldP spid="523271" grpId="0" animBg="1"/>
      <p:bldP spid="52327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533400" y="1524000"/>
          <a:ext cx="8048625" cy="458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1143000"/>
          </a:xfrm>
        </p:spPr>
        <p:txBody>
          <a:bodyPr>
            <a:noAutofit/>
          </a:bodyPr>
          <a:lstStyle/>
          <a:p>
            <a:r>
              <a:rPr lang="en-US" sz="3700" dirty="0" smtClean="0"/>
              <a:t>Performance on Intrepid (BG/P)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1553435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SMP Performance on </a:t>
            </a:r>
            <a:r>
              <a:rPr lang="en-US" dirty="0" err="1" smtClean="0"/>
              <a:t>Titan(Dev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836774" y="5774380"/>
            <a:ext cx="1524000" cy="533400"/>
          </a:xfrm>
          <a:prstGeom prst="wedgeRectCallout">
            <a:avLst>
              <a:gd name="adj1" fmla="val -16154"/>
              <a:gd name="adj2" fmla="val -161915"/>
            </a:avLst>
          </a:prstGeom>
          <a:solidFill>
            <a:schemeClr val="accent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 ms/step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7563" y="5774380"/>
            <a:ext cx="2402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Number of cores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3507" y="2097091"/>
            <a:ext cx="492443" cy="293887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 err="1" smtClean="0"/>
              <a:t>Timestep</a:t>
            </a:r>
            <a:r>
              <a:rPr lang="en-US" sz="2000" b="1" dirty="0" smtClean="0"/>
              <a:t> (ms/step)</a:t>
            </a:r>
            <a:endParaRPr lang="en-US" sz="2000" b="1" dirty="0"/>
          </a:p>
        </p:txBody>
      </p:sp>
      <p:pic>
        <p:nvPicPr>
          <p:cNvPr id="10" name="Picture 9" descr="jaguar-titan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06" y="1417638"/>
            <a:ext cx="6911103" cy="4223452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7176913" y="4271829"/>
            <a:ext cx="1311391" cy="612648"/>
          </a:xfrm>
          <a:prstGeom prst="wedgeRectCallout">
            <a:avLst/>
          </a:prstGeom>
          <a:solidFill>
            <a:schemeClr val="accent2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13ms/step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mp:transition xmlns:mp="http://schemas.microsoft.com/office/mac/powerpoint/2008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l1c6.1152g1bwK.mpeg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990600"/>
            <a:ext cx="533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4800600" cy="1265238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ChaNGa</a:t>
            </a:r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: Parallel Gravity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4648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Collaborative project (NSF)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with Tom Quinn, Univ. of Washington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Gravity, gas dynamics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Barnes-Hut tree codes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Oct tree is natural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decomp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Geometry has better aspect ratios, so you “open” up fewer nodes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 is not used because it leads to bad load balance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Assumption: one-to-one map between sub-trees and PEs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Binary trees are considered better load balanced</a:t>
            </a:r>
          </a:p>
          <a:p>
            <a:pPr lvl="1"/>
            <a:endParaRPr lang="en-US" dirty="0" smtClean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702D-41FD-0E4C-AA08-A952FD8D96EA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430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LBNL/LLNL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F3CA-D42A-4F16-9502-7E916E4DA7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5105400"/>
            <a:ext cx="41910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sz="2000" dirty="0"/>
              <a:t>With Charm++: Use Oct-Tree, and let Charm++ map subtrees to processors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457200"/>
            <a:ext cx="3886200" cy="83026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Evolution of Universe and Galaxy Formation</a:t>
            </a:r>
          </a:p>
        </p:txBody>
      </p:sp>
    </p:spTree>
    <p:extLst>
      <p:ext uri="{BB962C8B-B14F-4D97-AF65-F5344CB8AC3E}">
        <p14:creationId xmlns:p14="http://schemas.microsoft.com/office/powerpoint/2010/main" val="736579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5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1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2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/>
              <a:t>Control flow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0" y="1962927"/>
            <a:ext cx="7879680" cy="333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255A7D-7C7E-224D-87F0-A26955F6FDCD}" type="datetime1">
              <a:rPr lang="en-US" smtClean="0"/>
              <a:t>9/15/12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LBNL/LLNL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969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58964</TotalTime>
  <Words>656</Words>
  <Application>Microsoft Macintosh PowerPoint</Application>
  <PresentationFormat>On-screen Show (4:3)</PresentationFormat>
  <Paragraphs>106</Paragraphs>
  <Slides>12</Slides>
  <Notes>7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pplpreso</vt:lpstr>
      <vt:lpstr>Molecular Dynamics in NAMD</vt:lpstr>
      <vt:lpstr>Spatial Decomposition Via Charm</vt:lpstr>
      <vt:lpstr> </vt:lpstr>
      <vt:lpstr>Parallelization Using Charm++</vt:lpstr>
      <vt:lpstr>PowerPoint Presentation</vt:lpstr>
      <vt:lpstr>Performance on Intrepid (BG/P)</vt:lpstr>
      <vt:lpstr>SMP Performance on Titan(Dev)</vt:lpstr>
      <vt:lpstr>ChaNGa: Parallel Gravity</vt:lpstr>
      <vt:lpstr>Control flow</vt:lpstr>
      <vt:lpstr>OpenAtom: MD with quantum effects</vt:lpstr>
      <vt:lpstr>Decomposition and Computation Flow</vt:lpstr>
      <vt:lpstr>Topology Aware Mapping of Objects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Sanjay Kale</cp:lastModifiedBy>
  <cp:revision>378</cp:revision>
  <dcterms:created xsi:type="dcterms:W3CDTF">2002-10-12T14:08:56Z</dcterms:created>
  <dcterms:modified xsi:type="dcterms:W3CDTF">2012-09-15T23:07:41Z</dcterms:modified>
</cp:coreProperties>
</file>